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352" r:id="rId2"/>
    <p:sldId id="263" r:id="rId3"/>
    <p:sldId id="283" r:id="rId4"/>
    <p:sldId id="287" r:id="rId5"/>
    <p:sldId id="321" r:id="rId6"/>
    <p:sldId id="333" r:id="rId7"/>
    <p:sldId id="336" r:id="rId8"/>
    <p:sldId id="337" r:id="rId9"/>
    <p:sldId id="338" r:id="rId10"/>
    <p:sldId id="339" r:id="rId11"/>
    <p:sldId id="334" r:id="rId12"/>
    <p:sldId id="341" r:id="rId13"/>
    <p:sldId id="342" r:id="rId14"/>
    <p:sldId id="343" r:id="rId15"/>
    <p:sldId id="344" r:id="rId16"/>
    <p:sldId id="345" r:id="rId17"/>
    <p:sldId id="335" r:id="rId18"/>
    <p:sldId id="349" r:id="rId19"/>
    <p:sldId id="350" r:id="rId20"/>
    <p:sldId id="351" r:id="rId21"/>
    <p:sldId id="347" r:id="rId22"/>
    <p:sldId id="348" r:id="rId23"/>
    <p:sldId id="266" r:id="rId2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04.04.2018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205941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553921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709119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775413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9277830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289493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7981202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9800674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9529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56128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2627333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939157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78265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957836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704061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48216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402312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03109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9283012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following curriculum is used for a report: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subject, subject, nature, and purpose of work,</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methods </a:t>
            </a:r>
            <a:r>
              <a:rPr lang="en-US" altLang="cs-CZ" sz="1800" b="1" dirty="0">
                <a:solidFill>
                  <a:srgbClr val="307871"/>
                </a:solidFill>
                <a:latin typeface="Times New Roman" panose="02020603050405020304" pitchFamily="18" charset="0"/>
                <a:cs typeface="Times New Roman" panose="02020603050405020304" pitchFamily="18" charset="0"/>
              </a:rPr>
              <a:t>used,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results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conclusions</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area </a:t>
            </a:r>
            <a:r>
              <a:rPr lang="en-US" altLang="cs-CZ" sz="1800" b="1" dirty="0">
                <a:solidFill>
                  <a:srgbClr val="307871"/>
                </a:solidFill>
                <a:latin typeface="Times New Roman" panose="02020603050405020304" pitchFamily="18" charset="0"/>
                <a:cs typeface="Times New Roman" panose="02020603050405020304" pitchFamily="18" charset="0"/>
              </a:rPr>
              <a:t>of use.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content</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62450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When </a:t>
            </a:r>
            <a:r>
              <a:rPr lang="en-US" altLang="cs-CZ" sz="1800" b="1" dirty="0">
                <a:solidFill>
                  <a:srgbClr val="307871"/>
                </a:solidFill>
                <a:latin typeface="Times New Roman" panose="02020603050405020304" pitchFamily="18" charset="0"/>
                <a:cs typeface="Times New Roman" panose="02020603050405020304" pitchFamily="18" charset="0"/>
              </a:rPr>
              <a:t>searching for necessary information in documents, it would be ideal if only all relevant documents from the fund were found and none were irrelevant.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But </a:t>
            </a:r>
            <a:r>
              <a:rPr lang="en-US" altLang="cs-CZ" sz="1800" b="1" dirty="0">
                <a:solidFill>
                  <a:srgbClr val="307871"/>
                </a:solidFill>
                <a:latin typeface="Times New Roman" panose="02020603050405020304" pitchFamily="18" charset="0"/>
                <a:cs typeface="Times New Roman" panose="02020603050405020304" pitchFamily="18" charset="0"/>
              </a:rPr>
              <a:t>this is not common practice because in most cases it is not possible to get all the relevant documents. It is, therefore, necessary to verify the documents you are looking for whether they are relevant to the queried search query.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document is relevant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if it meets the information requirement. For the quality of the information source, it is essential to:</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most accurate definition of relevant information for the resource;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getting </a:t>
            </a:r>
            <a:r>
              <a:rPr lang="en-US" altLang="cs-CZ" sz="1800" b="1" dirty="0">
                <a:solidFill>
                  <a:srgbClr val="307871"/>
                </a:solidFill>
                <a:latin typeface="Times New Roman" panose="02020603050405020304" pitchFamily="18" charset="0"/>
                <a:cs typeface="Times New Roman" panose="02020603050405020304" pitchFamily="18" charset="0"/>
              </a:rPr>
              <a:t>the most relevant and as irrelevant information as possible.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smtClean="0"/>
              <a:t>relevance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200367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Relevance can be understood as the importance, the severity, the factual affinity for the applied dose. Information relevant to the issue is relevant). Relevance is the </a:t>
            </a:r>
            <a:r>
              <a:rPr lang="en-US" altLang="cs-CZ" sz="1800" b="1" dirty="0" smtClean="0">
                <a:solidFill>
                  <a:srgbClr val="307871"/>
                </a:solidFill>
                <a:latin typeface="Times New Roman" panose="02020603050405020304" pitchFamily="18" charset="0"/>
                <a:cs typeface="Times New Roman" panose="02020603050405020304" pitchFamily="18" charset="0"/>
              </a:rPr>
              <a:t>consistency </a:t>
            </a:r>
            <a:r>
              <a:rPr lang="en-US" altLang="cs-CZ" sz="1800" b="1" dirty="0">
                <a:solidFill>
                  <a:srgbClr val="307871"/>
                </a:solidFill>
                <a:latin typeface="Times New Roman" panose="02020603050405020304" pitchFamily="18" charset="0"/>
                <a:cs typeface="Times New Roman" panose="02020603050405020304" pitchFamily="18" charset="0"/>
              </a:rPr>
              <a:t>of the selected information object (document) with the information required.</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relevance of information is contextually variable.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According </a:t>
            </a:r>
            <a:r>
              <a:rPr lang="en-US" altLang="cs-CZ" sz="1800" b="1" dirty="0">
                <a:solidFill>
                  <a:srgbClr val="307871"/>
                </a:solidFill>
                <a:latin typeface="Times New Roman" panose="02020603050405020304" pitchFamily="18" charset="0"/>
                <a:cs typeface="Times New Roman" panose="02020603050405020304" pitchFamily="18" charset="0"/>
              </a:rPr>
              <a:t>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we can talk about three types of relevance: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formal</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substantive</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pertinence </a:t>
            </a:r>
            <a:r>
              <a:rPr lang="en-US" altLang="cs-CZ" sz="1800" b="1" dirty="0">
                <a:solidFill>
                  <a:srgbClr val="307871"/>
                </a:solidFill>
                <a:latin typeface="Times New Roman" panose="02020603050405020304" pitchFamily="18" charset="0"/>
                <a:cs typeface="Times New Roman" panose="02020603050405020304" pitchFamily="18" charset="0"/>
              </a:rPr>
              <a:t>(personal</a:t>
            </a:r>
            <a:r>
              <a:rPr lang="en-US" altLang="cs-CZ" sz="1800" b="1" dirty="0" smtClean="0">
                <a:solidFill>
                  <a:srgbClr val="307871"/>
                </a:solidFill>
                <a:latin typeface="Times New Roman" panose="02020603050405020304" pitchFamily="18" charset="0"/>
                <a:cs typeface="Times New Roman" panose="02020603050405020304" pitchFamily="18" charset="0"/>
              </a:rPr>
              <a:t>)</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smtClean="0"/>
              <a:t>relevance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183644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formal</a:t>
            </a:r>
            <a:r>
              <a:rPr lang="en-US" altLang="cs-CZ" sz="1800" b="1" dirty="0">
                <a:solidFill>
                  <a:srgbClr val="307871"/>
                </a:solidFill>
                <a:latin typeface="Times New Roman" panose="02020603050405020304" pitchFamily="18" charset="0"/>
                <a:cs typeface="Times New Roman" panose="02020603050405020304" pitchFamily="18" charset="0"/>
              </a:rPr>
              <a:t>, formal-level logic, searching for the code of the query (selective image) of the query with the document's selection code, determining the search </a:t>
            </a:r>
            <a:r>
              <a:rPr lang="en-US" altLang="cs-CZ" sz="1800" b="1" dirty="0" smtClean="0">
                <a:solidFill>
                  <a:srgbClr val="307871"/>
                </a:solidFill>
                <a:latin typeface="Times New Roman" panose="02020603050405020304" pitchFamily="18" charset="0"/>
                <a:cs typeface="Times New Roman" panose="02020603050405020304" pitchFamily="18" charset="0"/>
              </a:rPr>
              <a:t>program</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substantive</a:t>
            </a:r>
            <a:r>
              <a:rPr lang="en-US" altLang="cs-CZ" sz="1800" b="1" dirty="0">
                <a:solidFill>
                  <a:srgbClr val="307871"/>
                </a:solidFill>
                <a:latin typeface="Times New Roman" panose="02020603050405020304" pitchFamily="18" charset="0"/>
                <a:cs typeface="Times New Roman" panose="02020603050405020304" pitchFamily="18" charset="0"/>
              </a:rPr>
              <a:t>, at the semantic level, the relation of the relative proximity between the content of the document and the information query is sought; the content relationship between the information and the requested requirements is deter-mined by the researcher, user;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pertinence </a:t>
            </a:r>
            <a:r>
              <a:rPr lang="en-US" altLang="cs-CZ" sz="1800" b="1" dirty="0">
                <a:solidFill>
                  <a:srgbClr val="307871"/>
                </a:solidFill>
                <a:latin typeface="Times New Roman" panose="02020603050405020304" pitchFamily="18" charset="0"/>
                <a:cs typeface="Times New Roman" panose="02020603050405020304" pitchFamily="18" charset="0"/>
              </a:rPr>
              <a:t>(personal), at pragmatics level, characterizes the relation of </a:t>
            </a:r>
            <a:r>
              <a:rPr lang="en-US" altLang="cs-CZ" sz="1800" b="1" dirty="0" smtClean="0">
                <a:solidFill>
                  <a:srgbClr val="307871"/>
                </a:solidFill>
                <a:latin typeface="Times New Roman" panose="02020603050405020304" pitchFamily="18" charset="0"/>
                <a:cs typeface="Times New Roman" panose="02020603050405020304" pitchFamily="18" charset="0"/>
              </a:rPr>
              <a:t>meaningful </a:t>
            </a:r>
            <a:r>
              <a:rPr lang="en-US" altLang="cs-CZ" sz="1800" b="1" dirty="0">
                <a:solidFill>
                  <a:srgbClr val="307871"/>
                </a:solidFill>
                <a:latin typeface="Times New Roman" panose="02020603050405020304" pitchFamily="18" charset="0"/>
                <a:cs typeface="Times New Roman" panose="02020603050405020304" pitchFamily="18" charset="0"/>
              </a:rPr>
              <a:t>proximity between the content of the document and the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need</a:t>
            </a:r>
            <a:r>
              <a:rPr lang="en-US" altLang="cs-CZ" sz="1800" b="1" dirty="0">
                <a:solidFill>
                  <a:srgbClr val="307871"/>
                </a:solidFill>
                <a:latin typeface="Times New Roman" panose="02020603050405020304" pitchFamily="18" charset="0"/>
                <a:cs typeface="Times New Roman" panose="02020603050405020304" pitchFamily="18" charset="0"/>
              </a:rPr>
              <a:t>, the content relationship between the information and its needs is </a:t>
            </a:r>
            <a:r>
              <a:rPr lang="en-US" altLang="cs-CZ" sz="1800" b="1" dirty="0" smtClean="0">
                <a:solidFill>
                  <a:srgbClr val="307871"/>
                </a:solidFill>
                <a:latin typeface="Times New Roman" panose="02020603050405020304" pitchFamily="18" charset="0"/>
                <a:cs typeface="Times New Roman" panose="02020603050405020304" pitchFamily="18" charset="0"/>
              </a:rPr>
              <a:t>determined </a:t>
            </a:r>
            <a:r>
              <a:rPr lang="en-US" altLang="cs-CZ" sz="1800" b="1" dirty="0">
                <a:solidFill>
                  <a:srgbClr val="307871"/>
                </a:solidFill>
                <a:latin typeface="Times New Roman" panose="02020603050405020304" pitchFamily="18" charset="0"/>
                <a:cs typeface="Times New Roman" panose="02020603050405020304" pitchFamily="18" charset="0"/>
              </a:rPr>
              <a:t>by the user.</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smtClean="0"/>
              <a:t>relevance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544116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Quotation </a:t>
            </a:r>
            <a:r>
              <a:rPr lang="en-US" altLang="cs-CZ" sz="1800" b="1" dirty="0">
                <a:solidFill>
                  <a:srgbClr val="307871"/>
                </a:solidFill>
                <a:latin typeface="Times New Roman" panose="02020603050405020304" pitchFamily="18" charset="0"/>
                <a:cs typeface="Times New Roman" panose="02020603050405020304" pitchFamily="18" charset="0"/>
              </a:rPr>
              <a:t>generally refers to the introduction of a shorter part of another text or </a:t>
            </a:r>
            <a:r>
              <a:rPr lang="en-US" altLang="cs-CZ" sz="1800" b="1" dirty="0" smtClean="0">
                <a:solidFill>
                  <a:srgbClr val="307871"/>
                </a:solidFill>
                <a:latin typeface="Times New Roman" panose="02020603050405020304" pitchFamily="18" charset="0"/>
                <a:cs typeface="Times New Roman" panose="02020603050405020304" pitchFamily="18" charset="0"/>
              </a:rPr>
              <a:t>statement</a:t>
            </a:r>
            <a:r>
              <a:rPr lang="en-US" altLang="cs-CZ" sz="1800" b="1" dirty="0">
                <a:solidFill>
                  <a:srgbClr val="307871"/>
                </a:solidFill>
                <a:latin typeface="Times New Roman" panose="02020603050405020304" pitchFamily="18" charset="0"/>
                <a:cs typeface="Times New Roman" panose="02020603050405020304" pitchFamily="18" charset="0"/>
              </a:rPr>
              <a:t>, usually literal (direct quote) or taken over and modified (indirect quote</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There </a:t>
            </a:r>
            <a:r>
              <a:rPr lang="en-US" altLang="cs-CZ" sz="1800" b="1" dirty="0">
                <a:solidFill>
                  <a:srgbClr val="307871"/>
                </a:solidFill>
                <a:latin typeface="Times New Roman" panose="02020603050405020304" pitchFamily="18" charset="0"/>
                <a:cs typeface="Times New Roman" panose="02020603050405020304" pitchFamily="18" charset="0"/>
              </a:rPr>
              <a:t>are a number of citation standards for document quoting. It is essential that we use </a:t>
            </a:r>
            <a:r>
              <a:rPr lang="en-US" altLang="cs-CZ" sz="1800" b="1" dirty="0" smtClean="0">
                <a:solidFill>
                  <a:srgbClr val="307871"/>
                </a:solidFill>
                <a:latin typeface="Times New Roman" panose="02020603050405020304" pitchFamily="18" charset="0"/>
                <a:cs typeface="Times New Roman" panose="02020603050405020304" pitchFamily="18" charset="0"/>
              </a:rPr>
              <a:t>consistently </a:t>
            </a:r>
            <a:r>
              <a:rPr lang="en-US" altLang="cs-CZ" sz="1800" b="1" dirty="0">
                <a:solidFill>
                  <a:srgbClr val="307871"/>
                </a:solidFill>
                <a:latin typeface="Times New Roman" panose="02020603050405020304" pitchFamily="18" charset="0"/>
                <a:cs typeface="Times New Roman" panose="02020603050405020304" pitchFamily="18" charset="0"/>
              </a:rPr>
              <a:t>one chosen citation standard throughout the work and do not combine, for example, more norms altogether.</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citations</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21054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Czech </a:t>
            </a:r>
            <a:r>
              <a:rPr lang="en-US" altLang="cs-CZ" sz="1800" b="1" dirty="0">
                <a:solidFill>
                  <a:srgbClr val="307871"/>
                </a:solidFill>
                <a:latin typeface="Times New Roman" panose="02020603050405020304" pitchFamily="18" charset="0"/>
                <a:cs typeface="Times New Roman" panose="02020603050405020304" pitchFamily="18" charset="0"/>
              </a:rPr>
              <a:t>Republic: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citation </a:t>
            </a:r>
            <a:r>
              <a:rPr lang="en-US" altLang="cs-CZ" sz="1800" b="1" dirty="0">
                <a:solidFill>
                  <a:srgbClr val="307871"/>
                </a:solidFill>
                <a:latin typeface="Times New Roman" panose="02020603050405020304" pitchFamily="18" charset="0"/>
                <a:cs typeface="Times New Roman" panose="02020603050405020304" pitchFamily="18" charset="0"/>
              </a:rPr>
              <a:t>standard ČSN ISO 690: 2011 - Bibliographic citations.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International </a:t>
            </a:r>
            <a:r>
              <a:rPr lang="en-US" altLang="cs-CZ" sz="1800" b="1" dirty="0">
                <a:solidFill>
                  <a:srgbClr val="307871"/>
                </a:solidFill>
                <a:latin typeface="Times New Roman" panose="02020603050405020304" pitchFamily="18" charset="0"/>
                <a:cs typeface="Times New Roman" panose="02020603050405020304" pitchFamily="18" charset="0"/>
              </a:rPr>
              <a:t>citation standards: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Harvard </a:t>
            </a:r>
            <a:r>
              <a:rPr lang="en-US" altLang="cs-CZ" sz="1800" b="1" dirty="0">
                <a:solidFill>
                  <a:srgbClr val="307871"/>
                </a:solidFill>
                <a:latin typeface="Times New Roman" panose="02020603050405020304" pitchFamily="18" charset="0"/>
                <a:cs typeface="Times New Roman" panose="02020603050405020304" pitchFamily="18" charset="0"/>
              </a:rPr>
              <a:t>style,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Chicago </a:t>
            </a:r>
            <a:r>
              <a:rPr lang="en-US" altLang="cs-CZ" sz="1800" b="1" dirty="0">
                <a:solidFill>
                  <a:srgbClr val="307871"/>
                </a:solidFill>
                <a:latin typeface="Times New Roman" panose="02020603050405020304" pitchFamily="18" charset="0"/>
                <a:cs typeface="Times New Roman" panose="02020603050405020304" pitchFamily="18" charset="0"/>
              </a:rPr>
              <a:t>style,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Vancouver </a:t>
            </a:r>
            <a:r>
              <a:rPr lang="en-US" altLang="cs-CZ" sz="1800" b="1" dirty="0">
                <a:solidFill>
                  <a:srgbClr val="307871"/>
                </a:solidFill>
                <a:latin typeface="Times New Roman" panose="02020603050405020304" pitchFamily="18" charset="0"/>
                <a:cs typeface="Times New Roman" panose="02020603050405020304" pitchFamily="18" charset="0"/>
              </a:rPr>
              <a:t>style,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IEEE.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citations</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878215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addition to the above-cited examples of citation standards, the citation is often governed by guidelines and guidelines, for example, in the case of Czech universities.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What </a:t>
            </a:r>
            <a:r>
              <a:rPr lang="en-US" altLang="cs-CZ" sz="1800" b="1" dirty="0">
                <a:solidFill>
                  <a:srgbClr val="307871"/>
                </a:solidFill>
                <a:latin typeface="Times New Roman" panose="02020603050405020304" pitchFamily="18" charset="0"/>
                <a:cs typeface="Times New Roman" panose="02020603050405020304" pitchFamily="18" charset="0"/>
              </a:rPr>
              <a:t>are the most common offenses against citation ethics? The most serious offense against the ethics of scientific work is the non-quoting of the work that the author used. It is also an inaccurate citation, a citation of a work that was not used at work, and a quote of own works that are not related to a new work (so-called auto citations).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citations</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27923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Handle System (http://www.handle.net) was established and developed and </a:t>
            </a:r>
            <a:r>
              <a:rPr lang="en-US" altLang="cs-CZ" sz="1800" b="1" dirty="0" smtClean="0">
                <a:solidFill>
                  <a:srgbClr val="307871"/>
                </a:solidFill>
                <a:latin typeface="Times New Roman" panose="02020603050405020304" pitchFamily="18" charset="0"/>
                <a:cs typeface="Times New Roman" panose="02020603050405020304" pitchFamily="18" charset="0"/>
              </a:rPr>
              <a:t>managed </a:t>
            </a:r>
            <a:r>
              <a:rPr lang="en-US" altLang="cs-CZ" sz="1800" b="1" dirty="0">
                <a:solidFill>
                  <a:srgbClr val="307871"/>
                </a:solidFill>
                <a:latin typeface="Times New Roman" panose="02020603050405020304" pitchFamily="18" charset="0"/>
                <a:cs typeface="Times New Roman" panose="02020603050405020304" pitchFamily="18" charset="0"/>
              </a:rPr>
              <a:t>by the CNRI (Corporation for National Research Initiatives). This is a tool for </a:t>
            </a:r>
            <a:r>
              <a:rPr lang="en-US" altLang="cs-CZ" sz="1800" b="1" dirty="0" smtClean="0">
                <a:solidFill>
                  <a:srgbClr val="307871"/>
                </a:solidFill>
                <a:latin typeface="Times New Roman" panose="02020603050405020304" pitchFamily="18" charset="0"/>
                <a:cs typeface="Times New Roman" panose="02020603050405020304" pitchFamily="18" charset="0"/>
              </a:rPr>
              <a:t>detecting </a:t>
            </a:r>
            <a:r>
              <a:rPr lang="en-US" altLang="cs-CZ" sz="1800" b="1" dirty="0">
                <a:solidFill>
                  <a:srgbClr val="307871"/>
                </a:solidFill>
                <a:latin typeface="Times New Roman" panose="02020603050405020304" pitchFamily="18" charset="0"/>
                <a:cs typeface="Times New Roman" panose="02020603050405020304" pitchFamily="18" charset="0"/>
              </a:rPr>
              <a:t>the current placement of digital objects.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is, in essence, a register in which are stored:</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DOI</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URL</a:t>
            </a:r>
            <a:r>
              <a:rPr lang="en-US" altLang="cs-CZ" sz="1800" b="1" dirty="0">
                <a:solidFill>
                  <a:srgbClr val="30787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Metadata </a:t>
            </a:r>
            <a:r>
              <a:rPr lang="en-US" altLang="cs-CZ" sz="1800" b="1" dirty="0">
                <a:solidFill>
                  <a:srgbClr val="307871"/>
                </a:solidFill>
                <a:latin typeface="Times New Roman" panose="02020603050405020304" pitchFamily="18" charset="0"/>
                <a:cs typeface="Times New Roman" panose="02020603050405020304" pitchFamily="18" charset="0"/>
              </a:rPr>
              <a:t>describing the digital object.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possibly </a:t>
            </a:r>
            <a:r>
              <a:rPr lang="en-US" altLang="cs-CZ" sz="1800" b="1" dirty="0">
                <a:solidFill>
                  <a:srgbClr val="307871"/>
                </a:solidFill>
                <a:latin typeface="Times New Roman" panose="02020603050405020304" pitchFamily="18" charset="0"/>
                <a:cs typeface="Times New Roman" panose="02020603050405020304" pitchFamily="18" charset="0"/>
              </a:rPr>
              <a:t>the formats in which it is published (HTML, PDF, XML</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HANDLE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690278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err="1" smtClean="0">
                <a:solidFill>
                  <a:srgbClr val="307871"/>
                </a:solidFill>
                <a:latin typeface="Times New Roman" panose="02020603050405020304" pitchFamily="18" charset="0"/>
                <a:cs typeface="Times New Roman" panose="02020603050405020304" pitchFamily="18" charset="0"/>
              </a:rPr>
              <a:t>Bratková</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(2007) presents the following elements of the Handle system:</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protocols </a:t>
            </a:r>
            <a:r>
              <a:rPr lang="en-US" altLang="cs-CZ" sz="1800" b="1" dirty="0">
                <a:solidFill>
                  <a:srgbClr val="307871"/>
                </a:solidFill>
                <a:latin typeface="Times New Roman" panose="02020603050405020304" pitchFamily="18" charset="0"/>
                <a:cs typeface="Times New Roman" panose="02020603050405020304" pitchFamily="18" charset="0"/>
              </a:rPr>
              <a:t>- provide routing of the institution or organization assigning the </a:t>
            </a:r>
            <a:r>
              <a:rPr lang="en-US" altLang="cs-CZ" sz="1800" b="1" dirty="0" smtClean="0">
                <a:solidFill>
                  <a:srgbClr val="307871"/>
                </a:solidFill>
                <a:latin typeface="Times New Roman" panose="02020603050405020304" pitchFamily="18" charset="0"/>
                <a:cs typeface="Times New Roman" panose="02020603050405020304" pitchFamily="18" charset="0"/>
              </a:rPr>
              <a:t>Handle </a:t>
            </a:r>
            <a:r>
              <a:rPr lang="en-US" altLang="cs-CZ" sz="1800" b="1" dirty="0">
                <a:solidFill>
                  <a:srgbClr val="307871"/>
                </a:solidFill>
                <a:latin typeface="Times New Roman" panose="02020603050405020304" pitchFamily="18" charset="0"/>
                <a:cs typeface="Times New Roman" panose="02020603050405020304" pitchFamily="18" charset="0"/>
              </a:rPr>
              <a:t>identifier and the exchange of authentication information for data </a:t>
            </a:r>
            <a:r>
              <a:rPr lang="en-US" altLang="cs-CZ" sz="1800" b="1" dirty="0" smtClean="0">
                <a:solidFill>
                  <a:srgbClr val="307871"/>
                </a:solidFill>
                <a:latin typeface="Times New Roman" panose="02020603050405020304" pitchFamily="18" charset="0"/>
                <a:cs typeface="Times New Roman" panose="02020603050405020304" pitchFamily="18" charset="0"/>
              </a:rPr>
              <a:t>management </a:t>
            </a:r>
            <a:r>
              <a:rPr lang="en-US" altLang="cs-CZ" sz="1800" b="1" dirty="0">
                <a:solidFill>
                  <a:srgbClr val="307871"/>
                </a:solidFill>
                <a:latin typeface="Times New Roman" panose="02020603050405020304" pitchFamily="18" charset="0"/>
                <a:cs typeface="Times New Roman" panose="02020603050405020304" pitchFamily="18" charset="0"/>
              </a:rPr>
              <a:t>operations linked to the identifier,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 </a:t>
            </a:r>
            <a:r>
              <a:rPr lang="en-US" altLang="cs-CZ" sz="1800" b="1" dirty="0">
                <a:solidFill>
                  <a:srgbClr val="307871"/>
                </a:solidFill>
                <a:latin typeface="Times New Roman" panose="02020603050405020304" pitchFamily="18" charset="0"/>
                <a:cs typeface="Times New Roman" panose="02020603050405020304" pitchFamily="18" charset="0"/>
              </a:rPr>
              <a:t>defined namespace,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reference </a:t>
            </a:r>
            <a:r>
              <a:rPr lang="en-US" altLang="cs-CZ" sz="1800" b="1" dirty="0">
                <a:solidFill>
                  <a:srgbClr val="307871"/>
                </a:solidFill>
                <a:latin typeface="Times New Roman" panose="02020603050405020304" pitchFamily="18" charset="0"/>
                <a:cs typeface="Times New Roman" panose="02020603050405020304" pitchFamily="18" charset="0"/>
              </a:rPr>
              <a:t>software - provides the necessary system processes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HANDLE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47739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structure of the identifier is, as stated by </a:t>
            </a:r>
            <a:r>
              <a:rPr lang="en-US" altLang="cs-CZ" sz="1800" b="1" dirty="0" err="1">
                <a:solidFill>
                  <a:srgbClr val="307871"/>
                </a:solidFill>
                <a:latin typeface="Times New Roman" panose="02020603050405020304" pitchFamily="18" charset="0"/>
                <a:cs typeface="Times New Roman" panose="02020603050405020304" pitchFamily="18" charset="0"/>
              </a:rPr>
              <a:t>Bratková</a:t>
            </a:r>
            <a:r>
              <a:rPr lang="en-US" altLang="cs-CZ" sz="1800" b="1" dirty="0">
                <a:solidFill>
                  <a:srgbClr val="307871"/>
                </a:solidFill>
                <a:latin typeface="Times New Roman" panose="02020603050405020304" pitchFamily="18" charset="0"/>
                <a:cs typeface="Times New Roman" panose="02020603050405020304" pitchFamily="18" charset="0"/>
              </a:rPr>
              <a:t> (2007), consisting of two parts separated by a slash:</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Prefix </a:t>
            </a:r>
            <a:r>
              <a:rPr lang="en-US" altLang="cs-CZ" sz="1800" b="1" dirty="0">
                <a:solidFill>
                  <a:srgbClr val="307871"/>
                </a:solidFill>
                <a:latin typeface="Times New Roman" panose="02020603050405020304" pitchFamily="18" charset="0"/>
                <a:cs typeface="Times New Roman" panose="02020603050405020304" pitchFamily="18" charset="0"/>
              </a:rPr>
              <a:t>- The Handle Naming Authority (NA) - The numerical prefix identifying the institution allocating the identifiers are assigned by the Global Handle </a:t>
            </a: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and is currently comprised of a decimal numeric notation where the </a:t>
            </a:r>
            <a:r>
              <a:rPr lang="en-US" altLang="cs-CZ" sz="1800" b="1" dirty="0" smtClean="0">
                <a:solidFill>
                  <a:srgbClr val="307871"/>
                </a:solidFill>
                <a:latin typeface="Times New Roman" panose="02020603050405020304" pitchFamily="18" charset="0"/>
                <a:cs typeface="Times New Roman" panose="02020603050405020304" pitchFamily="18" charset="0"/>
              </a:rPr>
              <a:t>character </a:t>
            </a:r>
            <a:r>
              <a:rPr lang="en-US"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smtClean="0">
                <a:solidFill>
                  <a:srgbClr val="307871"/>
                </a:solidFill>
                <a:latin typeface="Times New Roman" panose="02020603050405020304" pitchFamily="18" charset="0"/>
                <a:cs typeface="Times New Roman" panose="02020603050405020304" pitchFamily="18" charset="0"/>
              </a:rPr>
              <a:t>i</a:t>
            </a:r>
            <a:r>
              <a:rPr lang="en-US" altLang="cs-CZ" sz="1800" b="1" smtClean="0">
                <a:solidFill>
                  <a:srgbClr val="307871"/>
                </a:solidFill>
                <a:latin typeface="Times New Roman" panose="02020603050405020304" pitchFamily="18" charset="0"/>
                <a:cs typeface="Times New Roman" panose="02020603050405020304" pitchFamily="18" charset="0"/>
              </a:rPr>
              <a:t>s </a:t>
            </a:r>
            <a:r>
              <a:rPr lang="en-US" altLang="cs-CZ" sz="1800" b="1" dirty="0">
                <a:solidFill>
                  <a:srgbClr val="307871"/>
                </a:solidFill>
                <a:latin typeface="Times New Roman" panose="02020603050405020304" pitchFamily="18" charset="0"/>
                <a:cs typeface="Times New Roman" panose="02020603050405020304" pitchFamily="18" charset="0"/>
              </a:rPr>
              <a:t>used to express the path in the NA hierarchy (read from the left trans-port).</a:t>
            </a:r>
          </a:p>
          <a:p>
            <a:pPr algn="just">
              <a:buFont typeface="Wingdings" panose="05000000000000000000" pitchFamily="2" charset="2"/>
              <a:buChar char="q"/>
            </a:pPr>
            <a:r>
              <a:rPr lang="en-US" altLang="cs-CZ" sz="1800" b="1" dirty="0" err="1" smtClean="0">
                <a:solidFill>
                  <a:srgbClr val="307871"/>
                </a:solidFill>
                <a:latin typeface="Times New Roman" panose="02020603050405020304" pitchFamily="18" charset="0"/>
                <a:cs typeface="Times New Roman" panose="02020603050405020304" pitchFamily="18" charset="0"/>
              </a:rPr>
              <a:t>Sufix</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 Handle Local Name - the suffix identifying the name of a particular </a:t>
            </a:r>
            <a:r>
              <a:rPr lang="en-US" altLang="cs-CZ" sz="1800" b="1" dirty="0" smtClean="0">
                <a:solidFill>
                  <a:srgbClr val="307871"/>
                </a:solidFill>
                <a:latin typeface="Times New Roman" panose="02020603050405020304" pitchFamily="18" charset="0"/>
                <a:cs typeface="Times New Roman" panose="02020603050405020304" pitchFamily="18" charset="0"/>
              </a:rPr>
              <a:t>digital </a:t>
            </a:r>
            <a:r>
              <a:rPr lang="en-US" altLang="cs-CZ" sz="1800" b="1" dirty="0">
                <a:solidFill>
                  <a:srgbClr val="307871"/>
                </a:solidFill>
                <a:latin typeface="Times New Roman" panose="02020603050405020304" pitchFamily="18" charset="0"/>
                <a:cs typeface="Times New Roman" panose="02020603050405020304" pitchFamily="18" charset="0"/>
              </a:rPr>
              <a:t>object is assigned by the institution (NA) and must be expressed by </a:t>
            </a:r>
            <a:r>
              <a:rPr lang="en-US" altLang="cs-CZ" sz="1800" b="1" dirty="0" smtClean="0">
                <a:solidFill>
                  <a:srgbClr val="307871"/>
                </a:solidFill>
                <a:latin typeface="Times New Roman" panose="02020603050405020304" pitchFamily="18" charset="0"/>
                <a:cs typeface="Times New Roman" panose="02020603050405020304" pitchFamily="18" charset="0"/>
              </a:rPr>
              <a:t>Unicode </a:t>
            </a:r>
            <a:r>
              <a:rPr lang="en-US" altLang="cs-CZ" sz="1800" b="1" dirty="0">
                <a:solidFill>
                  <a:srgbClr val="307871"/>
                </a:solidFill>
                <a:latin typeface="Times New Roman" panose="02020603050405020304" pitchFamily="18" charset="0"/>
                <a:cs typeface="Times New Roman" panose="02020603050405020304" pitchFamily="18" charset="0"/>
              </a:rPr>
              <a:t>2.0 encoding (UCS-2, Unicode, version 2.0</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HANDLE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910297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5. DOCUMENTS – </a:t>
            </a:r>
            <a:r>
              <a:rPr lang="en-US" sz="2400" dirty="0" smtClean="0">
                <a:solidFill>
                  <a:schemeClr val="bg1"/>
                </a:solidFill>
                <a:latin typeface="Times New Roman" panose="02020603050405020304" pitchFamily="18" charset="0"/>
                <a:cs typeface="Times New Roman" panose="02020603050405020304" pitchFamily="18" charset="0"/>
              </a:rPr>
              <a:t>WORKING WITH DOCUMENTS, LOCATION OF OBJECTS </a:t>
            </a:r>
            <a:r>
              <a:rPr lang="pl-PL" sz="2400" dirty="0" smtClean="0">
                <a:solidFill>
                  <a:schemeClr val="bg1"/>
                </a:solidFill>
                <a:latin typeface="Times New Roman" panose="02020603050405020304" pitchFamily="18" charset="0"/>
                <a:cs typeface="Times New Roman" panose="02020603050405020304" pitchFamily="18" charset="0"/>
              </a:rPr>
              <a:t> </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Handle system allows, as stated by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to redirect the user to a prefer-red data format or server.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use of DOI is the basis for the interconnection of digital objects through quotations within the collaboration of publishers who are members of the </a:t>
            </a:r>
            <a:r>
              <a:rPr lang="en-US" altLang="cs-CZ" sz="1800" b="1" dirty="0" err="1">
                <a:solidFill>
                  <a:srgbClr val="307871"/>
                </a:solidFill>
                <a:latin typeface="Times New Roman" panose="02020603050405020304" pitchFamily="18" charset="0"/>
                <a:cs typeface="Times New Roman" panose="02020603050405020304" pitchFamily="18" charset="0"/>
              </a:rPr>
              <a:t>CrossRef</a:t>
            </a:r>
            <a:r>
              <a:rPr lang="en-US" altLang="cs-CZ" sz="1800" b="1" dirty="0">
                <a:solidFill>
                  <a:srgbClr val="307871"/>
                </a:solidFill>
                <a:latin typeface="Times New Roman" panose="02020603050405020304" pitchFamily="18" charset="0"/>
                <a:cs typeface="Times New Roman" panose="02020603050405020304" pitchFamily="18" charset="0"/>
              </a:rPr>
              <a:t> (DOI resolver) system.</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HANDLE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275110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CrossRef</a:t>
            </a:r>
            <a:r>
              <a:rPr lang="en-US" altLang="cs-CZ" sz="1800" b="1" dirty="0">
                <a:solidFill>
                  <a:srgbClr val="307871"/>
                </a:solidFill>
                <a:latin typeface="Times New Roman" panose="02020603050405020304" pitchFamily="18" charset="0"/>
                <a:cs typeface="Times New Roman" panose="02020603050405020304" pitchFamily="18" charset="0"/>
              </a:rPr>
              <a:t> System (http://www.crossref.org) is the most important DOI registration agency.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system was put into operation in 2000 by the non-profit and independent Publishers International Linking Association (PILA).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This </a:t>
            </a:r>
            <a:r>
              <a:rPr lang="en-US" altLang="cs-CZ" sz="1800" b="1" dirty="0">
                <a:solidFill>
                  <a:srgbClr val="307871"/>
                </a:solidFill>
                <a:latin typeface="Times New Roman" panose="02020603050405020304" pitchFamily="18" charset="0"/>
                <a:cs typeface="Times New Roman" panose="02020603050405020304" pitchFamily="18" charset="0"/>
              </a:rPr>
              <a:t>system allows links to </a:t>
            </a:r>
            <a:r>
              <a:rPr lang="en-US" altLang="cs-CZ" sz="1800" b="1" dirty="0" smtClean="0">
                <a:solidFill>
                  <a:srgbClr val="307871"/>
                </a:solidFill>
                <a:latin typeface="Times New Roman" panose="02020603050405020304" pitchFamily="18" charset="0"/>
                <a:cs typeface="Times New Roman" panose="02020603050405020304" pitchFamily="18" charset="0"/>
              </a:rPr>
              <a:t>bibliographic </a:t>
            </a:r>
            <a:r>
              <a:rPr lang="en-US" altLang="cs-CZ" sz="1800" b="1" dirty="0">
                <a:solidFill>
                  <a:srgbClr val="307871"/>
                </a:solidFill>
                <a:latin typeface="Times New Roman" panose="02020603050405020304" pitchFamily="18" charset="0"/>
                <a:cs typeface="Times New Roman" panose="02020603050405020304" pitchFamily="18" charset="0"/>
              </a:rPr>
              <a:t>references in scientific journals using DOI and is used to link quotes across </a:t>
            </a:r>
            <a:r>
              <a:rPr lang="en-US" altLang="cs-CZ" sz="1800" b="1" dirty="0" smtClean="0">
                <a:solidFill>
                  <a:srgbClr val="307871"/>
                </a:solidFill>
                <a:latin typeface="Times New Roman" panose="02020603050405020304" pitchFamily="18" charset="0"/>
                <a:cs typeface="Times New Roman" panose="02020603050405020304" pitchFamily="18" charset="0"/>
              </a:rPr>
              <a:t>publishers.</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Just </a:t>
            </a:r>
            <a:r>
              <a:rPr lang="en-US" altLang="cs-CZ" sz="1800" b="1" dirty="0">
                <a:solidFill>
                  <a:srgbClr val="307871"/>
                </a:solidFill>
                <a:latin typeface="Times New Roman" panose="02020603050405020304" pitchFamily="18" charset="0"/>
                <a:cs typeface="Times New Roman" panose="02020603050405020304" pitchFamily="18" charset="0"/>
              </a:rPr>
              <a:t>starting up this network has begun to address the issue of invalid hyperlinks when referring to documents located on the Internet. Through </a:t>
            </a:r>
            <a:r>
              <a:rPr lang="en-US" altLang="cs-CZ" sz="1800" b="1" dirty="0" err="1">
                <a:solidFill>
                  <a:srgbClr val="307871"/>
                </a:solidFill>
                <a:latin typeface="Times New Roman" panose="02020603050405020304" pitchFamily="18" charset="0"/>
                <a:cs typeface="Times New Roman" panose="02020603050405020304" pitchFamily="18" charset="0"/>
              </a:rPr>
              <a:t>CrossRef</a:t>
            </a:r>
            <a:r>
              <a:rPr lang="en-US" altLang="cs-CZ" sz="1800" b="1" dirty="0">
                <a:solidFill>
                  <a:srgbClr val="307871"/>
                </a:solidFill>
                <a:latin typeface="Times New Roman" panose="02020603050405020304" pitchFamily="18" charset="0"/>
                <a:cs typeface="Times New Roman" panose="02020603050405020304" pitchFamily="18" charset="0"/>
              </a:rPr>
              <a:t>, publishers can directly interact with their online documents through bibliographic quotes.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CROSSREF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7640718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Another advantage </a:t>
            </a:r>
            <a:r>
              <a:rPr lang="en-US" altLang="cs-CZ" sz="1800" b="1" dirty="0">
                <a:solidFill>
                  <a:srgbClr val="307871"/>
                </a:solidFill>
                <a:latin typeface="Times New Roman" panose="02020603050405020304" pitchFamily="18" charset="0"/>
                <a:cs typeface="Times New Roman" panose="02020603050405020304" pitchFamily="18" charset="0"/>
              </a:rPr>
              <a:t>is that publishers can refer to their articles in journals to quoted articles published by other publishers located on other servers.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Very </a:t>
            </a:r>
            <a:r>
              <a:rPr lang="en-US" altLang="cs-CZ" sz="1800" b="1" dirty="0">
                <a:solidFill>
                  <a:srgbClr val="307871"/>
                </a:solidFill>
                <a:latin typeface="Times New Roman" panose="02020603050405020304" pitchFamily="18" charset="0"/>
                <a:cs typeface="Times New Roman" panose="02020603050405020304" pitchFamily="18" charset="0"/>
              </a:rPr>
              <a:t>effective is the use of DOI, which </a:t>
            </a:r>
            <a:r>
              <a:rPr lang="en-US" altLang="cs-CZ" sz="1800" b="1" dirty="0" smtClean="0">
                <a:solidFill>
                  <a:srgbClr val="307871"/>
                </a:solidFill>
                <a:latin typeface="Times New Roman" panose="02020603050405020304" pitchFamily="18" charset="0"/>
                <a:cs typeface="Times New Roman" panose="02020603050405020304" pitchFamily="18" charset="0"/>
              </a:rPr>
              <a:t>facilitates </a:t>
            </a:r>
            <a:r>
              <a:rPr lang="en-US" altLang="cs-CZ" sz="1800" b="1" dirty="0">
                <a:solidFill>
                  <a:srgbClr val="307871"/>
                </a:solidFill>
                <a:latin typeface="Times New Roman" panose="02020603050405020304" pitchFamily="18" charset="0"/>
                <a:cs typeface="Times New Roman" panose="02020603050405020304" pitchFamily="18" charset="0"/>
              </a:rPr>
              <a:t>the management of information resources, because when you change the location of a digital object, it is not necessary to make edits (address changes) in quotes or in databases.</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smtClean="0"/>
              <a:t>Location</a:t>
            </a:r>
            <a:r>
              <a:rPr lang="cs-CZ" b="1" dirty="0" smtClean="0"/>
              <a:t> </a:t>
            </a:r>
            <a:r>
              <a:rPr lang="cs-CZ" b="1" dirty="0" err="1" smtClean="0"/>
              <a:t>of</a:t>
            </a:r>
            <a:r>
              <a:rPr lang="cs-CZ" b="1" dirty="0" smtClean="0"/>
              <a:t> </a:t>
            </a:r>
            <a:r>
              <a:rPr lang="cs-CZ" b="1" dirty="0" err="1" smtClean="0"/>
              <a:t>Objects</a:t>
            </a:r>
            <a:r>
              <a:rPr lang="cs-CZ" b="1" dirty="0"/>
              <a:t> - CROSSREF SYSTEM</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025722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smtClean="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The chapter deals not only with the definition of the document itself but also with the division into individual types, document identification, document work, object placement. </a:t>
            </a:r>
            <a:endParaRPr lang="cs-CZ" sz="1800" b="1" dirty="0" smtClean="0"/>
          </a:p>
          <a:p>
            <a:pPr marL="0" indent="0" algn="just">
              <a:buNone/>
            </a:pPr>
            <a:r>
              <a:rPr lang="en-US" sz="1800" b="1" dirty="0" smtClean="0"/>
              <a:t>A </a:t>
            </a:r>
            <a:r>
              <a:rPr lang="en-US" sz="1800" b="1" dirty="0"/>
              <a:t>significant part is also devoted to the issue of electronic documents, which depend on the technical means, the standards of the environment used and, last but not least, on the program tools necessary for accessing their content. </a:t>
            </a:r>
            <a:endParaRPr lang="cs-CZ" sz="1800" b="1" dirty="0" smtClean="0"/>
          </a:p>
          <a:p>
            <a:pPr marL="0" indent="0" algn="just">
              <a:buNone/>
            </a:pPr>
            <a:r>
              <a:rPr lang="en-US" sz="1800" b="1" dirty="0" smtClean="0"/>
              <a:t>In </a:t>
            </a:r>
            <a:r>
              <a:rPr lang="en-US" sz="1800" b="1" dirty="0"/>
              <a:t>terms of a huge number of </a:t>
            </a:r>
            <a:r>
              <a:rPr lang="en-US" sz="1800" b="1" dirty="0" smtClean="0"/>
              <a:t>different </a:t>
            </a:r>
            <a:r>
              <a:rPr lang="en-US" sz="1800" b="1" dirty="0"/>
              <a:t>documents, it is absolutely essential for efficient work to make use of quick and </a:t>
            </a:r>
            <a:r>
              <a:rPr lang="en-US" sz="1800" b="1" dirty="0" smtClean="0"/>
              <a:t>accurate </a:t>
            </a:r>
            <a:r>
              <a:rPr lang="en-US" sz="1800" b="1" dirty="0"/>
              <a:t>document search capabilities through the creation of internationally usable document identification systems.</a:t>
            </a:r>
            <a:endParaRPr lang="cs-CZ" sz="1800" b="1" dirty="0"/>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smtClean="0"/>
              <a:t>Learn </a:t>
            </a:r>
            <a:r>
              <a:rPr lang="en-US" sz="1800" b="1" dirty="0"/>
              <a:t>how to work with documents</a:t>
            </a:r>
          </a:p>
          <a:p>
            <a:pPr lvl="0">
              <a:buFont typeface="Wingdings" panose="05000000000000000000" pitchFamily="2" charset="2"/>
              <a:buChar char="ü"/>
            </a:pPr>
            <a:r>
              <a:rPr lang="cs-CZ" sz="1800" b="1" dirty="0" err="1" smtClean="0"/>
              <a:t>Location</a:t>
            </a:r>
            <a:r>
              <a:rPr lang="cs-CZ" sz="1800" b="1" dirty="0" smtClean="0"/>
              <a:t> </a:t>
            </a:r>
            <a:r>
              <a:rPr lang="cs-CZ" sz="1800" b="1" dirty="0" err="1" smtClean="0"/>
              <a:t>of</a:t>
            </a:r>
            <a:r>
              <a:rPr lang="cs-CZ" sz="1800" b="1" dirty="0" smtClean="0"/>
              <a:t> </a:t>
            </a:r>
            <a:r>
              <a:rPr lang="cs-CZ" sz="1800" b="1" dirty="0" err="1" smtClean="0"/>
              <a:t>objects</a:t>
            </a:r>
            <a:endParaRPr lang="en-US" sz="1800" b="1" dirty="0"/>
          </a:p>
          <a:p>
            <a:pPr lvl="0">
              <a:buFont typeface="Wingdings" panose="05000000000000000000" pitchFamily="2" charset="2"/>
              <a:buChar char="ü"/>
            </a:pPr>
            <a:endParaRPr lang="cs-CZ" sz="1800" b="1" dirty="0"/>
          </a:p>
          <a:p>
            <a:pPr algn="just">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smtClean="0"/>
              <a:t>Goals</a:t>
            </a:r>
            <a:r>
              <a:rPr lang="cs-CZ" b="1" dirty="0" smtClean="0"/>
              <a:t> </a:t>
            </a:r>
            <a:r>
              <a:rPr lang="cs-CZ" b="1" dirty="0" err="1" smtClean="0"/>
              <a:t>of</a:t>
            </a:r>
            <a:r>
              <a:rPr lang="cs-CZ" b="1" dirty="0" smtClean="0"/>
              <a:t> </a:t>
            </a:r>
            <a:r>
              <a:rPr lang="cs-CZ" b="1" dirty="0" err="1" smtClean="0"/>
              <a:t>the</a:t>
            </a:r>
            <a:r>
              <a:rPr lang="cs-CZ" b="1" dirty="0" smtClean="0"/>
              <a:t> </a:t>
            </a:r>
            <a:r>
              <a:rPr lang="cs-CZ" b="1" dirty="0" err="1" smtClean="0"/>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Working </a:t>
            </a:r>
            <a:r>
              <a:rPr lang="en-US" altLang="cs-CZ" sz="1800" b="1" dirty="0">
                <a:solidFill>
                  <a:srgbClr val="307871"/>
                </a:solidFill>
                <a:latin typeface="Times New Roman" panose="02020603050405020304" pitchFamily="18" charset="0"/>
                <a:cs typeface="Times New Roman" panose="02020603050405020304" pitchFamily="18" charset="0"/>
              </a:rPr>
              <a:t>with documents is crucial from the point of view of providing information, which basically involves joining the following two processes: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input </a:t>
            </a:r>
            <a:r>
              <a:rPr lang="en-US" altLang="cs-CZ" sz="1800" b="1" dirty="0">
                <a:solidFill>
                  <a:srgbClr val="307871"/>
                </a:solidFill>
                <a:latin typeface="Times New Roman" panose="02020603050405020304" pitchFamily="18" charset="0"/>
                <a:cs typeface="Times New Roman" panose="02020603050405020304" pitchFamily="18" charset="0"/>
              </a:rPr>
              <a:t>processing (storing information), receipt of documents and creation of their descriptions,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output </a:t>
            </a:r>
            <a:r>
              <a:rPr lang="en-US" altLang="cs-CZ" sz="1800" b="1" dirty="0">
                <a:solidFill>
                  <a:srgbClr val="307871"/>
                </a:solidFill>
                <a:latin typeface="Times New Roman" panose="02020603050405020304" pitchFamily="18" charset="0"/>
                <a:cs typeface="Times New Roman" panose="02020603050405020304" pitchFamily="18" charset="0"/>
              </a:rPr>
              <a:t>processing (information retrieval), receipt of an information request, </a:t>
            </a:r>
            <a:r>
              <a:rPr lang="en-US" altLang="cs-CZ" sz="1800" b="1" dirty="0" smtClean="0">
                <a:solidFill>
                  <a:srgbClr val="307871"/>
                </a:solidFill>
                <a:latin typeface="Times New Roman" panose="02020603050405020304" pitchFamily="18" charset="0"/>
                <a:cs typeface="Times New Roman" panose="02020603050405020304" pitchFamily="18" charset="0"/>
              </a:rPr>
              <a:t>creation </a:t>
            </a:r>
            <a:r>
              <a:rPr lang="en-US" altLang="cs-CZ" sz="1800" b="1" dirty="0">
                <a:solidFill>
                  <a:srgbClr val="307871"/>
                </a:solidFill>
                <a:latin typeface="Times New Roman" panose="02020603050405020304" pitchFamily="18" charset="0"/>
                <a:cs typeface="Times New Roman" panose="02020603050405020304" pitchFamily="18" charset="0"/>
              </a:rPr>
              <a:t>of a query and comparison of the query with document descriptions</a:t>
            </a:r>
            <a:r>
              <a:rPr lang="en-US"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document description includes two levels: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an </a:t>
            </a:r>
            <a:r>
              <a:rPr lang="en-US" altLang="cs-CZ" sz="1800" b="1" dirty="0">
                <a:solidFill>
                  <a:srgbClr val="307871"/>
                </a:solidFill>
                <a:latin typeface="Times New Roman" panose="02020603050405020304" pitchFamily="18" charset="0"/>
                <a:cs typeface="Times New Roman" panose="02020603050405020304" pitchFamily="18" charset="0"/>
              </a:rPr>
              <a:t>identification or name description that contains formal information, such as the name of the author, the year of publication or the publisher,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content of the document.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a:t>Documents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8013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content of the document is the given issue (topic) that the document deals with. Of course, the document can also deal with several different themes. In these cases, it is necessary to distinguish the main topic from the side. The content of the document can be characterized in the following ways: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description </a:t>
            </a:r>
            <a:r>
              <a:rPr lang="en-US" altLang="cs-CZ" sz="1800" b="1" dirty="0">
                <a:solidFill>
                  <a:srgbClr val="307871"/>
                </a:solidFill>
                <a:latin typeface="Times New Roman" panose="02020603050405020304" pitchFamily="18" charset="0"/>
                <a:cs typeface="Times New Roman" panose="02020603050405020304" pitchFamily="18" charset="0"/>
              </a:rPr>
              <a:t>of the content in a natural language (annotation and paper, etc.),</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use of individual natural language terms or numbers or alphanumeric strings (</a:t>
            </a:r>
            <a:r>
              <a:rPr lang="en-US" altLang="cs-CZ" sz="1800" b="1" dirty="0" smtClean="0">
                <a:solidFill>
                  <a:srgbClr val="307871"/>
                </a:solidFill>
                <a:latin typeface="Times New Roman" panose="02020603050405020304" pitchFamily="18" charset="0"/>
                <a:cs typeface="Times New Roman" panose="02020603050405020304" pitchFamily="18" charset="0"/>
              </a:rPr>
              <a:t>material </a:t>
            </a:r>
            <a:r>
              <a:rPr lang="en-US" altLang="cs-CZ" sz="1800" b="1" dirty="0">
                <a:solidFill>
                  <a:srgbClr val="307871"/>
                </a:solidFill>
                <a:latin typeface="Times New Roman" panose="02020603050405020304" pitchFamily="18" charset="0"/>
                <a:cs typeface="Times New Roman" panose="02020603050405020304" pitchFamily="18" charset="0"/>
              </a:rPr>
              <a:t>selection language),</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content</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74445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Vaněk</a:t>
            </a:r>
            <a:r>
              <a:rPr lang="en-US" altLang="cs-CZ" sz="1800" b="1" dirty="0">
                <a:solidFill>
                  <a:srgbClr val="307871"/>
                </a:solidFill>
                <a:latin typeface="Times New Roman" panose="02020603050405020304" pitchFamily="18" charset="0"/>
                <a:cs typeface="Times New Roman" panose="02020603050405020304" pitchFamily="18" charset="0"/>
              </a:rPr>
              <a:t> (2013), the bibliography is a theory, activity, and technique </a:t>
            </a:r>
            <a:r>
              <a:rPr lang="en-US" altLang="cs-CZ" sz="1800" b="1" dirty="0" smtClean="0">
                <a:solidFill>
                  <a:srgbClr val="307871"/>
                </a:solidFill>
                <a:latin typeface="Times New Roman" panose="02020603050405020304" pitchFamily="18" charset="0"/>
                <a:cs typeface="Times New Roman" panose="02020603050405020304" pitchFamily="18" charset="0"/>
              </a:rPr>
              <a:t>identifying </a:t>
            </a:r>
            <a:r>
              <a:rPr lang="en-US" altLang="cs-CZ" sz="1800" b="1" dirty="0">
                <a:solidFill>
                  <a:srgbClr val="307871"/>
                </a:solidFill>
                <a:latin typeface="Times New Roman" panose="02020603050405020304" pitchFamily="18" charset="0"/>
                <a:cs typeface="Times New Roman" panose="02020603050405020304" pitchFamily="18" charset="0"/>
              </a:rPr>
              <a:t>and describing documents. It is a secondary source of information containing structured bibliographic descriptions of information objects (documents or parts thereof), description of documents (or parts thereof) through bibliographic information. </a:t>
            </a:r>
            <a:r>
              <a:rPr lang="en-US" altLang="cs-CZ" sz="1800" b="1" dirty="0" smtClean="0">
                <a:solidFill>
                  <a:srgbClr val="307871"/>
                </a:solidFill>
                <a:latin typeface="Times New Roman" panose="02020603050405020304" pitchFamily="18" charset="0"/>
                <a:cs typeface="Times New Roman" panose="02020603050405020304" pitchFamily="18" charset="0"/>
              </a:rPr>
              <a:t>Bibliographic </a:t>
            </a:r>
            <a:r>
              <a:rPr lang="en-US" altLang="cs-CZ" sz="1800" b="1" dirty="0">
                <a:solidFill>
                  <a:srgbClr val="307871"/>
                </a:solidFill>
                <a:latin typeface="Times New Roman" panose="02020603050405020304" pitchFamily="18" charset="0"/>
                <a:cs typeface="Times New Roman" panose="02020603050405020304" pitchFamily="18" charset="0"/>
              </a:rPr>
              <a:t>information is a type of secondary information representing a document or part thereof. The result of the document description and the base unit is a bibliographic </a:t>
            </a:r>
            <a:r>
              <a:rPr lang="en-US" altLang="cs-CZ" sz="1800" b="1" dirty="0" smtClean="0">
                <a:solidFill>
                  <a:srgbClr val="307871"/>
                </a:solidFill>
                <a:latin typeface="Times New Roman" panose="02020603050405020304" pitchFamily="18" charset="0"/>
                <a:cs typeface="Times New Roman" panose="02020603050405020304" pitchFamily="18" charset="0"/>
              </a:rPr>
              <a:t>reference</a:t>
            </a:r>
            <a:r>
              <a:rPr lang="en-US"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bibliographic element is the smallest logical unit of data reported in the </a:t>
            </a:r>
            <a:r>
              <a:rPr lang="en-US" altLang="cs-CZ" sz="1800" b="1" dirty="0" smtClean="0">
                <a:solidFill>
                  <a:srgbClr val="307871"/>
                </a:solidFill>
                <a:latin typeface="Times New Roman" panose="02020603050405020304" pitchFamily="18" charset="0"/>
                <a:cs typeface="Times New Roman" panose="02020603050405020304" pitchFamily="18" charset="0"/>
              </a:rPr>
              <a:t>bibliographic </a:t>
            </a:r>
            <a:r>
              <a:rPr lang="en-US" altLang="cs-CZ" sz="1800" b="1" dirty="0">
                <a:solidFill>
                  <a:srgbClr val="307871"/>
                </a:solidFill>
                <a:latin typeface="Times New Roman" panose="02020603050405020304" pitchFamily="18" charset="0"/>
                <a:cs typeface="Times New Roman" panose="02020603050405020304" pitchFamily="18" charset="0"/>
              </a:rPr>
              <a:t>description,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author, title, place of publication, ISBN, etc.</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content</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499813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 bibliographic record is a record containing a bibliographic description</a:t>
            </a:r>
            <a:r>
              <a:rPr lang="en-US" altLang="cs-CZ" sz="1800" b="1" dirty="0" smtClean="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It is the result of an analysis of a </a:t>
            </a:r>
            <a:r>
              <a:rPr lang="en-US" altLang="cs-CZ" sz="1800" b="1" dirty="0" smtClean="0">
                <a:solidFill>
                  <a:srgbClr val="307871"/>
                </a:solidFill>
                <a:latin typeface="Times New Roman" panose="02020603050405020304" pitchFamily="18" charset="0"/>
                <a:cs typeface="Times New Roman" panose="02020603050405020304" pitchFamily="18" charset="0"/>
              </a:rPr>
              <a:t>document </a:t>
            </a:r>
            <a:r>
              <a:rPr lang="en-US" altLang="cs-CZ" sz="1800" b="1" dirty="0">
                <a:solidFill>
                  <a:srgbClr val="307871"/>
                </a:solidFill>
                <a:latin typeface="Times New Roman" panose="02020603050405020304" pitchFamily="18" charset="0"/>
                <a:cs typeface="Times New Roman" panose="02020603050405020304" pitchFamily="18" charset="0"/>
              </a:rPr>
              <a:t>that deals with both the formal features of the document and its contents. It is </a:t>
            </a:r>
            <a:r>
              <a:rPr lang="en-US" altLang="cs-CZ" sz="1800" b="1" dirty="0" smtClean="0">
                <a:solidFill>
                  <a:srgbClr val="307871"/>
                </a:solidFill>
                <a:latin typeface="Times New Roman" panose="02020603050405020304" pitchFamily="18" charset="0"/>
                <a:cs typeface="Times New Roman" panose="02020603050405020304" pitchFamily="18" charset="0"/>
              </a:rPr>
              <a:t>intended </a:t>
            </a:r>
            <a:r>
              <a:rPr lang="en-US" altLang="cs-CZ" sz="1800" b="1" dirty="0">
                <a:solidFill>
                  <a:srgbClr val="307871"/>
                </a:solidFill>
                <a:latin typeface="Times New Roman" panose="02020603050405020304" pitchFamily="18" charset="0"/>
                <a:cs typeface="Times New Roman" panose="02020603050405020304" pitchFamily="18" charset="0"/>
              </a:rPr>
              <a:t>for communication of information, therefore it must comply with national and international standards (ČSN 01 0195 - Bibliographic and Cataloging record).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Bibliographic record structure:</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inventory </a:t>
            </a:r>
            <a:r>
              <a:rPr lang="en-US" altLang="cs-CZ" sz="1800" b="1" dirty="0">
                <a:solidFill>
                  <a:srgbClr val="307871"/>
                </a:solidFill>
                <a:latin typeface="Times New Roman" panose="02020603050405020304" pitchFamily="18" charset="0"/>
                <a:cs typeface="Times New Roman" panose="02020603050405020304" pitchFamily="18" charset="0"/>
              </a:rPr>
              <a:t>(author, the title of the document),</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data (date of approval, defense or effectiveness),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location </a:t>
            </a:r>
            <a:r>
              <a:rPr lang="en-US" altLang="cs-CZ" sz="1800" b="1" dirty="0">
                <a:solidFill>
                  <a:srgbClr val="307871"/>
                </a:solidFill>
                <a:latin typeface="Times New Roman" panose="02020603050405020304" pitchFamily="18" charset="0"/>
                <a:cs typeface="Times New Roman" panose="02020603050405020304" pitchFamily="18" charset="0"/>
              </a:rPr>
              <a:t>data (signatures),</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descriptive </a:t>
            </a:r>
            <a:r>
              <a:rPr lang="en-US" altLang="cs-CZ" sz="1800" b="1" dirty="0">
                <a:solidFill>
                  <a:srgbClr val="307871"/>
                </a:solidFill>
                <a:latin typeface="Times New Roman" panose="02020603050405020304" pitchFamily="18" charset="0"/>
                <a:cs typeface="Times New Roman" panose="02020603050405020304" pitchFamily="18" charset="0"/>
              </a:rPr>
              <a:t>data (additional authors, publisher, scope, ISBN, ISSN),</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content </a:t>
            </a:r>
            <a:r>
              <a:rPr lang="en-US" altLang="cs-CZ" sz="1800" b="1" dirty="0">
                <a:solidFill>
                  <a:srgbClr val="307871"/>
                </a:solidFill>
                <a:latin typeface="Times New Roman" panose="02020603050405020304" pitchFamily="18" charset="0"/>
                <a:cs typeface="Times New Roman" panose="02020603050405020304" pitchFamily="18" charset="0"/>
              </a:rPr>
              <a:t>characteristics (annotation, paper),</a:t>
            </a:r>
          </a:p>
          <a:p>
            <a:pPr algn="just">
              <a:buFont typeface="Wingdings" panose="05000000000000000000" pitchFamily="2" charset="2"/>
              <a:buChar char="q"/>
            </a:pPr>
            <a:r>
              <a:rPr lang="en-US" altLang="cs-CZ" sz="1800" b="1" dirty="0" smtClean="0">
                <a:solidFill>
                  <a:srgbClr val="307871"/>
                </a:solidFill>
                <a:latin typeface="Times New Roman" panose="02020603050405020304" pitchFamily="18" charset="0"/>
                <a:cs typeface="Times New Roman" panose="02020603050405020304" pitchFamily="18" charset="0"/>
              </a:rPr>
              <a:t>service </a:t>
            </a:r>
            <a:r>
              <a:rPr lang="en-US" altLang="cs-CZ" sz="1800" b="1" dirty="0">
                <a:solidFill>
                  <a:srgbClr val="307871"/>
                </a:solidFill>
                <a:latin typeface="Times New Roman" panose="02020603050405020304" pitchFamily="18" charset="0"/>
                <a:cs typeface="Times New Roman" panose="02020603050405020304" pitchFamily="18" charset="0"/>
              </a:rPr>
              <a:t>data (incremental number).</a:t>
            </a: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content</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5663531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In </a:t>
            </a:r>
            <a:r>
              <a:rPr lang="en-US" altLang="cs-CZ" sz="1800" b="1" dirty="0">
                <a:solidFill>
                  <a:srgbClr val="307871"/>
                </a:solidFill>
                <a:latin typeface="Times New Roman" panose="02020603050405020304" pitchFamily="18" charset="0"/>
                <a:cs typeface="Times New Roman" panose="02020603050405020304" pitchFamily="18" charset="0"/>
              </a:rPr>
              <a:t>terms of content characteristics, the role of annotation and report usage plays a key role. Rules for creating annotations and papers are given in CSN 01 0194 - Report and annotation.</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annotation has an explanatory or recommending character, its length is usually up to 500 characters. It is featured in secondary documents, may be part of the primary </a:t>
            </a:r>
            <a:r>
              <a:rPr lang="en-US" altLang="cs-CZ" sz="1800" b="1" dirty="0" smtClean="0">
                <a:solidFill>
                  <a:srgbClr val="307871"/>
                </a:solidFill>
                <a:latin typeface="Times New Roman" panose="02020603050405020304" pitchFamily="18" charset="0"/>
                <a:cs typeface="Times New Roman" panose="02020603050405020304" pitchFamily="18" charset="0"/>
              </a:rPr>
              <a:t>document</a:t>
            </a:r>
            <a:r>
              <a:rPr lang="en-US"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Annotation </a:t>
            </a:r>
            <a:r>
              <a:rPr lang="en-US" altLang="cs-CZ" sz="1800" b="1" dirty="0">
                <a:solidFill>
                  <a:srgbClr val="307871"/>
                </a:solidFill>
                <a:latin typeface="Times New Roman" panose="02020603050405020304" pitchFamily="18" charset="0"/>
                <a:cs typeface="Times New Roman" panose="02020603050405020304" pitchFamily="18" charset="0"/>
              </a:rPr>
              <a:t>is a brief feature of the document in terms of content, design, form and other features.</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smtClean="0">
                <a:solidFill>
                  <a:srgbClr val="307871"/>
                </a:solidFill>
                <a:latin typeface="Times New Roman" panose="02020603050405020304" pitchFamily="18" charset="0"/>
                <a:cs typeface="Times New Roman" panose="02020603050405020304" pitchFamily="18" charset="0"/>
              </a:rPr>
              <a:t>The </a:t>
            </a:r>
            <a:r>
              <a:rPr lang="en-US" altLang="cs-CZ" sz="1800" b="1" dirty="0">
                <a:solidFill>
                  <a:srgbClr val="307871"/>
                </a:solidFill>
                <a:latin typeface="Times New Roman" panose="02020603050405020304" pitchFamily="18" charset="0"/>
                <a:cs typeface="Times New Roman" panose="02020603050405020304" pitchFamily="18" charset="0"/>
              </a:rPr>
              <a:t>report has a maximum length of 2500 characters, the usual length is about 1000 characters. The report does not only cover the topic of the document but also the basic information about its content.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Working</a:t>
            </a:r>
            <a:r>
              <a:rPr lang="cs-CZ" b="1" dirty="0"/>
              <a:t> </a:t>
            </a:r>
            <a:r>
              <a:rPr lang="cs-CZ" b="1" dirty="0" err="1"/>
              <a:t>with</a:t>
            </a:r>
            <a:r>
              <a:rPr lang="cs-CZ" b="1" dirty="0"/>
              <a:t> </a:t>
            </a:r>
            <a:r>
              <a:rPr lang="cs-CZ" b="1" dirty="0" err="1" smtClean="0"/>
              <a:t>Documents</a:t>
            </a:r>
            <a:r>
              <a:rPr lang="cs-CZ" b="1" dirty="0"/>
              <a:t> - </a:t>
            </a:r>
            <a:r>
              <a:rPr lang="cs-CZ" b="1" dirty="0" err="1" smtClean="0"/>
              <a:t>content</a:t>
            </a:r>
            <a:r>
              <a:rPr lang="cs-CZ" b="1" dirty="0" smtClean="0"/>
              <a:t> </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58850449"/>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2641</TotalTime>
  <Words>1877</Words>
  <Application>Microsoft Office PowerPoint</Application>
  <PresentationFormat>Předvádění na obrazovce (16:9)</PresentationFormat>
  <Paragraphs>194</Paragraphs>
  <Slides>23</Slides>
  <Notes>20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Working with Documents</vt:lpstr>
      <vt:lpstr>Working with Documents - content </vt:lpstr>
      <vt:lpstr>Working with Documents - content </vt:lpstr>
      <vt:lpstr>Working with Documents - content </vt:lpstr>
      <vt:lpstr>Working with Documents - content </vt:lpstr>
      <vt:lpstr>Working with Documents - content </vt:lpstr>
      <vt:lpstr>Working with Documents - relevance </vt:lpstr>
      <vt:lpstr>Working with Documents - relevance </vt:lpstr>
      <vt:lpstr>Working with Documents - relevance </vt:lpstr>
      <vt:lpstr>Working with Documents - citations </vt:lpstr>
      <vt:lpstr>Working with Documents - citations </vt:lpstr>
      <vt:lpstr>Working with Documents - citations </vt:lpstr>
      <vt:lpstr>Location of Objects - HANDLE SYSTEM</vt:lpstr>
      <vt:lpstr>Location of Objects - HANDLE SYSTEM</vt:lpstr>
      <vt:lpstr>Location of Objects - HANDLE SYSTEM</vt:lpstr>
      <vt:lpstr>Location of Objects - HANDLE SYSTEM</vt:lpstr>
      <vt:lpstr>Location of Objects - CROSSREF SYSTEM</vt:lpstr>
      <vt:lpstr>Location of Objects - CROSSREF SYSTEM</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160</cp:revision>
  <dcterms:created xsi:type="dcterms:W3CDTF">2016-07-06T15:42:34Z</dcterms:created>
  <dcterms:modified xsi:type="dcterms:W3CDTF">2018-04-04T12:21:19Z</dcterms:modified>
</cp:coreProperties>
</file>