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382" r:id="rId2"/>
    <p:sldId id="263" r:id="rId3"/>
    <p:sldId id="283" r:id="rId4"/>
    <p:sldId id="287" r:id="rId5"/>
    <p:sldId id="324" r:id="rId6"/>
    <p:sldId id="353" r:id="rId7"/>
    <p:sldId id="351" r:id="rId8"/>
    <p:sldId id="355" r:id="rId9"/>
    <p:sldId id="354" r:id="rId10"/>
    <p:sldId id="356" r:id="rId11"/>
    <p:sldId id="352" r:id="rId12"/>
    <p:sldId id="358" r:id="rId13"/>
    <p:sldId id="359" r:id="rId14"/>
    <p:sldId id="357" r:id="rId15"/>
    <p:sldId id="360" r:id="rId16"/>
    <p:sldId id="361" r:id="rId17"/>
    <p:sldId id="362" r:id="rId18"/>
    <p:sldId id="363" r:id="rId19"/>
    <p:sldId id="364" r:id="rId20"/>
    <p:sldId id="365" r:id="rId21"/>
    <p:sldId id="370" r:id="rId22"/>
    <p:sldId id="369" r:id="rId23"/>
    <p:sldId id="372" r:id="rId24"/>
    <p:sldId id="371" r:id="rId25"/>
    <p:sldId id="368" r:id="rId26"/>
    <p:sldId id="373" r:id="rId27"/>
    <p:sldId id="374" r:id="rId28"/>
    <p:sldId id="375" r:id="rId29"/>
    <p:sldId id="378" r:id="rId30"/>
    <p:sldId id="379" r:id="rId31"/>
    <p:sldId id="376" r:id="rId32"/>
    <p:sldId id="377" r:id="rId33"/>
    <p:sldId id="381" r:id="rId34"/>
    <p:sldId id="380" r:id="rId35"/>
    <p:sldId id="266" r:id="rId36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62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04.04.2018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8333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979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01282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50663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15266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44219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84293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54280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13344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48623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4930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5236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36751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3144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57235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90123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41237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06430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34246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00154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66448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5355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770459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793804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66644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7570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7301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1370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7648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67371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8983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039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joomla.org/Joomla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upal.org/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INFORMATION MANAGEMENT</a:t>
            </a: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Radim Dolák, Ph.D.</a:t>
            </a:r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xmlns="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xmlns="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156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effective search, a wide range of Internet search engines are currently being used. In addition to the world's most widely used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Google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search engine, there are, of course, others such as Bing, Yahoo, </a:t>
            </a:r>
            <a:r>
              <a:rPr lang="en-US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Altavista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In the Czech Republic, for example, List, </a:t>
            </a:r>
            <a:r>
              <a:rPr lang="en-US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Jyxo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etc. </a:t>
            </a:r>
          </a:p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Google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an absolutely dominant position and leads sovereignly among online search engines in almost all countries of the world.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Among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countries where there is strong local competitions are </a:t>
            </a:r>
            <a:r>
              <a:rPr lang="en-US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Russia (where </a:t>
            </a:r>
            <a:r>
              <a:rPr lang="en-US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Yandex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first), China (Baidu), Japan (Yahoo) and South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Korea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Naver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and </a:t>
            </a:r>
            <a:r>
              <a:rPr lang="en-US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Czechia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(Seznam.cz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Search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operators are characters with special meaning for full-text search engines. Most search engines apply a set of general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operators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specify the conditions that the search query (content) should meet.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 err="1"/>
              <a:t>Searching</a:t>
            </a:r>
            <a:r>
              <a:rPr lang="cs-CZ" b="1" dirty="0"/>
              <a:t> </a:t>
            </a:r>
            <a:r>
              <a:rPr lang="cs-CZ" b="1" dirty="0" err="1"/>
              <a:t>for</a:t>
            </a:r>
            <a:r>
              <a:rPr lang="cs-CZ" b="1" dirty="0"/>
              <a:t> </a:t>
            </a:r>
            <a:r>
              <a:rPr lang="cs-CZ" b="1" dirty="0" err="1"/>
              <a:t>information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35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Generally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usable site is a site that allows its users to find the required information, read the news, register, order goods, etc.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Sites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sites that do not meet these basic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usability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requirements then lose their visitors because users are leaving elsewhere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avoid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having to waste time with the unnecessarily complicated search for information and not to look like "idiots" who can not find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they need.</a:t>
            </a:r>
          </a:p>
          <a:p>
            <a:pPr marL="0" indent="0" algn="just">
              <a:buNone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the website </a:t>
            </a:r>
            <a:r>
              <a:rPr lang="en-US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jakpsatweb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 good usability of the website is characterized by the fact that the users succeed on the site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what they want. These activities will then be done in a reasonable time and without a great deal of thought, and they will lead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without mistakes and fundamental disappointments. It can be said that quality and much-visited sites have been successful because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 usability.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 err="1"/>
              <a:t>Usable</a:t>
            </a:r>
            <a:r>
              <a:rPr lang="cs-CZ" b="1" dirty="0"/>
              <a:t> web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70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Among the basic usability keys are the following: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simplicity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 that is common on most sites,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force users to think unnecessarily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en-US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general, there are several usability ways that can specify and also determine the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importance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user needs based on actual data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observations. According to many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surveys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many sites are not usable at the ideal level, and users often find this quickly and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leave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sites. In today's hurried time, it is necessary to expect that the average user's mind when visiting a particular site is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the site is likely to be disappointed.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 err="1"/>
              <a:t>Usable</a:t>
            </a:r>
            <a:r>
              <a:rPr lang="cs-CZ" b="1" dirty="0"/>
              <a:t> web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98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users invest very little time when they say they often spend 10-15 seconds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exploring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new site hoping to be one of the few good ones. If the site has an unusual or complicated impression, they leave the site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few mouse clicks.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conclusion, based on many findings from many usability studies, is that websites work best if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stick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habits that users know from other sites.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basic assumption is that the more websites do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things in a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 more they usually increase usability by following these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habits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practice works very well, as users know intuitively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sites work.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 err="1"/>
              <a:t>Usable</a:t>
            </a:r>
            <a:r>
              <a:rPr lang="cs-CZ" b="1" dirty="0"/>
              <a:t> web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31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we want to evaluate whether the site is usable for searching information, then you can test the web based on the following steps:</a:t>
            </a:r>
          </a:p>
          <a:p>
            <a:pPr algn="just">
              <a:buFont typeface="+mj-lt"/>
              <a:buAutoNum type="arabicParenR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target groups of the selected part of the pages, their needs</a:t>
            </a:r>
          </a:p>
          <a:p>
            <a:pPr algn="just">
              <a:buFont typeface="+mj-lt"/>
              <a:buAutoNum type="arabicParenR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testers</a:t>
            </a:r>
          </a:p>
          <a:p>
            <a:pPr algn="just">
              <a:buFont typeface="+mj-lt"/>
              <a:buAutoNum type="arabicParenR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test scenario</a:t>
            </a:r>
          </a:p>
          <a:p>
            <a:pPr algn="just">
              <a:buFont typeface="+mj-lt"/>
              <a:buAutoNum type="arabicParenR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itself (test description/record)</a:t>
            </a:r>
          </a:p>
          <a:p>
            <a:pPr algn="just">
              <a:buFont typeface="+mj-lt"/>
              <a:buAutoNum type="arabicParenR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test results and recommendations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 err="1"/>
              <a:t>Usable</a:t>
            </a:r>
            <a:r>
              <a:rPr lang="cs-CZ" b="1" dirty="0"/>
              <a:t> web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59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cs-CZ" sz="18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 of the target groups of the selected part of the site and its needs</a:t>
            </a:r>
          </a:p>
          <a:p>
            <a:pPr marL="0" indent="0" algn="just">
              <a:buNone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Depending on the site you can define the basic target groups of the selected part of the site and its needs. This is a basic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requirement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evaluating the usability of the site.</a:t>
            </a:r>
          </a:p>
          <a:p>
            <a:pPr marL="0" indent="0" algn="just">
              <a:buNone/>
            </a:pPr>
            <a:endParaRPr lang="en-US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cs-CZ" sz="1800" b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Selection </a:t>
            </a:r>
            <a:r>
              <a:rPr lang="en-US" altLang="cs-CZ" sz="18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testers</a:t>
            </a:r>
          </a:p>
          <a:p>
            <a:pPr marL="0" indent="0" algn="just">
              <a:buNone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should not select testers who could not generally behave as real users of the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selected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of the site. For certain sites, some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skills and expertise are required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directly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the tester, which are the target groups of the selected part of the site</a:t>
            </a:r>
          </a:p>
          <a:p>
            <a:pPr marL="0" indent="0" algn="just">
              <a:buNone/>
            </a:pPr>
            <a:endParaRPr lang="en-US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 err="1"/>
              <a:t>Usable</a:t>
            </a:r>
            <a:r>
              <a:rPr lang="cs-CZ" b="1" dirty="0"/>
              <a:t> web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52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cs-CZ" sz="1800" b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Create </a:t>
            </a:r>
            <a:r>
              <a:rPr lang="en-US" altLang="cs-CZ" sz="18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scenarios</a:t>
            </a:r>
          </a:p>
          <a:p>
            <a:pPr marL="0" indent="0" algn="just">
              <a:buNone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script gives the tester a certain context ("You're ...", "You want to do ..") and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provides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that he should know but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know (password to the test account, the address of the test page, etc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Nielsen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(2005) states that some people think that usability is very expensive and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complex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usability tests are for large and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exceptional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websites with a huge budget.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this expert says, this is not true because complicated usability tests are resource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waste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the best results stem from usability testing of up to 5 users when it is realistic to perform as many small tests as you can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afford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en-US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 err="1"/>
              <a:t>Usable</a:t>
            </a:r>
            <a:r>
              <a:rPr lang="cs-CZ" b="1" dirty="0"/>
              <a:t> web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88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cs-CZ" sz="1800" b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18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itself (test description/record)</a:t>
            </a:r>
          </a:p>
          <a:p>
            <a:pPr marL="0" indent="0" algn="just">
              <a:buNone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test itself must be documented in the form of a test description or record. The test record can be effectively documented on a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video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camera that accurately documents how the tester progressed while browsing the site and searching for the information required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defined scenarios. You can also record a recording on the computer screen, or you can at least get an audio recording or a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classic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record of how to work on the paper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cs-CZ" sz="18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 of test results and recommendations</a:t>
            </a:r>
          </a:p>
          <a:p>
            <a:pPr marL="0" indent="0" algn="just">
              <a:buNone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Feedback based on test results is important. This feedback should provide an overall assessment of the usability of the site and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improvement if any errors or shortcomings have been found.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 err="1"/>
              <a:t>Usable</a:t>
            </a:r>
            <a:r>
              <a:rPr lang="cs-CZ" b="1" dirty="0"/>
              <a:t> web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01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Managing information is very important because information is not enough to gain, but it needs to be further processed, categorized,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updated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often archived.</a:t>
            </a:r>
          </a:p>
          <a:p>
            <a:pPr marL="0" indent="0" algn="just">
              <a:buNone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Nowadays, the information needed to run the business is growing and growing.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abilities to process all information are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limited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both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of capacity and time-consuming. It is, therefore, necessary to use the latest technologies and systems.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Informative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tasked with standardizing procedures and processes for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handling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information.</a:t>
            </a:r>
          </a:p>
          <a:p>
            <a:pPr marL="0" indent="0" algn="just">
              <a:buNone/>
            </a:pPr>
            <a:endParaRPr lang="en-US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 err="1"/>
              <a:t>Managing</a:t>
            </a:r>
            <a:r>
              <a:rPr lang="cs-CZ" b="1" dirty="0"/>
              <a:t> </a:t>
            </a:r>
            <a:r>
              <a:rPr lang="cs-CZ" b="1" dirty="0" err="1"/>
              <a:t>information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41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management system is designed to address the following issues: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acquisition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processing,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availability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categorization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indexing,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access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rights,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document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circulation,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updates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archiving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point of view of using information management systems, we will now focus on content management systems and document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systems.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 err="1"/>
              <a:t>Managing</a:t>
            </a:r>
            <a:r>
              <a:rPr lang="cs-CZ" b="1" dirty="0"/>
              <a:t> </a:t>
            </a:r>
            <a:r>
              <a:rPr lang="cs-CZ" b="1" dirty="0" err="1"/>
              <a:t>information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39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MANAGEMENT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323528" y="2931790"/>
            <a:ext cx="5328592" cy="16561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ACQUISITION OF INFORMATION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cs-CZ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SEARCHING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MANAGEMENT OF INFORMATION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228184" y="3723878"/>
            <a:ext cx="274408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4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CMS generates documents (articles) through web-based rendering using a simple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WYSIWYG editor or a simple text formatting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HTML knowledge for content creation is not necessary.</a:t>
            </a:r>
          </a:p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CMS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software that manages documents, most often web content. Nowadays, as a CMS, web applications are commonly understood.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Sometimes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CMS is also a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synonymous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editorial or publishing system.</a:t>
            </a:r>
          </a:p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high-quality content management system, it is, therefore, possible to easily and effectively manage and change the content of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website. Beyond basic text publishing on the web, it's possible to create photo galleries, manage discussions, or run an online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current content management systems.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systems have integrated the above functionality already after the basic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installation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other editing systems can be installed using available extensions (plugins or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extension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 err="1"/>
              <a:t>Content</a:t>
            </a:r>
            <a:r>
              <a:rPr lang="cs-CZ" b="1" dirty="0"/>
              <a:t> management </a:t>
            </a:r>
            <a:r>
              <a:rPr lang="cs-CZ" b="1" dirty="0" err="1"/>
              <a:t>systems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58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terms of architecture, the following components are distinguished: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CMS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core,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databases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- Frontend,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administrator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- Backend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 err="1"/>
              <a:t>Content</a:t>
            </a:r>
            <a:r>
              <a:rPr lang="cs-CZ" b="1" dirty="0"/>
              <a:t> management </a:t>
            </a:r>
            <a:r>
              <a:rPr lang="cs-CZ" b="1" dirty="0" err="1"/>
              <a:t>systems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98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basic functions of these systems are usually broken down by the interface to the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administrator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user. The basic administrator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functions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creation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modification, and publication of documents (articles),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creating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modifying content sections - multi-level sections (categories),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creation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modification of navigation elements (manual or automatic creation of menus),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access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 for documents (administration of users and groups, access rights),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managing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discussions or comments,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 err="1"/>
              <a:t>Content</a:t>
            </a:r>
            <a:r>
              <a:rPr lang="cs-CZ" b="1" dirty="0"/>
              <a:t> management </a:t>
            </a:r>
            <a:r>
              <a:rPr lang="cs-CZ" b="1" dirty="0" err="1"/>
              <a:t>systems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43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managing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images or galleries,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templates for the look,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managing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settings,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calendar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functions,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access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statistics.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 err="1"/>
              <a:t>Content</a:t>
            </a:r>
            <a:r>
              <a:rPr lang="cs-CZ" b="1" dirty="0"/>
              <a:t> management </a:t>
            </a:r>
            <a:r>
              <a:rPr lang="cs-CZ" b="1" dirty="0" err="1"/>
              <a:t>systems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25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basic user functions are: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browsing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 (categories, articles),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adding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comments,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user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registration,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taking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news.</a:t>
            </a:r>
          </a:p>
          <a:p>
            <a:pPr marL="0" indent="0" algn="just">
              <a:buNone/>
            </a:pPr>
            <a:endParaRPr lang="en-US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CMS is divided into four basic types of focus: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WCM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(Web CMS) - allows you to manage and organize Web content,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TCM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(Transaction CMS) - used in e-commerce,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ICM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(Integrated CMS) - for processing content in business,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PCM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(Publishing CMS) - facilitates organizing the development of publications.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 err="1"/>
              <a:t>Content</a:t>
            </a:r>
            <a:r>
              <a:rPr lang="cs-CZ" b="1" dirty="0"/>
              <a:t> management </a:t>
            </a:r>
            <a:r>
              <a:rPr lang="cs-CZ" b="1" dirty="0" err="1"/>
              <a:t>systems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58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Another division of CMS is possible as follows: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availability - paid, freely distributed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platform - Apache + PHP + My SQL, MS IIS + ASP / .NET + MS SQL</a:t>
            </a:r>
          </a:p>
          <a:p>
            <a:pPr marL="0" indent="0" algn="just">
              <a:buNone/>
            </a:pPr>
            <a:endParaRPr lang="en-US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Among the most well-known and most widely used CMS systems are: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Joomla</a:t>
            </a:r>
            <a:endParaRPr lang="en-US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Drupal</a:t>
            </a:r>
            <a:endParaRPr lang="en-US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WordPress</a:t>
            </a:r>
            <a:endParaRPr lang="en-US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en-US" b="1" dirty="0" smtClean="0"/>
              <a:t>Content</a:t>
            </a:r>
            <a:r>
              <a:rPr lang="cs-CZ" b="1" dirty="0" smtClean="0"/>
              <a:t> </a:t>
            </a:r>
            <a:r>
              <a:rPr lang="cs-CZ" b="1" dirty="0"/>
              <a:t>management </a:t>
            </a:r>
            <a:r>
              <a:rPr lang="cs-CZ" b="1" dirty="0" err="1"/>
              <a:t>systems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32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popular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yet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 so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popular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CMS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Blogger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Magento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vBulletin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TYPO3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DataLife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Engine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PrestaShop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Bitrix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 err="1"/>
              <a:t>Content</a:t>
            </a:r>
            <a:r>
              <a:rPr lang="cs-CZ" b="1" dirty="0"/>
              <a:t> management </a:t>
            </a:r>
            <a:r>
              <a:rPr lang="cs-CZ" b="1" dirty="0" err="1"/>
              <a:t>systems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77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Joomla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freely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distributed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software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creating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managing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web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pages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GNU / GPL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license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Joomla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written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PHP and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MySQL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database.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Joomla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caching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indexing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RSS,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printable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versions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pages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newsletters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blogs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newsgroups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polls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calendar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web server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search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localization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multilingual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versions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Joomla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most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popular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open source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world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 err="1"/>
              <a:t>Content</a:t>
            </a:r>
            <a:r>
              <a:rPr lang="cs-CZ" b="1" dirty="0"/>
              <a:t> management </a:t>
            </a:r>
            <a:r>
              <a:rPr lang="cs-CZ" b="1" dirty="0" err="1" smtClean="0"/>
              <a:t>systems</a:t>
            </a:r>
            <a:r>
              <a:rPr lang="cs-CZ" b="1" dirty="0" smtClean="0"/>
              <a:t> - </a:t>
            </a:r>
            <a:r>
              <a:rPr lang="cs-CZ" b="1" dirty="0" err="1" smtClean="0"/>
              <a:t>Joomla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12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official website www.joomla.org/ presents the following examples of system used in practice: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websites or portals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intranets and extranets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On-line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magazines, newspapers, and publications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E-commerce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online reservations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Government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applications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Small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Websites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Nonprofit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organizational websites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Community-based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portals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church websites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family homepages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 err="1"/>
              <a:t>Content</a:t>
            </a:r>
            <a:r>
              <a:rPr lang="cs-CZ" b="1" dirty="0"/>
              <a:t> management </a:t>
            </a:r>
            <a:r>
              <a:rPr lang="cs-CZ" b="1" dirty="0" err="1" smtClean="0"/>
              <a:t>systems</a:t>
            </a:r>
            <a:r>
              <a:rPr lang="cs-CZ" b="1" dirty="0" smtClean="0"/>
              <a:t> - </a:t>
            </a:r>
            <a:r>
              <a:rPr lang="cs-CZ" b="1" dirty="0" err="1" smtClean="0"/>
              <a:t>Joomla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1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official website of the Czech </a:t>
            </a:r>
            <a:r>
              <a:rPr lang="en-US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Joomlaportal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community presents the following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features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system: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Working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Joomla is very easy. No need to know HTML or CSS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Joomla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completely in Czech and free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Joomla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ready for mobile devices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Joomla Directory offers more than 7900 extensions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 err="1"/>
              <a:t>Content</a:t>
            </a:r>
            <a:r>
              <a:rPr lang="cs-CZ" b="1" dirty="0"/>
              <a:t> management </a:t>
            </a:r>
            <a:r>
              <a:rPr lang="cs-CZ" b="1" dirty="0" err="1" smtClean="0"/>
              <a:t>systems</a:t>
            </a:r>
            <a:r>
              <a:rPr lang="cs-CZ" b="1" dirty="0" smtClean="0"/>
              <a:t> - </a:t>
            </a:r>
            <a:r>
              <a:rPr lang="cs-CZ" b="1" dirty="0" err="1" smtClean="0"/>
              <a:t>Joomla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13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800" b="1" dirty="0"/>
              <a:t>There are currently very diverse sources of information. Historically, libraries and </a:t>
            </a:r>
            <a:r>
              <a:rPr lang="en-US" sz="1800" b="1" dirty="0" smtClean="0"/>
              <a:t>archives </a:t>
            </a:r>
            <a:r>
              <a:rPr lang="en-US" sz="1800" b="1" dirty="0"/>
              <a:t>are the most well-known source of information. Furthermore, museums and </a:t>
            </a:r>
            <a:r>
              <a:rPr lang="en-US" sz="1800" b="1" dirty="0" smtClean="0"/>
              <a:t>galleries </a:t>
            </a:r>
            <a:r>
              <a:rPr lang="en-US" sz="1800" b="1" dirty="0"/>
              <a:t>are also available. </a:t>
            </a:r>
            <a:endParaRPr lang="cs-CZ" sz="1800" b="1" dirty="0" smtClean="0"/>
          </a:p>
          <a:p>
            <a:pPr marL="0" indent="0" algn="just">
              <a:buNone/>
            </a:pPr>
            <a:r>
              <a:rPr lang="en-US" sz="1800" b="1" dirty="0" smtClean="0"/>
              <a:t>From </a:t>
            </a:r>
            <a:r>
              <a:rPr lang="en-US" sz="1800" b="1" dirty="0"/>
              <a:t>modern sources, attention will be paid to information centers and centers, databases, special institutions and electronic information sources. </a:t>
            </a:r>
            <a:endParaRPr lang="cs-CZ" sz="1800" b="1" dirty="0" smtClean="0"/>
          </a:p>
          <a:p>
            <a:pPr marL="0" indent="0" algn="just">
              <a:buNone/>
            </a:pPr>
            <a:r>
              <a:rPr lang="en-US" sz="1800" b="1" dirty="0" smtClean="0"/>
              <a:t>There </a:t>
            </a:r>
            <a:r>
              <a:rPr lang="en-US" sz="1800" b="1" dirty="0"/>
              <a:t>are a number of methods, techniques, procedures, interesting information resources, services and applications for information retrieval. A web search will also mention the usability of the site. The final part of the chapter is devoted to the issue of information management.</a:t>
            </a:r>
          </a:p>
          <a:p>
            <a:pPr marL="0" indent="0" algn="just">
              <a:buNone/>
            </a:pPr>
            <a:endParaRPr lang="cs-CZ" sz="1800" b="1" dirty="0"/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 err="1" smtClean="0"/>
              <a:t>Introduction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35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1: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Joomla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architecture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Source: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https://docs.joomla.org/Joomla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 err="1"/>
              <a:t>Content</a:t>
            </a:r>
            <a:r>
              <a:rPr lang="cs-CZ" b="1" dirty="0"/>
              <a:t> management </a:t>
            </a:r>
            <a:r>
              <a:rPr lang="cs-CZ" b="1" dirty="0" err="1" smtClean="0"/>
              <a:t>systems</a:t>
            </a:r>
            <a:r>
              <a:rPr lang="cs-CZ" b="1" dirty="0" smtClean="0"/>
              <a:t> - </a:t>
            </a:r>
            <a:r>
              <a:rPr lang="cs-CZ" b="1" dirty="0" err="1" smtClean="0"/>
              <a:t>Joomla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5" name="Obrázek 4" descr="https://docs.joomla.org/images/thumb/3/35/JoomlaArchitecture0.png/425px-JoomlaArchitecture0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31590"/>
            <a:ext cx="6336704" cy="36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252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Drupal is a free content management system that allows you to create Internet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magazines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blogs, online stores and other complex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systems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It is programmed in PHP language. Officially supported Drupal databases are MySQL and PostgreSQL relational databases, and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versions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and SQLite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Drupal is built in a modular way and sets forth its philosophy of code clarity and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openness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API. Easy scalability with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modules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many options it provides from Drupal makes one of the best editing systems. In addition, it is free with source codes as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With modules, you can create an e-shop, a forum, or a corporate website.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 err="1"/>
              <a:t>Content</a:t>
            </a:r>
            <a:r>
              <a:rPr lang="cs-CZ" b="1" dirty="0"/>
              <a:t> management </a:t>
            </a:r>
            <a:r>
              <a:rPr lang="cs-CZ" b="1" dirty="0" err="1" smtClean="0"/>
              <a:t>systems</a:t>
            </a:r>
            <a:r>
              <a:rPr lang="cs-CZ" b="1" dirty="0" smtClean="0"/>
              <a:t> - </a:t>
            </a:r>
            <a:r>
              <a:rPr lang="cs-CZ" b="1" dirty="0" err="1" smtClean="0"/>
              <a:t>Drupal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50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Drupal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architecture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www.drupal.org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 err="1"/>
              <a:t>Content</a:t>
            </a:r>
            <a:r>
              <a:rPr lang="cs-CZ" b="1" dirty="0"/>
              <a:t> management </a:t>
            </a:r>
            <a:r>
              <a:rPr lang="cs-CZ" b="1" dirty="0" err="1" smtClean="0"/>
              <a:t>systems</a:t>
            </a:r>
            <a:r>
              <a:rPr lang="cs-CZ" b="1" dirty="0" smtClean="0"/>
              <a:t> - </a:t>
            </a:r>
            <a:r>
              <a:rPr lang="cs-CZ" b="1" dirty="0" err="1" smtClean="0"/>
              <a:t>Drupal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5" name="Obrázek 4" descr="https://www.drupal.org/files/theme_tech_stack_0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567" y="1203597"/>
            <a:ext cx="6893713" cy="34600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701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Document Management or Document Management System (DMS) or Electronic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Document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(EDM)) is a computer system designed to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electronic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documents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and/or digitized paper documents, such as documents converted to digital by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scanning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en-US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typical document management system solves the following issues: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inclusion of documents,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searching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documents,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managing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version of documents,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access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rights,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archiving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workflow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"flow of documents".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 err="1"/>
              <a:t>Document</a:t>
            </a:r>
            <a:r>
              <a:rPr lang="cs-CZ" b="1" dirty="0"/>
              <a:t> management </a:t>
            </a:r>
            <a:r>
              <a:rPr lang="cs-CZ" b="1" dirty="0" err="1"/>
              <a:t>system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document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management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ALeX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Alfresco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Docker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Rivera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Xerox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DocuShare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 err="1"/>
              <a:t>Document</a:t>
            </a:r>
            <a:r>
              <a:rPr lang="cs-CZ" b="1" dirty="0"/>
              <a:t> management </a:t>
            </a:r>
            <a:r>
              <a:rPr lang="cs-CZ" b="1" dirty="0" err="1"/>
              <a:t>system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41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43558"/>
            <a:ext cx="77048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800" b="1" dirty="0" smtClean="0"/>
              <a:t>THANK YOU FOR YOUR ATTENTION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57838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en-US" sz="1800" b="1" dirty="0" smtClean="0"/>
              <a:t>Learn </a:t>
            </a:r>
            <a:r>
              <a:rPr lang="en-US" sz="1800" b="1" dirty="0"/>
              <a:t>how to get information from a variety of sources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1800" b="1" dirty="0" smtClean="0"/>
              <a:t>Learn </a:t>
            </a:r>
            <a:r>
              <a:rPr lang="en-US" sz="1800" b="1" dirty="0"/>
              <a:t>how to effectively search for information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1800" b="1" dirty="0" smtClean="0"/>
              <a:t>Know </a:t>
            </a:r>
            <a:r>
              <a:rPr lang="en-US" sz="1800" b="1" dirty="0"/>
              <a:t>how to manage information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 err="1" smtClean="0"/>
              <a:t>Goals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chapter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5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possibilities of obtaining information are nowadays facilitated and speeded up by the information technology, compared to the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when the acquisition of information required much more effort and often costs. It is important to obtain information that is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useful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usable. Leaders should be able to effectively use the information and create a system for their processing. The resources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acquisition can be divided into external and internal resources.</a:t>
            </a:r>
          </a:p>
          <a:p>
            <a:pPr marL="0" indent="0" algn="just">
              <a:buNone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External information retrieval includes a variety of external resources, such as public registers, databases, printed matters,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professional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periodicals, television, professional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seminars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conferences, training, promotional materials and, of course,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well. The information obtained may be of a different nature, such as general, technical, economic, legal, etc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 err="1"/>
              <a:t>Acquisition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Information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96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case of internal resources, these are, in particular, internal documents that have been created by self-employed workers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consultants, designers, economists,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personnel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managers, etc.) and must be archived and provided to co-workers.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have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forms - news, reports, reports, etc. Some information is only internal in nature and subject to confidentiality, other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on the contrary, is mandatory and in the prescribed form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be company accounting, audit, work safety, statistical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reports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state statistical office, technical and hygienic certificates of goods, etc.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 err="1"/>
              <a:t>Acquisition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Information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80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search for information is very extensive. There are a number of methods,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techniques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techniques, interesting information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information services, and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applications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At the beginning of each search, there is always a so-called information need or a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lack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information to solve a problem.</a:t>
            </a:r>
          </a:p>
          <a:p>
            <a:pPr marL="0" indent="0" algn="just">
              <a:buNone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you formulate your need, it becomes an information requirement. When it becomes a subject of the search, it is called a search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query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once you have expressed it in a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particular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query language, we are talking about a search query.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search is the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search, which is a list of bibliographic records, factual information or full texts of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documents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correspond to the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required. You usually search by yourself, but you can also order it.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 err="1"/>
              <a:t>Searching</a:t>
            </a:r>
            <a:r>
              <a:rPr lang="cs-CZ" b="1" dirty="0"/>
              <a:t> </a:t>
            </a:r>
            <a:r>
              <a:rPr lang="cs-CZ" b="1" dirty="0" err="1"/>
              <a:t>for</a:t>
            </a:r>
            <a:r>
              <a:rPr lang="cs-CZ" b="1" dirty="0"/>
              <a:t> </a:t>
            </a:r>
            <a:r>
              <a:rPr lang="cs-CZ" b="1" dirty="0" err="1"/>
              <a:t>information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99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</a:t>
            </a:r>
            <a:r>
              <a:rPr lang="en-US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Vaněk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(2013), a search is made to find out if the text you are typing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contains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words you are looking for, we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 samples. If the entered text contains the samples you are looking for, we are also interested in the information about where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sample contains the sample.</a:t>
            </a:r>
          </a:p>
          <a:p>
            <a:pPr marL="0" indent="0" algn="just">
              <a:buNone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subject catalog, according to </a:t>
            </a:r>
            <a:r>
              <a:rPr lang="en-US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Vaněk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(2013), is a set of manual links to various sources. This creates a tree structure that in its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 creates something like a content or index of an information resource.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Links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clearly categorized into thematically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relevant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categories, enabling fast, efficient, and accurate searches.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 err="1"/>
              <a:t>Searching</a:t>
            </a:r>
            <a:r>
              <a:rPr lang="cs-CZ" b="1" dirty="0"/>
              <a:t> </a:t>
            </a:r>
            <a:r>
              <a:rPr lang="cs-CZ" b="1" dirty="0" err="1"/>
              <a:t>for</a:t>
            </a:r>
            <a:r>
              <a:rPr lang="cs-CZ" b="1" dirty="0"/>
              <a:t> </a:t>
            </a:r>
            <a:r>
              <a:rPr lang="cs-CZ" b="1" dirty="0" err="1"/>
              <a:t>information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04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Search options on the Internet are considerable. Information can be found not only in text but also in pictures, videos, maps, etc. In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order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gain access to public or non-public information sources, we have a variety of search tools. The search tools include: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catalogs,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search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engines,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metaverse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virtual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libraries.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 err="1"/>
              <a:t>Searching</a:t>
            </a:r>
            <a:r>
              <a:rPr lang="cs-CZ" b="1" dirty="0"/>
              <a:t> </a:t>
            </a:r>
            <a:r>
              <a:rPr lang="cs-CZ" b="1" dirty="0" err="1"/>
              <a:t>for</a:t>
            </a:r>
            <a:r>
              <a:rPr lang="cs-CZ" b="1" dirty="0"/>
              <a:t> </a:t>
            </a:r>
            <a:r>
              <a:rPr lang="cs-CZ" b="1" dirty="0" err="1"/>
              <a:t>information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21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2733</TotalTime>
  <Words>2872</Words>
  <Application>Microsoft Office PowerPoint</Application>
  <PresentationFormat>Předvádění na obrazovce (16:9)</PresentationFormat>
  <Paragraphs>293</Paragraphs>
  <Slides>35</Slides>
  <Notes>32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1" baseType="lpstr">
      <vt:lpstr>Arial</vt:lpstr>
      <vt:lpstr>Calibri</vt:lpstr>
      <vt:lpstr>Enriqueta</vt:lpstr>
      <vt:lpstr>Times New Roman</vt:lpstr>
      <vt:lpstr>Wingdings</vt:lpstr>
      <vt:lpstr>SLU</vt:lpstr>
      <vt:lpstr>Název prezentace</vt:lpstr>
      <vt:lpstr>INFORMATION MANAGEMENT</vt:lpstr>
      <vt:lpstr>Introduction</vt:lpstr>
      <vt:lpstr>Goals of the chapter</vt:lpstr>
      <vt:lpstr>Acquisition of Information</vt:lpstr>
      <vt:lpstr>Acquisition of Information</vt:lpstr>
      <vt:lpstr>Searching for information</vt:lpstr>
      <vt:lpstr>Searching for information</vt:lpstr>
      <vt:lpstr>Searching for information</vt:lpstr>
      <vt:lpstr>Searching for information</vt:lpstr>
      <vt:lpstr>Usable web</vt:lpstr>
      <vt:lpstr>Usable web</vt:lpstr>
      <vt:lpstr>Usable web</vt:lpstr>
      <vt:lpstr>Usable web</vt:lpstr>
      <vt:lpstr>Usable web</vt:lpstr>
      <vt:lpstr>Usable web</vt:lpstr>
      <vt:lpstr>Usable web</vt:lpstr>
      <vt:lpstr>Managing information</vt:lpstr>
      <vt:lpstr>Managing information</vt:lpstr>
      <vt:lpstr>Content management systems</vt:lpstr>
      <vt:lpstr>Content management systems</vt:lpstr>
      <vt:lpstr>Content management systems</vt:lpstr>
      <vt:lpstr>Content management systems</vt:lpstr>
      <vt:lpstr>Content management systems</vt:lpstr>
      <vt:lpstr>Content management systems</vt:lpstr>
      <vt:lpstr>Content management systems</vt:lpstr>
      <vt:lpstr>Content management systems - Joomla</vt:lpstr>
      <vt:lpstr>Content management systems - Joomla</vt:lpstr>
      <vt:lpstr>Content management systems - Joomla</vt:lpstr>
      <vt:lpstr>Content management systems - Joomla</vt:lpstr>
      <vt:lpstr>Content management systems - Drupal</vt:lpstr>
      <vt:lpstr>Content management systems - Drupal</vt:lpstr>
      <vt:lpstr>Document management system</vt:lpstr>
      <vt:lpstr>Document management system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Radim Dolák</dc:creator>
  <cp:lastModifiedBy>Dolak</cp:lastModifiedBy>
  <cp:revision>174</cp:revision>
  <dcterms:created xsi:type="dcterms:W3CDTF">2016-07-06T15:42:34Z</dcterms:created>
  <dcterms:modified xsi:type="dcterms:W3CDTF">2018-04-04T12:21:45Z</dcterms:modified>
</cp:coreProperties>
</file>