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7" r:id="rId2"/>
    <p:sldId id="263" r:id="rId3"/>
    <p:sldId id="283" r:id="rId4"/>
    <p:sldId id="287" r:id="rId5"/>
    <p:sldId id="257" r:id="rId6"/>
    <p:sldId id="305" r:id="rId7"/>
    <p:sldId id="306" r:id="rId8"/>
    <p:sldId id="303" r:id="rId9"/>
    <p:sldId id="308" r:id="rId10"/>
    <p:sldId id="307" r:id="rId11"/>
    <p:sldId id="309" r:id="rId12"/>
    <p:sldId id="310" r:id="rId13"/>
    <p:sldId id="314" r:id="rId14"/>
    <p:sldId id="315" r:id="rId15"/>
    <p:sldId id="316" r:id="rId16"/>
    <p:sldId id="311" r:id="rId17"/>
    <p:sldId id="312" r:id="rId18"/>
    <p:sldId id="313" r:id="rId19"/>
    <p:sldId id="266"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22327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08802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831335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85586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396665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003196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471003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58181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347093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566799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57218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709084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925122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494747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Gala (2005) has published that the importance of information technology for the </a:t>
            </a:r>
            <a:r>
              <a:rPr lang="en-US" altLang="cs-CZ" sz="1800" b="1" dirty="0" smtClean="0">
                <a:solidFill>
                  <a:srgbClr val="307871"/>
                </a:solidFill>
                <a:latin typeface="Times New Roman" panose="02020603050405020304" pitchFamily="18" charset="0"/>
                <a:cs typeface="Times New Roman" panose="02020603050405020304" pitchFamily="18" charset="0"/>
              </a:rPr>
              <a:t>performance </a:t>
            </a:r>
            <a:r>
              <a:rPr lang="en-US" altLang="cs-CZ" sz="1800" b="1" dirty="0">
                <a:solidFill>
                  <a:srgbClr val="307871"/>
                </a:solidFill>
                <a:latin typeface="Times New Roman" panose="02020603050405020304" pitchFamily="18" charset="0"/>
                <a:cs typeface="Times New Roman" panose="02020603050405020304" pitchFamily="18" charset="0"/>
              </a:rPr>
              <a:t>and success of the company has put pressure on the rationalization of its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and the related development of various methodologies and models. In practice, two basic IT control models, ITIL and COBIT, are the most used.</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ITIL - Presents a set of business informatics management practices through services provided by the Central Government and Telecommunications Agency (CCTA).</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COBIT (Control Objectives for Information and Related Technology) is a basic methodology of ISACA (Information Systems Audit and Control Association).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management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67158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ITIL </a:t>
            </a:r>
            <a:r>
              <a:rPr lang="en-US" altLang="cs-CZ" sz="1800" b="1" dirty="0">
                <a:solidFill>
                  <a:srgbClr val="307871"/>
                </a:solidFill>
                <a:latin typeface="Times New Roman" panose="02020603050405020304" pitchFamily="18" charset="0"/>
                <a:cs typeface="Times New Roman" panose="02020603050405020304" pitchFamily="18" charset="0"/>
              </a:rPr>
              <a:t>stands for "Information Technology Infrastructure Library", which means "Information Technology Infrastructure Book". A number of companies and governmental organizations have worked together to create a set of Best Practices in the area of process management of IT support services. Currently, ITIL is in version 3 (consisting of 5 books).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Basl</a:t>
            </a:r>
            <a:r>
              <a:rPr lang="en-US" altLang="cs-CZ" sz="1800" b="1" dirty="0">
                <a:solidFill>
                  <a:srgbClr val="307871"/>
                </a:solidFill>
                <a:latin typeface="Times New Roman" panose="02020603050405020304" pitchFamily="18" charset="0"/>
                <a:cs typeface="Times New Roman" panose="02020603050405020304" pitchFamily="18" charset="0"/>
              </a:rPr>
              <a:t> (2008), ITIL contains one of the most comprehensive reference models for enterprise information management. Although not as structured as CMMI or COBIT, it is written in a very readable language.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ITIL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69520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basic concept is the service that is the most important term ITIL and we understand it as an "IT" service because it is provided by an IT department or an IT company. This is the technical or organizational capacity IT provides to its users.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It </a:t>
            </a:r>
            <a:r>
              <a:rPr lang="en-US" altLang="cs-CZ" sz="1800" b="1" dirty="0">
                <a:solidFill>
                  <a:srgbClr val="307871"/>
                </a:solidFill>
                <a:latin typeface="Times New Roman" panose="02020603050405020304" pitchFamily="18" charset="0"/>
                <a:cs typeface="Times New Roman" panose="02020603050405020304" pitchFamily="18" charset="0"/>
              </a:rPr>
              <a:t>can take a variety of forms from e-mail, traffic and network management, such as backing up data. It is important to realize that each service has its own life cycle, which represents the "life" of service from its origin to operation and extinction.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ITIL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3397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ITIL version 3 </a:t>
            </a:r>
            <a:r>
              <a:rPr lang="cs-CZ" altLang="cs-CZ" sz="1800" b="1" dirty="0" err="1" smtClean="0">
                <a:solidFill>
                  <a:srgbClr val="307871"/>
                </a:solidFill>
                <a:latin typeface="Times New Roman" panose="02020603050405020304" pitchFamily="18" charset="0"/>
                <a:cs typeface="Times New Roman" panose="02020603050405020304" pitchFamily="18" charset="0"/>
              </a:rPr>
              <a:t>is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possible</a:t>
            </a:r>
            <a:r>
              <a:rPr lang="cs-CZ" altLang="cs-CZ" sz="1800" b="1" dirty="0" smtClean="0">
                <a:solidFill>
                  <a:srgbClr val="307871"/>
                </a:solidFill>
                <a:latin typeface="Times New Roman" panose="02020603050405020304" pitchFamily="18" charset="0"/>
                <a:cs typeface="Times New Roman" panose="02020603050405020304" pitchFamily="18" charset="0"/>
              </a:rPr>
              <a:t> to </a:t>
            </a:r>
            <a:r>
              <a:rPr lang="cs-CZ" altLang="cs-CZ" sz="1800" b="1" dirty="0" err="1" smtClean="0">
                <a:solidFill>
                  <a:srgbClr val="307871"/>
                </a:solidFill>
                <a:latin typeface="Times New Roman" panose="02020603050405020304" pitchFamily="18" charset="0"/>
                <a:cs typeface="Times New Roman" panose="02020603050405020304" pitchFamily="18" charset="0"/>
              </a:rPr>
              <a:t>devided</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into</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following five phases: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Strategy - In the first phase of the life cycle, a selection of services will be provided by the organization. It is chosen such a service that will bring profit and pay to operate it,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Design - here is suggested how the selected service will look and from which technologies it will be composed,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Transition - At this stage, the proposed service is physically created, which means, for example, that it is programmed and that hardware is purchased. It will also take place here,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Operation - within which the service is operated and subject to routine IT support,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Continuous </a:t>
            </a:r>
            <a:r>
              <a:rPr lang="en-US" altLang="cs-CZ" sz="1800" b="1" dirty="0">
                <a:solidFill>
                  <a:srgbClr val="307871"/>
                </a:solidFill>
                <a:latin typeface="Times New Roman" panose="02020603050405020304" pitchFamily="18" charset="0"/>
                <a:cs typeface="Times New Roman" panose="02020603050405020304" pitchFamily="18" charset="0"/>
              </a:rPr>
              <a:t>Service Improvement - the service is continuously monitored and improved.</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ITIL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16162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a:t>
            </a:r>
            <a:r>
              <a:rPr lang="en-US" altLang="cs-CZ" sz="1800" b="1" dirty="0" smtClean="0">
                <a:solidFill>
                  <a:srgbClr val="307871"/>
                </a:solidFill>
                <a:latin typeface="Times New Roman" panose="02020603050405020304" pitchFamily="18" charset="0"/>
                <a:cs typeface="Times New Roman" panose="02020603050405020304" pitchFamily="18" charset="0"/>
              </a:rPr>
              <a:t>t </a:t>
            </a:r>
            <a:r>
              <a:rPr lang="en-US" altLang="cs-CZ" sz="1800" b="1" dirty="0">
                <a:solidFill>
                  <a:srgbClr val="307871"/>
                </a:solidFill>
                <a:latin typeface="Times New Roman" panose="02020603050405020304" pitchFamily="18" charset="0"/>
                <a:cs typeface="Times New Roman" panose="02020603050405020304" pitchFamily="18" charset="0"/>
              </a:rPr>
              <a:t>is advisable to proceed according to the following scenario </a:t>
            </a:r>
            <a:r>
              <a:rPr lang="en-US" altLang="cs-CZ" sz="1800" b="1" dirty="0" smtClean="0">
                <a:solidFill>
                  <a:srgbClr val="307871"/>
                </a:solidFill>
                <a:latin typeface="Times New Roman" panose="02020603050405020304" pitchFamily="18" charset="0"/>
                <a:cs typeface="Times New Roman" panose="02020603050405020304" pitchFamily="18" charset="0"/>
              </a:rPr>
              <a:t>when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companyi</a:t>
            </a:r>
            <a:r>
              <a:rPr lang="cs-CZ" altLang="cs-CZ" sz="1800" b="1" dirty="0" smtClean="0">
                <a:solidFill>
                  <a:srgbClr val="307871"/>
                </a:solidFill>
                <a:latin typeface="Times New Roman" panose="02020603050405020304" pitchFamily="18" charset="0"/>
                <a:cs typeface="Times New Roman" panose="02020603050405020304" pitchFamily="18" charset="0"/>
              </a:rPr>
              <a:t> s </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implementing individual ITIL processes (</a:t>
            </a:r>
            <a:r>
              <a:rPr lang="en-US" altLang="cs-CZ" sz="1800" b="1" dirty="0" err="1">
                <a:solidFill>
                  <a:srgbClr val="307871"/>
                </a:solidFill>
                <a:latin typeface="Times New Roman" panose="02020603050405020304" pitchFamily="18" charset="0"/>
                <a:cs typeface="Times New Roman" panose="02020603050405020304" pitchFamily="18" charset="0"/>
              </a:rPr>
              <a:t>Sveřepa</a:t>
            </a:r>
            <a:r>
              <a:rPr lang="en-US" altLang="cs-CZ" sz="1800" b="1" dirty="0">
                <a:solidFill>
                  <a:srgbClr val="307871"/>
                </a:solidFill>
                <a:latin typeface="Times New Roman" panose="02020603050405020304" pitchFamily="18" charset="0"/>
                <a:cs typeface="Times New Roman" panose="02020603050405020304" pitchFamily="18" charset="0"/>
              </a:rPr>
              <a:t>, 2008):</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get </a:t>
            </a:r>
            <a:r>
              <a:rPr lang="en-US" altLang="cs-CZ" sz="1800" b="1" dirty="0">
                <a:solidFill>
                  <a:srgbClr val="307871"/>
                </a:solidFill>
                <a:latin typeface="Times New Roman" panose="02020603050405020304" pitchFamily="18" charset="0"/>
                <a:cs typeface="Times New Roman" panose="02020603050405020304" pitchFamily="18" charset="0"/>
              </a:rPr>
              <a:t>a general idea of ITIL processes and their interrelationships,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identify </a:t>
            </a:r>
            <a:r>
              <a:rPr lang="en-US" altLang="cs-CZ" sz="1800" b="1" dirty="0">
                <a:solidFill>
                  <a:srgbClr val="307871"/>
                </a:solidFill>
                <a:latin typeface="Times New Roman" panose="02020603050405020304" pitchFamily="18" charset="0"/>
                <a:cs typeface="Times New Roman" panose="02020603050405020304" pitchFamily="18" charset="0"/>
              </a:rPr>
              <a:t>the IT process whose implementation by ITIL will bring the greatest benefit (or solve the most pressing problems</a:t>
            </a:r>
            <a:r>
              <a:rPr lang="en-US" altLang="cs-CZ" sz="1800" b="1" dirty="0" smtClean="0">
                <a:solidFill>
                  <a:srgbClr val="307871"/>
                </a:solidFill>
                <a:latin typeface="Times New Roman" panose="02020603050405020304" pitchFamily="18" charset="0"/>
                <a:cs typeface="Times New Roman" panose="02020603050405020304" pitchFamily="18" charset="0"/>
              </a:rPr>
              <a:t>)</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explore </a:t>
            </a:r>
            <a:r>
              <a:rPr lang="en-US" altLang="cs-CZ" sz="1800" b="1" dirty="0">
                <a:solidFill>
                  <a:srgbClr val="307871"/>
                </a:solidFill>
                <a:latin typeface="Times New Roman" panose="02020603050405020304" pitchFamily="18" charset="0"/>
                <a:cs typeface="Times New Roman" panose="02020603050405020304" pitchFamily="18" charset="0"/>
              </a:rPr>
              <a:t>in detail its links to other processes and determine their multiplicity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one problem may relate to several incidents),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if </a:t>
            </a:r>
            <a:r>
              <a:rPr lang="en-US" altLang="cs-CZ" sz="1800" b="1" dirty="0">
                <a:solidFill>
                  <a:srgbClr val="307871"/>
                </a:solidFill>
                <a:latin typeface="Times New Roman" panose="02020603050405020304" pitchFamily="18" charset="0"/>
                <a:cs typeface="Times New Roman" panose="02020603050405020304" pitchFamily="18" charset="0"/>
              </a:rPr>
              <a:t>this is not the first implemented process, it is necessary to consider the impacts of the selected process on already deployed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consider </a:t>
            </a:r>
            <a:r>
              <a:rPr lang="en-US" altLang="cs-CZ" sz="1800" b="1" dirty="0">
                <a:solidFill>
                  <a:srgbClr val="307871"/>
                </a:solidFill>
                <a:latin typeface="Times New Roman" panose="02020603050405020304" pitchFamily="18" charset="0"/>
                <a:cs typeface="Times New Roman" panose="02020603050405020304" pitchFamily="18" charset="0"/>
              </a:rPr>
              <a:t>the implications for other IT processes that we will implement in the future.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ITIL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89203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most important benefits of ITIL implementation are as follows (Implementation of ITIL, 2011):</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cost </a:t>
            </a:r>
            <a:r>
              <a:rPr lang="en-US" altLang="cs-CZ" sz="1800" b="1" dirty="0">
                <a:solidFill>
                  <a:srgbClr val="307871"/>
                </a:solidFill>
                <a:latin typeface="Times New Roman" panose="02020603050405020304" pitchFamily="18" charset="0"/>
                <a:cs typeface="Times New Roman" panose="02020603050405020304" pitchFamily="18" charset="0"/>
              </a:rPr>
              <a:t>savings for running IT services,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better </a:t>
            </a:r>
            <a:r>
              <a:rPr lang="en-US" altLang="cs-CZ" sz="1800" b="1" dirty="0">
                <a:solidFill>
                  <a:srgbClr val="307871"/>
                </a:solidFill>
                <a:latin typeface="Times New Roman" panose="02020603050405020304" pitchFamily="18" charset="0"/>
                <a:cs typeface="Times New Roman" panose="02020603050405020304" pitchFamily="18" charset="0"/>
              </a:rPr>
              <a:t>quality and reliability of IT services (more satisfied customers),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better </a:t>
            </a:r>
            <a:r>
              <a:rPr lang="en-US" altLang="cs-CZ" sz="1800" b="1" dirty="0">
                <a:solidFill>
                  <a:srgbClr val="307871"/>
                </a:solidFill>
                <a:latin typeface="Times New Roman" panose="02020603050405020304" pitchFamily="18" charset="0"/>
                <a:cs typeface="Times New Roman" panose="02020603050405020304" pitchFamily="18" charset="0"/>
              </a:rPr>
              <a:t>use of expensive ICT resources and fewer outages of ICT systems,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higher level of communication between ICT segment staff and customers/ users.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ITIL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65381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COBIT methodology covers IS/ICT management issues in a wider context and thus including aspects of corporate governance, which is the infrastructure. (</a:t>
            </a:r>
            <a:r>
              <a:rPr lang="en-US" altLang="cs-CZ" sz="1800" b="1" dirty="0" err="1">
                <a:solidFill>
                  <a:srgbClr val="307871"/>
                </a:solidFill>
                <a:latin typeface="Times New Roman" panose="02020603050405020304" pitchFamily="18" charset="0"/>
                <a:cs typeface="Times New Roman" panose="02020603050405020304" pitchFamily="18" charset="0"/>
              </a:rPr>
              <a:t>Řepa</a:t>
            </a:r>
            <a:r>
              <a:rPr lang="en-US" altLang="cs-CZ" sz="1800" b="1" dirty="0">
                <a:solidFill>
                  <a:srgbClr val="307871"/>
                </a:solidFill>
                <a:latin typeface="Times New Roman" panose="02020603050405020304" pitchFamily="18" charset="0"/>
                <a:cs typeface="Times New Roman" panose="02020603050405020304" pitchFamily="18" charset="0"/>
              </a:rPr>
              <a:t>, 2006)</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the following list of information criteria is available: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efficiency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efficiency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confidentiality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integrity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availability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match,</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authenticity</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COBIT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87879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the following is a list of IT resources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applications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infrastructure</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people</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the following is a list of domains for IT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planning </a:t>
            </a:r>
            <a:r>
              <a:rPr lang="en-US" altLang="cs-CZ" sz="1800" b="1" dirty="0">
                <a:solidFill>
                  <a:srgbClr val="307871"/>
                </a:solidFill>
                <a:latin typeface="Times New Roman" panose="02020603050405020304" pitchFamily="18" charset="0"/>
                <a:cs typeface="Times New Roman" panose="02020603050405020304" pitchFamily="18" charset="0"/>
              </a:rPr>
              <a:t>and organization,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acquisition </a:t>
            </a:r>
            <a:r>
              <a:rPr lang="en-US" altLang="cs-CZ" sz="1800" b="1" dirty="0">
                <a:solidFill>
                  <a:srgbClr val="307871"/>
                </a:solidFill>
                <a:latin typeface="Times New Roman" panose="02020603050405020304" pitchFamily="18" charset="0"/>
                <a:cs typeface="Times New Roman" panose="02020603050405020304" pitchFamily="18" charset="0"/>
              </a:rPr>
              <a:t>and implementation,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delivery </a:t>
            </a:r>
            <a:r>
              <a:rPr lang="en-US" altLang="cs-CZ" sz="1800" b="1" dirty="0">
                <a:solidFill>
                  <a:srgbClr val="307871"/>
                </a:solidFill>
                <a:latin typeface="Times New Roman" panose="02020603050405020304" pitchFamily="18" charset="0"/>
                <a:cs typeface="Times New Roman" panose="02020603050405020304" pitchFamily="18" charset="0"/>
              </a:rPr>
              <a:t>and support,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monitoring </a:t>
            </a:r>
            <a:r>
              <a:rPr lang="en-US" altLang="cs-CZ" sz="1800" b="1" dirty="0">
                <a:solidFill>
                  <a:srgbClr val="307871"/>
                </a:solidFill>
                <a:latin typeface="Times New Roman" panose="02020603050405020304" pitchFamily="18" charset="0"/>
                <a:cs typeface="Times New Roman" panose="02020603050405020304" pitchFamily="18" charset="0"/>
              </a:rPr>
              <a:t>and evaluation.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COBIT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00248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As </a:t>
            </a:r>
            <a:r>
              <a:rPr lang="en-US" altLang="cs-CZ" sz="1800" b="1" dirty="0">
                <a:solidFill>
                  <a:srgbClr val="307871"/>
                </a:solidFill>
                <a:latin typeface="Times New Roman" panose="02020603050405020304" pitchFamily="18" charset="0"/>
                <a:cs typeface="Times New Roman" panose="02020603050405020304" pitchFamily="18" charset="0"/>
              </a:rPr>
              <a:t>part of the continuity management of IT activities, the COBIT methodology is important: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protect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reveal</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respond</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restore</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operate</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return</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Methods and Models of ICT </a:t>
            </a:r>
            <a:r>
              <a:rPr lang="en-US" b="1" dirty="0" smtClean="0"/>
              <a:t>management</a:t>
            </a:r>
            <a:r>
              <a:rPr lang="cs-CZ" b="1" dirty="0" smtClean="0"/>
              <a:t> - COBIT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4344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9. I</a:t>
            </a:r>
            <a:r>
              <a:rPr lang="en-US" sz="2400" dirty="0" smtClean="0">
                <a:solidFill>
                  <a:schemeClr val="bg1"/>
                </a:solidFill>
                <a:latin typeface="Times New Roman" panose="02020603050405020304" pitchFamily="18" charset="0"/>
                <a:cs typeface="Times New Roman" panose="02020603050405020304" pitchFamily="18" charset="0"/>
              </a:rPr>
              <a:t>NFORMATION </a:t>
            </a:r>
            <a:r>
              <a:rPr lang="en-US" sz="2400" dirty="0">
                <a:solidFill>
                  <a:schemeClr val="bg1"/>
                </a:solidFill>
                <a:latin typeface="Times New Roman" panose="02020603050405020304" pitchFamily="18" charset="0"/>
                <a:cs typeface="Times New Roman" panose="02020603050405020304" pitchFamily="18" charset="0"/>
              </a:rPr>
              <a:t>STRATEGIES OF THE ORGANIZATION, MODELS OF ICT </a:t>
            </a:r>
            <a:r>
              <a:rPr lang="en-US" sz="2400" dirty="0" smtClean="0">
                <a:solidFill>
                  <a:schemeClr val="bg1"/>
                </a:solidFill>
                <a:latin typeface="Times New Roman" panose="02020603050405020304" pitchFamily="18" charset="0"/>
                <a:cs typeface="Times New Roman" panose="02020603050405020304" pitchFamily="18" charset="0"/>
              </a:rPr>
              <a:t>MANAGEMENT</a:t>
            </a: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ICT management is a key factor in an organization's information strategy, which is one of the organization's partial strategies. Business management from an ICT point of view generally takes place at three basic levels - strategic, tactical and operational. In practice, two basic IT control models, ITIL and COBIT, are the most used. </a:t>
            </a:r>
            <a:endParaRPr lang="cs-CZ" sz="1800" b="1" dirty="0" smtClean="0"/>
          </a:p>
          <a:p>
            <a:pPr marL="0" indent="0" algn="just">
              <a:buNone/>
            </a:pPr>
            <a:r>
              <a:rPr lang="en-US" sz="1800" b="1" dirty="0" smtClean="0"/>
              <a:t>Every </a:t>
            </a:r>
            <a:r>
              <a:rPr lang="en-US" sz="1800" b="1" dirty="0"/>
              <a:t>business or </a:t>
            </a:r>
            <a:r>
              <a:rPr lang="en-US" sz="1800" b="1" dirty="0" smtClean="0"/>
              <a:t>organization </a:t>
            </a:r>
            <a:r>
              <a:rPr lang="en-US" sz="1800" b="1" dirty="0"/>
              <a:t>should have a good insight into its information management processes to make it more efficient to use the information. </a:t>
            </a:r>
            <a:endParaRPr lang="cs-CZ" sz="1800" b="1" dirty="0" smtClean="0"/>
          </a:p>
          <a:p>
            <a:pPr marL="0" indent="0" algn="just">
              <a:buNone/>
            </a:pPr>
            <a:r>
              <a:rPr lang="en-US" sz="1800" b="1" dirty="0" smtClean="0"/>
              <a:t>For </a:t>
            </a:r>
            <a:r>
              <a:rPr lang="en-US" sz="1800" b="1" dirty="0"/>
              <a:t>this purpose, a company's information audit is normally performed. The most well-known system quality management tools include ISO 9000 standards, which can also be used to find the current universal definition of quality.</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Define </a:t>
            </a:r>
            <a:r>
              <a:rPr lang="en-US" sz="1800" b="1" dirty="0"/>
              <a:t>the concept of information strategy and learn about the principles of ICT management</a:t>
            </a:r>
          </a:p>
          <a:p>
            <a:pPr lvl="0">
              <a:buFont typeface="Wingdings" panose="05000000000000000000" pitchFamily="2" charset="2"/>
              <a:buChar char="ü"/>
            </a:pPr>
            <a:r>
              <a:rPr lang="en-US" sz="1800" b="1" dirty="0" smtClean="0"/>
              <a:t>Introduce </a:t>
            </a:r>
            <a:r>
              <a:rPr lang="en-US" sz="1800" b="1" dirty="0"/>
              <a:t>the basic computer science management scheme</a:t>
            </a:r>
          </a:p>
          <a:p>
            <a:pPr lvl="0">
              <a:buFont typeface="Wingdings" panose="05000000000000000000" pitchFamily="2" charset="2"/>
              <a:buChar char="ü"/>
            </a:pPr>
            <a:r>
              <a:rPr lang="en-US" sz="1800" b="1" dirty="0" smtClean="0"/>
              <a:t>Define </a:t>
            </a:r>
            <a:r>
              <a:rPr lang="en-US" sz="1800" b="1" dirty="0"/>
              <a:t>and describe the content of the ITIL and COBIT </a:t>
            </a:r>
            <a:r>
              <a:rPr lang="en-US" sz="1800" b="1" dirty="0" smtClean="0"/>
              <a:t>methodologies</a:t>
            </a:r>
            <a:endParaRPr lang="en-US" sz="1800" b="1" dirty="0"/>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ICT governance is a key factor in an organization's information strategy, which is one of the organization's partial strategies.</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 </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information strategy builds on and elaborates on the corporate strategy. The aim is primarily to support business goals with an appropriate information system and to </a:t>
            </a:r>
            <a:r>
              <a:rPr lang="en-US" altLang="cs-CZ" sz="1800" b="1" dirty="0" smtClean="0">
                <a:solidFill>
                  <a:srgbClr val="307871"/>
                </a:solidFill>
                <a:latin typeface="Times New Roman" panose="02020603050405020304" pitchFamily="18" charset="0"/>
                <a:cs typeface="Times New Roman" panose="02020603050405020304" pitchFamily="18" charset="0"/>
              </a:rPr>
              <a:t>effectively </a:t>
            </a:r>
            <a:r>
              <a:rPr lang="en-US" altLang="cs-CZ" sz="1800" b="1" dirty="0">
                <a:solidFill>
                  <a:srgbClr val="307871"/>
                </a:solidFill>
                <a:latin typeface="Times New Roman" panose="02020603050405020304" pitchFamily="18" charset="0"/>
                <a:cs typeface="Times New Roman" panose="02020603050405020304" pitchFamily="18" charset="0"/>
              </a:rPr>
              <a:t>work with information in general.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information strategy also defines the overall concept of the enterprise information system development for two to three years. (Czech Society for System Integration, 2011</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smtClean="0"/>
              <a:t>Definition </a:t>
            </a:r>
            <a:r>
              <a:rPr lang="en-US" b="1" dirty="0"/>
              <a:t>of the concept of Information Strategy</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terms of the hierarchy between business strategies, it has a special position among functional strategies in the sense that it must support both superseded business strategy and other functional strategies, and should be interlinked to maximize IS / IT to support the achievement of strategic goals functional strategies. (</a:t>
            </a:r>
            <a:r>
              <a:rPr lang="en-US" altLang="cs-CZ" sz="1800" b="1" dirty="0" err="1">
                <a:solidFill>
                  <a:srgbClr val="307871"/>
                </a:solidFill>
                <a:latin typeface="Times New Roman" panose="02020603050405020304" pitchFamily="18" charset="0"/>
                <a:cs typeface="Times New Roman" panose="02020603050405020304" pitchFamily="18" charset="0"/>
              </a:rPr>
              <a:t>Keřkovský</a:t>
            </a:r>
            <a:r>
              <a:rPr lang="en-US" altLang="cs-CZ" sz="1800" b="1" dirty="0">
                <a:solidFill>
                  <a:srgbClr val="307871"/>
                </a:solidFill>
                <a:latin typeface="Times New Roman" panose="02020603050405020304" pitchFamily="18" charset="0"/>
                <a:cs typeface="Times New Roman" panose="02020603050405020304" pitchFamily="18" charset="0"/>
              </a:rPr>
              <a:t>, 2003</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For example, according to </a:t>
            </a:r>
            <a:r>
              <a:rPr lang="en-US" altLang="cs-CZ" sz="1800" b="1" dirty="0" err="1">
                <a:solidFill>
                  <a:srgbClr val="307871"/>
                </a:solidFill>
                <a:latin typeface="Times New Roman" panose="02020603050405020304" pitchFamily="18" charset="0"/>
                <a:cs typeface="Times New Roman" panose="02020603050405020304" pitchFamily="18" charset="0"/>
              </a:rPr>
              <a:t>Richta</a:t>
            </a:r>
            <a:r>
              <a:rPr lang="en-US" altLang="cs-CZ" sz="1800" b="1" dirty="0">
                <a:solidFill>
                  <a:srgbClr val="307871"/>
                </a:solidFill>
                <a:latin typeface="Times New Roman" panose="02020603050405020304" pitchFamily="18" charset="0"/>
                <a:cs typeface="Times New Roman" panose="02020603050405020304" pitchFamily="18" charset="0"/>
              </a:rPr>
              <a:t> (2005), it is necessary to create an enterprise's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strategy in connection with the business development plan. Strategic planning of information systems in isolation from a strategic business plan is the root of later </a:t>
            </a:r>
            <a:r>
              <a:rPr lang="en-US" altLang="cs-CZ" sz="1800" b="1" dirty="0" smtClean="0">
                <a:solidFill>
                  <a:srgbClr val="307871"/>
                </a:solidFill>
                <a:latin typeface="Times New Roman" panose="02020603050405020304" pitchFamily="18" charset="0"/>
                <a:cs typeface="Times New Roman" panose="02020603050405020304" pitchFamily="18" charset="0"/>
              </a:rPr>
              <a:t>problems</a:t>
            </a:r>
            <a:r>
              <a:rPr lang="en-US" altLang="cs-CZ" sz="1800" b="1" dirty="0">
                <a:solidFill>
                  <a:srgbClr val="307871"/>
                </a:solidFill>
                <a:latin typeface="Times New Roman" panose="02020603050405020304" pitchFamily="18" charset="0"/>
                <a:cs typeface="Times New Roman" panose="02020603050405020304" pitchFamily="18" charset="0"/>
              </a:rPr>
              <a:t>. An isolated creation of an information strategy plan is likely to lead to costly </a:t>
            </a:r>
            <a:r>
              <a:rPr lang="en-US" altLang="cs-CZ" sz="1800" b="1" dirty="0" smtClean="0">
                <a:solidFill>
                  <a:srgbClr val="307871"/>
                </a:solidFill>
                <a:latin typeface="Times New Roman" panose="02020603050405020304" pitchFamily="18" charset="0"/>
                <a:cs typeface="Times New Roman" panose="02020603050405020304" pitchFamily="18" charset="0"/>
              </a:rPr>
              <a:t>systems </a:t>
            </a:r>
            <a:r>
              <a:rPr lang="en-US" altLang="cs-CZ" sz="1800" b="1" dirty="0">
                <a:solidFill>
                  <a:srgbClr val="307871"/>
                </a:solidFill>
                <a:latin typeface="Times New Roman" panose="02020603050405020304" pitchFamily="18" charset="0"/>
                <a:cs typeface="Times New Roman" panose="02020603050405020304" pitchFamily="18" charset="0"/>
              </a:rPr>
              <a:t>that will not be able to fully serve the needs of the business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smtClean="0"/>
              <a:t>Definition </a:t>
            </a:r>
            <a:r>
              <a:rPr lang="en-US" b="1" dirty="0"/>
              <a:t>of the concept of Information Strategy</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72079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Maryška</a:t>
            </a:r>
            <a:r>
              <a:rPr lang="en-US" altLang="cs-CZ" sz="1800" b="1" dirty="0">
                <a:solidFill>
                  <a:srgbClr val="307871"/>
                </a:solidFill>
                <a:latin typeface="Times New Roman" panose="02020603050405020304" pitchFamily="18" charset="0"/>
                <a:cs typeface="Times New Roman" panose="02020603050405020304" pitchFamily="18" charset="0"/>
              </a:rPr>
              <a:t> (2008), the information strategy ensures, above all, the mutual synchronization and interconnection of planned and solved projects and exploited </a:t>
            </a:r>
            <a:r>
              <a:rPr lang="en-US" altLang="cs-CZ" sz="1800" b="1" dirty="0" smtClean="0">
                <a:solidFill>
                  <a:srgbClr val="307871"/>
                </a:solidFill>
                <a:latin typeface="Times New Roman" panose="02020603050405020304" pitchFamily="18" charset="0"/>
                <a:cs typeface="Times New Roman" panose="02020603050405020304" pitchFamily="18" charset="0"/>
              </a:rPr>
              <a:t>applications</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If </a:t>
            </a:r>
            <a:r>
              <a:rPr lang="en-US" altLang="cs-CZ" sz="1800" b="1" dirty="0">
                <a:solidFill>
                  <a:srgbClr val="307871"/>
                </a:solidFill>
                <a:latin typeface="Times New Roman" panose="02020603050405020304" pitchFamily="18" charset="0"/>
                <a:cs typeface="Times New Roman" panose="02020603050405020304" pitchFamily="18" charset="0"/>
              </a:rPr>
              <a:t>an organization does not have an information strategy, usually investment in IT is not linked to corporate goals and thus does not provide enough return on IS / ICT </a:t>
            </a:r>
            <a:r>
              <a:rPr lang="en-US" altLang="cs-CZ" sz="1800" b="1" dirty="0" smtClean="0">
                <a:solidFill>
                  <a:srgbClr val="307871"/>
                </a:solidFill>
                <a:latin typeface="Times New Roman" panose="02020603050405020304" pitchFamily="18" charset="0"/>
                <a:cs typeface="Times New Roman" panose="02020603050405020304" pitchFamily="18" charset="0"/>
              </a:rPr>
              <a:t>investment</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smtClean="0"/>
              <a:t>Definition </a:t>
            </a:r>
            <a:r>
              <a:rPr lang="en-US" b="1" dirty="0"/>
              <a:t>of the concept of Information Strategy</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74615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Business management from an ICT perspective usually takes place at three basic levels: strategic, tactical and operational. It is also the case in computer science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Each </a:t>
            </a:r>
            <a:r>
              <a:rPr lang="en-US" altLang="cs-CZ" sz="1800" b="1" dirty="0">
                <a:solidFill>
                  <a:srgbClr val="307871"/>
                </a:solidFill>
                <a:latin typeface="Times New Roman" panose="02020603050405020304" pitchFamily="18" charset="0"/>
                <a:cs typeface="Times New Roman" panose="02020603050405020304" pitchFamily="18" charset="0"/>
              </a:rPr>
              <a:t>of these levels is further subdivided into areas, respectively. domains, control, and these then </a:t>
            </a:r>
            <a:r>
              <a:rPr lang="en-US" altLang="cs-CZ" sz="1800" b="1" dirty="0" smtClean="0">
                <a:solidFill>
                  <a:srgbClr val="307871"/>
                </a:solidFill>
                <a:latin typeface="Times New Roman" panose="02020603050405020304" pitchFamily="18" charset="0"/>
                <a:cs typeface="Times New Roman" panose="02020603050405020304" pitchFamily="18" charset="0"/>
              </a:rPr>
              <a:t>contain </a:t>
            </a:r>
            <a:r>
              <a:rPr lang="en-US" altLang="cs-CZ" sz="1800" b="1" dirty="0">
                <a:solidFill>
                  <a:srgbClr val="307871"/>
                </a:solidFill>
                <a:latin typeface="Times New Roman" panose="02020603050405020304" pitchFamily="18" charset="0"/>
                <a:cs typeface="Times New Roman" panose="02020603050405020304" pitchFamily="18" charset="0"/>
              </a:rPr>
              <a:t>individual processes and control functions. This concept is documented in the following illustration.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ICT management in the enterprise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30322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Figure 1: Basic schema of business informatics management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Source</a:t>
            </a:r>
            <a:r>
              <a:rPr lang="en-US" altLang="cs-CZ" sz="1800" b="1" dirty="0">
                <a:solidFill>
                  <a:srgbClr val="307871"/>
                </a:solidFill>
                <a:latin typeface="Times New Roman" panose="02020603050405020304" pitchFamily="18" charset="0"/>
                <a:cs typeface="Times New Roman" panose="02020603050405020304" pitchFamily="18" charset="0"/>
              </a:rPr>
              <a:t>: Custom processing by Gala, Pour and </a:t>
            </a:r>
            <a:r>
              <a:rPr lang="en-US" altLang="cs-CZ" sz="1800" b="1" dirty="0" err="1">
                <a:solidFill>
                  <a:srgbClr val="307871"/>
                </a:solidFill>
                <a:latin typeface="Times New Roman" panose="02020603050405020304" pitchFamily="18" charset="0"/>
                <a:cs typeface="Times New Roman" panose="02020603050405020304" pitchFamily="18" charset="0"/>
              </a:rPr>
              <a:t>Toman</a:t>
            </a:r>
            <a:r>
              <a:rPr lang="en-US" altLang="cs-CZ" sz="1800" b="1" dirty="0">
                <a:solidFill>
                  <a:srgbClr val="307871"/>
                </a:solidFill>
                <a:latin typeface="Times New Roman" panose="02020603050405020304" pitchFamily="18" charset="0"/>
                <a:cs typeface="Times New Roman" panose="02020603050405020304" pitchFamily="18" charset="0"/>
              </a:rPr>
              <a:t> (2005)</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04856" cy="507703"/>
          </a:xfrm>
        </p:spPr>
        <p:txBody>
          <a:bodyPr/>
          <a:lstStyle/>
          <a:p>
            <a:r>
              <a:rPr lang="en-US" b="1" dirty="0"/>
              <a:t>ICT management in the enterprise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2" name="Obrázek 1"/>
          <p:cNvPicPr>
            <a:picLocks noChangeAspect="1"/>
          </p:cNvPicPr>
          <p:nvPr/>
        </p:nvPicPr>
        <p:blipFill>
          <a:blip r:embed="rId3"/>
          <a:stretch>
            <a:fillRect/>
          </a:stretch>
        </p:blipFill>
        <p:spPr>
          <a:xfrm>
            <a:off x="395536" y="1146499"/>
            <a:ext cx="6408712" cy="3585491"/>
          </a:xfrm>
          <a:prstGeom prst="rect">
            <a:avLst/>
          </a:prstGeom>
        </p:spPr>
      </p:pic>
    </p:spTree>
    <p:extLst>
      <p:ext uri="{BB962C8B-B14F-4D97-AF65-F5344CB8AC3E}">
        <p14:creationId xmlns:p14="http://schemas.microsoft.com/office/powerpoint/2010/main" val="311037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2594</TotalTime>
  <Words>1467</Words>
  <Application>Microsoft Office PowerPoint</Application>
  <PresentationFormat>Předvádění na obrazovce (16:9)</PresentationFormat>
  <Paragraphs>173</Paragraphs>
  <Slides>19</Slides>
  <Notes>16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Definition of the concept of Information Strategy </vt:lpstr>
      <vt:lpstr>Definition of the concept of Information Strategy </vt:lpstr>
      <vt:lpstr>Definition of the concept of Information Strategy </vt:lpstr>
      <vt:lpstr>ICT management in the enterprise</vt:lpstr>
      <vt:lpstr>ICT management in the enterprise</vt:lpstr>
      <vt:lpstr>Methods and Models of ICT management</vt:lpstr>
      <vt:lpstr>Methods and Models of ICT management - ITIL</vt:lpstr>
      <vt:lpstr>Methods and Models of ICT management - ITIL</vt:lpstr>
      <vt:lpstr>Methods and Models of ICT management - ITIL</vt:lpstr>
      <vt:lpstr>Methods and Models of ICT management - ITIL</vt:lpstr>
      <vt:lpstr>Methods and Models of ICT management - ITIL</vt:lpstr>
      <vt:lpstr>Methods and Models of ICT management - COBIT</vt:lpstr>
      <vt:lpstr>Methods and Models of ICT management - COBIT</vt:lpstr>
      <vt:lpstr>Methods and Models of ICT management - COBIT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154</cp:revision>
  <dcterms:created xsi:type="dcterms:W3CDTF">2016-07-06T15:42:34Z</dcterms:created>
  <dcterms:modified xsi:type="dcterms:W3CDTF">2018-04-04T12:21:56Z</dcterms:modified>
</cp:coreProperties>
</file>