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24" r:id="rId2"/>
    <p:sldId id="263" r:id="rId3"/>
    <p:sldId id="283" r:id="rId4"/>
    <p:sldId id="287" r:id="rId5"/>
    <p:sldId id="257" r:id="rId6"/>
    <p:sldId id="309" r:id="rId7"/>
    <p:sldId id="308" r:id="rId8"/>
    <p:sldId id="310" r:id="rId9"/>
    <p:sldId id="305" r:id="rId10"/>
    <p:sldId id="312" r:id="rId11"/>
    <p:sldId id="311" r:id="rId12"/>
    <p:sldId id="316" r:id="rId13"/>
    <p:sldId id="314" r:id="rId14"/>
    <p:sldId id="315" r:id="rId15"/>
    <p:sldId id="318" r:id="rId16"/>
    <p:sldId id="319" r:id="rId17"/>
    <p:sldId id="320" r:id="rId18"/>
    <p:sldId id="317" r:id="rId19"/>
    <p:sldId id="306" r:id="rId20"/>
    <p:sldId id="323" r:id="rId21"/>
    <p:sldId id="321" r:id="rId22"/>
    <p:sldId id="266"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2" d="100"/>
          <a:sy n="142" d="100"/>
        </p:scale>
        <p:origin x="300"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226554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440938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075817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8142655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542856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538781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699192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4178172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073110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69750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911208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932813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82854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088101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400962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147927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2876414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CPM is a holistic approach to implementing and monitoring a corporate strategy, </a:t>
            </a:r>
            <a:r>
              <a:rPr lang="en-US" altLang="cs-CZ" sz="1800" b="1" dirty="0" smtClean="0">
                <a:solidFill>
                  <a:srgbClr val="307871"/>
                </a:solidFill>
                <a:latin typeface="Times New Roman" panose="02020603050405020304" pitchFamily="18" charset="0"/>
                <a:cs typeface="Times New Roman" panose="02020603050405020304" pitchFamily="18" charset="0"/>
              </a:rPr>
              <a:t>combining </a:t>
            </a:r>
            <a:r>
              <a:rPr lang="en-US" altLang="cs-CZ" sz="1800" b="1" dirty="0" err="1">
                <a:solidFill>
                  <a:srgbClr val="307871"/>
                </a:solidFill>
                <a:latin typeface="Times New Roman" panose="02020603050405020304" pitchFamily="18" charset="0"/>
                <a:cs typeface="Times New Roman" panose="02020603050405020304" pitchFamily="18" charset="0"/>
              </a:rPr>
              <a:t>Coveney</a:t>
            </a:r>
            <a:r>
              <a:rPr lang="en-US" altLang="cs-CZ" sz="1800" b="1" dirty="0">
                <a:solidFill>
                  <a:srgbClr val="307871"/>
                </a:solidFill>
                <a:latin typeface="Times New Roman" panose="02020603050405020304" pitchFamily="18" charset="0"/>
                <a:cs typeface="Times New Roman" panose="02020603050405020304" pitchFamily="18" charset="0"/>
              </a:rPr>
              <a:t> (2003):</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Methodologies </a:t>
            </a:r>
            <a:r>
              <a:rPr lang="en-US" altLang="cs-CZ" sz="1800" b="1" dirty="0">
                <a:solidFill>
                  <a:srgbClr val="307871"/>
                </a:solidFill>
                <a:latin typeface="Times New Roman" panose="02020603050405020304" pitchFamily="18" charset="0"/>
                <a:cs typeface="Times New Roman" panose="02020603050405020304" pitchFamily="18" charset="0"/>
              </a:rPr>
              <a:t>- including methodologies that support efficient and effective business management (for example Balanced Scorecard). At the same time, the implantable methodology of CPM system suppliers (for example </a:t>
            </a:r>
            <a:r>
              <a:rPr lang="en-US" altLang="cs-CZ" sz="1800" b="1" dirty="0" err="1">
                <a:solidFill>
                  <a:srgbClr val="307871"/>
                </a:solidFill>
                <a:latin typeface="Times New Roman" panose="02020603050405020304" pitchFamily="18" charset="0"/>
                <a:cs typeface="Times New Roman" panose="02020603050405020304" pitchFamily="18" charset="0"/>
              </a:rPr>
              <a:t>Cognos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Metrics </a:t>
            </a:r>
            <a:r>
              <a:rPr lang="en-US" altLang="cs-CZ" sz="1800" b="1" dirty="0">
                <a:solidFill>
                  <a:srgbClr val="307871"/>
                </a:solidFill>
                <a:latin typeface="Times New Roman" panose="02020603050405020304" pitchFamily="18" charset="0"/>
                <a:cs typeface="Times New Roman" panose="02020603050405020304" pitchFamily="18" charset="0"/>
              </a:rPr>
              <a:t>- which are defined in the implementation of these methodologies in an enterprise,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Processes </a:t>
            </a:r>
            <a:r>
              <a:rPr lang="en-US" altLang="cs-CZ" sz="1800" b="1" dirty="0">
                <a:solidFill>
                  <a:srgbClr val="307871"/>
                </a:solidFill>
                <a:latin typeface="Times New Roman" panose="02020603050405020304" pitchFamily="18" charset="0"/>
                <a:cs typeface="Times New Roman" panose="02020603050405020304" pitchFamily="18" charset="0"/>
              </a:rPr>
              <a:t>- used by an enterprise to implement and monitor performance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Applications </a:t>
            </a:r>
            <a:r>
              <a:rPr lang="en-US" altLang="cs-CZ" sz="1800" b="1" dirty="0">
                <a:solidFill>
                  <a:srgbClr val="307871"/>
                </a:solidFill>
                <a:latin typeface="Times New Roman" panose="02020603050405020304" pitchFamily="18" charset="0"/>
                <a:cs typeface="Times New Roman" panose="02020603050405020304" pitchFamily="18" charset="0"/>
              </a:rPr>
              <a:t>and technology - Information systems to support performance management at all enterprise levels that support the methodology, metrics, and processes.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err="1"/>
              <a:t>Corporate</a:t>
            </a:r>
            <a:r>
              <a:rPr lang="cs-CZ" b="1" dirty="0"/>
              <a:t> Performance Management (CPM)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4998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Performance management is enterprise-focused and typically includes the following components (</a:t>
            </a:r>
            <a:r>
              <a:rPr lang="en-US" altLang="cs-CZ" sz="1800" b="1" dirty="0" err="1">
                <a:solidFill>
                  <a:srgbClr val="307871"/>
                </a:solidFill>
                <a:latin typeface="Times New Roman" panose="02020603050405020304" pitchFamily="18" charset="0"/>
                <a:cs typeface="Times New Roman" panose="02020603050405020304" pitchFamily="18" charset="0"/>
              </a:rPr>
              <a:t>Felkner</a:t>
            </a:r>
            <a:r>
              <a:rPr lang="en-US" altLang="cs-CZ" sz="1800" b="1" dirty="0">
                <a:solidFill>
                  <a:srgbClr val="307871"/>
                </a:solidFill>
                <a:latin typeface="Times New Roman" panose="02020603050405020304" pitchFamily="18" charset="0"/>
                <a:cs typeface="Times New Roman" panose="02020603050405020304" pitchFamily="18" charset="0"/>
              </a:rPr>
              <a:t>, 2010):</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Strategic </a:t>
            </a:r>
            <a:r>
              <a:rPr lang="en-US" altLang="cs-CZ" sz="1800" b="1" dirty="0">
                <a:solidFill>
                  <a:srgbClr val="307871"/>
                </a:solidFill>
                <a:latin typeface="Times New Roman" panose="02020603050405020304" pitchFamily="18" charset="0"/>
                <a:cs typeface="Times New Roman" panose="02020603050405020304" pitchFamily="18" charset="0"/>
              </a:rPr>
              <a:t>planning - creating, communicating, deploying, monitoring, and </a:t>
            </a:r>
            <a:r>
              <a:rPr lang="en-US" altLang="cs-CZ" sz="1800" b="1" dirty="0" smtClean="0">
                <a:solidFill>
                  <a:srgbClr val="307871"/>
                </a:solidFill>
                <a:latin typeface="Times New Roman" panose="02020603050405020304" pitchFamily="18" charset="0"/>
                <a:cs typeface="Times New Roman" panose="02020603050405020304" pitchFamily="18" charset="0"/>
              </a:rPr>
              <a:t>managing </a:t>
            </a:r>
            <a:r>
              <a:rPr lang="en-US" altLang="cs-CZ" sz="1800" b="1" dirty="0">
                <a:solidFill>
                  <a:srgbClr val="307871"/>
                </a:solidFill>
                <a:latin typeface="Times New Roman" panose="02020603050405020304" pitchFamily="18" charset="0"/>
                <a:cs typeface="Times New Roman" panose="02020603050405020304" pitchFamily="18" charset="0"/>
              </a:rPr>
              <a:t>corporate strategic plans for tasks, budgets, actions, people, and </a:t>
            </a:r>
            <a:r>
              <a:rPr lang="en-US" altLang="cs-CZ" sz="1800" b="1" dirty="0" smtClean="0">
                <a:solidFill>
                  <a:srgbClr val="307871"/>
                </a:solidFill>
                <a:latin typeface="Times New Roman" panose="02020603050405020304" pitchFamily="18" charset="0"/>
                <a:cs typeface="Times New Roman" panose="02020603050405020304" pitchFamily="18" charset="0"/>
              </a:rPr>
              <a:t>performance </a:t>
            </a:r>
            <a:r>
              <a:rPr lang="en-US" altLang="cs-CZ" sz="1800" b="1" dirty="0">
                <a:solidFill>
                  <a:srgbClr val="307871"/>
                </a:solidFill>
                <a:latin typeface="Times New Roman" panose="02020603050405020304" pitchFamily="18" charset="0"/>
                <a:cs typeface="Times New Roman" panose="02020603050405020304" pitchFamily="18" charset="0"/>
              </a:rPr>
              <a:t>goals.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Planning</a:t>
            </a:r>
            <a:r>
              <a:rPr lang="en-US" altLang="cs-CZ" sz="1800" b="1" dirty="0">
                <a:solidFill>
                  <a:srgbClr val="307871"/>
                </a:solidFill>
                <a:latin typeface="Times New Roman" panose="02020603050405020304" pitchFamily="18" charset="0"/>
                <a:cs typeface="Times New Roman" panose="02020603050405020304" pitchFamily="18" charset="0"/>
              </a:rPr>
              <a:t>, budgeting, and forecasting - for example, testing various scenarios, developing realistic budgets, identifying trends and performance imbalances, and updating plans and budgets.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Consolidation </a:t>
            </a:r>
            <a:r>
              <a:rPr lang="en-US" altLang="cs-CZ" sz="1800" b="1" dirty="0">
                <a:solidFill>
                  <a:srgbClr val="307871"/>
                </a:solidFill>
                <a:latin typeface="Times New Roman" panose="02020603050405020304" pitchFamily="18" charset="0"/>
                <a:cs typeface="Times New Roman" panose="02020603050405020304" pitchFamily="18" charset="0"/>
              </a:rPr>
              <a:t>- for example, the implementation of fiscal consolidation makes it possible to streamline and manage the whole process of verifying, </a:t>
            </a:r>
            <a:r>
              <a:rPr lang="en-US" altLang="cs-CZ" sz="1800" b="1" dirty="0" smtClean="0">
                <a:solidFill>
                  <a:srgbClr val="307871"/>
                </a:solidFill>
                <a:latin typeface="Times New Roman" panose="02020603050405020304" pitchFamily="18" charset="0"/>
                <a:cs typeface="Times New Roman" panose="02020603050405020304" pitchFamily="18" charset="0"/>
              </a:rPr>
              <a:t>consolidating</a:t>
            </a:r>
            <a:r>
              <a:rPr lang="en-US" altLang="cs-CZ" sz="1800" b="1" dirty="0">
                <a:solidFill>
                  <a:srgbClr val="307871"/>
                </a:solidFill>
                <a:latin typeface="Times New Roman" panose="02020603050405020304" pitchFamily="18" charset="0"/>
                <a:cs typeface="Times New Roman" panose="02020603050405020304" pitchFamily="18" charset="0"/>
              </a:rPr>
              <a:t>, reporting and submitting financial data</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err="1"/>
              <a:t>Corporate</a:t>
            </a:r>
            <a:r>
              <a:rPr lang="cs-CZ" b="1" dirty="0"/>
              <a:t> Performance Management (CPM)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55065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Reporting </a:t>
            </a:r>
            <a:r>
              <a:rPr lang="en-US" altLang="cs-CZ" sz="1800" b="1" dirty="0">
                <a:solidFill>
                  <a:srgbClr val="307871"/>
                </a:solidFill>
                <a:latin typeface="Times New Roman" panose="02020603050405020304" pitchFamily="18" charset="0"/>
                <a:cs typeface="Times New Roman" panose="02020603050405020304" pitchFamily="18" charset="0"/>
              </a:rPr>
              <a:t>- an attempt to automate the generation, formatting, and distribution of financial statements and management reports from accounting books.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Expenditure </a:t>
            </a:r>
            <a:r>
              <a:rPr lang="en-US" altLang="cs-CZ" sz="1800" b="1" dirty="0">
                <a:solidFill>
                  <a:srgbClr val="307871"/>
                </a:solidFill>
                <a:latin typeface="Times New Roman" panose="02020603050405020304" pitchFamily="18" charset="0"/>
                <a:cs typeface="Times New Roman" panose="02020603050405020304" pitchFamily="18" charset="0"/>
              </a:rPr>
              <a:t>management - the goal is to ensure that the impact of effective spending management over the employees can have an impact on overall </a:t>
            </a:r>
            <a:r>
              <a:rPr lang="en-US" altLang="cs-CZ" sz="1800" b="1" dirty="0" smtClean="0">
                <a:solidFill>
                  <a:srgbClr val="307871"/>
                </a:solidFill>
                <a:latin typeface="Times New Roman" panose="02020603050405020304" pitchFamily="18" charset="0"/>
                <a:cs typeface="Times New Roman" panose="02020603050405020304" pitchFamily="18" charset="0"/>
              </a:rPr>
              <a:t>profitability</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Analyzes </a:t>
            </a:r>
            <a:r>
              <a:rPr lang="en-US" altLang="cs-CZ" sz="1800" b="1" dirty="0">
                <a:solidFill>
                  <a:srgbClr val="307871"/>
                </a:solidFill>
                <a:latin typeface="Times New Roman" panose="02020603050405020304" pitchFamily="18" charset="0"/>
                <a:cs typeface="Times New Roman" panose="02020603050405020304" pitchFamily="18" charset="0"/>
              </a:rPr>
              <a:t>- to monitor key performance indicators in real time and to test trends in order to prepare for change and respond quickly.</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err="1"/>
              <a:t>Corporate</a:t>
            </a:r>
            <a:r>
              <a:rPr lang="cs-CZ" b="1" dirty="0"/>
              <a:t> Performance Management (CPM)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21283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Business </a:t>
            </a:r>
            <a:r>
              <a:rPr lang="en-US" altLang="cs-CZ" sz="1800" b="1" dirty="0">
                <a:solidFill>
                  <a:srgbClr val="307871"/>
                </a:solidFill>
                <a:latin typeface="Times New Roman" panose="02020603050405020304" pitchFamily="18" charset="0"/>
                <a:cs typeface="Times New Roman" panose="02020603050405020304" pitchFamily="18" charset="0"/>
              </a:rPr>
              <a:t>Intelligence tools are also being used to boost business performance.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Business Intelligence (BI) can be defined as a set of skills, knowledge, and technology that can be used in business to gain a better understanding of market behavior and business contexts.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Within </a:t>
            </a:r>
            <a:r>
              <a:rPr lang="en-US" altLang="cs-CZ" sz="1800" b="1" dirty="0">
                <a:solidFill>
                  <a:srgbClr val="307871"/>
                </a:solidFill>
                <a:latin typeface="Times New Roman" panose="02020603050405020304" pitchFamily="18" charset="0"/>
                <a:cs typeface="Times New Roman" panose="02020603050405020304" pitchFamily="18" charset="0"/>
              </a:rPr>
              <a:t>BI, for this purpose, the collection, analysis, interpretation, and presentation of important business information that may contain the collected information itself or the explicit knowledge gained from the information is carried out.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43147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What are the main benefits of using Business Intelligence?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more </a:t>
            </a:r>
            <a:r>
              <a:rPr lang="en-US" altLang="cs-CZ" sz="1800" b="1" dirty="0">
                <a:solidFill>
                  <a:srgbClr val="307871"/>
                </a:solidFill>
                <a:latin typeface="Times New Roman" panose="02020603050405020304" pitchFamily="18" charset="0"/>
                <a:cs typeface="Times New Roman" panose="02020603050405020304" pitchFamily="18" charset="0"/>
              </a:rPr>
              <a:t>detailed and clear outline of the actual state of each area,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discovering </a:t>
            </a:r>
            <a:r>
              <a:rPr lang="en-US" altLang="cs-CZ" sz="1800" b="1" dirty="0">
                <a:solidFill>
                  <a:srgbClr val="307871"/>
                </a:solidFill>
                <a:latin typeface="Times New Roman" panose="02020603050405020304" pitchFamily="18" charset="0"/>
                <a:cs typeface="Times New Roman" panose="02020603050405020304" pitchFamily="18" charset="0"/>
              </a:rPr>
              <a:t>hidden links and contexts,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comprehensive </a:t>
            </a:r>
            <a:r>
              <a:rPr lang="en-US" altLang="cs-CZ" sz="1800" b="1" dirty="0">
                <a:solidFill>
                  <a:srgbClr val="307871"/>
                </a:solidFill>
                <a:latin typeface="Times New Roman" panose="02020603050405020304" pitchFamily="18" charset="0"/>
                <a:cs typeface="Times New Roman" panose="02020603050405020304" pitchFamily="18" charset="0"/>
              </a:rPr>
              <a:t>access to all data,</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quality </a:t>
            </a:r>
            <a:r>
              <a:rPr lang="en-US" altLang="cs-CZ" sz="1800" b="1" dirty="0">
                <a:solidFill>
                  <a:srgbClr val="307871"/>
                </a:solidFill>
                <a:latin typeface="Times New Roman" panose="02020603050405020304" pitchFamily="18" charset="0"/>
                <a:cs typeface="Times New Roman" panose="02020603050405020304" pitchFamily="18" charset="0"/>
              </a:rPr>
              <a:t>analyzes and outputs in the form of reports, dashboards, and forecasts,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effective </a:t>
            </a:r>
            <a:r>
              <a:rPr lang="en-US" altLang="cs-CZ" sz="1800" b="1" dirty="0">
                <a:solidFill>
                  <a:srgbClr val="307871"/>
                </a:solidFill>
                <a:latin typeface="Times New Roman" panose="02020603050405020304" pitchFamily="18" charset="0"/>
                <a:cs typeface="Times New Roman" panose="02020603050405020304" pitchFamily="18" charset="0"/>
              </a:rPr>
              <a:t>implementation of the company information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flexibility </a:t>
            </a:r>
            <a:r>
              <a:rPr lang="en-US" altLang="cs-CZ" sz="1800" b="1" dirty="0">
                <a:solidFill>
                  <a:srgbClr val="307871"/>
                </a:solidFill>
                <a:latin typeface="Times New Roman" panose="02020603050405020304" pitchFamily="18" charset="0"/>
                <a:cs typeface="Times New Roman" panose="02020603050405020304" pitchFamily="18" charset="0"/>
              </a:rPr>
              <a:t>and flexibility to provide reporting/analysis capability.</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37567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Laberge</a:t>
            </a:r>
            <a:r>
              <a:rPr lang="en-US" altLang="cs-CZ" sz="1800" b="1" dirty="0">
                <a:solidFill>
                  <a:srgbClr val="307871"/>
                </a:solidFill>
                <a:latin typeface="Times New Roman" panose="02020603050405020304" pitchFamily="18" charset="0"/>
                <a:cs typeface="Times New Roman" panose="02020603050405020304" pitchFamily="18" charset="0"/>
              </a:rPr>
              <a:t> (2012), BI technology can be used for many purposes including: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performance </a:t>
            </a:r>
            <a:r>
              <a:rPr lang="en-US" altLang="cs-CZ" sz="1800" b="1" dirty="0">
                <a:solidFill>
                  <a:srgbClr val="307871"/>
                </a:solidFill>
                <a:latin typeface="Times New Roman" panose="02020603050405020304" pitchFamily="18" charset="0"/>
                <a:cs typeface="Times New Roman" panose="02020603050405020304" pitchFamily="18" charset="0"/>
              </a:rPr>
              <a:t>measurement or base level determination,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trend </a:t>
            </a:r>
            <a:r>
              <a:rPr lang="en-US" altLang="cs-CZ" sz="1800" b="1" dirty="0">
                <a:solidFill>
                  <a:srgbClr val="307871"/>
                </a:solidFill>
                <a:latin typeface="Times New Roman" panose="02020603050405020304" pitchFamily="18" charset="0"/>
                <a:cs typeface="Times New Roman" panose="02020603050405020304" pitchFamily="18" charset="0"/>
              </a:rPr>
              <a:t>and prediction analysis,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associated </a:t>
            </a:r>
            <a:r>
              <a:rPr lang="en-US" altLang="cs-CZ" sz="1800" b="1" dirty="0">
                <a:solidFill>
                  <a:srgbClr val="307871"/>
                </a:solidFill>
                <a:latin typeface="Times New Roman" panose="02020603050405020304" pitchFamily="18" charset="0"/>
                <a:cs typeface="Times New Roman" panose="02020603050405020304" pitchFamily="18" charset="0"/>
              </a:rPr>
              <a:t>grouping, market basket analysis or segmentation,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power </a:t>
            </a:r>
            <a:r>
              <a:rPr lang="en-US" altLang="cs-CZ" sz="1800" b="1" dirty="0">
                <a:solidFill>
                  <a:srgbClr val="307871"/>
                </a:solidFill>
                <a:latin typeface="Times New Roman" panose="02020603050405020304" pitchFamily="18" charset="0"/>
                <a:cs typeface="Times New Roman" panose="02020603050405020304" pitchFamily="18" charset="0"/>
              </a:rPr>
              <a:t>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associative </a:t>
            </a:r>
            <a:r>
              <a:rPr lang="en-US" altLang="cs-CZ" sz="1800" b="1" dirty="0">
                <a:solidFill>
                  <a:srgbClr val="307871"/>
                </a:solidFill>
                <a:latin typeface="Times New Roman" panose="02020603050405020304" pitchFamily="18" charset="0"/>
                <a:cs typeface="Times New Roman" panose="02020603050405020304" pitchFamily="18" charset="0"/>
              </a:rPr>
              <a:t>analysis or data mining,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analysis </a:t>
            </a:r>
            <a:r>
              <a:rPr lang="en-US" altLang="cs-CZ" sz="1800" b="1" dirty="0">
                <a:solidFill>
                  <a:srgbClr val="307871"/>
                </a:solidFill>
                <a:latin typeface="Times New Roman" panose="02020603050405020304" pitchFamily="18" charset="0"/>
                <a:cs typeface="Times New Roman" panose="02020603050405020304" pitchFamily="18" charset="0"/>
              </a:rPr>
              <a:t>of the subject areas.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33280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What data does Business Intelligence work with? These are predominantly structured data from relational databases.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These </a:t>
            </a:r>
            <a:r>
              <a:rPr lang="en-US" altLang="cs-CZ" sz="1800" b="1" dirty="0">
                <a:solidFill>
                  <a:srgbClr val="307871"/>
                </a:solidFill>
                <a:latin typeface="Times New Roman" panose="02020603050405020304" pitchFamily="18" charset="0"/>
                <a:cs typeface="Times New Roman" panose="02020603050405020304" pitchFamily="18" charset="0"/>
              </a:rPr>
              <a:t>data are processed within the first stage within the ETL, which is an abbreviation for extracting, transforming and uploading data to a data warehouse. Data can be extracted from various data sources, such as relational databases, spreadsheets, and other structured data sources. Subsequently, the data format is transformed.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data is then uploaded to the data warehouse, which serves as the primary data source for BI applications. What's important is that the data is stored in a historical warehouse in a historical form, allowing you to report the development of that metric over time.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442292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terms of basic concepts in BI, multidimensionality and granularity of data are </a:t>
            </a:r>
            <a:r>
              <a:rPr lang="en-US" altLang="cs-CZ" sz="1800" b="1" dirty="0" smtClean="0">
                <a:solidFill>
                  <a:srgbClr val="307871"/>
                </a:solidFill>
                <a:latin typeface="Times New Roman" panose="02020603050405020304" pitchFamily="18" charset="0"/>
                <a:cs typeface="Times New Roman" panose="02020603050405020304" pitchFamily="18" charset="0"/>
              </a:rPr>
              <a:t>emerging</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Multidimensionality </a:t>
            </a:r>
            <a:r>
              <a:rPr lang="en-US" altLang="cs-CZ" sz="1800" b="1" dirty="0">
                <a:solidFill>
                  <a:srgbClr val="307871"/>
                </a:solidFill>
                <a:latin typeface="Times New Roman" panose="02020603050405020304" pitchFamily="18" charset="0"/>
                <a:cs typeface="Times New Roman" panose="02020603050405020304" pitchFamily="18" charset="0"/>
              </a:rPr>
              <a:t>consists of several dimensions that can be explained by not </a:t>
            </a:r>
            <a:r>
              <a:rPr lang="en-US" altLang="cs-CZ" sz="1800" b="1" dirty="0" smtClean="0">
                <a:solidFill>
                  <a:srgbClr val="307871"/>
                </a:solidFill>
                <a:latin typeface="Times New Roman" panose="02020603050405020304" pitchFamily="18" charset="0"/>
                <a:cs typeface="Times New Roman" panose="02020603050405020304" pitchFamily="18" charset="0"/>
              </a:rPr>
              <a:t>looking </a:t>
            </a:r>
            <a:r>
              <a:rPr lang="en-US" altLang="cs-CZ" sz="1800" b="1" dirty="0">
                <a:solidFill>
                  <a:srgbClr val="307871"/>
                </a:solidFill>
                <a:latin typeface="Times New Roman" panose="02020603050405020304" pitchFamily="18" charset="0"/>
                <a:cs typeface="Times New Roman" panose="02020603050405020304" pitchFamily="18" charset="0"/>
              </a:rPr>
              <a:t>at in-house data and relationships with just one glance, but from multiple views of angles of view. Working with dimensions is mainly appreciated by analysts because this feature allows us to get a better insight into the issue. A multidimensional cube and OLAP are key to this process.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Pour, </a:t>
            </a:r>
            <a:r>
              <a:rPr lang="en-US" altLang="cs-CZ" sz="1800" b="1" dirty="0" err="1">
                <a:solidFill>
                  <a:srgbClr val="307871"/>
                </a:solidFill>
                <a:latin typeface="Times New Roman" panose="02020603050405020304" pitchFamily="18" charset="0"/>
                <a:cs typeface="Times New Roman" panose="02020603050405020304" pitchFamily="18" charset="0"/>
              </a:rPr>
              <a:t>Maryška</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Novotný</a:t>
            </a:r>
            <a:r>
              <a:rPr lang="en-US" altLang="cs-CZ" sz="1800" b="1" dirty="0">
                <a:solidFill>
                  <a:srgbClr val="307871"/>
                </a:solidFill>
                <a:latin typeface="Times New Roman" panose="02020603050405020304" pitchFamily="18" charset="0"/>
                <a:cs typeface="Times New Roman" panose="02020603050405020304" pitchFamily="18" charset="0"/>
              </a:rPr>
              <a:t> (2012), the </a:t>
            </a:r>
            <a:r>
              <a:rPr lang="en-US" altLang="cs-CZ" sz="1800" b="1" dirty="0" smtClean="0">
                <a:solidFill>
                  <a:srgbClr val="307871"/>
                </a:solidFill>
                <a:latin typeface="Times New Roman" panose="02020603050405020304" pitchFamily="18" charset="0"/>
                <a:cs typeface="Times New Roman" panose="02020603050405020304" pitchFamily="18" charset="0"/>
              </a:rPr>
              <a:t>granularity </a:t>
            </a:r>
            <a:r>
              <a:rPr lang="en-US" altLang="cs-CZ" sz="1800" b="1" dirty="0">
                <a:solidFill>
                  <a:srgbClr val="307871"/>
                </a:solidFill>
                <a:latin typeface="Times New Roman" panose="02020603050405020304" pitchFamily="18" charset="0"/>
                <a:cs typeface="Times New Roman" panose="02020603050405020304" pitchFamily="18" charset="0"/>
              </a:rPr>
              <a:t>of the data determines the level of detail of the </a:t>
            </a:r>
            <a:r>
              <a:rPr lang="en-US" altLang="cs-CZ" sz="1800" b="1" dirty="0" err="1" smtClean="0">
                <a:solidFill>
                  <a:srgbClr val="307871"/>
                </a:solidFill>
                <a:latin typeface="Times New Roman" panose="02020603050405020304" pitchFamily="18" charset="0"/>
                <a:cs typeface="Times New Roman" panose="02020603050405020304" pitchFamily="18" charset="0"/>
              </a:rPr>
              <a:t>datafacts</a:t>
            </a:r>
            <a:r>
              <a:rPr lang="en-US" altLang="cs-CZ" sz="1800" b="1" dirty="0">
                <a:solidFill>
                  <a:srgbClr val="307871"/>
                </a:solidFill>
                <a:latin typeface="Times New Roman" panose="02020603050405020304" pitchFamily="18" charset="0"/>
                <a:cs typeface="Times New Roman" panose="02020603050405020304" pitchFamily="18" charset="0"/>
              </a:rPr>
              <a:t>, stored in the facts </a:t>
            </a:r>
            <a:r>
              <a:rPr lang="en-US" altLang="cs-CZ" sz="1800" b="1" dirty="0" smtClean="0">
                <a:solidFill>
                  <a:srgbClr val="307871"/>
                </a:solidFill>
                <a:latin typeface="Times New Roman" panose="02020603050405020304" pitchFamily="18" charset="0"/>
                <a:cs typeface="Times New Roman" panose="02020603050405020304" pitchFamily="18" charset="0"/>
              </a:rPr>
              <a:t>table</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granularity of the data in the fact table is directly dependent on the number and level of detail details corresponding to the relevant factsheet.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1052208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Common Business Intelligence applications typically include the following areas: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reporting</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support </a:t>
            </a:r>
            <a:r>
              <a:rPr lang="en-US" altLang="cs-CZ" sz="1800" b="1" dirty="0">
                <a:solidFill>
                  <a:srgbClr val="307871"/>
                </a:solidFill>
                <a:latin typeface="Times New Roman" panose="02020603050405020304" pitchFamily="18" charset="0"/>
                <a:cs typeface="Times New Roman" panose="02020603050405020304" pitchFamily="18" charset="0"/>
              </a:rPr>
              <a:t>for analyzes,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cubes (OLAP),</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dashboard</a:t>
            </a:r>
            <a:r>
              <a:rPr lang="en-US" altLang="cs-CZ" sz="1800" b="1" dirty="0">
                <a:solidFill>
                  <a:srgbClr val="307871"/>
                </a:solidFill>
                <a:latin typeface="Times New Roman" panose="02020603050405020304" pitchFamily="18" charset="0"/>
                <a:cs typeface="Times New Roman" panose="02020603050405020304" pitchFamily="18" charset="0"/>
              </a:rPr>
              <a:t>, balanced scorecard,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data </a:t>
            </a:r>
            <a:r>
              <a:rPr lang="en-US" altLang="cs-CZ" sz="1800" b="1" dirty="0">
                <a:solidFill>
                  <a:srgbClr val="307871"/>
                </a:solidFill>
                <a:latin typeface="Times New Roman" panose="02020603050405020304" pitchFamily="18" charset="0"/>
                <a:cs typeface="Times New Roman" panose="02020603050405020304" pitchFamily="18" charset="0"/>
              </a:rPr>
              <a:t>mining,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business </a:t>
            </a:r>
            <a:r>
              <a:rPr lang="en-US" altLang="cs-CZ" sz="1800" b="1" dirty="0">
                <a:solidFill>
                  <a:srgbClr val="307871"/>
                </a:solidFill>
                <a:latin typeface="Times New Roman" panose="02020603050405020304" pitchFamily="18" charset="0"/>
                <a:cs typeface="Times New Roman" panose="02020603050405020304" pitchFamily="18" charset="0"/>
              </a:rPr>
              <a:t>Performance Management (CPM),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support </a:t>
            </a:r>
            <a:r>
              <a:rPr lang="en-US" altLang="cs-CZ" sz="1800" b="1" dirty="0">
                <a:solidFill>
                  <a:srgbClr val="307871"/>
                </a:solidFill>
                <a:latin typeface="Times New Roman" panose="02020603050405020304" pitchFamily="18" charset="0"/>
                <a:cs typeface="Times New Roman" panose="02020603050405020304" pitchFamily="18" charset="0"/>
              </a:rPr>
              <a:t>planning and predictive analysis.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smtClean="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72037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According</a:t>
            </a:r>
            <a:r>
              <a:rPr lang="cs-CZ" altLang="cs-CZ" sz="1800" b="1" dirty="0">
                <a:solidFill>
                  <a:srgbClr val="307871"/>
                </a:solidFill>
                <a:latin typeface="Times New Roman" panose="02020603050405020304" pitchFamily="18" charset="0"/>
                <a:cs typeface="Times New Roman" panose="02020603050405020304" pitchFamily="18" charset="0"/>
              </a:rPr>
              <a:t> to Novotný, Pour and Slánský (2005), </a:t>
            </a:r>
            <a:r>
              <a:rPr lang="cs-CZ" altLang="cs-CZ" sz="1800" b="1" dirty="0" err="1">
                <a:solidFill>
                  <a:srgbClr val="307871"/>
                </a:solidFill>
                <a:latin typeface="Times New Roman" panose="02020603050405020304" pitchFamily="18" charset="0"/>
                <a:cs typeface="Times New Roman" panose="02020603050405020304" pitchFamily="18" charset="0"/>
              </a:rPr>
              <a:t>tools</a:t>
            </a:r>
            <a:r>
              <a:rPr lang="cs-CZ" altLang="cs-CZ" sz="1800" b="1" dirty="0">
                <a:solidFill>
                  <a:srgbClr val="307871"/>
                </a:solidFill>
                <a:latin typeface="Times New Roman" panose="02020603050405020304" pitchFamily="18" charset="0"/>
                <a:cs typeface="Times New Roman" panose="02020603050405020304" pitchFamily="18" charset="0"/>
              </a:rPr>
              <a:t> and </a:t>
            </a:r>
            <a:r>
              <a:rPr lang="cs-CZ" altLang="cs-CZ" sz="1800" b="1" dirty="0" err="1">
                <a:solidFill>
                  <a:srgbClr val="307871"/>
                </a:solidFill>
                <a:latin typeface="Times New Roman" panose="02020603050405020304" pitchFamily="18" charset="0"/>
                <a:cs typeface="Times New Roman" panose="02020603050405020304" pitchFamily="18" charset="0"/>
              </a:rPr>
              <a:t>applications</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for</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implementing</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Business </a:t>
            </a:r>
            <a:r>
              <a:rPr lang="cs-CZ" altLang="cs-CZ" sz="1800" b="1" dirty="0" err="1">
                <a:solidFill>
                  <a:srgbClr val="307871"/>
                </a:solidFill>
                <a:latin typeface="Times New Roman" panose="02020603050405020304" pitchFamily="18" charset="0"/>
                <a:cs typeface="Times New Roman" panose="02020603050405020304" pitchFamily="18" charset="0"/>
              </a:rPr>
              <a:t>Intelligence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include</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production</a:t>
            </a:r>
            <a:r>
              <a:rPr lang="cs-CZ" altLang="cs-CZ" sz="1800" b="1" dirty="0">
                <a:solidFill>
                  <a:srgbClr val="307871"/>
                </a:solidFill>
                <a:latin typeface="Times New Roman" panose="02020603050405020304" pitchFamily="18" charset="0"/>
                <a:cs typeface="Times New Roman" panose="02020603050405020304" pitchFamily="18" charset="0"/>
              </a:rPr>
              <a:t>, source </a:t>
            </a:r>
            <a:r>
              <a:rPr lang="cs-CZ" altLang="cs-CZ" sz="1800" b="1" dirty="0" err="1">
                <a:solidFill>
                  <a:srgbClr val="307871"/>
                </a:solidFill>
                <a:latin typeface="Times New Roman" panose="02020603050405020304" pitchFamily="18" charset="0"/>
                <a:cs typeface="Times New Roman" panose="02020603050405020304" pitchFamily="18" charset="0"/>
              </a:rPr>
              <a:t>systems</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Staging</a:t>
            </a:r>
            <a:r>
              <a:rPr lang="cs-CZ" altLang="cs-CZ" sz="1800" b="1" dirty="0">
                <a:solidFill>
                  <a:srgbClr val="307871"/>
                </a:solidFill>
                <a:latin typeface="Times New Roman" panose="02020603050405020304" pitchFamily="18" charset="0"/>
                <a:cs typeface="Times New Roman" panose="02020603050405020304" pitchFamily="18" charset="0"/>
              </a:rPr>
              <a:t> Area (DSA);</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Operational</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Store</a:t>
            </a:r>
            <a:r>
              <a:rPr lang="cs-CZ" altLang="cs-CZ" sz="1800" b="1" dirty="0">
                <a:solidFill>
                  <a:srgbClr val="307871"/>
                </a:solidFill>
                <a:latin typeface="Times New Roman" panose="02020603050405020304" pitchFamily="18" charset="0"/>
                <a:cs typeface="Times New Roman" panose="02020603050405020304" pitchFamily="18" charset="0"/>
              </a:rPr>
              <a:t> (ODS),</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Transformation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Tools</a:t>
            </a:r>
            <a:r>
              <a:rPr lang="cs-CZ" altLang="cs-CZ" sz="1800" b="1" dirty="0">
                <a:solidFill>
                  <a:srgbClr val="307871"/>
                </a:solidFill>
                <a:latin typeface="Times New Roman" panose="02020603050405020304" pitchFamily="18" charset="0"/>
                <a:cs typeface="Times New Roman" panose="02020603050405020304" pitchFamily="18" charset="0"/>
              </a:rPr>
              <a:t> (ETL),</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Integration</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tools</a:t>
            </a:r>
            <a:r>
              <a:rPr lang="cs-CZ" altLang="cs-CZ" sz="1800" b="1" dirty="0">
                <a:solidFill>
                  <a:srgbClr val="307871"/>
                </a:solidFill>
                <a:latin typeface="Times New Roman" panose="02020603050405020304" pitchFamily="18" charset="0"/>
                <a:cs typeface="Times New Roman" panose="02020603050405020304" pitchFamily="18" charset="0"/>
              </a:rPr>
              <a:t> (EAI - </a:t>
            </a:r>
            <a:r>
              <a:rPr lang="cs-CZ" altLang="cs-CZ" sz="1800" b="1" dirty="0" err="1">
                <a:solidFill>
                  <a:srgbClr val="307871"/>
                </a:solidFill>
                <a:latin typeface="Times New Roman" panose="02020603050405020304" pitchFamily="18" charset="0"/>
                <a:cs typeface="Times New Roman" panose="02020603050405020304" pitchFamily="18" charset="0"/>
              </a:rPr>
              <a:t>Enterprise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Application</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Integration</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Warehouses</a:t>
            </a:r>
            <a:r>
              <a:rPr lang="cs-CZ" altLang="cs-CZ" sz="1800" b="1" dirty="0">
                <a:solidFill>
                  <a:srgbClr val="307871"/>
                </a:solidFill>
                <a:latin typeface="Times New Roman" panose="02020603050405020304" pitchFamily="18" charset="0"/>
                <a:cs typeface="Times New Roman" panose="02020603050405020304" pitchFamily="18" charset="0"/>
              </a:rPr>
              <a:t> (DWH)</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Markets</a:t>
            </a:r>
            <a:r>
              <a:rPr lang="cs-CZ" altLang="cs-CZ" sz="1800" b="1" dirty="0">
                <a:solidFill>
                  <a:srgbClr val="307871"/>
                </a:solidFill>
                <a:latin typeface="Times New Roman" panose="02020603050405020304" pitchFamily="18" charset="0"/>
                <a:cs typeface="Times New Roman" panose="02020603050405020304" pitchFamily="18" charset="0"/>
              </a:rPr>
              <a:t> (DMA - Data </a:t>
            </a:r>
            <a:r>
              <a:rPr lang="cs-CZ" altLang="cs-CZ" sz="1800" b="1" dirty="0" err="1">
                <a:solidFill>
                  <a:srgbClr val="307871"/>
                </a:solidFill>
                <a:latin typeface="Times New Roman" panose="02020603050405020304" pitchFamily="18" charset="0"/>
                <a:cs typeface="Times New Roman" panose="02020603050405020304" pitchFamily="18" charset="0"/>
              </a:rPr>
              <a:t>Marts</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OLAP</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reporting</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74253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smtClean="0">
                <a:solidFill>
                  <a:schemeClr val="bg1"/>
                </a:solidFill>
                <a:latin typeface="Times New Roman" panose="02020603050405020304" pitchFamily="18" charset="0"/>
                <a:cs typeface="Times New Roman" panose="02020603050405020304" pitchFamily="18" charset="0"/>
              </a:rPr>
              <a:t>11. </a:t>
            </a:r>
            <a:r>
              <a:rPr lang="en-US" sz="2400" dirty="0" smtClean="0">
                <a:solidFill>
                  <a:schemeClr val="bg1"/>
                </a:solidFill>
                <a:latin typeface="Times New Roman" panose="02020603050405020304" pitchFamily="18" charset="0"/>
                <a:cs typeface="Times New Roman" panose="02020603050405020304" pitchFamily="18" charset="0"/>
              </a:rPr>
              <a:t>ICT </a:t>
            </a:r>
            <a:r>
              <a:rPr lang="en-US" sz="2400" dirty="0">
                <a:solidFill>
                  <a:schemeClr val="bg1"/>
                </a:solidFill>
                <a:latin typeface="Times New Roman" panose="02020603050405020304" pitchFamily="18" charset="0"/>
                <a:cs typeface="Times New Roman" panose="02020603050405020304" pitchFamily="18" charset="0"/>
              </a:rPr>
              <a:t>AND INNOVATION AS A SUPPORT FOR </a:t>
            </a:r>
            <a:r>
              <a:rPr lang="en-US" sz="2400" dirty="0" smtClean="0">
                <a:solidFill>
                  <a:schemeClr val="bg1"/>
                </a:solidFill>
                <a:latin typeface="Times New Roman" panose="02020603050405020304" pitchFamily="18" charset="0"/>
                <a:cs typeface="Times New Roman" panose="02020603050405020304" pitchFamily="18" charset="0"/>
              </a:rPr>
              <a:t>ENHANCING </a:t>
            </a:r>
            <a:r>
              <a:rPr lang="en-US" sz="2400" dirty="0">
                <a:solidFill>
                  <a:schemeClr val="bg1"/>
                </a:solidFill>
                <a:latin typeface="Times New Roman" panose="02020603050405020304" pitchFamily="18" charset="0"/>
                <a:cs typeface="Times New Roman" panose="02020603050405020304" pitchFamily="18" charset="0"/>
              </a:rPr>
              <a:t>THE PERFORMANCE OF THE ENTERPRISE</a:t>
            </a: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en-US"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Managed</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Applications</a:t>
            </a:r>
            <a:r>
              <a:rPr lang="cs-CZ" altLang="cs-CZ" sz="1800" b="1" dirty="0">
                <a:solidFill>
                  <a:srgbClr val="307871"/>
                </a:solidFill>
                <a:latin typeface="Times New Roman" panose="02020603050405020304" pitchFamily="18" charset="0"/>
                <a:cs typeface="Times New Roman" panose="02020603050405020304" pitchFamily="18" charset="0"/>
              </a:rPr>
              <a:t> (EIS) - </a:t>
            </a:r>
            <a:r>
              <a:rPr lang="cs-CZ" altLang="cs-CZ" sz="1800" b="1" dirty="0" err="1">
                <a:solidFill>
                  <a:srgbClr val="307871"/>
                </a:solidFill>
                <a:latin typeface="Times New Roman" panose="02020603050405020304" pitchFamily="18" charset="0"/>
                <a:cs typeface="Times New Roman" panose="02020603050405020304" pitchFamily="18" charset="0"/>
              </a:rPr>
              <a:t>Executive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Information</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Mining</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data </a:t>
            </a:r>
            <a:r>
              <a:rPr lang="cs-CZ" altLang="cs-CZ" sz="1800" b="1" dirty="0" err="1">
                <a:solidFill>
                  <a:srgbClr val="307871"/>
                </a:solidFill>
                <a:latin typeface="Times New Roman" panose="02020603050405020304" pitchFamily="18" charset="0"/>
                <a:cs typeface="Times New Roman" panose="02020603050405020304" pitchFamily="18" charset="0"/>
              </a:rPr>
              <a:t>quality</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tools</a:t>
            </a:r>
            <a:r>
              <a:rPr lang="cs-CZ"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cs-CZ" altLang="cs-CZ" sz="1800" b="1" dirty="0" err="1" smtClean="0">
                <a:solidFill>
                  <a:srgbClr val="307871"/>
                </a:solidFill>
                <a:latin typeface="Times New Roman" panose="02020603050405020304" pitchFamily="18" charset="0"/>
                <a:cs typeface="Times New Roman" panose="02020603050405020304" pitchFamily="18" charset="0"/>
              </a:rPr>
              <a:t>metadata</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a:solidFill>
                  <a:srgbClr val="307871"/>
                </a:solidFill>
                <a:latin typeface="Times New Roman" panose="02020603050405020304" pitchFamily="18" charset="0"/>
                <a:cs typeface="Times New Roman" panose="02020603050405020304" pitchFamily="18" charset="0"/>
              </a:rPr>
              <a:t>management </a:t>
            </a:r>
            <a:r>
              <a:rPr lang="cs-CZ" altLang="cs-CZ" sz="1800" b="1" dirty="0" err="1">
                <a:solidFill>
                  <a:srgbClr val="307871"/>
                </a:solidFill>
                <a:latin typeface="Times New Roman" panose="02020603050405020304" pitchFamily="18" charset="0"/>
                <a:cs typeface="Times New Roman" panose="02020603050405020304" pitchFamily="18" charset="0"/>
              </a:rPr>
              <a:t>tools</a:t>
            </a:r>
            <a:r>
              <a:rPr lang="cs-CZ"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69767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From the point of view of using BI tools in business practice, it can be said that nowadays, BI is not the size of the business, because there are BI solutions from small businesses to large multinational companies. </a:t>
            </a:r>
            <a:endParaRPr lang="cs-CZ" altLang="cs-CZ" sz="1800" b="1"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smtClean="0">
                <a:solidFill>
                  <a:srgbClr val="307871"/>
                </a:solidFill>
                <a:latin typeface="Times New Roman" panose="02020603050405020304" pitchFamily="18" charset="0"/>
                <a:cs typeface="Times New Roman" panose="02020603050405020304" pitchFamily="18" charset="0"/>
              </a:rPr>
              <a:t>BI </a:t>
            </a:r>
            <a:r>
              <a:rPr lang="en-US" altLang="cs-CZ" sz="1800" b="1" dirty="0">
                <a:solidFill>
                  <a:srgbClr val="307871"/>
                </a:solidFill>
                <a:latin typeface="Times New Roman" panose="02020603050405020304" pitchFamily="18" charset="0"/>
                <a:cs typeface="Times New Roman" panose="02020603050405020304" pitchFamily="18" charset="0"/>
              </a:rPr>
              <a:t>is therefore primarily intended for any business that demands a correct and rapid analysis of its own data, needs, and resources. Small businesses can use BI tools in </a:t>
            </a:r>
            <a:r>
              <a:rPr lang="en-US" altLang="cs-CZ" sz="1800" b="1" dirty="0" smtClean="0">
                <a:solidFill>
                  <a:srgbClr val="307871"/>
                </a:solidFill>
                <a:latin typeface="Times New Roman" panose="02020603050405020304" pitchFamily="18" charset="0"/>
                <a:cs typeface="Times New Roman" panose="02020603050405020304" pitchFamily="18" charset="0"/>
              </a:rPr>
              <a:t>cooperation </a:t>
            </a:r>
            <a:r>
              <a:rPr lang="en-US" altLang="cs-CZ" sz="1800" b="1" dirty="0">
                <a:solidFill>
                  <a:srgbClr val="307871"/>
                </a:solidFill>
                <a:latin typeface="Times New Roman" panose="02020603050405020304" pitchFamily="18" charset="0"/>
                <a:cs typeface="Times New Roman" panose="02020603050405020304" pitchFamily="18" charset="0"/>
              </a:rPr>
              <a:t>with, for example, Microsoft Office (Excel, Access) with built-in applications to output and update data.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On </a:t>
            </a:r>
            <a:r>
              <a:rPr lang="en-US" altLang="cs-CZ" sz="1800" b="1" dirty="0">
                <a:solidFill>
                  <a:srgbClr val="307871"/>
                </a:solidFill>
                <a:latin typeface="Times New Roman" panose="02020603050405020304" pitchFamily="18" charset="0"/>
                <a:cs typeface="Times New Roman" panose="02020603050405020304" pitchFamily="18" charset="0"/>
              </a:rPr>
              <a:t>the other hand, global companies will use highly sophisticated and financially demand. But there are also </a:t>
            </a:r>
            <a:r>
              <a:rPr lang="en-US" altLang="cs-CZ" sz="1800" b="1" dirty="0" err="1">
                <a:solidFill>
                  <a:srgbClr val="307871"/>
                </a:solidFill>
                <a:latin typeface="Times New Roman" panose="02020603050405020304" pitchFamily="18" charset="0"/>
                <a:cs typeface="Times New Roman" panose="02020603050405020304" pitchFamily="18" charset="0"/>
              </a:rPr>
              <a:t>opensource</a:t>
            </a:r>
            <a:r>
              <a:rPr lang="en-US" altLang="cs-CZ" sz="1800" b="1" dirty="0">
                <a:solidFill>
                  <a:srgbClr val="307871"/>
                </a:solidFill>
                <a:latin typeface="Times New Roman" panose="02020603050405020304" pitchFamily="18" charset="0"/>
                <a:cs typeface="Times New Roman" panose="02020603050405020304" pitchFamily="18" charset="0"/>
              </a:rPr>
              <a:t> BI tools on the market such as Pentaho, </a:t>
            </a:r>
            <a:r>
              <a:rPr lang="en-US" altLang="cs-CZ" sz="1800" b="1" dirty="0" err="1">
                <a:solidFill>
                  <a:srgbClr val="307871"/>
                </a:solidFill>
                <a:latin typeface="Times New Roman" panose="02020603050405020304" pitchFamily="18" charset="0"/>
                <a:cs typeface="Times New Roman" panose="02020603050405020304" pitchFamily="18" charset="0"/>
              </a:rPr>
              <a:t>Jaspersoft</a:t>
            </a:r>
            <a:r>
              <a:rPr lang="en-US" altLang="cs-CZ" sz="1800" b="1" dirty="0">
                <a:solidFill>
                  <a:srgbClr val="307871"/>
                </a:solidFill>
                <a:latin typeface="Times New Roman" panose="02020603050405020304" pitchFamily="18" charset="0"/>
                <a:cs typeface="Times New Roman" panose="02020603050405020304" pitchFamily="18" charset="0"/>
              </a:rPr>
              <a:t> or BIRT.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a:t>Business </a:t>
            </a:r>
            <a:r>
              <a:rPr lang="cs-CZ" b="1" dirty="0" err="1"/>
              <a:t>Intelligence</a:t>
            </a:r>
            <a:r>
              <a:rPr lang="cs-CZ" b="1" dirty="0"/>
              <a:t> (BI)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89934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The chapter on ICT and innovation as a boost to business performance is firstly </a:t>
            </a:r>
            <a:r>
              <a:rPr lang="en-US" sz="1800" b="1" dirty="0" smtClean="0"/>
              <a:t>focused </a:t>
            </a:r>
            <a:r>
              <a:rPr lang="en-US" sz="1800" b="1" dirty="0"/>
              <a:t>on getting to know the basic concepts of business performance such as </a:t>
            </a:r>
            <a:r>
              <a:rPr lang="en-US" sz="1800" b="1" dirty="0" smtClean="0"/>
              <a:t>performance</a:t>
            </a:r>
            <a:r>
              <a:rPr lang="en-US" sz="1800" b="1" dirty="0"/>
              <a:t>, metrics, performance management, efficiency, and effectiveness. </a:t>
            </a:r>
            <a:endParaRPr lang="cs-CZ" sz="1800" b="1" dirty="0" smtClean="0"/>
          </a:p>
          <a:p>
            <a:pPr marL="0" indent="0" algn="just">
              <a:buNone/>
            </a:pPr>
            <a:r>
              <a:rPr lang="en-US" sz="1800" b="1" dirty="0" smtClean="0"/>
              <a:t>In </a:t>
            </a:r>
            <a:r>
              <a:rPr lang="en-US" sz="1800" b="1" dirty="0"/>
              <a:t>addition, attention is paid to Corporate Performance Management (CPM) and Business Intelligence (BI).</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Understand </a:t>
            </a:r>
            <a:r>
              <a:rPr lang="en-US" altLang="cs-CZ" sz="1800" b="1" dirty="0">
                <a:solidFill>
                  <a:srgbClr val="307871"/>
                </a:solidFill>
                <a:latin typeface="Times New Roman" panose="02020603050405020304" pitchFamily="18" charset="0"/>
                <a:cs typeface="Times New Roman" panose="02020603050405020304" pitchFamily="18" charset="0"/>
              </a:rPr>
              <a:t>the basic concepts of business performance</a:t>
            </a:r>
          </a:p>
          <a:p>
            <a:pPr lvl="0">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Get </a:t>
            </a:r>
            <a:r>
              <a:rPr lang="en-US" altLang="cs-CZ" sz="1800" b="1" dirty="0">
                <a:solidFill>
                  <a:srgbClr val="307871"/>
                </a:solidFill>
                <a:latin typeface="Times New Roman" panose="02020603050405020304" pitchFamily="18" charset="0"/>
                <a:cs typeface="Times New Roman" panose="02020603050405020304" pitchFamily="18" charset="0"/>
              </a:rPr>
              <a:t>acquainted with Corporate Performance Management (CPM)</a:t>
            </a:r>
          </a:p>
          <a:p>
            <a:pPr lvl="0">
              <a:buFont typeface="Wingdings" panose="05000000000000000000" pitchFamily="2" charset="2"/>
              <a:buChar char="ü"/>
            </a:pPr>
            <a:r>
              <a:rPr lang="en-US" altLang="cs-CZ" sz="1800" b="1" dirty="0" smtClean="0">
                <a:solidFill>
                  <a:srgbClr val="307871"/>
                </a:solidFill>
                <a:latin typeface="Times New Roman" panose="02020603050405020304" pitchFamily="18" charset="0"/>
                <a:cs typeface="Times New Roman" panose="02020603050405020304" pitchFamily="18" charset="0"/>
              </a:rPr>
              <a:t>Get </a:t>
            </a:r>
            <a:r>
              <a:rPr lang="en-US" altLang="cs-CZ" sz="1800" b="1" dirty="0">
                <a:solidFill>
                  <a:srgbClr val="307871"/>
                </a:solidFill>
                <a:latin typeface="Times New Roman" panose="02020603050405020304" pitchFamily="18" charset="0"/>
                <a:cs typeface="Times New Roman" panose="02020603050405020304" pitchFamily="18" charset="0"/>
              </a:rPr>
              <a:t>acquainted with Business Intelligence (BI)</a:t>
            </a: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Performance </a:t>
            </a:r>
            <a:r>
              <a:rPr lang="en-US" altLang="cs-CZ" sz="1800" b="1" dirty="0">
                <a:solidFill>
                  <a:srgbClr val="307871"/>
                </a:solidFill>
                <a:latin typeface="Times New Roman" panose="02020603050405020304" pitchFamily="18" charset="0"/>
                <a:cs typeface="Times New Roman" panose="02020603050405020304" pitchFamily="18" charset="0"/>
              </a:rPr>
              <a:t>management is a traditional discipline of information management, as mentioned by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(2010).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Extensive </a:t>
            </a:r>
            <a:r>
              <a:rPr lang="en-US" altLang="cs-CZ" sz="1800" b="1" dirty="0">
                <a:solidFill>
                  <a:srgbClr val="307871"/>
                </a:solidFill>
                <a:latin typeface="Times New Roman" panose="02020603050405020304" pitchFamily="18" charset="0"/>
                <a:cs typeface="Times New Roman" panose="02020603050405020304" pitchFamily="18" charset="0"/>
              </a:rPr>
              <a:t>developments in </a:t>
            </a:r>
            <a:r>
              <a:rPr lang="en-US" altLang="cs-CZ" sz="1800" b="1" dirty="0" smtClean="0">
                <a:solidFill>
                  <a:srgbClr val="307871"/>
                </a:solidFill>
                <a:latin typeface="Times New Roman" panose="02020603050405020304" pitchFamily="18" charset="0"/>
                <a:cs typeface="Times New Roman" panose="02020603050405020304" pitchFamily="18" charset="0"/>
              </a:rPr>
              <a:t>IS </a:t>
            </a:r>
            <a:r>
              <a:rPr lang="en-US" altLang="cs-CZ" sz="1800" b="1" dirty="0">
                <a:solidFill>
                  <a:srgbClr val="307871"/>
                </a:solidFill>
                <a:latin typeface="Times New Roman" panose="02020603050405020304" pitchFamily="18" charset="0"/>
                <a:cs typeface="Times New Roman" panose="02020603050405020304" pitchFamily="18" charset="0"/>
              </a:rPr>
              <a:t>/ ICT have changed the </a:t>
            </a:r>
            <a:r>
              <a:rPr lang="en-US" altLang="cs-CZ" sz="1800" b="1" dirty="0" smtClean="0">
                <a:solidFill>
                  <a:srgbClr val="307871"/>
                </a:solidFill>
                <a:latin typeface="Times New Roman" panose="02020603050405020304" pitchFamily="18" charset="0"/>
                <a:cs typeface="Times New Roman" panose="02020603050405020304" pitchFamily="18" charset="0"/>
              </a:rPr>
              <a:t>speed </a:t>
            </a:r>
            <a:r>
              <a:rPr lang="en-US" altLang="cs-CZ" sz="1800" b="1" dirty="0">
                <a:solidFill>
                  <a:srgbClr val="307871"/>
                </a:solidFill>
                <a:latin typeface="Times New Roman" panose="02020603050405020304" pitchFamily="18" charset="0"/>
                <a:cs typeface="Times New Roman" panose="02020603050405020304" pitchFamily="18" charset="0"/>
              </a:rPr>
              <a:t>and scope of solved tasks over the past. With Corporate Performance Management (CPM) and Business </a:t>
            </a:r>
            <a:r>
              <a:rPr lang="en-US" altLang="cs-CZ" sz="1800" b="1" dirty="0" smtClean="0">
                <a:solidFill>
                  <a:srgbClr val="307871"/>
                </a:solidFill>
                <a:latin typeface="Times New Roman" panose="02020603050405020304" pitchFamily="18" charset="0"/>
                <a:cs typeface="Times New Roman" panose="02020603050405020304" pitchFamily="18" charset="0"/>
              </a:rPr>
              <a:t>Intelligence </a:t>
            </a:r>
            <a:r>
              <a:rPr lang="en-US" altLang="cs-CZ" sz="1800" b="1" dirty="0">
                <a:solidFill>
                  <a:srgbClr val="307871"/>
                </a:solidFill>
                <a:latin typeface="Times New Roman" panose="02020603050405020304" pitchFamily="18" charset="0"/>
                <a:cs typeface="Times New Roman" panose="02020603050405020304" pitchFamily="18" charset="0"/>
              </a:rPr>
              <a:t>(BI) tools and tools, it is possible to manage enterprise performance as a comprehensive entity and flexibly respond to </a:t>
            </a:r>
            <a:r>
              <a:rPr lang="en-US" altLang="cs-CZ" sz="1800" b="1" dirty="0" smtClean="0">
                <a:solidFill>
                  <a:srgbClr val="307871"/>
                </a:solidFill>
                <a:latin typeface="Times New Roman" panose="02020603050405020304" pitchFamily="18" charset="0"/>
                <a:cs typeface="Times New Roman" panose="02020603050405020304" pitchFamily="18" charset="0"/>
              </a:rPr>
              <a:t>changes </a:t>
            </a:r>
            <a:r>
              <a:rPr lang="en-US" altLang="cs-CZ" sz="1800" b="1" dirty="0">
                <a:solidFill>
                  <a:srgbClr val="307871"/>
                </a:solidFill>
                <a:latin typeface="Times New Roman" panose="02020603050405020304" pitchFamily="18" charset="0"/>
                <a:cs typeface="Times New Roman" panose="02020603050405020304" pitchFamily="18" charset="0"/>
              </a:rPr>
              <a:t>in the business and its surroundings.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number of activities at different levels of management have been automated and thus, </a:t>
            </a:r>
            <a:r>
              <a:rPr lang="en-US" altLang="cs-CZ" sz="1800" b="1" dirty="0" smtClean="0">
                <a:solidFill>
                  <a:srgbClr val="307871"/>
                </a:solidFill>
                <a:latin typeface="Times New Roman" panose="02020603050405020304" pitchFamily="18" charset="0"/>
                <a:cs typeface="Times New Roman" panose="02020603050405020304" pitchFamily="18" charset="0"/>
              </a:rPr>
              <a:t>more </a:t>
            </a:r>
            <a:r>
              <a:rPr lang="en-US" altLang="cs-CZ" sz="1800" b="1" dirty="0">
                <a:solidFill>
                  <a:srgbClr val="307871"/>
                </a:solidFill>
                <a:latin typeface="Times New Roman" panose="02020603050405020304" pitchFamily="18" charset="0"/>
                <a:cs typeface="Times New Roman" panose="02020603050405020304" pitchFamily="18" charset="0"/>
              </a:rPr>
              <a:t>attention can be devoted, for example, only to strategic </a:t>
            </a:r>
            <a:r>
              <a:rPr lang="en-US" altLang="cs-CZ" sz="1800" b="1" dirty="0" smtClean="0">
                <a:solidFill>
                  <a:srgbClr val="307871"/>
                </a:solidFill>
                <a:latin typeface="Times New Roman" panose="02020603050405020304" pitchFamily="18" charset="0"/>
                <a:cs typeface="Times New Roman" panose="02020603050405020304" pitchFamily="18" charset="0"/>
              </a:rPr>
              <a:t>decisions</a:t>
            </a:r>
            <a:r>
              <a:rPr lang="en-US" altLang="cs-CZ" sz="1800" b="1" dirty="0">
                <a:solidFill>
                  <a:srgbClr val="307871"/>
                </a:solidFill>
                <a:latin typeface="Times New Roman" panose="02020603050405020304" pitchFamily="18" charset="0"/>
                <a:cs typeface="Times New Roman" panose="02020603050405020304" pitchFamily="18" charset="0"/>
              </a:rPr>
              <a:t>. These decisions can be based on advanced visualization of </a:t>
            </a:r>
            <a:r>
              <a:rPr lang="en-US" altLang="cs-CZ" sz="1800" b="1" dirty="0" smtClean="0">
                <a:solidFill>
                  <a:srgbClr val="307871"/>
                </a:solidFill>
                <a:latin typeface="Times New Roman" panose="02020603050405020304" pitchFamily="18" charset="0"/>
                <a:cs typeface="Times New Roman" panose="02020603050405020304" pitchFamily="18" charset="0"/>
              </a:rPr>
              <a:t>complex </a:t>
            </a:r>
            <a:r>
              <a:rPr lang="en-US" altLang="cs-CZ" sz="1800" b="1" dirty="0">
                <a:solidFill>
                  <a:srgbClr val="307871"/>
                </a:solidFill>
                <a:latin typeface="Times New Roman" panose="02020603050405020304" pitchFamily="18" charset="0"/>
                <a:cs typeface="Times New Roman" panose="02020603050405020304" pitchFamily="18" charset="0"/>
              </a:rPr>
              <a:t>data both </a:t>
            </a:r>
            <a:r>
              <a:rPr lang="en-US" altLang="cs-CZ" sz="1800" b="1" dirty="0" smtClean="0">
                <a:solidFill>
                  <a:srgbClr val="307871"/>
                </a:solidFill>
                <a:latin typeface="Times New Roman" panose="02020603050405020304" pitchFamily="18" charset="0"/>
                <a:cs typeface="Times New Roman" panose="02020603050405020304" pitchFamily="18" charset="0"/>
              </a:rPr>
              <a:t>directly </a:t>
            </a:r>
            <a:r>
              <a:rPr lang="en-US" altLang="cs-CZ" sz="1800" b="1" dirty="0">
                <a:solidFill>
                  <a:srgbClr val="307871"/>
                </a:solidFill>
                <a:latin typeface="Times New Roman" panose="02020603050405020304" pitchFamily="18" charset="0"/>
                <a:cs typeface="Times New Roman" panose="02020603050405020304" pitchFamily="18" charset="0"/>
              </a:rPr>
              <a:t>from the enterprise and its surroundings. It is also possible to compare different scenarios and </a:t>
            </a:r>
            <a:r>
              <a:rPr lang="en-US" altLang="cs-CZ" sz="1800" b="1" dirty="0" smtClean="0">
                <a:solidFill>
                  <a:srgbClr val="307871"/>
                </a:solidFill>
                <a:latin typeface="Times New Roman" panose="02020603050405020304" pitchFamily="18" charset="0"/>
                <a:cs typeface="Times New Roman" panose="02020603050405020304" pitchFamily="18" charset="0"/>
              </a:rPr>
              <a:t>to</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smtClean="0">
                <a:solidFill>
                  <a:srgbClr val="307871"/>
                </a:solidFill>
                <a:latin typeface="Times New Roman" panose="02020603050405020304" pitchFamily="18" charset="0"/>
                <a:cs typeface="Times New Roman" panose="02020603050405020304" pitchFamily="18" charset="0"/>
              </a:rPr>
              <a:t>retrospectively </a:t>
            </a:r>
            <a:r>
              <a:rPr lang="en-US" altLang="cs-CZ" sz="1800" b="1" dirty="0">
                <a:solidFill>
                  <a:srgbClr val="307871"/>
                </a:solidFill>
                <a:latin typeface="Times New Roman" panose="02020603050405020304" pitchFamily="18" charset="0"/>
                <a:cs typeface="Times New Roman" panose="02020603050405020304" pitchFamily="18" charset="0"/>
              </a:rPr>
              <a:t>evaluate and monitor the success of the proposed </a:t>
            </a:r>
            <a:r>
              <a:rPr lang="en-US" altLang="cs-CZ" sz="1800" b="1" dirty="0" smtClean="0">
                <a:solidFill>
                  <a:srgbClr val="307871"/>
                </a:solidFill>
                <a:latin typeface="Times New Roman" panose="02020603050405020304" pitchFamily="18" charset="0"/>
                <a:cs typeface="Times New Roman" panose="02020603050405020304" pitchFamily="18" charset="0"/>
              </a:rPr>
              <a:t>strategy</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1" y="195486"/>
            <a:ext cx="7488833" cy="507703"/>
          </a:xfrm>
        </p:spPr>
        <p:txBody>
          <a:bodyPr/>
          <a:lstStyle/>
          <a:p>
            <a:r>
              <a:rPr lang="cs-CZ" b="1" dirty="0"/>
              <a:t>Performance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 highly competitive environment puts businesses at a disadvantage, with which they must be able to cope. Essential, according to </a:t>
            </a:r>
            <a:r>
              <a:rPr lang="en-US" altLang="cs-CZ" sz="1800" b="1" dirty="0" smtClean="0">
                <a:solidFill>
                  <a:srgbClr val="307871"/>
                </a:solidFill>
                <a:latin typeface="Times New Roman" panose="02020603050405020304" pitchFamily="18" charset="0"/>
                <a:cs typeface="Times New Roman" panose="02020603050405020304" pitchFamily="18" charset="0"/>
              </a:rPr>
              <a:t>Kaplan </a:t>
            </a:r>
            <a:r>
              <a:rPr lang="en-US" altLang="cs-CZ" sz="1800" b="1" dirty="0">
                <a:solidFill>
                  <a:srgbClr val="307871"/>
                </a:solidFill>
                <a:latin typeface="Times New Roman" panose="02020603050405020304" pitchFamily="18" charset="0"/>
                <a:cs typeface="Times New Roman" panose="02020603050405020304" pitchFamily="18" charset="0"/>
              </a:rPr>
              <a:t>and Norton (2007), are the following:</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managing </a:t>
            </a:r>
            <a:r>
              <a:rPr lang="en-US" altLang="cs-CZ" sz="1800" b="1" dirty="0">
                <a:solidFill>
                  <a:srgbClr val="307871"/>
                </a:solidFill>
                <a:latin typeface="Times New Roman" panose="02020603050405020304" pitchFamily="18" charset="0"/>
                <a:cs typeface="Times New Roman" panose="02020603050405020304" pitchFamily="18" charset="0"/>
              </a:rPr>
              <a:t>activities in a global context,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flexible </a:t>
            </a:r>
            <a:r>
              <a:rPr lang="en-US" altLang="cs-CZ" sz="1800" b="1" dirty="0">
                <a:solidFill>
                  <a:srgbClr val="307871"/>
                </a:solidFill>
                <a:latin typeface="Times New Roman" panose="02020603050405020304" pitchFamily="18" charset="0"/>
                <a:cs typeface="Times New Roman" panose="02020603050405020304" pitchFamily="18" charset="0"/>
              </a:rPr>
              <a:t>organizational structures,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optimization </a:t>
            </a:r>
            <a:r>
              <a:rPr lang="en-US" altLang="cs-CZ" sz="1800" b="1" dirty="0">
                <a:solidFill>
                  <a:srgbClr val="307871"/>
                </a:solidFill>
                <a:latin typeface="Times New Roman" panose="02020603050405020304" pitchFamily="18" charset="0"/>
                <a:cs typeface="Times New Roman" panose="02020603050405020304" pitchFamily="18" charset="0"/>
              </a:rPr>
              <a:t>of production and efficient supply-chain management,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production </a:t>
            </a:r>
            <a:r>
              <a:rPr lang="en-US" altLang="cs-CZ" sz="1800" b="1" dirty="0">
                <a:solidFill>
                  <a:srgbClr val="307871"/>
                </a:solidFill>
                <a:latin typeface="Times New Roman" panose="02020603050405020304" pitchFamily="18" charset="0"/>
                <a:cs typeface="Times New Roman" panose="02020603050405020304" pitchFamily="18" charset="0"/>
              </a:rPr>
              <a:t>of quality services,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continuous </a:t>
            </a:r>
            <a:r>
              <a:rPr lang="en-US" altLang="cs-CZ" sz="1800" b="1" dirty="0">
                <a:solidFill>
                  <a:srgbClr val="307871"/>
                </a:solidFill>
                <a:latin typeface="Times New Roman" panose="02020603050405020304" pitchFamily="18" charset="0"/>
                <a:cs typeface="Times New Roman" panose="02020603050405020304" pitchFamily="18" charset="0"/>
              </a:rPr>
              <a:t>innovation and improvement of the quality of products and </a:t>
            </a:r>
            <a:r>
              <a:rPr lang="en-US" altLang="cs-CZ" sz="1800" b="1" dirty="0" smtClean="0">
                <a:solidFill>
                  <a:srgbClr val="307871"/>
                </a:solidFill>
                <a:latin typeface="Times New Roman" panose="02020603050405020304" pitchFamily="18" charset="0"/>
                <a:cs typeface="Times New Roman" panose="02020603050405020304" pitchFamily="18" charset="0"/>
              </a:rPr>
              <a:t>services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changing nature of work, knowledge management in the enterprise, </a:t>
            </a:r>
            <a:r>
              <a:rPr lang="en-US" altLang="cs-CZ" sz="1800" b="1" dirty="0" smtClean="0">
                <a:solidFill>
                  <a:srgbClr val="307871"/>
                </a:solidFill>
                <a:latin typeface="Times New Roman" panose="02020603050405020304" pitchFamily="18" charset="0"/>
                <a:cs typeface="Times New Roman" panose="02020603050405020304" pitchFamily="18" charset="0"/>
              </a:rPr>
              <a:t>continual </a:t>
            </a:r>
            <a:r>
              <a:rPr lang="en-US" altLang="cs-CZ" sz="1800" b="1" dirty="0">
                <a:solidFill>
                  <a:srgbClr val="307871"/>
                </a:solidFill>
                <a:latin typeface="Times New Roman" panose="02020603050405020304" pitchFamily="18" charset="0"/>
                <a:cs typeface="Times New Roman" panose="02020603050405020304" pitchFamily="18" charset="0"/>
              </a:rPr>
              <a:t>improvement of internal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implementation </a:t>
            </a:r>
            <a:r>
              <a:rPr lang="en-US" altLang="cs-CZ" sz="1800" b="1" dirty="0">
                <a:solidFill>
                  <a:srgbClr val="307871"/>
                </a:solidFill>
                <a:latin typeface="Times New Roman" panose="02020603050405020304" pitchFamily="18" charset="0"/>
                <a:cs typeface="Times New Roman" panose="02020603050405020304" pitchFamily="18" charset="0"/>
              </a:rPr>
              <a:t>of information systems that effectively support all essential processes (both internal and external).</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1" y="195486"/>
            <a:ext cx="7488833" cy="507703"/>
          </a:xfrm>
        </p:spPr>
        <p:txBody>
          <a:bodyPr/>
          <a:lstStyle/>
          <a:p>
            <a:r>
              <a:rPr lang="cs-CZ" b="1" dirty="0"/>
              <a:t>Performance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0161917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basic terms of business performance include the following: performance, metrics, performance management, efficiency, and </a:t>
            </a:r>
            <a:r>
              <a:rPr lang="en-US" altLang="cs-CZ" sz="1800" b="1" dirty="0" smtClean="0">
                <a:solidFill>
                  <a:srgbClr val="307871"/>
                </a:solidFill>
                <a:latin typeface="Times New Roman" panose="02020603050405020304" pitchFamily="18" charset="0"/>
                <a:cs typeface="Times New Roman" panose="02020603050405020304" pitchFamily="18" charset="0"/>
              </a:rPr>
              <a:t>effectiveness</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Šulák</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Vacík</a:t>
            </a:r>
            <a:r>
              <a:rPr lang="en-US" altLang="cs-CZ" sz="1800" b="1" dirty="0">
                <a:solidFill>
                  <a:srgbClr val="307871"/>
                </a:solidFill>
                <a:latin typeface="Times New Roman" panose="02020603050405020304" pitchFamily="18" charset="0"/>
                <a:cs typeface="Times New Roman" panose="02020603050405020304" pitchFamily="18" charset="0"/>
              </a:rPr>
              <a:t> (2004), performance is defined as "the ability of an </a:t>
            </a:r>
            <a:r>
              <a:rPr lang="en-US" altLang="cs-CZ" sz="1800" b="1" dirty="0" smtClean="0">
                <a:solidFill>
                  <a:srgbClr val="307871"/>
                </a:solidFill>
                <a:latin typeface="Times New Roman" panose="02020603050405020304" pitchFamily="18" charset="0"/>
                <a:cs typeface="Times New Roman" panose="02020603050405020304" pitchFamily="18" charset="0"/>
              </a:rPr>
              <a:t>enterprise </a:t>
            </a:r>
            <a:r>
              <a:rPr lang="en-US" altLang="cs-CZ" sz="1800" b="1" dirty="0">
                <a:solidFill>
                  <a:srgbClr val="307871"/>
                </a:solidFill>
                <a:latin typeface="Times New Roman" panose="02020603050405020304" pitchFamily="18" charset="0"/>
                <a:cs typeface="Times New Roman" panose="02020603050405020304" pitchFamily="18" charset="0"/>
              </a:rPr>
              <a:t>to best value the investments embedded </a:t>
            </a: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its business activities".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metric is, according to </a:t>
            </a:r>
            <a:r>
              <a:rPr lang="en-US" altLang="cs-CZ" sz="1800" b="1" dirty="0" err="1">
                <a:solidFill>
                  <a:srgbClr val="307871"/>
                </a:solidFill>
                <a:latin typeface="Times New Roman" panose="02020603050405020304" pitchFamily="18" charset="0"/>
                <a:cs typeface="Times New Roman" panose="02020603050405020304" pitchFamily="18" charset="0"/>
              </a:rPr>
              <a:t>Novotný</a:t>
            </a:r>
            <a:r>
              <a:rPr lang="en-US" altLang="cs-CZ" sz="1800" b="1" dirty="0">
                <a:solidFill>
                  <a:srgbClr val="307871"/>
                </a:solidFill>
                <a:latin typeface="Times New Roman" panose="02020603050405020304" pitchFamily="18" charset="0"/>
                <a:cs typeface="Times New Roman" panose="02020603050405020304" pitchFamily="18" charset="0"/>
              </a:rPr>
              <a:t> (2008), a precisely defined measure that is used to evaluate the specified attributes. An exact </a:t>
            </a:r>
            <a:r>
              <a:rPr lang="en-US" altLang="cs-CZ" sz="1800" b="1" dirty="0" smtClean="0">
                <a:solidFill>
                  <a:srgbClr val="307871"/>
                </a:solidFill>
                <a:latin typeface="Times New Roman" panose="02020603050405020304" pitchFamily="18" charset="0"/>
                <a:cs typeface="Times New Roman" panose="02020603050405020304" pitchFamily="18" charset="0"/>
              </a:rPr>
              <a:t>definition </a:t>
            </a:r>
            <a:r>
              <a:rPr lang="en-US" altLang="cs-CZ" sz="1800" b="1" dirty="0">
                <a:solidFill>
                  <a:srgbClr val="307871"/>
                </a:solidFill>
                <a:latin typeface="Times New Roman" panose="02020603050405020304" pitchFamily="18" charset="0"/>
                <a:cs typeface="Times New Roman" panose="02020603050405020304" pitchFamily="18" charset="0"/>
              </a:rPr>
              <a:t>is a defined procedure that is used to obtain a measured value, including the design and application of measurement </a:t>
            </a:r>
            <a:r>
              <a:rPr lang="en-US" altLang="cs-CZ" sz="1800" b="1" dirty="0" smtClean="0">
                <a:solidFill>
                  <a:srgbClr val="307871"/>
                </a:solidFill>
                <a:latin typeface="Times New Roman" panose="02020603050405020304" pitchFamily="18" charset="0"/>
                <a:cs typeface="Times New Roman" panose="02020603050405020304" pitchFamily="18" charset="0"/>
              </a:rPr>
              <a:t>dimensions </a:t>
            </a:r>
            <a:r>
              <a:rPr lang="en-US" altLang="cs-CZ" sz="1800" b="1" dirty="0">
                <a:solidFill>
                  <a:srgbClr val="307871"/>
                </a:solidFill>
                <a:latin typeface="Times New Roman" panose="02020603050405020304" pitchFamily="18" charset="0"/>
                <a:cs typeface="Times New Roman" panose="02020603050405020304" pitchFamily="18" charset="0"/>
              </a:rPr>
              <a:t>and a definition of how the acquired values will be compared and interpreted</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1" y="195486"/>
            <a:ext cx="7488833" cy="507703"/>
          </a:xfrm>
        </p:spPr>
        <p:txBody>
          <a:bodyPr/>
          <a:lstStyle/>
          <a:p>
            <a:r>
              <a:rPr lang="cs-CZ" b="1" dirty="0"/>
              <a:t>Performance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528508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Effectiveness </a:t>
            </a:r>
            <a:r>
              <a:rPr lang="en-US" altLang="cs-CZ" sz="1800" b="1" dirty="0">
                <a:solidFill>
                  <a:srgbClr val="307871"/>
                </a:solidFill>
                <a:latin typeface="Times New Roman" panose="02020603050405020304" pitchFamily="18" charset="0"/>
                <a:cs typeface="Times New Roman" panose="02020603050405020304" pitchFamily="18" charset="0"/>
              </a:rPr>
              <a:t>is, according to </a:t>
            </a:r>
            <a:r>
              <a:rPr lang="en-US" altLang="cs-CZ" sz="1800" b="1" dirty="0" err="1">
                <a:solidFill>
                  <a:srgbClr val="307871"/>
                </a:solidFill>
                <a:latin typeface="Times New Roman" panose="02020603050405020304" pitchFamily="18" charset="0"/>
                <a:cs typeface="Times New Roman" panose="02020603050405020304" pitchFamily="18" charset="0"/>
              </a:rPr>
              <a:t>Luthra</a:t>
            </a:r>
            <a:r>
              <a:rPr lang="en-US" altLang="cs-CZ" sz="1800" b="1" dirty="0">
                <a:solidFill>
                  <a:srgbClr val="307871"/>
                </a:solidFill>
                <a:latin typeface="Times New Roman" panose="02020603050405020304" pitchFamily="18" charset="0"/>
                <a:cs typeface="Times New Roman" panose="02020603050405020304" pitchFamily="18" charset="0"/>
              </a:rPr>
              <a:t> (2007), a comparison of what was actually </a:t>
            </a:r>
            <a:r>
              <a:rPr lang="en-US" altLang="cs-CZ" sz="1800" b="1" dirty="0" smtClean="0">
                <a:solidFill>
                  <a:srgbClr val="307871"/>
                </a:solidFill>
                <a:latin typeface="Times New Roman" panose="02020603050405020304" pitchFamily="18" charset="0"/>
                <a:cs typeface="Times New Roman" panose="02020603050405020304" pitchFamily="18" charset="0"/>
              </a:rPr>
              <a:t>created </a:t>
            </a:r>
            <a:r>
              <a:rPr lang="en-US" altLang="cs-CZ" sz="1800" b="1" dirty="0">
                <a:solidFill>
                  <a:srgbClr val="307871"/>
                </a:solidFill>
                <a:latin typeface="Times New Roman" panose="02020603050405020304" pitchFamily="18" charset="0"/>
                <a:cs typeface="Times New Roman" panose="02020603050405020304" pitchFamily="18" charset="0"/>
              </a:rPr>
              <a:t>with what could be created with the same </a:t>
            </a:r>
            <a:r>
              <a:rPr lang="en-US" altLang="cs-CZ" sz="1800" b="1" dirty="0" smtClean="0">
                <a:solidFill>
                  <a:srgbClr val="307871"/>
                </a:solidFill>
                <a:latin typeface="Times New Roman" panose="02020603050405020304" pitchFamily="18" charset="0"/>
                <a:cs typeface="Times New Roman" panose="02020603050405020304" pitchFamily="18" charset="0"/>
              </a:rPr>
              <a:t>range </a:t>
            </a:r>
            <a:r>
              <a:rPr lang="en-US" altLang="cs-CZ" sz="1800" b="1" dirty="0">
                <a:solidFill>
                  <a:srgbClr val="307871"/>
                </a:solidFill>
                <a:latin typeface="Times New Roman" panose="02020603050405020304" pitchFamily="18" charset="0"/>
                <a:cs typeface="Times New Roman" panose="02020603050405020304" pitchFamily="18" charset="0"/>
              </a:rPr>
              <a:t>of use of routine resources as money, time and labor.</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Efficiency is defined as the measure that characterizes the fulfillment of planned goals without cost. </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Luthra</a:t>
            </a:r>
            <a:r>
              <a:rPr lang="en-US" altLang="cs-CZ" sz="1800" b="1" dirty="0">
                <a:solidFill>
                  <a:srgbClr val="307871"/>
                </a:solidFill>
                <a:latin typeface="Times New Roman" panose="02020603050405020304" pitchFamily="18" charset="0"/>
                <a:cs typeface="Times New Roman" panose="02020603050405020304" pitchFamily="18" charset="0"/>
              </a:rPr>
              <a:t> (2007), then effectiveness determines whether things are done correctly and effectiveness again determines whether </a:t>
            </a: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right things are done.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1" y="195486"/>
            <a:ext cx="7488833" cy="507703"/>
          </a:xfrm>
        </p:spPr>
        <p:txBody>
          <a:bodyPr/>
          <a:lstStyle/>
          <a:p>
            <a:r>
              <a:rPr lang="cs-CZ" b="1" dirty="0"/>
              <a:t>Performance management</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3914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Corporate Performance Management (CPM) is the most powerful performance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system. The term Corporate Performance Management </a:t>
            </a:r>
            <a:r>
              <a:rPr lang="en-US" altLang="cs-CZ" sz="1800" b="1" dirty="0" smtClean="0">
                <a:solidFill>
                  <a:srgbClr val="307871"/>
                </a:solidFill>
                <a:latin typeface="Times New Roman" panose="02020603050405020304" pitchFamily="18" charset="0"/>
                <a:cs typeface="Times New Roman" panose="02020603050405020304" pitchFamily="18" charset="0"/>
              </a:rPr>
              <a:t>itself </a:t>
            </a:r>
            <a:r>
              <a:rPr lang="en-US" altLang="cs-CZ" sz="1800" b="1" dirty="0">
                <a:solidFill>
                  <a:srgbClr val="307871"/>
                </a:solidFill>
                <a:latin typeface="Times New Roman" panose="02020603050405020304" pitchFamily="18" charset="0"/>
                <a:cs typeface="Times New Roman" panose="02020603050405020304" pitchFamily="18" charset="0"/>
              </a:rPr>
              <a:t>appeared at the end of the 1990s but was not clearly defined and defined. It is only after 2000 that Gartner has created a </a:t>
            </a:r>
            <a:r>
              <a:rPr lang="en-US" altLang="cs-CZ" sz="1800" b="1" dirty="0" smtClean="0">
                <a:solidFill>
                  <a:srgbClr val="307871"/>
                </a:solidFill>
                <a:latin typeface="Times New Roman" panose="02020603050405020304" pitchFamily="18" charset="0"/>
                <a:cs typeface="Times New Roman" panose="02020603050405020304" pitchFamily="18" charset="0"/>
              </a:rPr>
              <a:t>uniform </a:t>
            </a:r>
            <a:r>
              <a:rPr lang="en-US" altLang="cs-CZ" sz="1800" b="1" dirty="0">
                <a:solidFill>
                  <a:srgbClr val="307871"/>
                </a:solidFill>
                <a:latin typeface="Times New Roman" panose="02020603050405020304" pitchFamily="18" charset="0"/>
                <a:cs typeface="Times New Roman" panose="02020603050405020304" pitchFamily="18" charset="0"/>
              </a:rPr>
              <a:t>definition recognized by the academic and commercial environments.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Corporate Performance Management (CPM) is a comprehensive term describing all processes, methods, metrics, and systems needed to measure and manage organization performance (</a:t>
            </a:r>
            <a:r>
              <a:rPr lang="en-US" altLang="cs-CZ" sz="1800" b="1" dirty="0" err="1">
                <a:solidFill>
                  <a:srgbClr val="307871"/>
                </a:solidFill>
                <a:latin typeface="Times New Roman" panose="02020603050405020304" pitchFamily="18" charset="0"/>
                <a:cs typeface="Times New Roman" panose="02020603050405020304" pitchFamily="18" charset="0"/>
              </a:rPr>
              <a:t>Geischecker</a:t>
            </a:r>
            <a:r>
              <a:rPr lang="en-US" altLang="cs-CZ" sz="1800" b="1" dirty="0">
                <a:solidFill>
                  <a:srgbClr val="307871"/>
                </a:solidFill>
                <a:latin typeface="Times New Roman" panose="02020603050405020304" pitchFamily="18" charset="0"/>
                <a:cs typeface="Times New Roman" panose="02020603050405020304" pitchFamily="18" charset="0"/>
              </a:rPr>
              <a:t> and Rayner, 2001). Outputs are based on aggregated data and serve as the basis for strategic decisions of senior management (Bruckner, 2012)</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b="1" dirty="0" err="1"/>
              <a:t>Corporate</a:t>
            </a:r>
            <a:r>
              <a:rPr lang="cs-CZ" b="1" dirty="0"/>
              <a:t> Performance Management (CPM)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44402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2541</TotalTime>
  <Words>1819</Words>
  <Application>Microsoft Office PowerPoint</Application>
  <PresentationFormat>Předvádění na obrazovce (16:9)</PresentationFormat>
  <Paragraphs>186</Paragraphs>
  <Slides>22</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Performance management</vt:lpstr>
      <vt:lpstr>Performance management</vt:lpstr>
      <vt:lpstr>Performance management</vt:lpstr>
      <vt:lpstr>Performance management</vt:lpstr>
      <vt:lpstr>Corporate Performance Management (CPM) </vt:lpstr>
      <vt:lpstr>Corporate Performance Management (CPM) </vt:lpstr>
      <vt:lpstr>Corporate Performance Management (CPM) </vt:lpstr>
      <vt:lpstr>Corporate Performance Management (CPM) </vt:lpstr>
      <vt:lpstr>Business Intelligence (BI) </vt:lpstr>
      <vt:lpstr>Business Intelligence (BI) </vt:lpstr>
      <vt:lpstr>Business Intelligence (BI) </vt:lpstr>
      <vt:lpstr>Business Intelligence (BI) </vt:lpstr>
      <vt:lpstr>Business Intelligence (BI) </vt:lpstr>
      <vt:lpstr>Business Intelligence (BI) </vt:lpstr>
      <vt:lpstr>Business Intelligence (BI) </vt:lpstr>
      <vt:lpstr>Business Intelligence (BI) </vt:lpstr>
      <vt:lpstr>Business Intelligence (BI)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140</cp:revision>
  <dcterms:created xsi:type="dcterms:W3CDTF">2016-07-06T15:42:34Z</dcterms:created>
  <dcterms:modified xsi:type="dcterms:W3CDTF">2018-04-04T12:22:16Z</dcterms:modified>
</cp:coreProperties>
</file>