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1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2" r:id="rId26"/>
    <p:sldId id="293" r:id="rId27"/>
    <p:sldId id="294" r:id="rId28"/>
    <p:sldId id="295" r:id="rId29"/>
    <p:sldId id="296" r:id="rId30"/>
    <p:sldId id="297" r:id="rId31"/>
    <p:sldId id="300" r:id="rId32"/>
    <p:sldId id="301" r:id="rId33"/>
    <p:sldId id="302" r:id="rId34"/>
    <p:sldId id="303" r:id="rId35"/>
    <p:sldId id="304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st%20v%20St0910_12.pptx%20(jen%20pro%20&#269;ten&#237;)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en-GB" sz="1600" noProof="0" dirty="0"/>
              <a:t>Numbers of passengers of SABENA per</a:t>
            </a:r>
            <a:r>
              <a:rPr lang="en-GB" sz="1600" baseline="0" noProof="0" dirty="0"/>
              <a:t> quarter: </a:t>
            </a:r>
            <a:br>
              <a:rPr lang="en-GB" sz="1600" baseline="0" noProof="0" dirty="0"/>
            </a:br>
            <a:r>
              <a:rPr lang="en-GB" sz="1600" noProof="0" dirty="0"/>
              <a:t>moving averages – interval of 4 time periods</a:t>
            </a:r>
          </a:p>
        </c:rich>
      </c:tx>
      <c:layout>
        <c:manualLayout>
          <c:xMode val="edge"/>
          <c:yMode val="edge"/>
          <c:x val="0.27607241715399616"/>
          <c:y val="2.18181176100766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44206008583691"/>
          <c:y val="0.29454545454545455"/>
          <c:w val="0.8283261802575107"/>
          <c:h val="0.50909090909090904"/>
        </c:manualLayout>
      </c:layout>
      <c:lineChart>
        <c:grouping val="standard"/>
        <c:varyColors val="0"/>
        <c:ser>
          <c:idx val="1"/>
          <c:order val="0"/>
          <c:tx>
            <c:strRef>
              <c:f>'[List v St0910_12.pptx (jen pro čtení)]kvartalne'!$B$1</c:f>
              <c:strCache>
                <c:ptCount val="1"/>
                <c:pt idx="0">
                  <c:v>PocC_SABENAkvart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'[List v St0910_12.pptx (jen pro čtení)]kvartalne'!$A$2:$A$37</c:f>
              <c:strCache>
                <c:ptCount val="36"/>
                <c:pt idx="0">
                  <c:v>I-85</c:v>
                </c:pt>
                <c:pt idx="1">
                  <c:v>II-85</c:v>
                </c:pt>
                <c:pt idx="2">
                  <c:v>III-85</c:v>
                </c:pt>
                <c:pt idx="3">
                  <c:v>IV-85</c:v>
                </c:pt>
                <c:pt idx="4">
                  <c:v>I-86</c:v>
                </c:pt>
                <c:pt idx="5">
                  <c:v>II-86</c:v>
                </c:pt>
                <c:pt idx="6">
                  <c:v>III-86</c:v>
                </c:pt>
                <c:pt idx="7">
                  <c:v>IV-86</c:v>
                </c:pt>
                <c:pt idx="8">
                  <c:v>I-87</c:v>
                </c:pt>
                <c:pt idx="9">
                  <c:v>II-87</c:v>
                </c:pt>
                <c:pt idx="10">
                  <c:v>III-87</c:v>
                </c:pt>
                <c:pt idx="11">
                  <c:v>IV-87</c:v>
                </c:pt>
                <c:pt idx="12">
                  <c:v>I-88</c:v>
                </c:pt>
                <c:pt idx="13">
                  <c:v>II-88</c:v>
                </c:pt>
                <c:pt idx="14">
                  <c:v>III-88</c:v>
                </c:pt>
                <c:pt idx="15">
                  <c:v>IV-88</c:v>
                </c:pt>
                <c:pt idx="16">
                  <c:v>I-89</c:v>
                </c:pt>
                <c:pt idx="17">
                  <c:v>II-89</c:v>
                </c:pt>
                <c:pt idx="18">
                  <c:v>III-89</c:v>
                </c:pt>
                <c:pt idx="19">
                  <c:v>IV-89</c:v>
                </c:pt>
                <c:pt idx="20">
                  <c:v>I-90</c:v>
                </c:pt>
                <c:pt idx="21">
                  <c:v>II-90</c:v>
                </c:pt>
                <c:pt idx="22">
                  <c:v>III-90</c:v>
                </c:pt>
                <c:pt idx="23">
                  <c:v>IV-90</c:v>
                </c:pt>
                <c:pt idx="24">
                  <c:v>I-91</c:v>
                </c:pt>
                <c:pt idx="25">
                  <c:v>II-91</c:v>
                </c:pt>
                <c:pt idx="26">
                  <c:v>III-91</c:v>
                </c:pt>
                <c:pt idx="27">
                  <c:v>IV-91</c:v>
                </c:pt>
                <c:pt idx="28">
                  <c:v>I-92</c:v>
                </c:pt>
                <c:pt idx="29">
                  <c:v>II-92</c:v>
                </c:pt>
                <c:pt idx="30">
                  <c:v>III-92</c:v>
                </c:pt>
                <c:pt idx="31">
                  <c:v>IV-92</c:v>
                </c:pt>
                <c:pt idx="32">
                  <c:v>I-93</c:v>
                </c:pt>
                <c:pt idx="33">
                  <c:v>II-93</c:v>
                </c:pt>
                <c:pt idx="34">
                  <c:v>III-93</c:v>
                </c:pt>
                <c:pt idx="35">
                  <c:v>IV-93</c:v>
                </c:pt>
              </c:strCache>
            </c:strRef>
          </c:cat>
          <c:val>
            <c:numRef>
              <c:f>'[List v St0910_12.pptx (jen pro čtení)]kvartalne'!$B$2:$B$37</c:f>
              <c:numCache>
                <c:formatCode>General</c:formatCode>
                <c:ptCount val="36"/>
                <c:pt idx="0">
                  <c:v>491</c:v>
                </c:pt>
                <c:pt idx="1">
                  <c:v>552</c:v>
                </c:pt>
                <c:pt idx="2">
                  <c:v>477</c:v>
                </c:pt>
                <c:pt idx="3">
                  <c:v>517</c:v>
                </c:pt>
                <c:pt idx="4">
                  <c:v>614</c:v>
                </c:pt>
                <c:pt idx="5">
                  <c:v>545</c:v>
                </c:pt>
                <c:pt idx="6">
                  <c:v>636</c:v>
                </c:pt>
                <c:pt idx="7">
                  <c:v>748</c:v>
                </c:pt>
                <c:pt idx="8">
                  <c:v>658</c:v>
                </c:pt>
                <c:pt idx="9">
                  <c:v>725</c:v>
                </c:pt>
                <c:pt idx="10">
                  <c:v>873</c:v>
                </c:pt>
                <c:pt idx="11">
                  <c:v>766</c:v>
                </c:pt>
                <c:pt idx="12">
                  <c:v>863</c:v>
                </c:pt>
                <c:pt idx="13">
                  <c:v>1008</c:v>
                </c:pt>
                <c:pt idx="14">
                  <c:v>829</c:v>
                </c:pt>
                <c:pt idx="15">
                  <c:v>854</c:v>
                </c:pt>
                <c:pt idx="16">
                  <c:v>1093</c:v>
                </c:pt>
                <c:pt idx="17">
                  <c:v>920</c:v>
                </c:pt>
                <c:pt idx="18">
                  <c:v>1011</c:v>
                </c:pt>
                <c:pt idx="19">
                  <c:v>1296</c:v>
                </c:pt>
                <c:pt idx="20">
                  <c:v>1101</c:v>
                </c:pt>
                <c:pt idx="21">
                  <c:v>1191</c:v>
                </c:pt>
                <c:pt idx="22">
                  <c:v>1510</c:v>
                </c:pt>
                <c:pt idx="23">
                  <c:v>1238</c:v>
                </c:pt>
                <c:pt idx="24">
                  <c:v>1320</c:v>
                </c:pt>
                <c:pt idx="25">
                  <c:v>1709</c:v>
                </c:pt>
                <c:pt idx="26">
                  <c:v>1392</c:v>
                </c:pt>
                <c:pt idx="27">
                  <c:v>1368</c:v>
                </c:pt>
                <c:pt idx="28">
                  <c:v>1794</c:v>
                </c:pt>
                <c:pt idx="29">
                  <c:v>1410</c:v>
                </c:pt>
                <c:pt idx="30">
                  <c:v>1504</c:v>
                </c:pt>
                <c:pt idx="31">
                  <c:v>1999</c:v>
                </c:pt>
                <c:pt idx="32">
                  <c:v>1637</c:v>
                </c:pt>
                <c:pt idx="33">
                  <c:v>1688</c:v>
                </c:pt>
                <c:pt idx="34">
                  <c:v>2235</c:v>
                </c:pt>
                <c:pt idx="35">
                  <c:v>1791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2F-4044-98DC-89A705E91B07}"/>
            </c:ext>
          </c:extLst>
        </c:ser>
        <c:ser>
          <c:idx val="3"/>
          <c:order val="1"/>
          <c:tx>
            <c:strRef>
              <c:f>'[List v St0910_12.pptx (jen pro čtení)]kvartalne'!$D$1</c:f>
              <c:strCache>
                <c:ptCount val="1"/>
                <c:pt idx="0">
                  <c:v>Centr_prum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'[List v St0910_12.pptx (jen pro čtení)]kvartalne'!$A$2:$A$37</c:f>
              <c:strCache>
                <c:ptCount val="36"/>
                <c:pt idx="0">
                  <c:v>I-85</c:v>
                </c:pt>
                <c:pt idx="1">
                  <c:v>II-85</c:v>
                </c:pt>
                <c:pt idx="2">
                  <c:v>III-85</c:v>
                </c:pt>
                <c:pt idx="3">
                  <c:v>IV-85</c:v>
                </c:pt>
                <c:pt idx="4">
                  <c:v>I-86</c:v>
                </c:pt>
                <c:pt idx="5">
                  <c:v>II-86</c:v>
                </c:pt>
                <c:pt idx="6">
                  <c:v>III-86</c:v>
                </c:pt>
                <c:pt idx="7">
                  <c:v>IV-86</c:v>
                </c:pt>
                <c:pt idx="8">
                  <c:v>I-87</c:v>
                </c:pt>
                <c:pt idx="9">
                  <c:v>II-87</c:v>
                </c:pt>
                <c:pt idx="10">
                  <c:v>III-87</c:v>
                </c:pt>
                <c:pt idx="11">
                  <c:v>IV-87</c:v>
                </c:pt>
                <c:pt idx="12">
                  <c:v>I-88</c:v>
                </c:pt>
                <c:pt idx="13">
                  <c:v>II-88</c:v>
                </c:pt>
                <c:pt idx="14">
                  <c:v>III-88</c:v>
                </c:pt>
                <c:pt idx="15">
                  <c:v>IV-88</c:v>
                </c:pt>
                <c:pt idx="16">
                  <c:v>I-89</c:v>
                </c:pt>
                <c:pt idx="17">
                  <c:v>II-89</c:v>
                </c:pt>
                <c:pt idx="18">
                  <c:v>III-89</c:v>
                </c:pt>
                <c:pt idx="19">
                  <c:v>IV-89</c:v>
                </c:pt>
                <c:pt idx="20">
                  <c:v>I-90</c:v>
                </c:pt>
                <c:pt idx="21">
                  <c:v>II-90</c:v>
                </c:pt>
                <c:pt idx="22">
                  <c:v>III-90</c:v>
                </c:pt>
                <c:pt idx="23">
                  <c:v>IV-90</c:v>
                </c:pt>
                <c:pt idx="24">
                  <c:v>I-91</c:v>
                </c:pt>
                <c:pt idx="25">
                  <c:v>II-91</c:v>
                </c:pt>
                <c:pt idx="26">
                  <c:v>III-91</c:v>
                </c:pt>
                <c:pt idx="27">
                  <c:v>IV-91</c:v>
                </c:pt>
                <c:pt idx="28">
                  <c:v>I-92</c:v>
                </c:pt>
                <c:pt idx="29">
                  <c:v>II-92</c:v>
                </c:pt>
                <c:pt idx="30">
                  <c:v>III-92</c:v>
                </c:pt>
                <c:pt idx="31">
                  <c:v>IV-92</c:v>
                </c:pt>
                <c:pt idx="32">
                  <c:v>I-93</c:v>
                </c:pt>
                <c:pt idx="33">
                  <c:v>II-93</c:v>
                </c:pt>
                <c:pt idx="34">
                  <c:v>III-93</c:v>
                </c:pt>
                <c:pt idx="35">
                  <c:v>IV-93</c:v>
                </c:pt>
              </c:strCache>
            </c:strRef>
          </c:cat>
          <c:val>
            <c:numRef>
              <c:f>'[List v St0910_12.pptx (jen pro čtení)]kvartalne'!$D$2:$D$37</c:f>
              <c:numCache>
                <c:formatCode>General</c:formatCode>
                <c:ptCount val="36"/>
                <c:pt idx="2" formatCode="0">
                  <c:v>511</c:v>
                </c:pt>
                <c:pt idx="3" formatCode="0">
                  <c:v>525.66666666666663</c:v>
                </c:pt>
                <c:pt idx="4" formatCode="0">
                  <c:v>547.33333333333337</c:v>
                </c:pt>
                <c:pt idx="5" formatCode="0">
                  <c:v>578.5</c:v>
                </c:pt>
                <c:pt idx="6" formatCode="0">
                  <c:v>620.66666666666663</c:v>
                </c:pt>
                <c:pt idx="7" formatCode="0">
                  <c:v>661.83333333333337</c:v>
                </c:pt>
                <c:pt idx="8" formatCode="0">
                  <c:v>695.5</c:v>
                </c:pt>
                <c:pt idx="9" formatCode="0">
                  <c:v>731.16666666666663</c:v>
                </c:pt>
                <c:pt idx="10" formatCode="0">
                  <c:v>770</c:v>
                </c:pt>
                <c:pt idx="11" formatCode="0">
                  <c:v>811</c:v>
                </c:pt>
                <c:pt idx="12" formatCode="0">
                  <c:v>856.5</c:v>
                </c:pt>
                <c:pt idx="13" formatCode="0">
                  <c:v>889.5</c:v>
                </c:pt>
                <c:pt idx="14" formatCode="0">
                  <c:v>898.5</c:v>
                </c:pt>
                <c:pt idx="15" formatCode="0">
                  <c:v>911.16666666666663</c:v>
                </c:pt>
                <c:pt idx="16" formatCode="0">
                  <c:v>940.5</c:v>
                </c:pt>
                <c:pt idx="17" formatCode="0">
                  <c:v>981.83333333333337</c:v>
                </c:pt>
                <c:pt idx="18" formatCode="0">
                  <c:v>1041.8333333333333</c:v>
                </c:pt>
                <c:pt idx="19" formatCode="0">
                  <c:v>1105.8333333333333</c:v>
                </c:pt>
                <c:pt idx="20" formatCode="0">
                  <c:v>1166</c:v>
                </c:pt>
                <c:pt idx="21" formatCode="0">
                  <c:v>1231.6666666666667</c:v>
                </c:pt>
                <c:pt idx="22" formatCode="0">
                  <c:v>1290.1666666666667</c:v>
                </c:pt>
                <c:pt idx="23" formatCode="0">
                  <c:v>1334.5</c:v>
                </c:pt>
                <c:pt idx="24" formatCode="0">
                  <c:v>1389.1666666666667</c:v>
                </c:pt>
                <c:pt idx="25" formatCode="0">
                  <c:v>1448</c:v>
                </c:pt>
                <c:pt idx="26" formatCode="0">
                  <c:v>1481.6666666666667</c:v>
                </c:pt>
                <c:pt idx="27" formatCode="0">
                  <c:v>1503.8333333333333</c:v>
                </c:pt>
                <c:pt idx="28" formatCode="0">
                  <c:v>1521</c:v>
                </c:pt>
                <c:pt idx="29" formatCode="0">
                  <c:v>1546.6666666666667</c:v>
                </c:pt>
                <c:pt idx="30" formatCode="0">
                  <c:v>1603.5</c:v>
                </c:pt>
                <c:pt idx="31" formatCode="0">
                  <c:v>1675.5</c:v>
                </c:pt>
                <c:pt idx="32" formatCode="0">
                  <c:v>1744</c:v>
                </c:pt>
                <c:pt idx="33" formatCode="0">
                  <c:v>1814</c:v>
                </c:pt>
                <c:pt idx="34" formatCode="0">
                  <c:v>1879</c:v>
                </c:pt>
                <c:pt idx="35" formatCode="0">
                  <c:v>1987.25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2F-4044-98DC-89A705E91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825344"/>
        <c:axId val="166243712"/>
      </c:lineChart>
      <c:catAx>
        <c:axId val="16482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16624371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662437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16482534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Presentation subtitle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David </a:t>
            </a:r>
            <a:r>
              <a:rPr lang="en-GB" noProof="0" dirty="0" err="1"/>
              <a:t>Bartl</a:t>
            </a:r>
            <a:endParaRPr lang="en-GB" noProof="0" dirty="0"/>
          </a:p>
          <a:p>
            <a:pPr lvl="0"/>
            <a:r>
              <a:rPr lang="en-GB" noProof="0" dirty="0"/>
              <a:t>Subject title</a:t>
            </a:r>
          </a:p>
          <a:p>
            <a:pPr lvl="0"/>
            <a:r>
              <a:rPr lang="en-GB" noProof="0" dirty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6167" y="1687002"/>
            <a:ext cx="6818400" cy="2880000"/>
          </a:xfrm>
        </p:spPr>
        <p:txBody>
          <a:bodyPr/>
          <a:lstStyle/>
          <a:p>
            <a:pPr algn="ctr"/>
            <a:r>
              <a:rPr lang="en-GB" dirty="0"/>
              <a:t>Statistical Data Processing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Time series analysis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95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Special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general (additive) model, which we assume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 special case is when the cyclical component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is zero: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 yet more special case is when both the cyclical component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and the seasonal component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are zero: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Similar remarks apply to the multiplicative model too.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4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Trend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From now on, we assume the following simple (additive) model of the time series: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is the trend component.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trend component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often falls into one of the following cases: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constant / linear / quadratic / … / polynomial trend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exponential / logarithmic trend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logistic trend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Gompertz trend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82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Constant trend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time series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some (unknown but) fixed real number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parameter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can be estimated by using the method of </a:t>
                </a:r>
                <a:br>
                  <a:rPr lang="en-GB" dirty="0"/>
                </a:br>
                <a:r>
                  <a:rPr lang="en-GB" dirty="0"/>
                  <a:t>the Linear Regression (the Least Squares Method).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68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Linear trend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time series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can be estimated by using the method of </a:t>
                </a:r>
                <a:br>
                  <a:rPr lang="en-GB" dirty="0"/>
                </a:br>
                <a:r>
                  <a:rPr lang="en-GB" dirty="0"/>
                  <a:t>the Linear Regression (the Least Squares Method).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8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Quadratic trend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time series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can be estimated by using the method of </a:t>
                </a:r>
                <a:br>
                  <a:rPr lang="en-GB" dirty="0"/>
                </a:br>
                <a:r>
                  <a:rPr lang="en-GB" dirty="0"/>
                  <a:t>the Multiple Linear Regression (the Least Squares Method).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97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Polynomial trend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time series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can be estimated by using the method of </a:t>
                </a:r>
                <a:br>
                  <a:rPr lang="en-GB" dirty="0"/>
                </a:br>
                <a:r>
                  <a:rPr lang="en-GB" dirty="0"/>
                  <a:t>the Multiple Linear Regression (the Least Squares Method).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35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Exponential trend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time series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can be estimated by using the method of </a:t>
                </a:r>
                <a:br>
                  <a:rPr lang="en-GB" dirty="0"/>
                </a:br>
                <a:r>
                  <a:rPr lang="en-GB" dirty="0"/>
                  <a:t>the Linear Regression (the Least Squares Method):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97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Logarithmic trend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time series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can be estimated by using the method of </a:t>
                </a:r>
                <a:br>
                  <a:rPr lang="en-GB" dirty="0"/>
                </a:br>
                <a:r>
                  <a:rPr lang="en-GB" dirty="0"/>
                  <a:t>the Linear Regression (the Least Squares Method).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6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Logistic trend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time series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1+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  0&lt;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parameters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 can be estimated by using the Least Squares Method.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98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Gompertz trend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time series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usually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 )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  0&lt;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parameters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  can be estimated by using the Least Squares Method.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18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Time series</a:t>
            </a:r>
          </a:p>
          <a:p>
            <a:pPr>
              <a:lnSpc>
                <a:spcPct val="150000"/>
              </a:lnSpc>
            </a:pPr>
            <a:r>
              <a:rPr lang="en-GB" dirty="0"/>
              <a:t>Decomposition of the time series into </a:t>
            </a:r>
            <a:br>
              <a:rPr lang="en-GB" dirty="0"/>
            </a:br>
            <a:r>
              <a:rPr lang="en-GB" dirty="0"/>
              <a:t>the trend, seasonal, cyclic, and random component</a:t>
            </a:r>
          </a:p>
          <a:p>
            <a:pPr>
              <a:lnSpc>
                <a:spcPct val="150000"/>
              </a:lnSpc>
            </a:pPr>
            <a:r>
              <a:rPr lang="en-GB" dirty="0"/>
              <a:t>The trend component</a:t>
            </a:r>
          </a:p>
          <a:p>
            <a:pPr>
              <a:lnSpc>
                <a:spcPct val="150000"/>
              </a:lnSpc>
            </a:pPr>
            <a:r>
              <a:rPr lang="en-GB" dirty="0"/>
              <a:t>The seasonal component</a:t>
            </a:r>
          </a:p>
          <a:p>
            <a:pPr>
              <a:lnSpc>
                <a:spcPct val="150000"/>
              </a:lnSpc>
            </a:pPr>
            <a:r>
              <a:rPr lang="en-GB" dirty="0"/>
              <a:t>Autocorrelation of the random component:  Durbin-Watson test</a:t>
            </a:r>
          </a:p>
          <a:p>
            <a:pPr>
              <a:lnSpc>
                <a:spcPct val="150000"/>
              </a:lnSpc>
            </a:pPr>
            <a:r>
              <a:rPr lang="en-GB" dirty="0"/>
              <a:t>Moving average:  simple, centred, and weighted moving average</a:t>
            </a:r>
          </a:p>
        </p:txBody>
      </p:sp>
    </p:spTree>
    <p:extLst>
      <p:ext uri="{BB962C8B-B14F-4D97-AF65-F5344CB8AC3E}">
        <p14:creationId xmlns:p14="http://schemas.microsoft.com/office/powerpoint/2010/main" val="49618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Which trend to choose?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4593157"/>
                  </p:ext>
                </p:extLst>
              </p:nvPr>
            </p:nvGraphicFramePr>
            <p:xfrm>
              <a:off x="1386000" y="1296000"/>
              <a:ext cx="9360000" cy="2592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5760000">
                      <a:extLst>
                        <a:ext uri="{9D8B030D-6E8A-4147-A177-3AD203B41FA5}">
                          <a16:colId xmlns:a16="http://schemas.microsoft.com/office/drawing/2014/main" val="1253398838"/>
                        </a:ext>
                      </a:extLst>
                    </a:gridCol>
                    <a:gridCol w="3600000">
                      <a:extLst>
                        <a:ext uri="{9D8B030D-6E8A-4147-A177-3AD203B41FA5}">
                          <a16:colId xmlns:a16="http://schemas.microsoft.com/office/drawing/2014/main" val="3717724688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>
                              <a:solidFill>
                                <a:schemeClr val="bg1"/>
                              </a:solidFill>
                            </a:rPr>
                            <a:t>Rule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baseline="0" noProof="0" dirty="0">
                              <a:solidFill>
                                <a:schemeClr val="bg1"/>
                              </a:solidFill>
                            </a:rPr>
                            <a:t>Suggested Trend</a:t>
                          </a:r>
                          <a:endParaRPr lang="en-GB" sz="2400" b="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19642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noProof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const</m:t>
                                </m:r>
                                <m: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GB" sz="2400" i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noProof="0" dirty="0"/>
                            <a:t>Linear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noProof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linear</m:t>
                                </m:r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 &amp; </m:t>
                                </m:r>
                                <m:sSup>
                                  <m:sSup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noProof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const</m:t>
                                </m:r>
                                <m: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GB" sz="2400" i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noProof="0" dirty="0"/>
                            <a:t>Quadratic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noProof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Gaussian</m:t>
                                </m:r>
                                <m: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curve</m:t>
                                </m:r>
                              </m:oMath>
                            </m:oMathPara>
                          </a14:m>
                          <a:endParaRPr lang="en-GB" sz="2400" i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noProof="0" dirty="0"/>
                            <a:t>Logistic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4593157"/>
                  </p:ext>
                </p:extLst>
              </p:nvPr>
            </p:nvGraphicFramePr>
            <p:xfrm>
              <a:off x="1386000" y="1296000"/>
              <a:ext cx="9360000" cy="2592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5760000">
                      <a:extLst>
                        <a:ext uri="{9D8B030D-6E8A-4147-A177-3AD203B41FA5}">
                          <a16:colId xmlns:a16="http://schemas.microsoft.com/office/drawing/2014/main" val="1253398838"/>
                        </a:ext>
                      </a:extLst>
                    </a:gridCol>
                    <a:gridCol w="3600000">
                      <a:extLst>
                        <a:ext uri="{9D8B030D-6E8A-4147-A177-3AD203B41FA5}">
                          <a16:colId xmlns:a16="http://schemas.microsoft.com/office/drawing/2014/main" val="3717724688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Rule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baseline="0" noProof="0" dirty="0" smtClean="0">
                              <a:solidFill>
                                <a:schemeClr val="bg1"/>
                              </a:solidFill>
                            </a:rPr>
                            <a:t>Suggested Trend</a:t>
                          </a:r>
                          <a:endParaRPr lang="en-GB" sz="2400" b="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19642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6" t="-100943" r="-62646" b="-2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noProof="0" dirty="0" smtClean="0"/>
                            <a:t>Linear</a:t>
                          </a:r>
                          <a:endParaRPr lang="en-GB" sz="2400" b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6" t="-199065" r="-62646" b="-10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noProof="0" dirty="0" smtClean="0"/>
                            <a:t>Quadratic</a:t>
                          </a:r>
                          <a:endParaRPr lang="en-GB" sz="2400" b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6" t="-301887" r="-62646" b="-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noProof="0" dirty="0" smtClean="0"/>
                            <a:t>Logistic</a:t>
                          </a:r>
                          <a:endParaRPr lang="en-GB" sz="2400" b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525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Seasonal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Assume that each period of time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1, 2, 3,…</m:t>
                    </m:r>
                  </m:oMath>
                </a14:m>
                <a:r>
                  <a:rPr lang="en-GB" dirty="0"/>
                  <a:t>  consists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seasons.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example, a year consists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  quarters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GB" dirty="0"/>
                  <a:t>  months; </a:t>
                </a:r>
                <a:br>
                  <a:rPr lang="en-GB" dirty="0"/>
                </a:br>
                <a:r>
                  <a:rPr lang="en-GB" dirty="0"/>
                  <a:t>a week consists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dirty="0"/>
                  <a:t>  days.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thus assume that the time series </a:t>
                </a:r>
                <a:br>
                  <a:rPr lang="en-GB" dirty="0"/>
                </a:br>
                <a:r>
                  <a:rPr lang="en-GB" dirty="0"/>
                  <a:t>is of the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	is the trend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	is the seasonal component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354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Seasonal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here assume the </a:t>
                </a:r>
                <a:r>
                  <a:rPr lang="en-GB" b="1" dirty="0"/>
                  <a:t>constant seasonality</a:t>
                </a:r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That is, the time series is of the form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and the numbers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are such that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The trend component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is then assumed to be linear or polynomial, say.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137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Seasonal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Assuming the constant seasonality, the model of the time series is written as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  …  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and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either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=1 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 3,…,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295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Seasonal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If the trend is polynomial, say, we obtain: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term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 is included in the constant (intercept) term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We have as above: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either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=1  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2, 3,…,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544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266" y="2193692"/>
            <a:ext cx="4352400" cy="1898913"/>
          </a:xfrm>
        </p:spPr>
        <p:txBody>
          <a:bodyPr/>
          <a:lstStyle/>
          <a:p>
            <a:pPr algn="ctr"/>
            <a:r>
              <a:rPr lang="en-GB" dirty="0"/>
              <a:t>Autocorrelation </a:t>
            </a:r>
            <a:br>
              <a:rPr lang="en-GB" dirty="0"/>
            </a:br>
            <a:r>
              <a:rPr lang="en-GB" dirty="0"/>
              <a:t>of the random component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Durbin-Watson test</a:t>
            </a:r>
          </a:p>
        </p:txBody>
      </p:sp>
    </p:spTree>
    <p:extLst>
      <p:ext uri="{BB962C8B-B14F-4D97-AF65-F5344CB8AC3E}">
        <p14:creationId xmlns:p14="http://schemas.microsoft.com/office/powerpoint/2010/main" val="3217422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The Classical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here consider the time series of the form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such that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 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	is the trend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	is the seasonal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</m:oMath>
                </a14:m>
                <a:r>
                  <a:rPr lang="en-GB" dirty="0"/>
                  <a:t>	is the random component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Let us consider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)  only for simplicity.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175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The Classical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then adopt the classical assumptions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is a random vector such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so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979863" algn="l"/>
                    <a:tab pos="6507163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	for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(homoskedasticity)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979863" algn="l"/>
                    <a:tab pos="6507163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 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	for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(no correlation)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latter assumption is often violated in time series.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455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Autocorrelation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Consider the equation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=0,±1,±2,±3,…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the random variables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independent.</a:t>
                </a:r>
              </a:p>
              <a:p>
                <a:r>
                  <a:rPr lang="en-GB" dirty="0"/>
                  <a:t>If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620000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	then no autocorrelation is present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620000" algn="l"/>
                    <a:tab pos="3538800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	then positive	autocorrelation  AR(1)  is present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620000" algn="l"/>
                    <a:tab pos="3538800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/>
                  <a:t>	then negative	autocorrelation  AR(1)  is present</a:t>
                </a:r>
              </a:p>
              <a:p>
                <a:endParaRPr lang="en-GB" dirty="0"/>
              </a:p>
              <a:p>
                <a:r>
                  <a:rPr lang="en-GB" dirty="0"/>
                  <a:t>Our purpose is to test </a:t>
                </a:r>
                <a:r>
                  <a:rPr lang="en-GB" b="1" dirty="0"/>
                  <a:t>the null hypothesis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153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Durbin-Watson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 a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of observations of the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By using the Linear Regression, we estimate the respective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and we calculate the corresponding theoretical values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and the residuals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01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A time series is a sequence of data points listed in time order.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 time series is usually a sequence of data variable 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)  taken at equidistant </a:t>
                </a:r>
                <a:br>
                  <a:rPr lang="en-GB" dirty="0"/>
                </a:br>
                <a:r>
                  <a:rPr lang="en-GB" dirty="0"/>
                  <a:t>points of time (such as one hour, one day, one week, one year, and so on).  </a:t>
                </a:r>
                <a:br>
                  <a:rPr lang="en-GB" dirty="0"/>
                </a:br>
                <a:r>
                  <a:rPr lang="en-GB" dirty="0"/>
                  <a:t>Without loss of generality, we can assume that the time points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1, 2, 3,…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In other words, we usually consider </a:t>
                </a:r>
                <a:r>
                  <a:rPr lang="en-GB" u="sng" dirty="0"/>
                  <a:t>discrete</a:t>
                </a:r>
                <a:r>
                  <a:rPr lang="en-GB" dirty="0"/>
                  <a:t>-time data. 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distinguish: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instantaneous value type time series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step accumulated value type time series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499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Durbin-Watson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calculate the statistic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and formulate the null hypothesis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alternative hypothesis 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either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/>
                  <a:t>  —  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659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Durbin-Watson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Calculate 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observe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Since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=4−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,  it holds for the quantile functions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=4−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1339850" indent="-1339850"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	The values of the quantile functions can be found</a:t>
                </a:r>
              </a:p>
              <a:p>
                <a:pPr marL="1339850"/>
                <a:r>
                  <a:rPr lang="en-GB" dirty="0"/>
                  <a:t>in specialized statistical tables.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720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Durbin-Watson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Calculate 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and calculate the estimate of the </a:t>
                </a:r>
                <a:r>
                  <a:rPr lang="en-GB" u="sng" dirty="0"/>
                  <a:t>paired correlation coefficient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/>
                  <a:t>,  then the alternative hypothesis is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 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/>
                  <a:t>,  respectively.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777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Durbin-Watson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Durbin-Watson test of 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against </a:t>
                </a:r>
                <a:br>
                  <a:rPr lang="en-GB" dirty="0"/>
                </a:br>
                <a:r>
                  <a:rPr lang="en-GB" dirty="0"/>
                  <a:t>the alternative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Calculate 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,  then  </a:t>
                </a:r>
                <a:r>
                  <a:rPr lang="en-GB" u="sng" dirty="0"/>
                  <a:t>reject</a:t>
                </a:r>
                <a:r>
                  <a:rPr lang="en-GB" dirty="0"/>
                  <a:t>  the null hypothesis.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,  then  </a:t>
                </a:r>
                <a:r>
                  <a:rPr lang="en-GB" u="sng" dirty="0"/>
                  <a:t>do not reject</a:t>
                </a:r>
                <a:r>
                  <a:rPr lang="en-GB" dirty="0"/>
                  <a:t>  the null hypothesis.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,  then the test is indecisive.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804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series:  Durbin-Watson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Durbin-Watson test of 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against </a:t>
                </a:r>
                <a:br>
                  <a:rPr lang="en-GB" dirty="0"/>
                </a:br>
                <a:r>
                  <a:rPr lang="en-GB" dirty="0"/>
                  <a:t>the alternative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Calculate 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,  then  </a:t>
                </a:r>
                <a:r>
                  <a:rPr lang="en-GB" u="sng" dirty="0"/>
                  <a:t>reject</a:t>
                </a:r>
                <a:r>
                  <a:rPr lang="en-GB" dirty="0"/>
                  <a:t>  the null hypothesis.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,  then  </a:t>
                </a:r>
                <a:r>
                  <a:rPr lang="en-GB" u="sng" dirty="0"/>
                  <a:t>do not reject</a:t>
                </a:r>
                <a:r>
                  <a:rPr lang="en-GB" dirty="0"/>
                  <a:t>  the null hypothesis.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,  then the test is indecisive.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074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266" y="2255837"/>
            <a:ext cx="4352400" cy="1332000"/>
          </a:xfrm>
        </p:spPr>
        <p:txBody>
          <a:bodyPr/>
          <a:lstStyle/>
          <a:p>
            <a:pPr algn="ctr"/>
            <a:r>
              <a:rPr lang="en-GB" dirty="0"/>
              <a:t>Moving average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Simple moving average</a:t>
            </a:r>
          </a:p>
          <a:p>
            <a:pPr>
              <a:lnSpc>
                <a:spcPct val="150000"/>
              </a:lnSpc>
            </a:pPr>
            <a:r>
              <a:rPr lang="en-GB" dirty="0"/>
              <a:t>Weighted moving average</a:t>
            </a:r>
          </a:p>
        </p:txBody>
      </p:sp>
    </p:spTree>
    <p:extLst>
      <p:ext uri="{BB962C8B-B14F-4D97-AF65-F5344CB8AC3E}">
        <p14:creationId xmlns:p14="http://schemas.microsoft.com/office/powerpoint/2010/main" val="2557361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A </a:t>
                </a:r>
                <a:r>
                  <a:rPr lang="en-GB" b="1" dirty="0"/>
                  <a:t>moving average</a:t>
                </a:r>
                <a:r>
                  <a:rPr lang="en-GB" dirty="0"/>
                  <a:t> is a method of the synthetic approach to the trend analysis.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It consists in averaging a moving sample of consecutive observations </a:t>
                </a:r>
                <a:br>
                  <a:rPr lang="en-GB" dirty="0"/>
                </a:br>
                <a:r>
                  <a:rPr lang="en-GB" dirty="0"/>
                  <a:t>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values smoothed in this way describe the sole trend contained in the </a:t>
                </a:r>
                <a:br>
                  <a:rPr lang="en-GB" dirty="0"/>
                </a:br>
                <a:r>
                  <a:rPr lang="en-GB" dirty="0"/>
                  <a:t>time series, i.e. the trend without the external factors.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new series of the averages can be analysed then.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391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moving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a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of observations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be given.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Choose the length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of the moving part of the time series.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usually choose the length</a:t>
                </a:r>
              </a:p>
              <a:p>
                <a:pPr marL="32321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 2,…,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i.e. an odd number.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Remark:  If the seasonal component is assumed, then the length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is chosen </a:t>
                </a:r>
              </a:p>
              <a:p>
                <a:r>
                  <a:rPr lang="en-GB" dirty="0"/>
                  <a:t>as the number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of the seasons.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091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moving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Having chosen the length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having the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we consider the new time series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of the moving averages</a:t>
                </a:r>
              </a:p>
              <a:p>
                <a:pPr marL="2778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+2,…,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969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moving average: 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A time series and its moving averages of length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017413"/>
                  </p:ext>
                </p:extLst>
              </p:nvPr>
            </p:nvGraphicFramePr>
            <p:xfrm>
              <a:off x="936000" y="2340000"/>
              <a:ext cx="10260000" cy="108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125339883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3150133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3961709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5972837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45462193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02997998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2769575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84062984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166120100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98372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2655807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2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3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7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8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9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10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34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37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>
                              <a:solidFill>
                                <a:schemeClr val="bg1"/>
                              </a:solidFill>
                            </a:rPr>
                            <a:t>average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39,6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42,2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43,0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45,8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47,8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50,4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52,0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56,0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017413"/>
                  </p:ext>
                </p:extLst>
              </p:nvPr>
            </p:nvGraphicFramePr>
            <p:xfrm>
              <a:off x="936000" y="2340000"/>
              <a:ext cx="10260000" cy="108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125339883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3150133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3961709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5972837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45462193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02997998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2769575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84062984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166120100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98372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2655807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333" r="-71401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2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8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9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10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0169" r="-714010" b="-128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average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39,6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42,2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43,0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45,8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47,8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50,4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52,0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56,0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259269"/>
                  </p:ext>
                </p:extLst>
              </p:nvPr>
            </p:nvGraphicFramePr>
            <p:xfrm>
              <a:off x="936000" y="4320000"/>
              <a:ext cx="10260000" cy="108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125339883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3150133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3961709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5972837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45462193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02997998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2769575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84062984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166120100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98372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2655807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11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12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13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14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15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16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17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18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19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20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72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75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72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77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>
                              <a:solidFill>
                                <a:schemeClr val="bg1"/>
                              </a:solidFill>
                            </a:rPr>
                            <a:t>average</a:t>
                          </a: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57,6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60,4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62,4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63,8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65,4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68,6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69,8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71,6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259269"/>
                  </p:ext>
                </p:extLst>
              </p:nvPr>
            </p:nvGraphicFramePr>
            <p:xfrm>
              <a:off x="936000" y="4320000"/>
              <a:ext cx="10260000" cy="108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125339883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3150133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3961709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5972837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45462193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02997998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2769575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84062984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166120100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98372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2655807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8475" r="-714010" b="-2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11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12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13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14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15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16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17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18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19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20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6667" r="-71401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59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average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57,6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60,4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62,4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63,8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65,4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68,6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69,8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71,6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297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Instantaneous value type time series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 —  the measured value is taken at a particular time.</a:t>
            </a:r>
            <a:br>
              <a:rPr lang="en-GB" dirty="0"/>
            </a:br>
            <a:r>
              <a:rPr lang="en-GB" dirty="0"/>
              <a:t>Examples:  the air temperature,  the wind speed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Step accumulated value type time series</a:t>
            </a:r>
            <a:br>
              <a:rPr lang="en-GB" dirty="0"/>
            </a:br>
            <a:r>
              <a:rPr lang="en-GB" dirty="0"/>
              <a:t>  —  the measured value is take over an entire interval of time</a:t>
            </a:r>
            <a:br>
              <a:rPr lang="en-GB" dirty="0"/>
            </a:br>
            <a:r>
              <a:rPr lang="en-GB" dirty="0"/>
              <a:t>Example:  the rainfalls during the past hour</a:t>
            </a:r>
          </a:p>
        </p:txBody>
      </p:sp>
    </p:spTree>
    <p:extLst>
      <p:ext uri="{BB962C8B-B14F-4D97-AF65-F5344CB8AC3E}">
        <p14:creationId xmlns:p14="http://schemas.microsoft.com/office/powerpoint/2010/main" val="3861942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moving average:  Example</a:t>
            </a:r>
          </a:p>
        </p:txBody>
      </p:sp>
      <p:graphicFrame>
        <p:nvGraphicFramePr>
          <p:cNvPr id="3" name="Graf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42140"/>
              </p:ext>
            </p:extLst>
          </p:nvPr>
        </p:nvGraphicFramePr>
        <p:xfrm>
          <a:off x="252000" y="1620000"/>
          <a:ext cx="10260000" cy="402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2189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In general, we choose: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length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of the moving window,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order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  of the approximating polynomial.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approximate each segment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by a polynomial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,…,0,…,+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by using the Least Squares Method (i.e. Multiple Linear Regression)</a:t>
                </a:r>
              </a:p>
              <a:p>
                <a:r>
                  <a:rPr lang="en-GB" dirty="0"/>
                  <a:t>for each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+1, 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+2,…,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250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That is, we calculate</a:t>
                </a:r>
              </a:p>
              <a:p>
                <a:pPr marL="28670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−⋯−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and 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each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+1, 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+2,…,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50000"/>
                  </a:lnSpc>
                </a:pPr>
                <a:endParaRPr lang="en-GB" dirty="0"/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choice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(approximation by a linear polynomial) </a:t>
                </a:r>
                <a:br>
                  <a:rPr lang="en-GB" dirty="0"/>
                </a:br>
                <a:r>
                  <a:rPr lang="en-GB" dirty="0"/>
                  <a:t>yields the </a:t>
                </a:r>
                <a:r>
                  <a:rPr lang="en-GB" u="sng" dirty="0"/>
                  <a:t>simple moving average</a:t>
                </a:r>
                <a:r>
                  <a:rPr lang="en-GB" dirty="0"/>
                  <a:t>, as above.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choice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 3,…</m:t>
                    </m:r>
                  </m:oMath>
                </a14:m>
                <a:r>
                  <a:rPr lang="en-GB" dirty="0"/>
                  <a:t>  (approximation by a quadratic, cubic, … polynomial) yields other </a:t>
                </a:r>
                <a:r>
                  <a:rPr lang="en-GB" u="sng" dirty="0"/>
                  <a:t>centred moving averages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825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average:  Weighted moving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Remark:</a:t>
                </a:r>
                <a:r>
                  <a:rPr lang="en-GB" dirty="0"/>
                  <a:t>  Instead of the simple moving average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+1, 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+2,…,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dirty="0"/>
                  <a:t>we can also consider a weighted moving average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+1, 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+2,…,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 are weights.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1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It is usually assumed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1" dirty="0"/>
                  <a:t>the main factor</a:t>
                </a:r>
                <a:r>
                  <a:rPr lang="en-GB" dirty="0"/>
                  <a:t>  that affects the observed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mainly  </a:t>
                </a:r>
                <a:r>
                  <a:rPr lang="en-GB" b="1" dirty="0"/>
                  <a:t>is the time</a:t>
                </a:r>
                <a:r>
                  <a:rPr lang="en-GB" dirty="0"/>
                  <a:t>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time points  at which the data are observed  are equidistant;  that is, </a:t>
                </a:r>
                <a:br>
                  <a:rPr lang="en-GB" dirty="0"/>
                </a:br>
                <a:r>
                  <a:rPr lang="en-GB" dirty="0"/>
                  <a:t>the time intervals are of the same length.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b="1" dirty="0"/>
                  <a:t>The goal is</a:t>
                </a:r>
                <a:r>
                  <a:rPr lang="en-GB" dirty="0"/>
                  <a:t> to formulate a mathematical model of the time series </a:t>
                </a:r>
                <a:br>
                  <a:rPr lang="en-GB" dirty="0"/>
                </a:br>
                <a:r>
                  <a:rPr lang="en-GB" dirty="0"/>
                  <a:t>and to use it for </a:t>
                </a:r>
                <a:r>
                  <a:rPr lang="en-GB" b="1" dirty="0"/>
                  <a:t>time series forecasting</a:t>
                </a:r>
                <a:r>
                  <a:rPr lang="en-GB" dirty="0"/>
                  <a:t> (prediction).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distinguish two types of prediction: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point prediction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interval prediction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99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We usually assume that the time series can be decomposed into </a:t>
                </a:r>
                <a:br>
                  <a:rPr lang="en-GB" dirty="0"/>
                </a:br>
                <a:r>
                  <a:rPr lang="en-GB" dirty="0"/>
                  <a:t>the following four components: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	—  the trend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	—  the seasonal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	—  the cyclic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	—  the irregular component / the random error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41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We then can assume: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either </a:t>
                </a:r>
                <a:r>
                  <a:rPr lang="en-GB" b="1" dirty="0"/>
                  <a:t>the additive model</a:t>
                </a:r>
                <a:r>
                  <a:rPr lang="en-GB" dirty="0"/>
                  <a:t> of the time series: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1, 2, 3,…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or </a:t>
                </a:r>
                <a:r>
                  <a:rPr lang="en-GB" b="1" dirty="0"/>
                  <a:t>the multiplicative model</a:t>
                </a:r>
                <a:r>
                  <a:rPr lang="en-GB" dirty="0"/>
                  <a:t> of the time series: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=0, 1, 2, 3,…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	—  the trend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	—  the seasonal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	—  the cyclical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	—  the irregular component / the random error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12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</a:t>
            </a:r>
            <a:endParaRPr lang="en-GB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trend component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describes the long-term progression of the time series.  </a:t>
                </a:r>
                <a:br>
                  <a:rPr lang="en-GB" dirty="0"/>
                </a:br>
                <a:r>
                  <a:rPr lang="en-GB" dirty="0"/>
                  <a:t>It reflects the systematic and long-term effect of the main factors.  </a:t>
                </a:r>
                <a:br>
                  <a:rPr lang="en-GB" dirty="0"/>
                </a:br>
                <a:r>
                  <a:rPr lang="en-GB" dirty="0"/>
                  <a:t>A special case is if the trend is identically zero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for all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);  </a:t>
                </a:r>
                <a:br>
                  <a:rPr lang="en-GB" dirty="0"/>
                </a:br>
                <a:r>
                  <a:rPr lang="en-GB" dirty="0"/>
                  <a:t>the time series has no trend then.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seasonal component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reflects the seasonality, i.e. seasonal factors, </a:t>
                </a:r>
                <a:br>
                  <a:rPr lang="en-GB" dirty="0"/>
                </a:br>
                <a:r>
                  <a:rPr lang="en-GB" dirty="0"/>
                  <a:t>which repeat periodically during a fixed and known period of time, often a year (sometimes a week).  The seasonality is then observed over intervals shorter than a year (or a week), such as the quarter of the year / month / week </a:t>
                </a:r>
                <a:br>
                  <a:rPr lang="en-GB" dirty="0"/>
                </a:br>
                <a:r>
                  <a:rPr lang="en-GB" dirty="0"/>
                  <a:t>(or the day of the week).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963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99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cyclical component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captures fluctuations (rises and falls) that </a:t>
                </a:r>
                <a:br>
                  <a:rPr lang="en-GB" dirty="0"/>
                </a:br>
                <a:r>
                  <a:rPr lang="en-GB" dirty="0"/>
                  <a:t>are repeated but have not a fixed period, such as the “business cycle” </a:t>
                </a:r>
                <a:br>
                  <a:rPr lang="en-GB" dirty="0"/>
                </a:br>
                <a:r>
                  <a:rPr lang="en-GB" dirty="0"/>
                  <a:t>(economic cycle / trade cycle).  The period is not fixed and usually </a:t>
                </a:r>
                <a:br>
                  <a:rPr lang="en-GB" dirty="0"/>
                </a:br>
                <a:r>
                  <a:rPr lang="en-GB" dirty="0"/>
                  <a:t>longer than one year.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random error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is often assumed to be distributed normally and </a:t>
                </a:r>
                <a:r>
                  <a:rPr lang="en-GB" dirty="0" err="1"/>
                  <a:t>homoskedastic</a:t>
                </a:r>
                <a:r>
                  <a:rPr lang="en-GB" dirty="0"/>
                  <a:t> (with the same variance), that is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and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are assumed to be </a:t>
                </a:r>
                <a:r>
                  <a:rPr lang="en-GB" b="1" dirty="0"/>
                  <a:t>mutually independent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3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EN.potx" id="{1770B770-60E4-4A30-B7BA-47839EC946AA}" vid="{5E3653EB-A487-4E0D-8028-4058D57838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Vzor_EN</Template>
  <TotalTime>11047</TotalTime>
  <Words>3512</Words>
  <Application>Microsoft Office PowerPoint</Application>
  <PresentationFormat>Širokoúhlá obrazovka</PresentationFormat>
  <Paragraphs>455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Arial</vt:lpstr>
      <vt:lpstr>Arial CE</vt:lpstr>
      <vt:lpstr>Cambria Math</vt:lpstr>
      <vt:lpstr>Motiv Office</vt:lpstr>
      <vt:lpstr>Statistical Data Processing  Time series analysis </vt:lpstr>
      <vt:lpstr>Prezentace aplikace PowerPoint</vt:lpstr>
      <vt:lpstr>Time series</vt:lpstr>
      <vt:lpstr>Time series</vt:lpstr>
      <vt:lpstr>Time series</vt:lpstr>
      <vt:lpstr>Time series</vt:lpstr>
      <vt:lpstr>Time series</vt:lpstr>
      <vt:lpstr>Time series</vt:lpstr>
      <vt:lpstr>Time series</vt:lpstr>
      <vt:lpstr>Time series:  Special cases</vt:lpstr>
      <vt:lpstr>Time series:  Trend component</vt:lpstr>
      <vt:lpstr>Time series:  Constant trend</vt:lpstr>
      <vt:lpstr>Time series:  Linear trend</vt:lpstr>
      <vt:lpstr>Time series:  Quadratic trend</vt:lpstr>
      <vt:lpstr>Time series:  Polynomial trend</vt:lpstr>
      <vt:lpstr>Time series:  Exponential trend</vt:lpstr>
      <vt:lpstr>Time series:  Logarithmic trend</vt:lpstr>
      <vt:lpstr>Time series:  Logistic trend</vt:lpstr>
      <vt:lpstr>Time series:  Gompertz trend</vt:lpstr>
      <vt:lpstr>Time series:  Which trend to choose?</vt:lpstr>
      <vt:lpstr>Time series:  Seasonal component</vt:lpstr>
      <vt:lpstr>Time series:  Seasonal component</vt:lpstr>
      <vt:lpstr>Time series:  Seasonal component</vt:lpstr>
      <vt:lpstr>Time series:  Seasonal component</vt:lpstr>
      <vt:lpstr>Autocorrelation  of the random component</vt:lpstr>
      <vt:lpstr>Time series:  The Classical Assumption</vt:lpstr>
      <vt:lpstr>Time series:  The Classical Assumption</vt:lpstr>
      <vt:lpstr>Time series:  Autocorrelation</vt:lpstr>
      <vt:lpstr>Time series:  Durbin-Watson test</vt:lpstr>
      <vt:lpstr>Time series:  Durbin-Watson test</vt:lpstr>
      <vt:lpstr>Time series:  Durbin-Watson test</vt:lpstr>
      <vt:lpstr>Time series:  Durbin-Watson test</vt:lpstr>
      <vt:lpstr>Time series:  Durbin-Watson test</vt:lpstr>
      <vt:lpstr>Time series:  Durbin-Watson test</vt:lpstr>
      <vt:lpstr>Moving average</vt:lpstr>
      <vt:lpstr>Moving average</vt:lpstr>
      <vt:lpstr>Simple moving average</vt:lpstr>
      <vt:lpstr>Simple moving average</vt:lpstr>
      <vt:lpstr>Simple moving average:  Example</vt:lpstr>
      <vt:lpstr>Simple moving average:  Example</vt:lpstr>
      <vt:lpstr>Moving average</vt:lpstr>
      <vt:lpstr>Moving average</vt:lpstr>
      <vt:lpstr>Moving average:  Weighted moving average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Data Processing  Lecture 9 &amp; 10</dc:title>
  <dc:creator>bar0245</dc:creator>
  <cp:lastModifiedBy>Radmila Krkošková</cp:lastModifiedBy>
  <cp:revision>118</cp:revision>
  <dcterms:created xsi:type="dcterms:W3CDTF">2020-09-16T16:17:43Z</dcterms:created>
  <dcterms:modified xsi:type="dcterms:W3CDTF">2024-08-08T09:29:57Z</dcterms:modified>
</cp:coreProperties>
</file>