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340" r:id="rId5"/>
    <p:sldId id="353" r:id="rId6"/>
    <p:sldId id="342" r:id="rId7"/>
    <p:sldId id="343" r:id="rId8"/>
    <p:sldId id="366" r:id="rId9"/>
    <p:sldId id="367" r:id="rId10"/>
    <p:sldId id="351" r:id="rId11"/>
    <p:sldId id="368" r:id="rId12"/>
    <p:sldId id="354" r:id="rId13"/>
    <p:sldId id="273" r:id="rId14"/>
    <p:sldId id="369" r:id="rId15"/>
    <p:sldId id="377" r:id="rId16"/>
    <p:sldId id="356" r:id="rId17"/>
    <p:sldId id="357" r:id="rId18"/>
    <p:sldId id="370" r:id="rId19"/>
    <p:sldId id="371" r:id="rId20"/>
    <p:sldId id="372" r:id="rId21"/>
    <p:sldId id="275" r:id="rId22"/>
    <p:sldId id="277" r:id="rId23"/>
    <p:sldId id="302" r:id="rId24"/>
    <p:sldId id="344" r:id="rId25"/>
    <p:sldId id="278" r:id="rId26"/>
    <p:sldId id="365" r:id="rId27"/>
    <p:sldId id="279" r:id="rId28"/>
    <p:sldId id="360" r:id="rId29"/>
    <p:sldId id="374" r:id="rId30"/>
    <p:sldId id="375" r:id="rId31"/>
    <p:sldId id="376" r:id="rId32"/>
    <p:sldId id="36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44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21.2.2018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360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5900"/>
            <a:ext cx="7772400" cy="3086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EFB64A-F5F0-4EA3-89F5-AD15BF686848}" type="datetime1">
              <a:rPr lang="cs-CZ" smtClean="0"/>
              <a:pPr/>
              <a:t>21.2.2018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Statistické zpracování dat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BAE1E3-4F47-4FDD-9FE7-1BA76EF6B8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7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781800" y="474345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80CD27-33F6-4DDD-B03F-4F3F61328C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2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Microsoft_Word_97_-_2003_Document4.doc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5.wmf"/><Relationship Id="rId10" Type="http://schemas.openxmlformats.org/officeDocument/2006/relationships/image" Target="../media/image14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Microsoft_Excel_97-2003_Worksheet5.xls"/><Relationship Id="rId5" Type="http://schemas.openxmlformats.org/officeDocument/2006/relationships/oleObject" Target="../embeddings/oleObject19.bin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Excel_97-2003_Worksheet6.xls"/><Relationship Id="rId5" Type="http://schemas.openxmlformats.org/officeDocument/2006/relationships/oleObject" Target="../embeddings/oleObject20.bin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Microsoft_Excel_97-2003_Worksheet7.xls"/><Relationship Id="rId5" Type="http://schemas.openxmlformats.org/officeDocument/2006/relationships/oleObject" Target="../embeddings/oleObject21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Microsoft_Excel_97-2003_Worksheet8.xls"/><Relationship Id="rId5" Type="http://schemas.openxmlformats.org/officeDocument/2006/relationships/oleObject" Target="../embeddings/oleObject22.bin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Microsoft_Excel_97-2003_Worksheet9.xls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Microsoft_Excel_97-2003_Worksheet10.xls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4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2.doc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11" Type="http://schemas.openxmlformats.org/officeDocument/2006/relationships/oleObject" Target="../embeddings/Microsoft_Word_97_-_2003_Document3.doc"/><Relationship Id="rId5" Type="http://schemas.openxmlformats.org/officeDocument/2006/relationships/oleObject" Target="../embeddings/Microsoft_Word_97_-_2003_Document1.doc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9.přednáška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Výpočet základních charakteristik časové řady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694340"/>
              </p:ext>
            </p:extLst>
          </p:nvPr>
        </p:nvGraphicFramePr>
        <p:xfrm>
          <a:off x="214313" y="915567"/>
          <a:ext cx="774206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name="Dokument" r:id="rId7" imgW="5818928" imgH="1010631" progId="Word.Document.8">
                  <p:embed/>
                </p:oleObj>
              </mc:Choice>
              <mc:Fallback>
                <p:oleObj name="Dokument" r:id="rId7" imgW="5818928" imgH="1010631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915567"/>
                        <a:ext cx="7742064" cy="129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04800" y="221171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/>
              <a:t>Průměrný absolutní </a:t>
            </a:r>
            <a:r>
              <a:rPr lang="cs-CZ" dirty="0"/>
              <a:t>přírůstek: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19160"/>
              </p:ext>
            </p:extLst>
          </p:nvPr>
        </p:nvGraphicFramePr>
        <p:xfrm>
          <a:off x="2483769" y="2581042"/>
          <a:ext cx="4320479" cy="7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4" name="Rovnice" r:id="rId9" imgW="2336800" imgH="393700" progId="Equation.3">
                  <p:embed/>
                </p:oleObj>
              </mc:Choice>
              <mc:Fallback>
                <p:oleObj name="Rovnice" r:id="rId9" imgW="2336800" imgH="393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9" y="2581042"/>
                        <a:ext cx="4320479" cy="7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3792" y="333248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/>
              <a:t>Průměrný koeficient </a:t>
            </a:r>
            <a:r>
              <a:rPr lang="cs-CZ" dirty="0"/>
              <a:t>růstu: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432164"/>
              </p:ext>
            </p:extLst>
          </p:nvPr>
        </p:nvGraphicFramePr>
        <p:xfrm>
          <a:off x="2555776" y="3547856"/>
          <a:ext cx="3355975" cy="824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5" name="Rovnice" r:id="rId11" imgW="1765300" imgH="482600" progId="Equation.3">
                  <p:embed/>
                </p:oleObj>
              </mc:Choice>
              <mc:Fallback>
                <p:oleObj name="Rovnice" r:id="rId11" imgW="1765300" imgH="482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547856"/>
                        <a:ext cx="3355975" cy="824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/>
              <a:t>Chronologický průměr</a:t>
            </a:r>
          </a:p>
        </p:txBody>
      </p:sp>
      <p:graphicFrame>
        <p:nvGraphicFramePr>
          <p:cNvPr id="104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425652"/>
              </p:ext>
            </p:extLst>
          </p:nvPr>
        </p:nvGraphicFramePr>
        <p:xfrm>
          <a:off x="683568" y="2139702"/>
          <a:ext cx="69342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r:id="rId3" imgW="3060700" imgH="622300" progId="Equation.3">
                  <p:embed/>
                </p:oleObj>
              </mc:Choice>
              <mc:Fallback>
                <p:oleObj r:id="rId3" imgW="30607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139702"/>
                        <a:ext cx="6934200" cy="106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395536" y="3386907"/>
            <a:ext cx="812824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Použití: </a:t>
            </a:r>
            <a:r>
              <a:rPr lang="cs-CZ" sz="2000" b="1" dirty="0"/>
              <a:t>okamžikové časové řady</a:t>
            </a:r>
          </a:p>
          <a:p>
            <a:pPr>
              <a:spcBef>
                <a:spcPct val="50000"/>
              </a:spcBef>
            </a:pPr>
            <a:r>
              <a:rPr lang="cs-CZ" sz="2000" b="1" dirty="0"/>
              <a:t>Poznámka: </a:t>
            </a:r>
            <a:r>
              <a:rPr lang="cs-CZ" sz="2000" dirty="0"/>
              <a:t>speciální případ – ekvidistantní intervaly </a:t>
            </a:r>
            <a:r>
              <a:rPr lang="cs-CZ" sz="2000" i="1" dirty="0" smtClean="0">
                <a:latin typeface="Times New Roman" pitchFamily="18" charset="0"/>
              </a:rPr>
              <a:t>d</a:t>
            </a:r>
            <a:r>
              <a:rPr lang="cs-CZ" sz="2000" baseline="-25000" dirty="0" smtClean="0">
                <a:latin typeface="Times New Roman" pitchFamily="18" charset="0"/>
              </a:rPr>
              <a:t>1</a:t>
            </a:r>
            <a:r>
              <a:rPr lang="cs-CZ" sz="2000" dirty="0">
                <a:latin typeface="Times New Roman" pitchFamily="18" charset="0"/>
              </a:rPr>
              <a:t>=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baseline="-25000" dirty="0">
                <a:latin typeface="Times New Roman" pitchFamily="18" charset="0"/>
              </a:rPr>
              <a:t>2</a:t>
            </a:r>
            <a:r>
              <a:rPr lang="cs-CZ" sz="2000" dirty="0">
                <a:latin typeface="Times New Roman" pitchFamily="18" charset="0"/>
              </a:rPr>
              <a:t>=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baseline="-25000" dirty="0">
                <a:latin typeface="Times New Roman" pitchFamily="18" charset="0"/>
              </a:rPr>
              <a:t>3</a:t>
            </a:r>
            <a:r>
              <a:rPr lang="cs-CZ" sz="2000" dirty="0">
                <a:latin typeface="Times New Roman" pitchFamily="18" charset="0"/>
              </a:rPr>
              <a:t>=…=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i="1" baseline="-25000" dirty="0">
                <a:latin typeface="Times New Roman" pitchFamily="18" charset="0"/>
              </a:rPr>
              <a:t>n-</a:t>
            </a:r>
            <a:r>
              <a:rPr lang="cs-CZ" sz="2000" baseline="-25000" dirty="0">
                <a:latin typeface="Times New Roman" pitchFamily="18" charset="0"/>
              </a:rPr>
              <a:t>1</a:t>
            </a:r>
            <a:r>
              <a:rPr lang="cs-CZ" sz="2000" dirty="0">
                <a:latin typeface="Times New Roman" pitchFamily="18" charset="0"/>
              </a:rPr>
              <a:t>= </a:t>
            </a:r>
            <a:r>
              <a:rPr lang="cs-CZ" sz="2000" i="1" dirty="0">
                <a:latin typeface="Times New Roman" pitchFamily="18" charset="0"/>
              </a:rPr>
              <a:t>d</a:t>
            </a:r>
            <a:endParaRPr lang="cs-CZ" sz="2000" i="1" baseline="-25000" dirty="0">
              <a:latin typeface="Times New Roman" pitchFamily="18" charset="0"/>
            </a:endParaRP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683568" y="1203598"/>
            <a:ext cx="7696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/>
              <a:t>ČŘ:       </a:t>
            </a:r>
            <a:r>
              <a:rPr lang="cs-CZ" sz="2000" i="1" dirty="0">
                <a:latin typeface="Times New Roman" pitchFamily="18" charset="0"/>
              </a:rPr>
              <a:t>y</a:t>
            </a:r>
            <a:r>
              <a:rPr lang="cs-CZ" sz="2000" baseline="-25000" dirty="0">
                <a:latin typeface="Times New Roman" pitchFamily="18" charset="0"/>
              </a:rPr>
              <a:t>1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sz="2000" i="1" dirty="0">
                <a:latin typeface="Times New Roman" pitchFamily="18" charset="0"/>
              </a:rPr>
              <a:t>y</a:t>
            </a:r>
            <a:r>
              <a:rPr lang="cs-CZ" sz="2000" baseline="-25000" dirty="0">
                <a:latin typeface="Times New Roman" pitchFamily="18" charset="0"/>
              </a:rPr>
              <a:t>2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sz="2000" i="1" dirty="0">
                <a:latin typeface="Times New Roman" pitchFamily="18" charset="0"/>
              </a:rPr>
              <a:t>y</a:t>
            </a:r>
            <a:r>
              <a:rPr lang="cs-CZ" sz="2000" baseline="-25000" dirty="0">
                <a:latin typeface="Times New Roman" pitchFamily="18" charset="0"/>
              </a:rPr>
              <a:t>3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sz="2000" i="1" dirty="0">
                <a:latin typeface="Times New Roman" pitchFamily="18" charset="0"/>
              </a:rPr>
              <a:t>y</a:t>
            </a:r>
            <a:r>
              <a:rPr lang="cs-CZ" sz="2000" baseline="-25000" dirty="0">
                <a:latin typeface="Times New Roman" pitchFamily="18" charset="0"/>
              </a:rPr>
              <a:t>4</a:t>
            </a:r>
            <a:r>
              <a:rPr lang="cs-CZ" sz="2000" dirty="0">
                <a:latin typeface="Times New Roman" pitchFamily="18" charset="0"/>
              </a:rPr>
              <a:t>,…, </a:t>
            </a:r>
            <a:r>
              <a:rPr lang="cs-CZ" sz="2000" i="1" dirty="0" err="1">
                <a:latin typeface="Times New Roman" pitchFamily="18" charset="0"/>
              </a:rPr>
              <a:t>y</a:t>
            </a:r>
            <a:r>
              <a:rPr lang="cs-CZ" sz="2000" i="1" baseline="-25000" dirty="0" err="1">
                <a:latin typeface="Times New Roman" pitchFamily="18" charset="0"/>
              </a:rPr>
              <a:t>n</a:t>
            </a:r>
            <a:endParaRPr lang="cs-CZ" sz="2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cs-CZ" sz="2000" dirty="0"/>
              <a:t>Vzdálenost časových okamžiků</a:t>
            </a:r>
            <a:r>
              <a:rPr lang="cs-CZ" sz="2000" dirty="0">
                <a:latin typeface="Times New Roman" pitchFamily="18" charset="0"/>
              </a:rPr>
              <a:t>:    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baseline="-25000" dirty="0">
                <a:latin typeface="Times New Roman" pitchFamily="18" charset="0"/>
              </a:rPr>
              <a:t>1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baseline="-25000" dirty="0">
                <a:latin typeface="Times New Roman" pitchFamily="18" charset="0"/>
              </a:rPr>
              <a:t>2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baseline="-25000" dirty="0">
                <a:latin typeface="Times New Roman" pitchFamily="18" charset="0"/>
              </a:rPr>
              <a:t>3</a:t>
            </a:r>
            <a:r>
              <a:rPr lang="cs-CZ" sz="2000" dirty="0">
                <a:latin typeface="Times New Roman" pitchFamily="18" charset="0"/>
              </a:rPr>
              <a:t>,…, </a:t>
            </a:r>
            <a:r>
              <a:rPr lang="cs-CZ" sz="2000" i="1" dirty="0">
                <a:latin typeface="Times New Roman" pitchFamily="18" charset="0"/>
              </a:rPr>
              <a:t>d</a:t>
            </a:r>
            <a:r>
              <a:rPr lang="cs-CZ" sz="2000" i="1" baseline="-25000" dirty="0">
                <a:latin typeface="Times New Roman" pitchFamily="18" charset="0"/>
              </a:rPr>
              <a:t>n-</a:t>
            </a:r>
            <a:r>
              <a:rPr lang="cs-CZ" sz="2000" baseline="-25000" dirty="0"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6006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– chronologický průměr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336387"/>
            <a:ext cx="8134672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 smtClean="0">
                <a:latin typeface="Arial" charset="0"/>
              </a:rPr>
              <a:t>	</a:t>
            </a:r>
            <a:endParaRPr lang="cs-CZ" sz="2400" dirty="0">
              <a:latin typeface="Arial" charset="0"/>
            </a:endParaRPr>
          </a:p>
        </p:txBody>
      </p:sp>
      <p:graphicFrame>
        <p:nvGraphicFramePr>
          <p:cNvPr id="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44572"/>
              </p:ext>
            </p:extLst>
          </p:nvPr>
        </p:nvGraphicFramePr>
        <p:xfrm>
          <a:off x="223233" y="915566"/>
          <a:ext cx="8229600" cy="3248526"/>
        </p:xfrm>
        <a:graphic>
          <a:graphicData uri="http://schemas.openxmlformats.org/drawingml/2006/table">
            <a:tbl>
              <a:tblPr/>
              <a:tblGrid>
                <a:gridCol w="1646238"/>
                <a:gridCol w="1550401"/>
                <a:gridCol w="2061161"/>
                <a:gridCol w="1325563"/>
                <a:gridCol w="1646237"/>
              </a:tblGrid>
              <a:tr h="357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Datum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Počet 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zam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  <a:r>
                        <a:rPr kumimoji="0" lang="cs-CZ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(280+270)/2=275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(270+280)/2=275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(280+250)/2=265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(250+240)/2=245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Součet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</a:rPr>
                        <a:t>31790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18594"/>
              </p:ext>
            </p:extLst>
          </p:nvPr>
        </p:nvGraphicFramePr>
        <p:xfrm>
          <a:off x="4140200" y="987574"/>
          <a:ext cx="359792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Rovnice" r:id="rId6" imgW="215619" imgH="266353" progId="Equation.3">
                  <p:embed/>
                </p:oleObj>
              </mc:Choice>
              <mc:Fallback>
                <p:oleObj name="Rovnice" r:id="rId6" imgW="215619" imgH="266353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987574"/>
                        <a:ext cx="359792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450478"/>
              </p:ext>
            </p:extLst>
          </p:nvPr>
        </p:nvGraphicFramePr>
        <p:xfrm>
          <a:off x="7092280" y="987575"/>
          <a:ext cx="360363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Rovnice" r:id="rId8" imgW="215619" imgH="266353" progId="Equation.3">
                  <p:embed/>
                </p:oleObj>
              </mc:Choice>
              <mc:Fallback>
                <p:oleObj name="Rovnice" r:id="rId8" imgW="215619" imgH="266353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987575"/>
                        <a:ext cx="360363" cy="288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2604356" y="4236831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y</a:t>
            </a:r>
            <a:r>
              <a:rPr lang="cs-CZ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</a:t>
            </a:r>
            <a:r>
              <a:rPr lang="cs-CZ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= 31790/120 = 265</a:t>
            </a:r>
          </a:p>
        </p:txBody>
      </p:sp>
    </p:spTree>
    <p:extLst>
      <p:ext uri="{BB962C8B-B14F-4D97-AF65-F5344CB8AC3E}">
        <p14:creationId xmlns:p14="http://schemas.microsoft.com/office/powerpoint/2010/main" val="329208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Model ekonomické časové řady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buFont typeface="Wingdings" pitchFamily="2" charset="2"/>
              <a:buNone/>
            </a:pPr>
            <a:r>
              <a:rPr lang="cs-CZ" b="1" dirty="0" smtClean="0"/>
              <a:t>Matematická formule (zákonitost)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cs-CZ" b="1" dirty="0" smtClean="0"/>
              <a:t>vyjadřující závislost ekonomické</a:t>
            </a:r>
          </a:p>
          <a:p>
            <a:pPr marL="609600" indent="-609600" algn="ctr">
              <a:buFont typeface="Wingdings" pitchFamily="2" charset="2"/>
              <a:buNone/>
            </a:pPr>
            <a:r>
              <a:rPr lang="cs-CZ" b="1" dirty="0" smtClean="0"/>
              <a:t> veličiny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b="1" dirty="0" smtClean="0"/>
              <a:t> na časové veličině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Modely ekonomických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1491630"/>
            <a:ext cx="6192688" cy="24482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cs-CZ" sz="2400" b="1" dirty="0" smtClean="0"/>
              <a:t>1.	Dekompoziční</a:t>
            </a:r>
            <a:r>
              <a:rPr lang="cs-CZ" sz="2400" dirty="0" smtClean="0">
                <a:solidFill>
                  <a:schemeClr val="folHlink"/>
                </a:solidFill>
              </a:rPr>
              <a:t>:</a:t>
            </a:r>
          </a:p>
          <a:p>
            <a:pPr marL="609600" indent="-609600"/>
            <a:r>
              <a:rPr lang="cs-CZ" sz="2400" dirty="0" smtClean="0"/>
              <a:t>aditivní</a:t>
            </a:r>
          </a:p>
          <a:p>
            <a:pPr marL="609600" indent="-609600"/>
            <a:r>
              <a:rPr lang="cs-CZ" sz="2400" dirty="0" smtClean="0"/>
              <a:t>multiplikativní</a:t>
            </a:r>
          </a:p>
          <a:p>
            <a:pPr marL="609600" indent="-609600">
              <a:buFont typeface="Wingdings" pitchFamily="2" charset="2"/>
              <a:buNone/>
            </a:pPr>
            <a:endParaRPr lang="cs-CZ" sz="24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806057"/>
              </p:ext>
            </p:extLst>
          </p:nvPr>
        </p:nvGraphicFramePr>
        <p:xfrm>
          <a:off x="3299984" y="1923678"/>
          <a:ext cx="254403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4" r:id="rId5" imgW="1346200" imgH="203200" progId="Equation.3">
                  <p:embed/>
                </p:oleObj>
              </mc:Choice>
              <mc:Fallback>
                <p:oleObj r:id="rId5" imgW="13462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984" y="1923678"/>
                        <a:ext cx="2544031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272588"/>
              </p:ext>
            </p:extLst>
          </p:nvPr>
        </p:nvGraphicFramePr>
        <p:xfrm>
          <a:off x="3400280" y="2427734"/>
          <a:ext cx="23434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5" name="Rovnice" r:id="rId7" imgW="1040948" imgH="228501" progId="Equation.3">
                  <p:embed/>
                </p:oleObj>
              </mc:Choice>
              <mc:Fallback>
                <p:oleObj name="Rovnice" r:id="rId7" imgW="1040948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280" y="2427734"/>
                        <a:ext cx="23434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584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Modely ekonomických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r>
              <a:rPr lang="cs-CZ" sz="2400" b="1" dirty="0" smtClean="0"/>
              <a:t>2</a:t>
            </a:r>
            <a:r>
              <a:rPr lang="cs-CZ" sz="2400" b="1" dirty="0" smtClean="0"/>
              <a:t>.	ARIMA:</a:t>
            </a:r>
          </a:p>
          <a:p>
            <a:pPr marL="609600" indent="-609600"/>
            <a:r>
              <a:rPr lang="cs-CZ" sz="2400" dirty="0" smtClean="0"/>
              <a:t>AR, MA</a:t>
            </a:r>
          </a:p>
          <a:p>
            <a:pPr marL="609600" indent="-609600"/>
            <a:r>
              <a:rPr lang="cs-CZ" sz="2400" dirty="0" smtClean="0"/>
              <a:t>I (náhodná procházka)</a:t>
            </a:r>
          </a:p>
          <a:p>
            <a:pPr marL="609600" indent="-609600"/>
            <a:r>
              <a:rPr lang="cs-CZ" sz="2400" dirty="0" smtClean="0"/>
              <a:t>ARIMA, SARIMA, VAR, GARCH aj.</a:t>
            </a:r>
            <a:endParaRPr lang="cs-CZ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99694"/>
              </p:ext>
            </p:extLst>
          </p:nvPr>
        </p:nvGraphicFramePr>
        <p:xfrm>
          <a:off x="4150351" y="1203598"/>
          <a:ext cx="267600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4" name="Rovnice" r:id="rId5" imgW="1397000" imgH="228600" progId="Equation.3">
                  <p:embed/>
                </p:oleObj>
              </mc:Choice>
              <mc:Fallback>
                <p:oleObj name="Rovnice" r:id="rId5" imgW="139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351" y="1203598"/>
                        <a:ext cx="267600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165691"/>
              </p:ext>
            </p:extLst>
          </p:nvPr>
        </p:nvGraphicFramePr>
        <p:xfrm>
          <a:off x="4150351" y="1707654"/>
          <a:ext cx="16377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5" name="Rovnice" r:id="rId7" imgW="787400" imgH="228600" progId="Equation.3">
                  <p:embed/>
                </p:oleObj>
              </mc:Choice>
              <mc:Fallback>
                <p:oleObj name="Rovnice" r:id="rId7" imgW="787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0351" y="1707654"/>
                        <a:ext cx="163778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1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Dekompoziční model - aditivní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73814" y="1851670"/>
            <a:ext cx="7772400" cy="18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trendová složka</a:t>
            </a:r>
          </a:p>
          <a:p>
            <a:r>
              <a:rPr lang="cs-CZ" dirty="0" smtClean="0"/>
              <a:t>sezónní a cyklická složka</a:t>
            </a:r>
          </a:p>
          <a:p>
            <a:r>
              <a:rPr lang="cs-CZ" dirty="0" smtClean="0"/>
              <a:t>náhodná složka</a:t>
            </a: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62115"/>
              </p:ext>
            </p:extLst>
          </p:nvPr>
        </p:nvGraphicFramePr>
        <p:xfrm>
          <a:off x="1979712" y="987574"/>
          <a:ext cx="33528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r:id="rId5" imgW="1346200" imgH="203200" progId="Equation.3">
                  <p:embed/>
                </p:oleObj>
              </mc:Choice>
              <mc:Fallback>
                <p:oleObj r:id="rId5" imgW="1346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987574"/>
                        <a:ext cx="33528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5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grafické znázornění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431623"/>
              </p:ext>
            </p:extLst>
          </p:nvPr>
        </p:nvGraphicFramePr>
        <p:xfrm>
          <a:off x="971600" y="843558"/>
          <a:ext cx="5544616" cy="3621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Graf" r:id="rId6" imgW="7402680" imgH="5490000" progId="Excel.Sheet.8">
                  <p:embed/>
                </p:oleObj>
              </mc:Choice>
              <mc:Fallback>
                <p:oleObj name="Graf" r:id="rId6" imgW="7402680" imgH="5490000" progId="Excel.Sheet.8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43558"/>
                        <a:ext cx="5544616" cy="3621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63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trendová přímka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991201"/>
              </p:ext>
            </p:extLst>
          </p:nvPr>
        </p:nvGraphicFramePr>
        <p:xfrm>
          <a:off x="755650" y="842963"/>
          <a:ext cx="5256510" cy="35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List" r:id="rId6" imgW="6200812" imgH="4543522" progId="Excel.Sheet.8">
                  <p:embed/>
                </p:oleObj>
              </mc:Choice>
              <mc:Fallback>
                <p:oleObj name="List" r:id="rId6" imgW="6200812" imgH="4543522" progId="Excel.Sheet.8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42963"/>
                        <a:ext cx="5256510" cy="35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6148334" y="1269341"/>
            <a:ext cx="2603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i="1" dirty="0" err="1">
                <a:latin typeface="Times New Roman" pitchFamily="18" charset="0"/>
              </a:rPr>
              <a:t>T</a:t>
            </a:r>
            <a:r>
              <a:rPr lang="cs-CZ" sz="2400" i="1" baseline="-25000" dirty="0" err="1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= 2,77.</a:t>
            </a:r>
            <a:r>
              <a:rPr lang="cs-CZ" sz="2400" i="1" dirty="0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+ 336,11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513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časová řada po odečtení trendu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747159"/>
              </p:ext>
            </p:extLst>
          </p:nvPr>
        </p:nvGraphicFramePr>
        <p:xfrm>
          <a:off x="683568" y="987574"/>
          <a:ext cx="6120680" cy="3240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Graf" r:id="rId6" imgW="5186160" imgH="3161160" progId="Excel.Sheet.8">
                  <p:embed/>
                </p:oleObj>
              </mc:Choice>
              <mc:Fallback>
                <p:oleObj name="Graf" r:id="rId6" imgW="5186160" imgH="3161160" progId="Excel.Sheet.8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87574"/>
                        <a:ext cx="6120680" cy="3240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1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Analýza časových řad (1)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– predikce časové řady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408722"/>
              </p:ext>
            </p:extLst>
          </p:nvPr>
        </p:nvGraphicFramePr>
        <p:xfrm>
          <a:off x="467544" y="843558"/>
          <a:ext cx="6192688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6" name="Graf" r:id="rId6" imgW="7402680" imgH="5490000" progId="Excel.Sheet.8">
                  <p:embed/>
                </p:oleObj>
              </mc:Choice>
              <mc:Fallback>
                <p:oleObj name="Graf" r:id="rId6" imgW="7402680" imgH="54900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843558"/>
                        <a:ext cx="6192688" cy="345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92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77240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Metody dekompozice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23528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>
                <a:solidFill>
                  <a:schemeClr val="folHlink"/>
                </a:solidFill>
              </a:rPr>
              <a:t>1</a:t>
            </a:r>
            <a:r>
              <a:rPr lang="cs-CZ" sz="2600" dirty="0" smtClean="0">
                <a:solidFill>
                  <a:schemeClr val="folHlink"/>
                </a:solidFill>
              </a:rPr>
              <a:t>. Analytické:</a:t>
            </a:r>
            <a:r>
              <a:rPr lang="cs-CZ" sz="2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regresní analýza (MNČ, MMV - Excel)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 smtClean="0">
                <a:solidFill>
                  <a:schemeClr val="folHlink"/>
                </a:solidFill>
              </a:rPr>
              <a:t>2. Syntetické: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klouzavé průměry</a:t>
            </a:r>
          </a:p>
          <a:p>
            <a:pPr>
              <a:lnSpc>
                <a:spcPct val="90000"/>
              </a:lnSpc>
            </a:pPr>
            <a:r>
              <a:rPr lang="cs-CZ" sz="2600" dirty="0" smtClean="0"/>
              <a:t>exponenciální vyrovnání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600" dirty="0" smtClean="0"/>
              <a:t>	(jednoduché, </a:t>
            </a:r>
            <a:r>
              <a:rPr lang="cs-CZ" sz="2600" dirty="0" err="1" smtClean="0"/>
              <a:t>Holtovo</a:t>
            </a:r>
            <a:r>
              <a:rPr lang="cs-CZ" sz="2600" dirty="0" smtClean="0"/>
              <a:t>, </a:t>
            </a:r>
            <a:r>
              <a:rPr lang="cs-CZ" sz="2600" dirty="0" err="1" smtClean="0"/>
              <a:t>Wintersovo</a:t>
            </a:r>
            <a:r>
              <a:rPr lang="cs-CZ" sz="2600" dirty="0" smtClean="0"/>
              <a:t>  aj.)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MNČ = Metoda Nejmenších Čtverců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MMV = Metoda Maximální Věrohodnosti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6840760" cy="362187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sz="2000" dirty="0">
              <a:sym typeface="Symbol" pitchFamily="18" charset="2"/>
            </a:endParaRPr>
          </a:p>
          <a:p>
            <a:pPr marL="0" indent="0">
              <a:buNone/>
            </a:pP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Analýza trendové složky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51520" y="834893"/>
            <a:ext cx="7379148" cy="353705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b="1" dirty="0" smtClean="0">
                <a:cs typeface="Times New Roman" pitchFamily="18" charset="0"/>
              </a:rPr>
              <a:t>jediným faktorem</a:t>
            </a:r>
            <a:r>
              <a:rPr lang="cs-CZ" sz="2600" dirty="0" smtClean="0">
                <a:cs typeface="Times New Roman" pitchFamily="18" charset="0"/>
              </a:rPr>
              <a:t> vývoje dynamiky analyzovaného ukazatele </a:t>
            </a:r>
            <a:r>
              <a:rPr lang="cs-CZ" sz="2600" b="1" dirty="0" smtClean="0">
                <a:solidFill>
                  <a:schemeClr val="hlink"/>
                </a:solidFill>
                <a:cs typeface="Times New Roman" pitchFamily="18" charset="0"/>
              </a:rPr>
              <a:t>je </a:t>
            </a:r>
            <a:r>
              <a:rPr lang="cs-CZ" sz="2600" b="1" dirty="0" smtClean="0">
                <a:solidFill>
                  <a:schemeClr val="hlink"/>
                </a:solidFill>
              </a:rPr>
              <a:t>č</a:t>
            </a:r>
            <a:r>
              <a:rPr lang="cs-CZ" sz="2600" b="1" dirty="0" smtClean="0">
                <a:solidFill>
                  <a:schemeClr val="hlink"/>
                </a:solidFill>
                <a:cs typeface="Times New Roman" pitchFamily="18" charset="0"/>
              </a:rPr>
              <a:t>as</a:t>
            </a:r>
            <a:r>
              <a:rPr lang="cs-CZ" sz="2600" dirty="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lang="cs-CZ" sz="2600" i="1" dirty="0" smtClean="0">
                <a:solidFill>
                  <a:schemeClr val="hlink"/>
                </a:solidFill>
                <a:cs typeface="Times New Roman" pitchFamily="18" charset="0"/>
              </a:rPr>
              <a:t>t</a:t>
            </a:r>
            <a:r>
              <a:rPr lang="cs-CZ" sz="2600" dirty="0" smtClean="0"/>
              <a:t> </a:t>
            </a:r>
            <a:endParaRPr lang="en-US" sz="2600" dirty="0" smtClean="0"/>
          </a:p>
          <a:p>
            <a:r>
              <a:rPr lang="en-US" sz="2600" dirty="0" smtClean="0">
                <a:cs typeface="Times New Roman" pitchFamily="18" charset="0"/>
              </a:rPr>
              <a:t>t</a:t>
            </a:r>
            <a:r>
              <a:rPr lang="cs-CZ" sz="2600" dirty="0" err="1" smtClean="0">
                <a:cs typeface="Times New Roman" pitchFamily="18" charset="0"/>
              </a:rPr>
              <a:t>rendová</a:t>
            </a:r>
            <a:r>
              <a:rPr lang="cs-CZ" sz="2600" dirty="0" smtClean="0">
                <a:cs typeface="Times New Roman" pitchFamily="18" charset="0"/>
              </a:rPr>
              <a:t> slo</a:t>
            </a:r>
            <a:r>
              <a:rPr lang="cs-CZ" sz="2600" dirty="0" smtClean="0"/>
              <a:t>ž</a:t>
            </a:r>
            <a:r>
              <a:rPr lang="cs-CZ" sz="2600" dirty="0" smtClean="0">
                <a:cs typeface="Times New Roman" pitchFamily="18" charset="0"/>
              </a:rPr>
              <a:t>ka p</a:t>
            </a:r>
            <a:r>
              <a:rPr lang="cs-CZ" sz="2600" dirty="0" smtClean="0"/>
              <a:t>ř</a:t>
            </a:r>
            <a:r>
              <a:rPr lang="cs-CZ" sz="2600" dirty="0" smtClean="0">
                <a:cs typeface="Times New Roman" pitchFamily="18" charset="0"/>
              </a:rPr>
              <a:t>edstavuje nejd</a:t>
            </a:r>
            <a:r>
              <a:rPr lang="cs-CZ" sz="2600" dirty="0" smtClean="0"/>
              <a:t>ů</a:t>
            </a:r>
            <a:r>
              <a:rPr lang="cs-CZ" sz="2600" dirty="0" smtClean="0">
                <a:cs typeface="Times New Roman" pitchFamily="18" charset="0"/>
              </a:rPr>
              <a:t>le</a:t>
            </a:r>
            <a:r>
              <a:rPr lang="cs-CZ" sz="2600" dirty="0" smtClean="0"/>
              <a:t>ž</a:t>
            </a:r>
            <a:r>
              <a:rPr lang="cs-CZ" sz="2600" dirty="0" smtClean="0">
                <a:cs typeface="Times New Roman" pitchFamily="18" charset="0"/>
              </a:rPr>
              <a:t>it</a:t>
            </a:r>
            <a:r>
              <a:rPr lang="cs-CZ" sz="2600" dirty="0" smtClean="0"/>
              <a:t>ě</a:t>
            </a:r>
            <a:r>
              <a:rPr lang="cs-CZ" sz="2600" dirty="0" smtClean="0">
                <a:cs typeface="Times New Roman" pitchFamily="18" charset="0"/>
              </a:rPr>
              <a:t>jší komponentu analyzované </a:t>
            </a:r>
            <a:r>
              <a:rPr lang="cs-CZ" sz="2600" dirty="0" smtClean="0"/>
              <a:t>č</a:t>
            </a:r>
            <a:r>
              <a:rPr lang="cs-CZ" sz="2600" dirty="0" smtClean="0">
                <a:cs typeface="Times New Roman" pitchFamily="18" charset="0"/>
              </a:rPr>
              <a:t>asové </a:t>
            </a:r>
            <a:r>
              <a:rPr lang="cs-CZ" sz="2600" dirty="0" smtClean="0"/>
              <a:t>ř</a:t>
            </a:r>
            <a:r>
              <a:rPr lang="cs-CZ" sz="2600" dirty="0" smtClean="0">
                <a:cs typeface="Times New Roman" pitchFamily="18" charset="0"/>
              </a:rPr>
              <a:t>ady</a:t>
            </a:r>
            <a:r>
              <a:rPr lang="cs-CZ" sz="2600" dirty="0" smtClean="0"/>
              <a:t> </a:t>
            </a:r>
            <a:endParaRPr lang="en-US" sz="2600" dirty="0" smtClean="0"/>
          </a:p>
          <a:p>
            <a:r>
              <a:rPr lang="cs-CZ" sz="2600" dirty="0" smtClean="0">
                <a:cs typeface="Times New Roman" pitchFamily="18" charset="0"/>
              </a:rPr>
              <a:t>dva obecné p</a:t>
            </a:r>
            <a:r>
              <a:rPr lang="cs-CZ" sz="2600" dirty="0" smtClean="0"/>
              <a:t>ř</a:t>
            </a:r>
            <a:r>
              <a:rPr lang="cs-CZ" sz="2600" dirty="0" smtClean="0">
                <a:cs typeface="Times New Roman" pitchFamily="18" charset="0"/>
              </a:rPr>
              <a:t>ístupy: </a:t>
            </a:r>
            <a:endParaRPr lang="cs-CZ" sz="2600" dirty="0" smtClean="0"/>
          </a:p>
          <a:p>
            <a:pPr>
              <a:buFont typeface="Wingdings" pitchFamily="2" charset="2"/>
              <a:buNone/>
            </a:pPr>
            <a:r>
              <a:rPr lang="cs-CZ" sz="2600" i="1" dirty="0" smtClean="0"/>
              <a:t>			</a:t>
            </a:r>
            <a:r>
              <a:rPr lang="cs-CZ" sz="2600" i="1" dirty="0" smtClean="0">
                <a:cs typeface="Times New Roman" pitchFamily="18" charset="0"/>
              </a:rPr>
              <a:t>analytický </a:t>
            </a:r>
            <a:r>
              <a:rPr lang="cs-CZ" sz="2600" dirty="0" smtClean="0">
                <a:cs typeface="Times New Roman" pitchFamily="18" charset="0"/>
              </a:rPr>
              <a:t>a</a:t>
            </a:r>
            <a:r>
              <a:rPr lang="cs-CZ" sz="2600" i="1" dirty="0" smtClean="0">
                <a:cs typeface="Times New Roman" pitchFamily="18" charset="0"/>
              </a:rPr>
              <a:t> syntetický</a:t>
            </a:r>
            <a:r>
              <a:rPr lang="cs-CZ" sz="2600" dirty="0" smtClean="0"/>
              <a:t>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Transformace časové osy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299778" y="897067"/>
            <a:ext cx="7440574" cy="28268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 smtClean="0"/>
              <a:t>Skutečné časové údaje (datum, roky aj.) </a:t>
            </a:r>
            <a:r>
              <a:rPr lang="cs-CZ" sz="2400" dirty="0" smtClean="0">
                <a:sym typeface="Symbol"/>
              </a:rPr>
              <a:t> celá čísla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lichý počet údajů: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sudý počet údajů:</a:t>
            </a:r>
          </a:p>
          <a:p>
            <a:pPr marL="0" indent="0">
              <a:lnSpc>
                <a:spcPct val="90000"/>
              </a:lnSpc>
              <a:buNone/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platí vždy:  	</a:t>
            </a:r>
            <a:r>
              <a:rPr lang="cs-CZ" sz="2400" b="1" dirty="0" smtClean="0">
                <a:sym typeface="Symbol" pitchFamily="18" charset="2"/>
              </a:rPr>
              <a:t> </a:t>
            </a:r>
            <a:r>
              <a:rPr lang="cs-CZ" sz="2400" b="1" i="1" dirty="0" smtClean="0">
                <a:sym typeface="Symbol" pitchFamily="18" charset="2"/>
              </a:rPr>
              <a:t>t</a:t>
            </a:r>
            <a:r>
              <a:rPr lang="cs-CZ" sz="2400" b="1" dirty="0" smtClean="0">
                <a:sym typeface="Symbol" pitchFamily="18" charset="2"/>
              </a:rPr>
              <a:t>´= 0</a:t>
            </a:r>
            <a:endParaRPr lang="cs-CZ" sz="2400" b="1" dirty="0" smtClean="0"/>
          </a:p>
          <a:p>
            <a:pPr>
              <a:lnSpc>
                <a:spcPct val="90000"/>
              </a:lnSpc>
            </a:pP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/>
              <a:t>		</a:t>
            </a:r>
            <a:endParaRPr lang="cs-CZ" sz="28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592118"/>
              </p:ext>
            </p:extLst>
          </p:nvPr>
        </p:nvGraphicFramePr>
        <p:xfrm>
          <a:off x="3287781" y="1707654"/>
          <a:ext cx="1284219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name="Rovnice" r:id="rId5" imgW="660113" imgH="241195" progId="Equation.3">
                  <p:embed/>
                </p:oleObj>
              </mc:Choice>
              <mc:Fallback>
                <p:oleObj name="Rovnice" r:id="rId5" imgW="660113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81" y="1707654"/>
                        <a:ext cx="1284219" cy="360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048775"/>
              </p:ext>
            </p:extLst>
          </p:nvPr>
        </p:nvGraphicFramePr>
        <p:xfrm>
          <a:off x="3191973" y="2499742"/>
          <a:ext cx="165618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6" name="Rovnice" r:id="rId7" imgW="901309" imgH="279279" progId="Equation.3">
                  <p:embed/>
                </p:oleObj>
              </mc:Choice>
              <mc:Fallback>
                <p:oleObj name="Rovnice" r:id="rId7" imgW="901309" imgH="279279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1973" y="2499742"/>
                        <a:ext cx="165618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8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Transformace</a:t>
            </a:r>
            <a:endParaRPr lang="cs-CZ" b="1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26120"/>
              </p:ext>
            </p:extLst>
          </p:nvPr>
        </p:nvGraphicFramePr>
        <p:xfrm>
          <a:off x="757088" y="3119095"/>
          <a:ext cx="5687122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988"/>
                <a:gridCol w="741988"/>
                <a:gridCol w="741988"/>
                <a:gridCol w="741988"/>
                <a:gridCol w="733232"/>
                <a:gridCol w="740236"/>
                <a:gridCol w="597628"/>
                <a:gridCol w="648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2011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2012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2015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2016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2017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t´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-3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-2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-1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308716"/>
              </p:ext>
            </p:extLst>
          </p:nvPr>
        </p:nvGraphicFramePr>
        <p:xfrm>
          <a:off x="989615" y="1234375"/>
          <a:ext cx="4547235" cy="1051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9605"/>
                <a:gridCol w="649605"/>
                <a:gridCol w="649605"/>
                <a:gridCol w="649605"/>
                <a:gridCol w="649605"/>
                <a:gridCol w="649605"/>
                <a:gridCol w="64960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Rok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2012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2014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2016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2017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t´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-3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-1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477932" y="2700209"/>
            <a:ext cx="61822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Transformovaná proměnná při lichém časová </a:t>
            </a:r>
            <a:r>
              <a:rPr kumimoji="0" lang="cs-CZ" alt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449555" y="895821"/>
            <a:ext cx="633670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Transformovaná časová proměnná při sudém </a:t>
            </a:r>
            <a:r>
              <a:rPr kumimoji="0" lang="cs-CZ" alt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cs-CZ" alt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2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ineární trend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259288"/>
              </p:ext>
            </p:extLst>
          </p:nvPr>
        </p:nvGraphicFramePr>
        <p:xfrm>
          <a:off x="5444526" y="3279056"/>
          <a:ext cx="999682" cy="60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9" r:id="rId5" imgW="660113" imgH="431613" progId="Equation.3">
                  <p:embed/>
                </p:oleObj>
              </mc:Choice>
              <mc:Fallback>
                <p:oleObj r:id="rId5" imgW="660113" imgH="431613" progId="Equation.3">
                  <p:embed/>
                  <p:pic>
                    <p:nvPicPr>
                      <p:cNvPr id="0" name="Object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26" y="3279056"/>
                        <a:ext cx="999682" cy="6012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106399"/>
              </p:ext>
            </p:extLst>
          </p:nvPr>
        </p:nvGraphicFramePr>
        <p:xfrm>
          <a:off x="5364087" y="3861055"/>
          <a:ext cx="1287715" cy="67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0" r:id="rId7" imgW="749300" imgH="508000" progId="Equation.3">
                  <p:embed/>
                </p:oleObj>
              </mc:Choice>
              <mc:Fallback>
                <p:oleObj r:id="rId7" imgW="749300" imgH="508000" progId="Equation.3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7" y="3861055"/>
                        <a:ext cx="1287715" cy="672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41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42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	</a:t>
            </a:r>
            <a:r>
              <a:rPr kumimoji="0" lang="cs-CZ" altLang="cs-CZ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Objekt 2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45904671"/>
              </p:ext>
            </p:extLst>
          </p:nvPr>
        </p:nvGraphicFramePr>
        <p:xfrm>
          <a:off x="2699792" y="843558"/>
          <a:ext cx="2121723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1" name="Rovnice" r:id="rId9" imgW="787400" imgH="228600" progId="Equation.3">
                  <p:embed/>
                </p:oleObj>
              </mc:Choice>
              <mc:Fallback>
                <p:oleObj name="Rovnice" r:id="rId9" imgW="7874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843558"/>
                        <a:ext cx="2121723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460303"/>
              </p:ext>
            </p:extLst>
          </p:nvPr>
        </p:nvGraphicFramePr>
        <p:xfrm>
          <a:off x="700645" y="1776513"/>
          <a:ext cx="936104" cy="44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2" name="Rovnice" r:id="rId11" imgW="381000" imgH="228600" progId="Equation.3">
                  <p:embed/>
                </p:oleObj>
              </mc:Choice>
              <mc:Fallback>
                <p:oleObj name="Rovnice" r:id="rId11" imgW="38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645" y="1776513"/>
                        <a:ext cx="936104" cy="441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1688303" y="1707654"/>
            <a:ext cx="6772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>
                <a:latin typeface="Times New Roman" pitchFamily="18" charset="0"/>
              </a:rPr>
              <a:t>- </a:t>
            </a:r>
            <a:r>
              <a:rPr lang="cs-CZ" sz="2400" dirty="0">
                <a:latin typeface="+mj-lt"/>
              </a:rPr>
              <a:t>jsou neznámé </a:t>
            </a:r>
            <a:r>
              <a:rPr lang="cs-CZ" sz="2400" dirty="0" smtClean="0">
                <a:latin typeface="+mj-lt"/>
              </a:rPr>
              <a:t>parametry,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dirty="0" smtClean="0">
                <a:latin typeface="+mj-lt"/>
              </a:rPr>
              <a:t>  je čas (transformovaný</a:t>
            </a:r>
            <a:r>
              <a:rPr lang="cs-CZ" sz="2400" dirty="0">
                <a:latin typeface="+mj-lt"/>
              </a:rPr>
              <a:t>) 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700645" y="2355726"/>
            <a:ext cx="61940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i="1" dirty="0" smtClean="0">
                <a:latin typeface="Times New Roman" pitchFamily="18" charset="0"/>
              </a:rPr>
              <a:t>b</a:t>
            </a:r>
            <a:r>
              <a:rPr lang="cs-CZ" sz="2400" baseline="-25000" dirty="0" smtClean="0">
                <a:latin typeface="Times New Roman" pitchFamily="18" charset="0"/>
              </a:rPr>
              <a:t>0</a:t>
            </a:r>
            <a:r>
              <a:rPr lang="cs-CZ" sz="2400" dirty="0" smtClean="0">
                <a:latin typeface="Times New Roman" pitchFamily="18" charset="0"/>
              </a:rPr>
              <a:t>,  </a:t>
            </a:r>
            <a:r>
              <a:rPr lang="cs-CZ" sz="2400" i="1" dirty="0" smtClean="0">
                <a:latin typeface="Times New Roman" pitchFamily="18" charset="0"/>
              </a:rPr>
              <a:t>b</a:t>
            </a:r>
            <a:r>
              <a:rPr lang="cs-CZ" sz="2400" baseline="-25000" dirty="0" smtClean="0">
                <a:latin typeface="Times New Roman" pitchFamily="18" charset="0"/>
              </a:rPr>
              <a:t>1</a:t>
            </a:r>
            <a:r>
              <a:rPr lang="cs-CZ" sz="2400" dirty="0" smtClean="0">
                <a:latin typeface="Times New Roman" pitchFamily="18" charset="0"/>
              </a:rPr>
              <a:t>    - </a:t>
            </a:r>
            <a:r>
              <a:rPr lang="cs-CZ" sz="2400" dirty="0" smtClean="0">
                <a:latin typeface="+mj-lt"/>
              </a:rPr>
              <a:t>odhady </a:t>
            </a:r>
            <a:r>
              <a:rPr lang="cs-CZ" sz="2400" dirty="0">
                <a:latin typeface="+mj-lt"/>
              </a:rPr>
              <a:t>neznámých parametrů MNČ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611560" y="2817391"/>
            <a:ext cx="60402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 dirty="0">
                <a:latin typeface="+mj-lt"/>
              </a:rPr>
              <a:t>Normální rovnice</a:t>
            </a:r>
            <a:r>
              <a:rPr lang="cs-CZ" sz="2400" dirty="0">
                <a:latin typeface="+mj-lt"/>
              </a:rPr>
              <a:t> k vypočtu odhadů parametrů:</a:t>
            </a:r>
          </a:p>
        </p:txBody>
      </p: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934108"/>
              </p:ext>
            </p:extLst>
          </p:nvPr>
        </p:nvGraphicFramePr>
        <p:xfrm>
          <a:off x="755576" y="3363837"/>
          <a:ext cx="3042111" cy="457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3" r:id="rId13" imgW="1447172" imgH="253890" progId="Equation.3">
                  <p:embed/>
                </p:oleObj>
              </mc:Choice>
              <mc:Fallback>
                <p:oleObj r:id="rId13" imgW="1447172" imgH="25389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363837"/>
                        <a:ext cx="3042111" cy="457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249950"/>
              </p:ext>
            </p:extLst>
          </p:nvPr>
        </p:nvGraphicFramePr>
        <p:xfrm>
          <a:off x="643940" y="4011910"/>
          <a:ext cx="3279988" cy="453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4" r:id="rId15" imgW="1548728" imgH="253890" progId="Equation.3">
                  <p:embed/>
                </p:oleObj>
              </mc:Choice>
              <mc:Fallback>
                <p:oleObj r:id="rId15" imgW="1548728" imgH="25389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40" y="4011910"/>
                        <a:ext cx="3279988" cy="453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403725" y="3363838"/>
            <a:ext cx="48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sym typeface="Symbol" pitchFamily="18" charset="2"/>
              </a:rPr>
              <a:t></a:t>
            </a:r>
            <a:endParaRPr lang="cs-CZ" dirty="0">
              <a:latin typeface="Times New Roman" pitchFamily="18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337327" y="4008231"/>
            <a:ext cx="48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>
                <a:latin typeface="Times New Roman" pitchFamily="18" charset="0"/>
                <a:sym typeface="Symbol" pitchFamily="18" charset="2"/>
              </a:rPr>
              <a:t></a:t>
            </a:r>
            <a:endParaRPr lang="cs-CZ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95263"/>
            <a:ext cx="6745447" cy="508000"/>
          </a:xfrm>
        </p:spPr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 lineárního trendu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57059088"/>
              </p:ext>
            </p:extLst>
          </p:nvPr>
        </p:nvGraphicFramePr>
        <p:xfrm>
          <a:off x="323528" y="796366"/>
          <a:ext cx="6048672" cy="3935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List" r:id="rId6" imgW="3324322" imgH="2800291" progId="Excel.Sheet.8">
                  <p:embed/>
                </p:oleObj>
              </mc:Choice>
              <mc:Fallback>
                <p:oleObj name="List" r:id="rId6" imgW="3324322" imgH="2800291" progId="Excel.Sheet.8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96366"/>
                        <a:ext cx="6048672" cy="3935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5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Kvadratický trend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5277775"/>
              </p:ext>
            </p:extLst>
          </p:nvPr>
        </p:nvGraphicFramePr>
        <p:xfrm>
          <a:off x="2339752" y="915567"/>
          <a:ext cx="3312368" cy="50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6" name="Rovnice" r:id="rId5" imgW="1168400" imgH="241300" progId="Equation.3">
                  <p:embed/>
                </p:oleObj>
              </mc:Choice>
              <mc:Fallback>
                <p:oleObj name="Rovnice" r:id="rId5" imgW="1168400" imgH="241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915567"/>
                        <a:ext cx="3312368" cy="5040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539513"/>
              </p:ext>
            </p:extLst>
          </p:nvPr>
        </p:nvGraphicFramePr>
        <p:xfrm>
          <a:off x="755576" y="1491630"/>
          <a:ext cx="12842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7" name="Rovnice" r:id="rId7" imgW="596900" imgH="228600" progId="Equation.3">
                  <p:embed/>
                </p:oleObj>
              </mc:Choice>
              <mc:Fallback>
                <p:oleObj name="Rovnice" r:id="rId7" imgW="5969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91630"/>
                        <a:ext cx="12842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267744" y="1491630"/>
            <a:ext cx="3646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/>
              <a:t>- neznámé parametry, </a:t>
            </a:r>
            <a:r>
              <a:rPr lang="cs-CZ" sz="2400" b="1" i="1" dirty="0">
                <a:latin typeface="Times New Roman" pitchFamily="18" charset="0"/>
              </a:rPr>
              <a:t>t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cs-CZ" sz="2400" dirty="0"/>
              <a:t>- čas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76016" y="2139702"/>
            <a:ext cx="63850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/>
              <a:t>Odhadneme pomocí MNČ (vzorce komplikované</a:t>
            </a:r>
            <a:r>
              <a:rPr lang="cs-CZ" sz="2400" dirty="0">
                <a:latin typeface="Times New Roman" pitchFamily="18" charset="0"/>
              </a:rPr>
              <a:t>)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683568" y="2715766"/>
            <a:ext cx="6947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 i="1" dirty="0">
                <a:latin typeface="+mn-lt"/>
              </a:rPr>
              <a:t>Excel:</a:t>
            </a:r>
            <a:r>
              <a:rPr lang="cs-CZ" sz="2000" dirty="0">
                <a:latin typeface="+mn-lt"/>
              </a:rPr>
              <a:t> Poklepání na graf </a:t>
            </a:r>
            <a:r>
              <a:rPr lang="cs-CZ" sz="2000" dirty="0" smtClean="0">
                <a:latin typeface="+mn-lt"/>
                <a:sym typeface="Symbol" pitchFamily="18" charset="2"/>
              </a:rPr>
              <a:t> Přidat </a:t>
            </a:r>
            <a:r>
              <a:rPr lang="cs-CZ" sz="2000" dirty="0">
                <a:latin typeface="+mn-lt"/>
                <a:sym typeface="Symbol" pitchFamily="18" charset="2"/>
              </a:rPr>
              <a:t>spojnici trendu</a:t>
            </a:r>
          </a:p>
          <a:p>
            <a:r>
              <a:rPr lang="cs-CZ" sz="2000" dirty="0" smtClean="0">
                <a:latin typeface="+mn-lt"/>
                <a:sym typeface="Symbol" pitchFamily="18" charset="2"/>
              </a:rPr>
              <a:t> Možnosti  Zobrazit </a:t>
            </a:r>
            <a:r>
              <a:rPr lang="cs-CZ" sz="2000" dirty="0">
                <a:latin typeface="+mn-lt"/>
                <a:sym typeface="Symbol" pitchFamily="18" charset="2"/>
              </a:rPr>
              <a:t>rovnici regrese, </a:t>
            </a:r>
          </a:p>
          <a:p>
            <a:r>
              <a:rPr lang="cs-CZ" sz="2000" dirty="0">
                <a:latin typeface="+mn-lt"/>
                <a:sym typeface="Symbol" pitchFamily="18" charset="2"/>
              </a:rPr>
              <a:t>    „Zobrazit hodnotu spolehlivosti R“ </a:t>
            </a:r>
            <a:r>
              <a:rPr lang="cs-CZ" sz="2000" dirty="0" smtClean="0">
                <a:latin typeface="+mn-lt"/>
                <a:sym typeface="Symbol" pitchFamily="18" charset="2"/>
              </a:rPr>
              <a:t>(??? </a:t>
            </a:r>
            <a:r>
              <a:rPr lang="cs-CZ" sz="2000" dirty="0">
                <a:latin typeface="+mn-lt"/>
                <a:sym typeface="Symbol" pitchFamily="18" charset="2"/>
              </a:rPr>
              <a:t>překlad do </a:t>
            </a:r>
            <a:r>
              <a:rPr lang="cs-CZ" sz="2000" dirty="0" smtClean="0">
                <a:latin typeface="+mn-lt"/>
                <a:sym typeface="Symbol" pitchFamily="18" charset="2"/>
              </a:rPr>
              <a:t>JČ</a:t>
            </a:r>
            <a:r>
              <a:rPr lang="cs-CZ" sz="2000" dirty="0">
                <a:latin typeface="+mn-lt"/>
                <a:sym typeface="Symbol" pitchFamily="18" charset="2"/>
              </a:rPr>
              <a:t>)</a:t>
            </a:r>
            <a:endParaRPr lang="cs-CZ" sz="2000" dirty="0">
              <a:latin typeface="+mn-lt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05695"/>
              </p:ext>
            </p:extLst>
          </p:nvPr>
        </p:nvGraphicFramePr>
        <p:xfrm>
          <a:off x="651058" y="3795886"/>
          <a:ext cx="219275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98" r:id="rId9" imgW="1130300" imgH="457200" progId="Equation.3">
                  <p:embed/>
                </p:oleObj>
              </mc:Choice>
              <mc:Fallback>
                <p:oleObj r:id="rId9" imgW="11303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58" y="3795886"/>
                        <a:ext cx="219275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131840" y="3983974"/>
            <a:ext cx="30861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+mn-lt"/>
              </a:rPr>
              <a:t>- </a:t>
            </a:r>
            <a:r>
              <a:rPr lang="cs-CZ" sz="2200" b="1" dirty="0">
                <a:latin typeface="+mn-lt"/>
              </a:rPr>
              <a:t>koeficient determinace</a:t>
            </a:r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Příklad kvadratického trendu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17163917"/>
              </p:ext>
            </p:extLst>
          </p:nvPr>
        </p:nvGraphicFramePr>
        <p:xfrm>
          <a:off x="1259632" y="771550"/>
          <a:ext cx="5688632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List" r:id="rId6" imgW="4276673" imgH="3571761" progId="Excel.Sheet.8">
                  <p:embed/>
                </p:oleObj>
              </mc:Choice>
              <mc:Fallback>
                <p:oleObj name="List" r:id="rId6" imgW="4276673" imgH="3571761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771550"/>
                        <a:ext cx="5688632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57188"/>
            <a:ext cx="7772400" cy="857250"/>
          </a:xfrm>
        </p:spPr>
        <p:txBody>
          <a:bodyPr/>
          <a:lstStyle/>
          <a:p>
            <a:pPr algn="l"/>
            <a:r>
              <a:rPr lang="cs-CZ" sz="2400" b="1" dirty="0" smtClean="0"/>
              <a:t>Mocninný </a:t>
            </a:r>
            <a:r>
              <a:rPr lang="cs-CZ" sz="2400" b="1" dirty="0"/>
              <a:t>trend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951310"/>
            <a:ext cx="7772400" cy="3086100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259263" y="248602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3162301" y="1284685"/>
          <a:ext cx="1827213" cy="55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6" name="Rovnice" r:id="rId3" imgW="596900" imgH="241300" progId="Equation.3">
                  <p:embed/>
                </p:oleObj>
              </mc:Choice>
              <mc:Fallback>
                <p:oleObj name="Rovnice" r:id="rId3" imgW="5969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1" y="1284685"/>
                        <a:ext cx="1827213" cy="551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030288" y="3130154"/>
          <a:ext cx="1865312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Rovnice" r:id="rId5" imgW="825500" imgH="228600" progId="Equation.3">
                  <p:embed/>
                </p:oleObj>
              </mc:Choice>
              <mc:Fallback>
                <p:oleObj name="Rovnice" r:id="rId5" imgW="82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3130154"/>
                        <a:ext cx="1865312" cy="392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776288" y="3642122"/>
          <a:ext cx="7223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8" name="Rovnice" r:id="rId7" imgW="330200" imgH="228600" progId="Equation.3">
                  <p:embed/>
                </p:oleObj>
              </mc:Choice>
              <mc:Fallback>
                <p:oleObj name="Rovnice" r:id="rId7" imgW="33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3642122"/>
                        <a:ext cx="722312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600201" y="3600450"/>
            <a:ext cx="44614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+mn-lt"/>
              </a:rPr>
              <a:t>- odhady neznámých parametrů MNČ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950097" y="3138785"/>
            <a:ext cx="461947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/>
              <a:t>- neznámé parametry</a:t>
            </a:r>
            <a:r>
              <a:rPr lang="cs-CZ" sz="2200" dirty="0">
                <a:latin typeface="Times New Roman" pitchFamily="18" charset="0"/>
              </a:rPr>
              <a:t>, </a:t>
            </a:r>
            <a:r>
              <a:rPr lang="cs-CZ" sz="2200" b="1" i="1" dirty="0">
                <a:latin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</a:rPr>
              <a:t>´</a:t>
            </a:r>
            <a:r>
              <a:rPr lang="cs-CZ" sz="2200" i="1" baseline="-25000" dirty="0">
                <a:latin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</a:rPr>
              <a:t>= </a:t>
            </a:r>
            <a:r>
              <a:rPr lang="cs-CZ" sz="2200" dirty="0" err="1">
                <a:latin typeface="Times New Roman" pitchFamily="18" charset="0"/>
              </a:rPr>
              <a:t>ln</a:t>
            </a:r>
            <a:r>
              <a:rPr lang="cs-CZ" sz="2200" b="1" i="1" dirty="0" err="1">
                <a:latin typeface="Times New Roman" pitchFamily="18" charset="0"/>
              </a:rPr>
              <a:t>T</a:t>
            </a:r>
            <a:r>
              <a:rPr lang="cs-CZ" sz="2200" i="1" baseline="-25000" dirty="0" err="1">
                <a:latin typeface="Times New Roman" pitchFamily="18" charset="0"/>
              </a:rPr>
              <a:t>t</a:t>
            </a:r>
            <a:r>
              <a:rPr lang="cs-CZ" sz="2200" i="1" baseline="-25000" dirty="0">
                <a:latin typeface="Times New Roman" pitchFamily="18" charset="0"/>
              </a:rPr>
              <a:t> </a:t>
            </a:r>
            <a:r>
              <a:rPr lang="cs-CZ" sz="2200" i="1" dirty="0">
                <a:latin typeface="Times New Roman" pitchFamily="18" charset="0"/>
              </a:rPr>
              <a:t>,</a:t>
            </a:r>
            <a:r>
              <a:rPr lang="cs-CZ" sz="2200" i="1" baseline="-25000" dirty="0">
                <a:latin typeface="Times New Roman" pitchFamily="18" charset="0"/>
              </a:rPr>
              <a:t> </a:t>
            </a:r>
            <a:r>
              <a:rPr lang="cs-CZ" sz="2200" b="1" i="1" dirty="0">
                <a:latin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</a:rPr>
              <a:t>´= </a:t>
            </a:r>
            <a:r>
              <a:rPr lang="cs-CZ" sz="2200" dirty="0" err="1">
                <a:latin typeface="Times New Roman" pitchFamily="18" charset="0"/>
              </a:rPr>
              <a:t>ln</a:t>
            </a:r>
            <a:r>
              <a:rPr lang="cs-CZ" sz="2200" dirty="0">
                <a:latin typeface="Times New Roman" pitchFamily="18" charset="0"/>
              </a:rPr>
              <a:t> </a:t>
            </a:r>
            <a:r>
              <a:rPr lang="cs-CZ" sz="2200" b="1" i="1" dirty="0">
                <a:latin typeface="Times New Roman" pitchFamily="18" charset="0"/>
              </a:rPr>
              <a:t>t</a:t>
            </a:r>
            <a:endParaRPr lang="cs-CZ" sz="2200" i="1" baseline="-25000" dirty="0">
              <a:latin typeface="Times New Roman" pitchFamily="18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935413" y="249436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2646364" y="1857375"/>
          <a:ext cx="3621087" cy="51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9" name="Rovnice" r:id="rId9" imgW="1231366" imgH="228501" progId="Equation.3">
                  <p:embed/>
                </p:oleObj>
              </mc:Choice>
              <mc:Fallback>
                <p:oleObj name="Rovnice" r:id="rId9" imgW="123136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4" y="1857375"/>
                        <a:ext cx="3621087" cy="5119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1676400" y="2228850"/>
            <a:ext cx="57983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dirty="0">
                <a:latin typeface="+mn-lt"/>
              </a:rPr>
              <a:t>logaritmováním převedeme na lineární model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064126" y="1371600"/>
            <a:ext cx="2905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dirty="0">
                <a:latin typeface="Times New Roman" pitchFamily="18" charset="0"/>
                <a:sym typeface="Symbol" pitchFamily="18" charset="2"/>
              </a:rPr>
              <a:t> </a:t>
            </a:r>
            <a:r>
              <a:rPr lang="cs-CZ" sz="2400" b="1" dirty="0">
                <a:sym typeface="Symbol" pitchFamily="18" charset="2"/>
              </a:rPr>
              <a:t>transformace:</a:t>
            </a:r>
            <a:endParaRPr lang="cs-CZ" sz="2400" b="1" dirty="0"/>
          </a:p>
        </p:txBody>
      </p:sp>
      <p:graphicFrame>
        <p:nvGraphicFramePr>
          <p:cNvPr id="61454" name="Object 14"/>
          <p:cNvGraphicFramePr>
            <a:graphicFrameLocks noChangeAspect="1"/>
          </p:cNvGraphicFramePr>
          <p:nvPr/>
        </p:nvGraphicFramePr>
        <p:xfrm>
          <a:off x="3213101" y="2613423"/>
          <a:ext cx="2225675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0" name="Rovnice" r:id="rId11" imgW="800100" imgH="228600" progId="Equation.3">
                  <p:embed/>
                </p:oleObj>
              </mc:Choice>
              <mc:Fallback>
                <p:oleObj name="Rovnice" r:id="rId11" imgW="80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1" y="2613423"/>
                        <a:ext cx="2225675" cy="4786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1547664" y="4137924"/>
            <a:ext cx="357822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/>
              <a:t>- získáme odlogaritmováním</a:t>
            </a:r>
            <a:r>
              <a:rPr lang="cs-CZ" sz="2200" dirty="0">
                <a:latin typeface="Times New Roman" pitchFamily="18" charset="0"/>
              </a:rPr>
              <a:t>: </a:t>
            </a:r>
          </a:p>
        </p:txBody>
      </p:sp>
      <p:graphicFrame>
        <p:nvGraphicFramePr>
          <p:cNvPr id="61456" name="Object 16"/>
          <p:cNvGraphicFramePr>
            <a:graphicFrameLocks noChangeAspect="1"/>
          </p:cNvGraphicFramePr>
          <p:nvPr/>
        </p:nvGraphicFramePr>
        <p:xfrm>
          <a:off x="1192213" y="4130279"/>
          <a:ext cx="4445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1" name="Rovnice" r:id="rId13" imgW="203024" imgH="253780" progId="Equation.3">
                  <p:embed/>
                </p:oleObj>
              </mc:Choice>
              <mc:Fallback>
                <p:oleObj name="Rovnice" r:id="rId13" imgW="203024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4130279"/>
                        <a:ext cx="4445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8" name="Object 18"/>
          <p:cNvGraphicFramePr>
            <a:graphicFrameLocks noChangeAspect="1"/>
          </p:cNvGraphicFramePr>
          <p:nvPr/>
        </p:nvGraphicFramePr>
        <p:xfrm>
          <a:off x="5868144" y="4083918"/>
          <a:ext cx="13636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Rovnice" r:id="rId15" imgW="508000" imgH="241300" progId="Equation.3">
                  <p:embed/>
                </p:oleObj>
              </mc:Choice>
              <mc:Fallback>
                <p:oleObj name="Rovnice" r:id="rId15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4083918"/>
                        <a:ext cx="136366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6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6768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Typy ekonomických časových řad (</a:t>
            </a:r>
            <a:r>
              <a:rPr lang="cs-CZ" smtClean="0">
                <a:solidFill>
                  <a:schemeClr val="hlink"/>
                </a:solidFill>
              </a:rPr>
              <a:t>ČŘ</a:t>
            </a:r>
            <a:r>
              <a:rPr lang="cs-CZ" smtClean="0"/>
              <a:t>) </a:t>
            </a:r>
          </a:p>
          <a:p>
            <a:r>
              <a:rPr lang="cs-CZ" smtClean="0"/>
              <a:t>Elementární charakteristiky ČŘ</a:t>
            </a:r>
          </a:p>
          <a:p>
            <a:r>
              <a:rPr lang="cs-CZ" smtClean="0"/>
              <a:t>Modely ekonomických ČŘ</a:t>
            </a:r>
          </a:p>
          <a:p>
            <a:r>
              <a:rPr lang="cs-CZ" smtClean="0"/>
              <a:t>Analýza trendové složky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b="1" dirty="0" smtClean="0"/>
              <a:t>Exponenciální </a:t>
            </a:r>
            <a:r>
              <a:rPr lang="cs-CZ" sz="2400" b="1" dirty="0"/>
              <a:t>trend</a:t>
            </a:r>
          </a:p>
        </p:txBody>
      </p:sp>
      <p:graphicFrame>
        <p:nvGraphicFramePr>
          <p:cNvPr id="64516" name="Object 4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858964" y="1390650"/>
          <a:ext cx="3900487" cy="475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Rovnice" r:id="rId3" imgW="1485900" imgH="241300" progId="Equation.3">
                  <p:embed/>
                </p:oleObj>
              </mc:Choice>
              <mc:Fallback>
                <p:oleObj name="Rovnice" r:id="rId3" imgW="1485900" imgH="2413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4" y="1390650"/>
                        <a:ext cx="3900487" cy="475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795740"/>
              </p:ext>
            </p:extLst>
          </p:nvPr>
        </p:nvGraphicFramePr>
        <p:xfrm>
          <a:off x="2884579" y="1912382"/>
          <a:ext cx="2017713" cy="487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Rovnice" r:id="rId5" imgW="1066800" imgH="228600" progId="Equation.3">
                  <p:embed/>
                </p:oleObj>
              </mc:Choice>
              <mc:Fallback>
                <p:oleObj name="Rovnice" r:id="rId5" imgW="1066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579" y="1912382"/>
                        <a:ext cx="2017713" cy="487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1700213" y="2400300"/>
            <a:ext cx="534152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+mn-lt"/>
              </a:rPr>
              <a:t>logaritmováním převedeme na lineární model</a:t>
            </a:r>
          </a:p>
        </p:txBody>
      </p:sp>
      <p:graphicFrame>
        <p:nvGraphicFramePr>
          <p:cNvPr id="64521" name="Object 9"/>
          <p:cNvGraphicFramePr>
            <a:graphicFrameLocks noChangeAspect="1"/>
          </p:cNvGraphicFramePr>
          <p:nvPr/>
        </p:nvGraphicFramePr>
        <p:xfrm>
          <a:off x="3402013" y="2780110"/>
          <a:ext cx="18399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Rovnice" r:id="rId7" imgW="761669" imgH="228501" progId="Equation.3">
                  <p:embed/>
                </p:oleObj>
              </mc:Choice>
              <mc:Fallback>
                <p:oleObj name="Rovnice" r:id="rId7" imgW="76166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2780110"/>
                        <a:ext cx="1839912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2" name="Object 10"/>
          <p:cNvGraphicFramePr>
            <a:graphicFrameLocks noChangeAspect="1"/>
          </p:cNvGraphicFramePr>
          <p:nvPr/>
        </p:nvGraphicFramePr>
        <p:xfrm>
          <a:off x="976314" y="3143251"/>
          <a:ext cx="1857375" cy="39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1" name="Rovnice" r:id="rId9" imgW="825500" imgH="228600" progId="Equation.3">
                  <p:embed/>
                </p:oleObj>
              </mc:Choice>
              <mc:Fallback>
                <p:oleObj name="Rovnice" r:id="rId9" imgW="825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4" y="3143251"/>
                        <a:ext cx="1857375" cy="392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3059832" y="3111810"/>
            <a:ext cx="36849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/>
              <a:t>- neznámé parametry</a:t>
            </a:r>
            <a:r>
              <a:rPr lang="cs-CZ" sz="2200" dirty="0">
                <a:latin typeface="Times New Roman" pitchFamily="18" charset="0"/>
              </a:rPr>
              <a:t>, </a:t>
            </a:r>
            <a:r>
              <a:rPr lang="cs-CZ" sz="2200" b="1" i="1" dirty="0">
                <a:latin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</a:rPr>
              <a:t>´</a:t>
            </a:r>
            <a:r>
              <a:rPr lang="cs-CZ" sz="2200" i="1" baseline="-25000" dirty="0">
                <a:latin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</a:rPr>
              <a:t>= </a:t>
            </a:r>
            <a:r>
              <a:rPr lang="cs-CZ" sz="2200" dirty="0" err="1">
                <a:latin typeface="Times New Roman" pitchFamily="18" charset="0"/>
              </a:rPr>
              <a:t>ln</a:t>
            </a:r>
            <a:r>
              <a:rPr lang="cs-CZ" sz="2200" b="1" i="1" dirty="0" err="1">
                <a:latin typeface="Times New Roman" pitchFamily="18" charset="0"/>
              </a:rPr>
              <a:t>T</a:t>
            </a:r>
            <a:r>
              <a:rPr lang="cs-CZ" sz="2200" i="1" baseline="-25000" dirty="0" err="1">
                <a:latin typeface="Times New Roman" pitchFamily="18" charset="0"/>
              </a:rPr>
              <a:t>t</a:t>
            </a:r>
            <a:endParaRPr lang="cs-CZ" sz="2200" i="1" baseline="-25000" dirty="0">
              <a:latin typeface="Times New Roman" pitchFamily="18" charset="0"/>
            </a:endParaRPr>
          </a:p>
        </p:txBody>
      </p:sp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741364" y="3633788"/>
          <a:ext cx="782637" cy="408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2" name="Rovnice" r:id="rId11" imgW="330200" imgH="228600" progId="Equation.3">
                  <p:embed/>
                </p:oleObj>
              </mc:Choice>
              <mc:Fallback>
                <p:oleObj name="Rovnice" r:id="rId11" imgW="330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364" y="3633788"/>
                        <a:ext cx="782637" cy="408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1828801" y="3657600"/>
            <a:ext cx="446147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Times New Roman" pitchFamily="18" charset="0"/>
              </a:rPr>
              <a:t>- </a:t>
            </a:r>
            <a:r>
              <a:rPr lang="cs-CZ" sz="2200" dirty="0"/>
              <a:t>odhady neznámých parametrů MNČ</a:t>
            </a:r>
          </a:p>
        </p:txBody>
      </p:sp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1155701" y="4108848"/>
          <a:ext cx="430213" cy="40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Rovnice" r:id="rId13" imgW="203024" imgH="253780" progId="Equation.3">
                  <p:embed/>
                </p:oleObj>
              </mc:Choice>
              <mc:Fallback>
                <p:oleObj name="Rovnice" r:id="rId13" imgW="203024" imgH="253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1" y="4108848"/>
                        <a:ext cx="430213" cy="406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1828801" y="4114800"/>
            <a:ext cx="34291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Times New Roman" pitchFamily="18" charset="0"/>
              </a:rPr>
              <a:t>- </a:t>
            </a:r>
            <a:r>
              <a:rPr lang="cs-CZ" sz="2200" dirty="0"/>
              <a:t>získáme odlogaritmováním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6858000" y="1543050"/>
            <a:ext cx="4841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sym typeface="Symbol" pitchFamily="18" charset="2"/>
              </a:rPr>
              <a:t></a:t>
            </a:r>
            <a:endParaRPr lang="cs-CZ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dirty="0" smtClean="0"/>
              <a:t> </a:t>
            </a:r>
            <a:r>
              <a:rPr lang="cs-CZ" sz="2400" b="1" dirty="0"/>
              <a:t>Logistický trend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3598"/>
            <a:ext cx="7772400" cy="3368402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125913" y="2406254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3171825" y="1314450"/>
          <a:ext cx="2114550" cy="820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Rovnice" r:id="rId3" imgW="850531" imgH="444307" progId="Equation.3">
                  <p:embed/>
                </p:oleObj>
              </mc:Choice>
              <mc:Fallback>
                <p:oleObj name="Rovnice" r:id="rId3" imgW="850531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1314450"/>
                        <a:ext cx="2114550" cy="820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903586"/>
              </p:ext>
            </p:extLst>
          </p:nvPr>
        </p:nvGraphicFramePr>
        <p:xfrm>
          <a:off x="547689" y="2167669"/>
          <a:ext cx="12811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7" name="Rovnice" r:id="rId5" imgW="571252" imgH="228501" progId="Equation.3">
                  <p:embed/>
                </p:oleObj>
              </mc:Choice>
              <mc:Fallback>
                <p:oleObj name="Rovnice" r:id="rId5" imgW="571252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9" y="2167669"/>
                        <a:ext cx="1281112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828801" y="2114550"/>
            <a:ext cx="57527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dirty="0">
                <a:latin typeface="Times New Roman" pitchFamily="18" charset="0"/>
              </a:rPr>
              <a:t>- </a:t>
            </a:r>
            <a:r>
              <a:rPr lang="cs-CZ" sz="2200" dirty="0"/>
              <a:t>neznámé parametry</a:t>
            </a:r>
            <a:r>
              <a:rPr lang="cs-CZ" sz="2200" dirty="0">
                <a:latin typeface="Times New Roman" pitchFamily="18" charset="0"/>
              </a:rPr>
              <a:t>, </a:t>
            </a:r>
            <a:r>
              <a:rPr lang="cs-CZ" sz="2200" i="1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22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 dirty="0" smtClean="0">
                <a:latin typeface="Times New Roman" pitchFamily="18" charset="0"/>
                <a:sym typeface="Symbol" pitchFamily="18" charset="2"/>
              </a:rPr>
              <a:t>&gt;</a:t>
            </a:r>
            <a:r>
              <a:rPr lang="cs-CZ" sz="22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200" dirty="0" smtClean="0">
                <a:latin typeface="Times New Roman" pitchFamily="18" charset="0"/>
                <a:sym typeface="Symbol" pitchFamily="18" charset="2"/>
              </a:rPr>
              <a:t>0 </a:t>
            </a:r>
            <a:r>
              <a:rPr lang="en-US" sz="2200" dirty="0">
                <a:latin typeface="Times New Roman" pitchFamily="18" charset="0"/>
                <a:sym typeface="Symbol" pitchFamily="18" charset="2"/>
              </a:rPr>
              <a:t>– </a:t>
            </a:r>
            <a:r>
              <a:rPr lang="en-US" sz="2200" dirty="0">
                <a:sym typeface="Symbol" pitchFamily="18" charset="2"/>
              </a:rPr>
              <a:t>v</a:t>
            </a:r>
            <a:r>
              <a:rPr lang="cs-CZ" sz="2200" dirty="0" err="1">
                <a:sym typeface="Symbol" pitchFamily="18" charset="2"/>
              </a:rPr>
              <a:t>ýška</a:t>
            </a:r>
            <a:r>
              <a:rPr lang="cs-CZ" sz="2200" dirty="0">
                <a:sym typeface="Symbol" pitchFamily="18" charset="2"/>
              </a:rPr>
              <a:t> „</a:t>
            </a:r>
            <a:r>
              <a:rPr lang="en-US" sz="2200" dirty="0" err="1">
                <a:sym typeface="Symbol" pitchFamily="18" charset="2"/>
              </a:rPr>
              <a:t>asymptoty</a:t>
            </a:r>
            <a:r>
              <a:rPr lang="cs-CZ" sz="2200" dirty="0">
                <a:latin typeface="Times New Roman" pitchFamily="18" charset="0"/>
                <a:sym typeface="Symbol" pitchFamily="18" charset="2"/>
              </a:rPr>
              <a:t>“</a:t>
            </a:r>
            <a:endParaRPr lang="cs-CZ" sz="2200" dirty="0">
              <a:latin typeface="Times New Roman" pitchFamily="18" charset="0"/>
            </a:endParaRPr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841435"/>
              </p:ext>
            </p:extLst>
          </p:nvPr>
        </p:nvGraphicFramePr>
        <p:xfrm>
          <a:off x="539552" y="2607469"/>
          <a:ext cx="1197173" cy="4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8" name="Rovnice" r:id="rId7" imgW="469900" imgH="228600" progId="Equation.3">
                  <p:embed/>
                </p:oleObj>
              </mc:Choice>
              <mc:Fallback>
                <p:oleObj name="Rovnice" r:id="rId7" imgW="469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607469"/>
                        <a:ext cx="1197173" cy="468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1736726" y="2662172"/>
            <a:ext cx="515076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sz="2200" dirty="0" smtClean="0">
                <a:latin typeface="+mn-lt"/>
              </a:rPr>
              <a:t> odhady </a:t>
            </a:r>
            <a:r>
              <a:rPr lang="cs-CZ" sz="2200" dirty="0">
                <a:latin typeface="+mn-lt"/>
              </a:rPr>
              <a:t>neznámých parametrů MNČ, nebo</a:t>
            </a:r>
          </a:p>
          <a:p>
            <a:endParaRPr lang="cs-CZ" sz="2200" dirty="0" smtClean="0">
              <a:latin typeface="+mn-lt"/>
            </a:endParaRPr>
          </a:p>
          <a:p>
            <a:r>
              <a:rPr lang="cs-CZ" sz="2200" dirty="0" smtClean="0">
                <a:latin typeface="+mn-lt"/>
              </a:rPr>
              <a:t>   metodou </a:t>
            </a:r>
            <a:r>
              <a:rPr lang="cs-CZ" sz="2200" dirty="0">
                <a:latin typeface="+mn-lt"/>
              </a:rPr>
              <a:t>vybraných bodů</a:t>
            </a:r>
          </a:p>
        </p:txBody>
      </p:sp>
    </p:spTree>
    <p:extLst>
      <p:ext uri="{BB962C8B-B14F-4D97-AF65-F5344CB8AC3E}">
        <p14:creationId xmlns:p14="http://schemas.microsoft.com/office/powerpoint/2010/main" val="38751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Typy ekonomických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Cíl AČŘ:</a:t>
            </a:r>
            <a:r>
              <a:rPr lang="cs-CZ" sz="2800" dirty="0" smtClean="0"/>
              <a:t> zkoumání dynamiky ekonomických jevů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AČŘ</a:t>
            </a:r>
            <a:r>
              <a:rPr lang="cs-CZ" sz="2800" dirty="0" smtClean="0"/>
              <a:t> </a:t>
            </a:r>
            <a:r>
              <a:rPr lang="cs-CZ" sz="2800" dirty="0" smtClean="0">
                <a:cs typeface="Times New Roman" pitchFamily="18" charset="0"/>
              </a:rPr>
              <a:t>je vedena snahou po</a:t>
            </a:r>
            <a:r>
              <a:rPr lang="cs-CZ" sz="2800" dirty="0" smtClean="0"/>
              <a:t>:</a:t>
            </a:r>
            <a:r>
              <a:rPr lang="cs-CZ" sz="2800" dirty="0" smtClean="0">
                <a:cs typeface="Times New Roman" pitchFamily="18" charset="0"/>
              </a:rPr>
              <a:t> 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	</a:t>
            </a:r>
            <a:r>
              <a:rPr lang="cs-CZ" sz="2800" b="1" dirty="0" smtClean="0">
                <a:cs typeface="Times New Roman" pitchFamily="18" charset="0"/>
              </a:rPr>
              <a:t>vysv</a:t>
            </a:r>
            <a:r>
              <a:rPr lang="cs-CZ" sz="2800" b="1" dirty="0" smtClean="0"/>
              <a:t>ě</a:t>
            </a:r>
            <a:r>
              <a:rPr lang="cs-CZ" sz="2800" b="1" dirty="0" smtClean="0">
                <a:cs typeface="Times New Roman" pitchFamily="18" charset="0"/>
              </a:rPr>
              <a:t>tlení minulosti</a:t>
            </a:r>
            <a:r>
              <a:rPr lang="cs-CZ" sz="2800" dirty="0" smtClean="0">
                <a:cs typeface="Times New Roman" pitchFamily="18" charset="0"/>
              </a:rPr>
              <a:t> a </a:t>
            </a:r>
            <a:endParaRPr lang="cs-CZ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 smtClean="0"/>
              <a:t>	</a:t>
            </a:r>
            <a:r>
              <a:rPr lang="cs-CZ" sz="2800" b="1" dirty="0" smtClean="0">
                <a:cs typeface="Times New Roman" pitchFamily="18" charset="0"/>
              </a:rPr>
              <a:t>p</a:t>
            </a:r>
            <a:r>
              <a:rPr lang="cs-CZ" sz="2800" b="1" dirty="0" smtClean="0"/>
              <a:t>ř</a:t>
            </a:r>
            <a:r>
              <a:rPr lang="cs-CZ" sz="2800" b="1" dirty="0" smtClean="0">
                <a:cs typeface="Times New Roman" pitchFamily="18" charset="0"/>
              </a:rPr>
              <a:t>edvídání budoucnosti</a:t>
            </a:r>
            <a:r>
              <a:rPr lang="cs-CZ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Definice ČŘ:</a:t>
            </a:r>
            <a:r>
              <a:rPr lang="cs-CZ" sz="2800" dirty="0" smtClean="0"/>
              <a:t> posloupnost věcně a prostorově srovnatelných (</a:t>
            </a:r>
            <a:r>
              <a:rPr lang="cs-CZ" sz="2800" dirty="0" smtClean="0">
                <a:solidFill>
                  <a:srgbClr val="FF0000"/>
                </a:solidFill>
              </a:rPr>
              <a:t>číselných</a:t>
            </a:r>
            <a:r>
              <a:rPr lang="cs-CZ" sz="2800" dirty="0" smtClean="0"/>
              <a:t> nebo nečíselných) pozorování uspořádaná v čase směrem minulost </a:t>
            </a:r>
            <a:r>
              <a:rPr lang="cs-CZ" sz="2800" dirty="0" smtClean="0">
                <a:sym typeface="Symbol"/>
              </a:rPr>
              <a:t></a:t>
            </a:r>
            <a:r>
              <a:rPr lang="cs-CZ" sz="2800" dirty="0" smtClean="0"/>
              <a:t> přítomnost </a:t>
            </a:r>
            <a:r>
              <a:rPr lang="cs-CZ" sz="2800" dirty="0" smtClean="0">
                <a:sym typeface="Symbol"/>
              </a:rPr>
              <a:t></a:t>
            </a:r>
            <a:r>
              <a:rPr lang="cs-CZ" sz="2800" dirty="0" smtClean="0"/>
              <a:t> (budoucnost)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Členění časových řad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1.	</a:t>
            </a:r>
            <a:r>
              <a:rPr lang="cs-CZ" sz="2400" dirty="0" smtClean="0">
                <a:solidFill>
                  <a:schemeClr val="folHlink"/>
                </a:solidFill>
              </a:rPr>
              <a:t>Charakteru:</a:t>
            </a:r>
            <a:r>
              <a:rPr lang="cs-CZ" sz="2400" dirty="0" smtClean="0"/>
              <a:t> 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intervalové (očišťování ČŘ)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okamžikové (chronologický průměr)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folHlink"/>
                </a:solidFill>
              </a:rPr>
              <a:t>2.	Periodicity:</a:t>
            </a:r>
            <a:r>
              <a:rPr lang="cs-CZ" sz="2400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dlouhodobé (roční a delší,…)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krátkodobé (kvartální, měsíční,…)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solidFill>
                  <a:schemeClr val="folHlink"/>
                </a:solidFill>
              </a:rPr>
              <a:t>3.	Druhů číselných hodnot (ukazatelů):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absolutní (očištěné)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 dirty="0" smtClean="0"/>
              <a:t>odvozené (součtové, poměrové)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Očištění časové řady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391332" y="779933"/>
            <a:ext cx="7793037" cy="1143000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/>
              <a:t>VZOREC:		</a:t>
            </a:r>
            <a:r>
              <a:rPr lang="en-US" sz="1800" dirty="0" smtClean="0"/>
              <a:t>O</a:t>
            </a:r>
            <a:r>
              <a:rPr lang="cs-CZ" sz="1800" dirty="0" err="1" smtClean="0"/>
              <a:t>čÚ</a:t>
            </a:r>
            <a:r>
              <a:rPr lang="cs-CZ" sz="1800" dirty="0" smtClean="0"/>
              <a:t>=</a:t>
            </a:r>
            <a:r>
              <a:rPr lang="cs-CZ" sz="1800" dirty="0" err="1" smtClean="0"/>
              <a:t>PůvÚ</a:t>
            </a:r>
            <a:r>
              <a:rPr lang="en-US" sz="1800" dirty="0" smtClean="0"/>
              <a:t>*</a:t>
            </a:r>
            <a:r>
              <a:rPr lang="cs-CZ" sz="1800" dirty="0" err="1" smtClean="0"/>
              <a:t>PrůmDélkaInt</a:t>
            </a:r>
            <a:r>
              <a:rPr lang="en-US" sz="1800" dirty="0" smtClean="0"/>
              <a:t>/</a:t>
            </a:r>
            <a:r>
              <a:rPr lang="cs-CZ" sz="1800" dirty="0" smtClean="0"/>
              <a:t>Délka</a:t>
            </a:r>
            <a:r>
              <a:rPr lang="en-US" sz="1800" dirty="0" err="1" smtClean="0"/>
              <a:t>Int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	     		</a:t>
            </a:r>
            <a:r>
              <a:rPr lang="cs-CZ" sz="1800" dirty="0" err="1" smtClean="0"/>
              <a:t>PrůmInt</a:t>
            </a:r>
            <a:r>
              <a:rPr lang="cs-CZ" sz="1800" dirty="0" smtClean="0"/>
              <a:t> = 30,42</a:t>
            </a:r>
            <a:endParaRPr lang="cs-CZ" sz="1800" dirty="0"/>
          </a:p>
        </p:txBody>
      </p:sp>
      <p:graphicFrame>
        <p:nvGraphicFramePr>
          <p:cNvPr id="16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838746"/>
              </p:ext>
            </p:extLst>
          </p:nvPr>
        </p:nvGraphicFramePr>
        <p:xfrm>
          <a:off x="413793" y="1379089"/>
          <a:ext cx="6030416" cy="3363415"/>
        </p:xfrm>
        <a:graphic>
          <a:graphicData uri="http://schemas.openxmlformats.org/drawingml/2006/table">
            <a:tbl>
              <a:tblPr/>
              <a:tblGrid>
                <a:gridCol w="1265643"/>
                <a:gridCol w="1414542"/>
                <a:gridCol w="1637890"/>
                <a:gridCol w="1712341"/>
              </a:tblGrid>
              <a:tr h="4373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Měsíc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Interval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č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 </a:t>
                      </a: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dn</a:t>
                      </a: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ů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/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Původní údaje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Očištěné údaje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tržby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3270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31</a:t>
                      </a: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Základní charakteristiky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3792" y="843558"/>
            <a:ext cx="6318448" cy="32059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absolutní diference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dirty="0" smtClean="0"/>
              <a:t>	(1., 2. a vyšších řádů)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dirty="0" smtClean="0"/>
              <a:t>koeficienty růstu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195525"/>
              </p:ext>
            </p:extLst>
          </p:nvPr>
        </p:nvGraphicFramePr>
        <p:xfrm>
          <a:off x="1" y="2286000"/>
          <a:ext cx="1393031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6" name="Document" r:id="rId5" imgW="5753166" imgH="228965" progId="Word.Document.8">
                  <p:embed/>
                </p:oleObj>
              </mc:Choice>
              <mc:Fallback>
                <p:oleObj name="Document" r:id="rId5" imgW="5753166" imgH="2289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286000"/>
                        <a:ext cx="13930313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600200" y="800100"/>
            <a:ext cx="5943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4000" dirty="0">
                <a:solidFill>
                  <a:srgbClr val="307871"/>
                </a:solidFill>
              </a:rPr>
              <a:t>Absolutní diference</a:t>
            </a:r>
            <a:r>
              <a:rPr lang="cs-CZ" sz="4000" b="1" dirty="0">
                <a:solidFill>
                  <a:srgbClr val="307871"/>
                </a:solidFill>
                <a:latin typeface="Times New Roman" pitchFamily="18" charset="0"/>
              </a:rPr>
              <a:t> :</a:t>
            </a:r>
          </a:p>
          <a:p>
            <a:endParaRPr lang="cs-CZ" b="1" dirty="0">
              <a:latin typeface="Times New Roman" pitchFamily="18" charset="0"/>
            </a:endParaRPr>
          </a:p>
          <a:p>
            <a:endParaRPr lang="cs-CZ" dirty="0">
              <a:latin typeface="Times New Roman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" y="2743200"/>
            <a:ext cx="2690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  </a:t>
            </a:r>
            <a:r>
              <a:rPr lang="cs-CZ" sz="3200" b="1">
                <a:latin typeface="Times New Roman" pitchFamily="18" charset="0"/>
              </a:rPr>
              <a:t>Vyšších řádů: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814763" y="248602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8140" name="Object 12"/>
          <p:cNvGraphicFramePr>
            <a:graphicFrameLocks noChangeAspect="1"/>
          </p:cNvGraphicFramePr>
          <p:nvPr/>
        </p:nvGraphicFramePr>
        <p:xfrm>
          <a:off x="0" y="3314701"/>
          <a:ext cx="14782800" cy="440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7" name="Dokument" r:id="rId8" imgW="5760720" imgH="228600" progId="Word.Document.8">
                  <p:embed/>
                </p:oleObj>
              </mc:Choice>
              <mc:Fallback>
                <p:oleObj name="Dokument" r:id="rId8" imgW="5760720" imgH="228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14701"/>
                        <a:ext cx="14782800" cy="4405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0" y="3886200"/>
          <a:ext cx="13716000" cy="408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8" name="Dokument" r:id="rId11" imgW="5760720" imgH="228600" progId="Word.Document.8">
                  <p:embed/>
                </p:oleObj>
              </mc:Choice>
              <mc:Fallback>
                <p:oleObj name="Dokument" r:id="rId11" imgW="5760720" imgH="228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86200"/>
                        <a:ext cx="13716000" cy="408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152400" y="1771650"/>
            <a:ext cx="182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latin typeface="Times New Roman" pitchFamily="18" charset="0"/>
              </a:rPr>
              <a:t>1. řádu:</a:t>
            </a:r>
          </a:p>
        </p:txBody>
      </p:sp>
    </p:spTree>
    <p:extLst>
      <p:ext uri="{BB962C8B-B14F-4D97-AF65-F5344CB8AC3E}">
        <p14:creationId xmlns:p14="http://schemas.microsoft.com/office/powerpoint/2010/main" val="92721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Koeficient růstu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85800" y="2457450"/>
            <a:ext cx="6058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latin typeface="Arial" charset="0"/>
              </a:rPr>
              <a:t>Průměrný absolutní přírůstek a průměrný koeficient růstu</a:t>
            </a:r>
            <a:r>
              <a:rPr lang="cs-CZ">
                <a:latin typeface="Times New Roman" pitchFamily="18" charset="0"/>
              </a:rPr>
              <a:t>: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662363" y="241101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208089" y="2971800"/>
          <a:ext cx="3603625" cy="658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2" name="Rovnice" r:id="rId3" imgW="1752600" imgH="431800" progId="Equation.3">
                  <p:embed/>
                </p:oleObj>
              </mc:Choice>
              <mc:Fallback>
                <p:oleObj name="Rovnice" r:id="rId3" imgW="17526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9" y="2971800"/>
                        <a:ext cx="3603625" cy="6584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776663" y="238958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1219200" y="3657601"/>
          <a:ext cx="3505200" cy="803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r:id="rId5" imgW="1587500" imgH="482600" progId="Equation.3">
                  <p:embed/>
                </p:oleObj>
              </mc:Choice>
              <mc:Fallback>
                <p:oleObj r:id="rId5" imgW="15875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57601"/>
                        <a:ext cx="3505200" cy="803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0" y="221920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1" name="Object 9"/>
          <p:cNvGraphicFramePr>
            <a:graphicFrameLocks noChangeAspect="1"/>
          </p:cNvGraphicFramePr>
          <p:nvPr/>
        </p:nvGraphicFramePr>
        <p:xfrm>
          <a:off x="1116013" y="1600200"/>
          <a:ext cx="1223962" cy="68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4" name="Rovnice" r:id="rId7" imgW="596900" imgH="444500" progId="Equation.3">
                  <p:embed/>
                </p:oleObj>
              </mc:Choice>
              <mc:Fallback>
                <p:oleObj name="Rovnice" r:id="rId7" imgW="5969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00200"/>
                        <a:ext cx="1223962" cy="684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0" y="2554963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9164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3348038" y="1665685"/>
          <a:ext cx="1295400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5" name="Rovnice" r:id="rId9" imgW="749300" imgH="457200" progId="Equation.3">
                  <p:embed/>
                </p:oleObj>
              </mc:Choice>
              <mc:Fallback>
                <p:oleObj name="Rovnice" r:id="rId9" imgW="749300" imgH="457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1665685"/>
                        <a:ext cx="1295400" cy="592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5148263" y="1762125"/>
            <a:ext cx="2665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>
                <a:latin typeface="Times New Roman" pitchFamily="18" charset="0"/>
              </a:rPr>
              <a:t>t</a:t>
            </a:r>
            <a:r>
              <a:rPr lang="cs-CZ"/>
              <a:t> – rok, </a:t>
            </a:r>
            <a:r>
              <a:rPr lang="cs-CZ" i="1">
                <a:latin typeface="Times New Roman" pitchFamily="18" charset="0"/>
              </a:rPr>
              <a:t>m</a:t>
            </a:r>
            <a:r>
              <a:rPr lang="cs-CZ"/>
              <a:t>- měsíc</a:t>
            </a:r>
          </a:p>
        </p:txBody>
      </p:sp>
    </p:spTree>
    <p:extLst>
      <p:ext uri="{BB962C8B-B14F-4D97-AF65-F5344CB8AC3E}">
        <p14:creationId xmlns:p14="http://schemas.microsoft.com/office/powerpoint/2010/main" val="4871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15770</TotalTime>
  <Words>714</Words>
  <Application>Microsoft Office PowerPoint</Application>
  <PresentationFormat>Předvádění na obrazovce (16:9)</PresentationFormat>
  <Paragraphs>327</Paragraphs>
  <Slides>32</Slides>
  <Notes>26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6</vt:i4>
      </vt:variant>
      <vt:variant>
        <vt:lpstr>Nadpisy snímků</vt:lpstr>
      </vt:variant>
      <vt:variant>
        <vt:i4>32</vt:i4>
      </vt:variant>
    </vt:vector>
  </HeadingPairs>
  <TitlesOfParts>
    <vt:vector size="39" baseType="lpstr">
      <vt:lpstr>SLU</vt:lpstr>
      <vt:lpstr>Document</vt:lpstr>
      <vt:lpstr>Dokument</vt:lpstr>
      <vt:lpstr>Rovnice</vt:lpstr>
      <vt:lpstr>Equation.3</vt:lpstr>
      <vt:lpstr>Graf</vt:lpstr>
      <vt:lpstr>List</vt:lpstr>
      <vt:lpstr>Statistické zpracování dat  9.přednáška </vt:lpstr>
      <vt:lpstr>Téma přednášky:</vt:lpstr>
      <vt:lpstr>Obsah přednášky </vt:lpstr>
      <vt:lpstr>Typy ekonomických časových řad</vt:lpstr>
      <vt:lpstr>Členění časových řad </vt:lpstr>
      <vt:lpstr>Očištění časové řady</vt:lpstr>
      <vt:lpstr>Základní charakteristiky časových řad</vt:lpstr>
      <vt:lpstr>Prezentace aplikace PowerPoint</vt:lpstr>
      <vt:lpstr>Koeficient růstu</vt:lpstr>
      <vt:lpstr>Výpočet základních charakteristik časové řady</vt:lpstr>
      <vt:lpstr>Chronologický průměr</vt:lpstr>
      <vt:lpstr>Příklad – chronologický průměr</vt:lpstr>
      <vt:lpstr>Model ekonomické časové řady</vt:lpstr>
      <vt:lpstr>Modely ekonomických časových řad</vt:lpstr>
      <vt:lpstr>Modely ekonomických časových řad</vt:lpstr>
      <vt:lpstr>Dekompoziční model - aditivní</vt:lpstr>
      <vt:lpstr>Příklad – grafické znázornění</vt:lpstr>
      <vt:lpstr>Příklad – trendová přímka</vt:lpstr>
      <vt:lpstr>Příklad – časová řada po odečtení trendu</vt:lpstr>
      <vt:lpstr>Příklad – predikce časové řady</vt:lpstr>
      <vt:lpstr>Metody dekompozice</vt:lpstr>
      <vt:lpstr>Analýza trendové složky</vt:lpstr>
      <vt:lpstr>Transformace časové osy</vt:lpstr>
      <vt:lpstr>Transformace</vt:lpstr>
      <vt:lpstr>Lineární trend</vt:lpstr>
      <vt:lpstr>Příklad lineárního trendu</vt:lpstr>
      <vt:lpstr>Kvadratický trend</vt:lpstr>
      <vt:lpstr>Příklad kvadratického trendu</vt:lpstr>
      <vt:lpstr>Mocninný trend</vt:lpstr>
      <vt:lpstr>Exponenciální trend</vt:lpstr>
      <vt:lpstr> Logistický trend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254</cp:revision>
  <dcterms:created xsi:type="dcterms:W3CDTF">2016-07-06T15:42:34Z</dcterms:created>
  <dcterms:modified xsi:type="dcterms:W3CDTF">2018-02-21T05:48:00Z</dcterms:modified>
</cp:coreProperties>
</file>