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32" r:id="rId2"/>
    <p:sldId id="341" r:id="rId3"/>
    <p:sldId id="343" r:id="rId4"/>
    <p:sldId id="333" r:id="rId5"/>
    <p:sldId id="338" r:id="rId6"/>
    <p:sldId id="334" r:id="rId7"/>
    <p:sldId id="356" r:id="rId8"/>
    <p:sldId id="336" r:id="rId9"/>
    <p:sldId id="339" r:id="rId10"/>
    <p:sldId id="340" r:id="rId11"/>
    <p:sldId id="342" r:id="rId12"/>
    <p:sldId id="298" r:id="rId13"/>
    <p:sldId id="345" r:id="rId14"/>
    <p:sldId id="352" r:id="rId15"/>
    <p:sldId id="344" r:id="rId16"/>
    <p:sldId id="299" r:id="rId17"/>
    <p:sldId id="353" r:id="rId18"/>
    <p:sldId id="354" r:id="rId19"/>
    <p:sldId id="355" r:id="rId20"/>
    <p:sldId id="349" r:id="rId21"/>
    <p:sldId id="312" r:id="rId22"/>
    <p:sldId id="316" r:id="rId23"/>
    <p:sldId id="321" r:id="rId24"/>
    <p:sldId id="346" r:id="rId25"/>
    <p:sldId id="286" r:id="rId26"/>
    <p:sldId id="350" r:id="rId27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39" autoAdjust="0"/>
    <p:restoredTop sz="81327" autoAdjust="0"/>
  </p:normalViewPr>
  <p:slideViewPr>
    <p:cSldViewPr>
      <p:cViewPr varScale="1">
        <p:scale>
          <a:sx n="94" d="100"/>
          <a:sy n="94" d="100"/>
        </p:scale>
        <p:origin x="85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lfred_Ayer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Other_minds_problem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Mail</a:t>
            </a:r>
            <a:r>
              <a:rPr lang="cs-CZ" baseline="0" dirty="0"/>
              <a:t> (spam kontrola), kreditka (kontrola na </a:t>
            </a:r>
            <a:r>
              <a:rPr lang="cs-CZ" baseline="0" dirty="0" err="1"/>
              <a:t>fraud</a:t>
            </a:r>
            <a:r>
              <a:rPr lang="cs-CZ" baseline="0" dirty="0"/>
              <a:t>), </a:t>
            </a:r>
            <a:r>
              <a:rPr lang="cs-CZ" baseline="0" dirty="0" err="1"/>
              <a:t>amazon</a:t>
            </a:r>
            <a:r>
              <a:rPr lang="cs-CZ" baseline="0" dirty="0"/>
              <a:t> a </a:t>
            </a:r>
            <a:r>
              <a:rPr lang="cs-CZ" baseline="0" dirty="0" err="1"/>
              <a:t>ebay</a:t>
            </a:r>
            <a:r>
              <a:rPr lang="cs-CZ" baseline="0" dirty="0"/>
              <a:t> (</a:t>
            </a:r>
            <a:r>
              <a:rPr lang="cs-CZ" baseline="0" dirty="0" err="1"/>
              <a:t>doporuceni</a:t>
            </a:r>
            <a:r>
              <a:rPr lang="cs-CZ" baseline="0" dirty="0"/>
              <a:t> na </a:t>
            </a:r>
            <a:r>
              <a:rPr lang="cs-CZ" baseline="0" dirty="0" err="1"/>
              <a:t>prodikt</a:t>
            </a:r>
            <a:r>
              <a:rPr lang="cs-CZ" baseline="0" dirty="0"/>
              <a:t>), auto (optimalizace p</a:t>
            </a:r>
          </a:p>
          <a:p>
            <a:r>
              <a:rPr lang="cs-CZ" baseline="0" dirty="0" err="1"/>
              <a:t>rovozu</a:t>
            </a:r>
            <a:r>
              <a:rPr lang="cs-CZ" baseline="0" dirty="0"/>
              <a:t>)</a:t>
            </a:r>
          </a:p>
          <a:p>
            <a:endParaRPr lang="cs-CZ" baseline="0" dirty="0"/>
          </a:p>
          <a:p>
            <a:r>
              <a:rPr lang="en-US" dirty="0"/>
              <a:t>The </a:t>
            </a:r>
            <a:r>
              <a:rPr lang="en-US" i="1" dirty="0"/>
              <a:t>data-mining</a:t>
            </a:r>
            <a:r>
              <a:rPr lang="en-US" dirty="0"/>
              <a:t> tag says:</a:t>
            </a:r>
          </a:p>
          <a:p>
            <a:r>
              <a:rPr lang="en-US" dirty="0"/>
              <a:t>Data mining is the process of analyzing large amounts of data in order to find patterns and commonalities.</a:t>
            </a:r>
          </a:p>
          <a:p>
            <a:r>
              <a:rPr lang="en-US" dirty="0"/>
              <a:t>The </a:t>
            </a:r>
            <a:r>
              <a:rPr lang="en-US" i="1" dirty="0"/>
              <a:t>pattern-recognition</a:t>
            </a:r>
            <a:r>
              <a:rPr lang="en-US" dirty="0"/>
              <a:t> tag says:</a:t>
            </a:r>
          </a:p>
          <a:p>
            <a:r>
              <a:rPr lang="en-US" dirty="0"/>
              <a:t>Pattern recognition is the term given to the science of automating the classification of input into pre-determined categories, or on the other hand, of being able to </a:t>
            </a:r>
            <a:r>
              <a:rPr lang="en-US" dirty="0" err="1"/>
              <a:t>recognise</a:t>
            </a:r>
            <a:r>
              <a:rPr lang="en-US" dirty="0"/>
              <a:t> particular categories of input by their characteristics.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362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8150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35950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Mail</a:t>
            </a:r>
            <a:r>
              <a:rPr lang="cs-CZ" baseline="0" dirty="0"/>
              <a:t> (spam kontrola), kreditka (kontrola na </a:t>
            </a:r>
            <a:r>
              <a:rPr lang="cs-CZ" baseline="0" dirty="0" err="1"/>
              <a:t>fraud</a:t>
            </a:r>
            <a:r>
              <a:rPr lang="cs-CZ" baseline="0" dirty="0"/>
              <a:t>), </a:t>
            </a:r>
            <a:r>
              <a:rPr lang="cs-CZ" baseline="0" dirty="0" err="1"/>
              <a:t>amazon</a:t>
            </a:r>
            <a:r>
              <a:rPr lang="cs-CZ" baseline="0" dirty="0"/>
              <a:t> a </a:t>
            </a:r>
            <a:r>
              <a:rPr lang="cs-CZ" baseline="0" dirty="0" err="1"/>
              <a:t>ebay</a:t>
            </a:r>
            <a:r>
              <a:rPr lang="cs-CZ" baseline="0" dirty="0"/>
              <a:t> (</a:t>
            </a:r>
            <a:r>
              <a:rPr lang="cs-CZ" baseline="0" dirty="0" err="1"/>
              <a:t>doporuceni</a:t>
            </a:r>
            <a:r>
              <a:rPr lang="cs-CZ" baseline="0" dirty="0"/>
              <a:t> na </a:t>
            </a:r>
            <a:r>
              <a:rPr lang="cs-CZ" baseline="0" dirty="0" smtClean="0"/>
              <a:t>produkt</a:t>
            </a:r>
            <a:r>
              <a:rPr lang="cs-CZ" baseline="0" dirty="0"/>
              <a:t>), auto (optimalizace p</a:t>
            </a:r>
          </a:p>
          <a:p>
            <a:r>
              <a:rPr lang="cs-CZ" baseline="0" dirty="0" err="1"/>
              <a:t>rovozu</a:t>
            </a:r>
            <a:r>
              <a:rPr lang="cs-CZ" baseline="0" dirty="0"/>
              <a:t>)</a:t>
            </a:r>
          </a:p>
          <a:p>
            <a:endParaRPr lang="cs-CZ" baseline="0" dirty="0"/>
          </a:p>
          <a:p>
            <a:r>
              <a:rPr lang="en-US" dirty="0"/>
              <a:t>The </a:t>
            </a:r>
            <a:r>
              <a:rPr lang="en-US" i="1" dirty="0"/>
              <a:t>data-mining</a:t>
            </a:r>
            <a:r>
              <a:rPr lang="en-US" dirty="0"/>
              <a:t> tag says:</a:t>
            </a:r>
          </a:p>
          <a:p>
            <a:r>
              <a:rPr lang="en-US" dirty="0"/>
              <a:t>Data mining is the process of analyzing large amounts of data in order to find patterns and commonalities.</a:t>
            </a:r>
          </a:p>
          <a:p>
            <a:r>
              <a:rPr lang="en-US" dirty="0"/>
              <a:t>The </a:t>
            </a:r>
            <a:r>
              <a:rPr lang="en-US" i="1" dirty="0"/>
              <a:t>pattern-recognition</a:t>
            </a:r>
            <a:r>
              <a:rPr lang="en-US" dirty="0"/>
              <a:t> tag says:</a:t>
            </a:r>
          </a:p>
          <a:p>
            <a:r>
              <a:rPr lang="en-US" dirty="0"/>
              <a:t>Pattern recognition is the term given to the science of automating the classification of input into pre-determined categories, or on the other hand, of being able to </a:t>
            </a:r>
            <a:r>
              <a:rPr lang="en-US" dirty="0" err="1"/>
              <a:t>recognise</a:t>
            </a:r>
            <a:r>
              <a:rPr lang="en-US" dirty="0"/>
              <a:t> particular categories of input by their characteristics.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5383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</a:t>
            </a:r>
            <a:r>
              <a:rPr lang="cs-CZ" dirty="0" smtClean="0"/>
              <a:t>en.wikipedia.org/wiki/DJ_Patil</a:t>
            </a:r>
          </a:p>
          <a:p>
            <a:endParaRPr lang="cs-CZ" dirty="0" smtClean="0"/>
          </a:p>
          <a:p>
            <a:r>
              <a:rPr lang="en-US" dirty="0" smtClean="0"/>
              <a:t>In 1936, philosopher </a:t>
            </a:r>
            <a:r>
              <a:rPr lang="en-US" dirty="0" smtClean="0">
                <a:hlinkClick r:id="rId3" tooltip="Alfred Ayer"/>
              </a:rPr>
              <a:t>Alfred Ayer</a:t>
            </a:r>
            <a:r>
              <a:rPr lang="en-US" dirty="0" smtClean="0"/>
              <a:t> considered the standard philosophical question of </a:t>
            </a:r>
            <a:r>
              <a:rPr lang="en-US" dirty="0" smtClean="0">
                <a:hlinkClick r:id="rId4" tooltip="Other minds problem"/>
              </a:rPr>
              <a:t>other minds</a:t>
            </a:r>
            <a:r>
              <a:rPr lang="en-US" dirty="0" smtClean="0"/>
              <a:t>: how do we know that other people have the same conscious experiences that we do?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228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56177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6923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814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02140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23878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689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Rozpoznávání obrazu, </a:t>
            </a:r>
            <a:r>
              <a:rPr lang="cs-CZ" dirty="0" err="1"/>
              <a:t>Alphazero</a:t>
            </a:r>
            <a:r>
              <a:rPr lang="cs-CZ" baseline="0" dirty="0"/>
              <a:t> šachy, </a:t>
            </a:r>
            <a:r>
              <a:rPr lang="cs-CZ" baseline="0" dirty="0" err="1"/>
              <a:t>AlphaGo</a:t>
            </a:r>
            <a:r>
              <a:rPr lang="cs-CZ" baseline="0" dirty="0"/>
              <a:t>, generování hudby, autonomní řízení aut</a:t>
            </a:r>
            <a:r>
              <a:rPr lang="en-US" baseline="0" dirty="0"/>
              <a:t>, </a:t>
            </a:r>
            <a:r>
              <a:rPr lang="en-US" baseline="0" dirty="0" err="1"/>
              <a:t>AlphaStar</a:t>
            </a:r>
            <a:endParaRPr lang="cs-CZ" baseline="0" dirty="0"/>
          </a:p>
          <a:p>
            <a:endParaRPr lang="cs-CZ" baseline="0" dirty="0"/>
          </a:p>
          <a:p>
            <a:r>
              <a:rPr lang="cs-CZ" dirty="0"/>
              <a:t>Hudba:</a:t>
            </a:r>
          </a:p>
          <a:p>
            <a:r>
              <a:rPr lang="cs-CZ" dirty="0"/>
              <a:t>https://www.youtube.com/watch?v=UWxfnNXlVy8</a:t>
            </a:r>
          </a:p>
          <a:p>
            <a:r>
              <a:rPr lang="cs-CZ" dirty="0"/>
              <a:t>Čas: 3:50</a:t>
            </a:r>
          </a:p>
          <a:p>
            <a:endParaRPr lang="cs-CZ" baseline="0" dirty="0"/>
          </a:p>
          <a:p>
            <a:r>
              <a:rPr lang="cs-CZ" baseline="0" dirty="0"/>
              <a:t>Auta:</a:t>
            </a:r>
          </a:p>
          <a:p>
            <a:r>
              <a:rPr lang="cs-CZ" dirty="0"/>
              <a:t>https://www.youtube.com/watch?v=H-HVZJ7kGI0&amp;index=1&amp;list=PLtBw6njQRU-rwp5__7C0oIVt26ZgjG9NI</a:t>
            </a:r>
          </a:p>
          <a:p>
            <a:r>
              <a:rPr lang="cs-CZ" dirty="0"/>
              <a:t>Čas: 32:30</a:t>
            </a:r>
          </a:p>
          <a:p>
            <a:endParaRPr lang="cs-CZ" dirty="0"/>
          </a:p>
          <a:p>
            <a:r>
              <a:rPr lang="cs-CZ" dirty="0" err="1"/>
              <a:t>Deep</a:t>
            </a:r>
            <a:r>
              <a:rPr lang="cs-CZ" dirty="0"/>
              <a:t> </a:t>
            </a:r>
            <a:r>
              <a:rPr lang="cs-CZ" dirty="0" err="1"/>
              <a:t>nostalgia</a:t>
            </a:r>
            <a:r>
              <a:rPr lang="cs-CZ" dirty="0"/>
              <a:t>:</a:t>
            </a:r>
          </a:p>
          <a:p>
            <a:r>
              <a:rPr lang="cs-CZ" dirty="0"/>
              <a:t>https://www.youtube.com/watch?v=TWY1uBK4Zxc</a:t>
            </a:r>
          </a:p>
          <a:p>
            <a:endParaRPr lang="cs-CZ" dirty="0"/>
          </a:p>
          <a:p>
            <a:r>
              <a:rPr lang="cs-CZ" dirty="0"/>
              <a:t>Nepravost UFO:</a:t>
            </a:r>
          </a:p>
          <a:p>
            <a:r>
              <a:rPr lang="cs-CZ" dirty="0"/>
              <a:t>https://www.zive.cz/clanky/technika-defmo-s-ceskymi-koreny-na-cvut-odhalila-ze-na-utahem-neletelo-ufo-ale-raroh-velky/sc-3-a-211016/default.aspx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7796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Čas 1:25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7044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591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1950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8826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4333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424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4305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092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fi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berka@vse.cz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39902"/>
            <a:ext cx="936104" cy="73016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5536" y="2365808"/>
            <a:ext cx="6704527" cy="230425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Dolování dat</a:t>
            </a:r>
          </a:p>
          <a:p>
            <a:pPr algn="ctr"/>
            <a:endParaRPr lang="cs-CZ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t-B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ní informace </a:t>
            </a:r>
            <a:r>
              <a:rPr lang="pt-B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požadavky na absolvování</a:t>
            </a:r>
            <a:endParaRPr lang="cs-CZ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cs-CZ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Jan Górecki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700088"/>
            <a:ext cx="5111750" cy="2159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1563901"/>
          <a:ext cx="6480720" cy="435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3755197986"/>
                    </a:ext>
                  </a:extLst>
                </a:gridCol>
                <a:gridCol w="4213804">
                  <a:extLst>
                    <a:ext uri="{9D8B030D-6E8A-4147-A177-3AD203B41FA5}">
                      <a16:colId xmlns:a16="http://schemas.microsoft.com/office/drawing/2014/main" val="4011610095"/>
                    </a:ext>
                  </a:extLst>
                </a:gridCol>
              </a:tblGrid>
              <a:tr h="21780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Název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Rozvoj vzdělávání na Slezské univerzitě v Opavě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2320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Registrační číslo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78013" y="2782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74" y="250328"/>
            <a:ext cx="55054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78013" y="4513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9" name="Obrázek 8" descr="mineiro2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08304" y="250328"/>
            <a:ext cx="1694880" cy="1925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008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416736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MATLAB</a:t>
            </a:r>
          </a:p>
          <a:p>
            <a:pPr lvl="1"/>
            <a:r>
              <a:rPr lang="en-US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Statistics and Machine Learning Toolbox</a:t>
            </a: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https://www.mathworks.com/solutions/data-science.html</a:t>
            </a:r>
          </a:p>
          <a:p>
            <a:pPr lvl="1"/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trial verze z mathworks.com</a:t>
            </a:r>
          </a:p>
          <a:p>
            <a:pPr lvl="1"/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Octave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free verze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MATLABu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  <a:p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RapidMiner</a:t>
            </a: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dirty="0"/>
              <a:t>Software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72269"/>
            <a:ext cx="1760984" cy="140878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868" y="3654807"/>
            <a:ext cx="2343588" cy="58589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256267"/>
            <a:ext cx="2448272" cy="62022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158" y="1596773"/>
            <a:ext cx="2517005" cy="57471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972" y="2937664"/>
            <a:ext cx="2713484" cy="67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4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38437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cs-CZ" sz="1800" b="1" dirty="0"/>
              <a:t>Nejlépe vlastní</a:t>
            </a:r>
          </a:p>
          <a:p>
            <a:endParaRPr lang="cs-CZ" sz="1800" b="1" dirty="0"/>
          </a:p>
          <a:p>
            <a:r>
              <a:rPr lang="en-US" sz="1800" b="1" dirty="0"/>
              <a:t>UC Irvine Machine Learning Repository</a:t>
            </a:r>
            <a:r>
              <a:rPr lang="cs-CZ" sz="1800" b="1" dirty="0"/>
              <a:t/>
            </a:r>
            <a:br>
              <a:rPr lang="cs-CZ" sz="1800" b="1" dirty="0"/>
            </a:br>
            <a:r>
              <a:rPr lang="cs-CZ" sz="1800" b="1" dirty="0"/>
              <a:t>https://</a:t>
            </a:r>
            <a:r>
              <a:rPr lang="cs-CZ" sz="1800" b="1" dirty="0" smtClean="0"/>
              <a:t>archive.ics.uci.edu</a:t>
            </a:r>
            <a:br>
              <a:rPr lang="cs-CZ" sz="1800" b="1" dirty="0" smtClean="0"/>
            </a:b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Kaggle</a:t>
            </a:r>
            <a:r>
              <a:rPr lang="en-US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Your Home for Data Science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www.kaggle.com</a:t>
            </a: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KEEL -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dataset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repository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www.keel.es  a tam KEEL-</a:t>
            </a:r>
            <a:r>
              <a:rPr lang="cs-CZ" altLang="cs-CZ" sz="18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dataset</a:t>
            </a: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dirty="0"/>
              <a:t>Data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95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39902"/>
            <a:ext cx="936104" cy="73016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5536" y="2365808"/>
            <a:ext cx="6704527" cy="230425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Dolování dat</a:t>
            </a:r>
          </a:p>
          <a:p>
            <a:pPr algn="ctr"/>
            <a:endParaRPr lang="cs-CZ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Dolování dat</a:t>
            </a:r>
          </a:p>
          <a:p>
            <a:pPr algn="ctr"/>
            <a:endParaRPr lang="cs-CZ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Jan Górecki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700088"/>
            <a:ext cx="5111750" cy="2159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1563901"/>
          <a:ext cx="6480720" cy="435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3755197986"/>
                    </a:ext>
                  </a:extLst>
                </a:gridCol>
                <a:gridCol w="4213804">
                  <a:extLst>
                    <a:ext uri="{9D8B030D-6E8A-4147-A177-3AD203B41FA5}">
                      <a16:colId xmlns:a16="http://schemas.microsoft.com/office/drawing/2014/main" val="4011610095"/>
                    </a:ext>
                  </a:extLst>
                </a:gridCol>
              </a:tblGrid>
              <a:tr h="21780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Název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Rozvoj vzdělávání na Slezské univerzitě v Opavě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2320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Registrační číslo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78013" y="2782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74" y="250328"/>
            <a:ext cx="55054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78013" y="4513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60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přednášky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Definice …</a:t>
            </a:r>
          </a:p>
          <a:p>
            <a:r>
              <a:rPr lang="cs-CZ" sz="2000" dirty="0"/>
              <a:t>Historie …</a:t>
            </a:r>
          </a:p>
          <a:p>
            <a:r>
              <a:rPr lang="cs-CZ" sz="2000" dirty="0"/>
              <a:t>Úlohy </a:t>
            </a:r>
            <a:r>
              <a:rPr lang="cs-CZ" sz="2000" dirty="0" smtClean="0"/>
              <a:t>…</a:t>
            </a:r>
          </a:p>
          <a:p>
            <a:r>
              <a:rPr lang="cs-CZ" sz="2000" dirty="0" smtClean="0"/>
              <a:t>Příklad …</a:t>
            </a:r>
            <a:endParaRPr lang="cs-CZ" sz="2000" dirty="0"/>
          </a:p>
          <a:p>
            <a:r>
              <a:rPr lang="cs-CZ" sz="2000" dirty="0" smtClean="0"/>
              <a:t>Postupy </a:t>
            </a:r>
            <a:r>
              <a:rPr lang="cs-CZ" sz="2000" dirty="0"/>
              <a:t>(metodiky) …</a:t>
            </a:r>
          </a:p>
          <a:p>
            <a:r>
              <a:rPr lang="cs-CZ" sz="2000" dirty="0"/>
              <a:t>Software pro </a:t>
            </a:r>
            <a:r>
              <a:rPr lang="cs-CZ" sz="2000" dirty="0" smtClean="0"/>
              <a:t>…</a:t>
            </a: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139952" y="213970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 … Dolování dat</a:t>
            </a:r>
          </a:p>
        </p:txBody>
      </p:sp>
      <p:sp>
        <p:nvSpPr>
          <p:cNvPr id="5" name="Pravá složená závorka 4"/>
          <p:cNvSpPr/>
          <p:nvPr/>
        </p:nvSpPr>
        <p:spPr>
          <a:xfrm>
            <a:off x="3311860" y="1454754"/>
            <a:ext cx="828092" cy="241314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326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2592288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lvl="0" indent="0">
              <a:buNone/>
            </a:pPr>
            <a:r>
              <a:rPr lang="cs-CZ" sz="2000" dirty="0"/>
              <a:t>Non-</a:t>
            </a:r>
            <a:r>
              <a:rPr lang="cs-CZ" sz="2000" dirty="0" err="1"/>
              <a:t>trivial</a:t>
            </a:r>
            <a:r>
              <a:rPr lang="cs-CZ" sz="2000" dirty="0"/>
              <a:t> </a:t>
            </a:r>
            <a:r>
              <a:rPr lang="cs-CZ" sz="2000" dirty="0" err="1"/>
              <a:t>process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identifying</a:t>
            </a:r>
            <a:r>
              <a:rPr lang="cs-CZ" sz="2000" dirty="0"/>
              <a:t> </a:t>
            </a:r>
            <a:r>
              <a:rPr lang="cs-CZ" sz="2000" dirty="0" err="1"/>
              <a:t>valid</a:t>
            </a:r>
            <a:r>
              <a:rPr lang="cs-CZ" sz="2000" dirty="0"/>
              <a:t>, novel, </a:t>
            </a:r>
            <a:r>
              <a:rPr lang="cs-CZ" sz="2000" dirty="0" err="1"/>
              <a:t>potentially</a:t>
            </a:r>
            <a:r>
              <a:rPr lang="cs-CZ" sz="2000" dirty="0"/>
              <a:t> </a:t>
            </a:r>
            <a:r>
              <a:rPr lang="cs-CZ" sz="2000" dirty="0" err="1"/>
              <a:t>useful</a:t>
            </a:r>
            <a:r>
              <a:rPr lang="cs-CZ" sz="2000" dirty="0"/>
              <a:t> and </a:t>
            </a:r>
            <a:r>
              <a:rPr lang="cs-CZ" sz="2000" dirty="0" err="1"/>
              <a:t>ultimately</a:t>
            </a:r>
            <a:r>
              <a:rPr lang="cs-CZ" sz="2000" dirty="0"/>
              <a:t> </a:t>
            </a:r>
            <a:r>
              <a:rPr lang="cs-CZ" sz="2000" dirty="0" err="1"/>
              <a:t>understandable</a:t>
            </a:r>
            <a:r>
              <a:rPr lang="cs-CZ" sz="2000" dirty="0"/>
              <a:t> </a:t>
            </a:r>
            <a:r>
              <a:rPr lang="cs-CZ" sz="2000" dirty="0" err="1"/>
              <a:t>patterns</a:t>
            </a:r>
            <a:r>
              <a:rPr lang="cs-CZ" sz="2000" dirty="0"/>
              <a:t> </a:t>
            </a:r>
            <a:r>
              <a:rPr lang="cs-CZ" sz="2000" dirty="0" err="1"/>
              <a:t>from</a:t>
            </a:r>
            <a:r>
              <a:rPr lang="cs-CZ" sz="2000" dirty="0"/>
              <a:t> data  (</a:t>
            </a:r>
            <a:r>
              <a:rPr lang="cs-CZ" sz="2000" dirty="0" err="1"/>
              <a:t>Fayyad</a:t>
            </a:r>
            <a:r>
              <a:rPr lang="cs-CZ" sz="2000" dirty="0"/>
              <a:t> a kol., 1996)</a:t>
            </a:r>
          </a:p>
          <a:p>
            <a:pPr lvl="0"/>
            <a:endParaRPr lang="cs-CZ" sz="2000" dirty="0"/>
          </a:p>
          <a:p>
            <a:pPr lvl="0"/>
            <a:endParaRPr lang="cs-CZ" sz="2000" dirty="0"/>
          </a:p>
          <a:p>
            <a:pPr lvl="0"/>
            <a:endParaRPr lang="cs-CZ" sz="2000" dirty="0"/>
          </a:p>
          <a:p>
            <a:pPr lvl="0"/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Dolování dat (Data </a:t>
            </a:r>
            <a:r>
              <a:rPr lang="cs-CZ" altLang="cs-CZ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mining</a:t>
            </a:r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51670"/>
            <a:ext cx="4488562" cy="276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8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Trocha historie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773373"/>
            <a:ext cx="3628027" cy="3888432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220072" y="1923678"/>
            <a:ext cx="432048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700" dirty="0" smtClean="0">
                <a:solidFill>
                  <a:srgbClr val="000000"/>
                </a:solidFill>
              </a:rPr>
              <a:t>(1950)</a:t>
            </a:r>
            <a:endParaRPr lang="cs-CZ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68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915566"/>
            <a:ext cx="6768752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r>
              <a:rPr lang="cs-CZ" sz="1800" b="1" dirty="0" smtClean="0"/>
              <a:t>Klasifikace/Predikce</a:t>
            </a:r>
            <a:endParaRPr lang="cs-CZ" sz="1800" dirty="0"/>
          </a:p>
          <a:p>
            <a:pPr lvl="1"/>
            <a:r>
              <a:rPr lang="cs-CZ" sz="1600" b="1" dirty="0" smtClean="0"/>
              <a:t>Cíl:</a:t>
            </a:r>
            <a:r>
              <a:rPr lang="cs-CZ" sz="1600" dirty="0" smtClean="0"/>
              <a:t> Nalézt </a:t>
            </a:r>
            <a:r>
              <a:rPr lang="cs-CZ" sz="1600" dirty="0"/>
              <a:t>znalosti použitelné pro klasifikaci nových případů</a:t>
            </a:r>
            <a:r>
              <a:rPr lang="cs-CZ" sz="1600" dirty="0" smtClean="0"/>
              <a:t>.</a:t>
            </a:r>
            <a:endParaRPr lang="cs-CZ" sz="1600" dirty="0"/>
          </a:p>
          <a:p>
            <a:pPr lvl="1"/>
            <a:r>
              <a:rPr lang="cs-CZ" sz="1600" b="1" dirty="0"/>
              <a:t>Příklad:</a:t>
            </a:r>
            <a:r>
              <a:rPr lang="cs-CZ" sz="1600" dirty="0"/>
              <a:t> Predikce akciových cen, klasifikace e-mailů jako spam nebo ne-spam.</a:t>
            </a:r>
          </a:p>
          <a:p>
            <a:r>
              <a:rPr lang="cs-CZ" sz="1800" b="1" dirty="0"/>
              <a:t>Deskripce</a:t>
            </a:r>
            <a:endParaRPr lang="cs-CZ" sz="1800" dirty="0"/>
          </a:p>
          <a:p>
            <a:pPr lvl="1"/>
            <a:r>
              <a:rPr lang="cs-CZ" sz="1600" b="1" dirty="0" smtClean="0"/>
              <a:t>Cíl:</a:t>
            </a:r>
            <a:r>
              <a:rPr lang="cs-CZ" sz="1600" dirty="0" smtClean="0"/>
              <a:t> Nalézt </a:t>
            </a:r>
            <a:r>
              <a:rPr lang="cs-CZ" sz="1600" dirty="0"/>
              <a:t>dominantní strukturu nebo </a:t>
            </a:r>
            <a:r>
              <a:rPr lang="cs-CZ" sz="1600" dirty="0" smtClean="0"/>
              <a:t>vazby skryté v datech. Dáváme přednost menšímu počtu méně přesných avšak srozumitelných pravidel.</a:t>
            </a:r>
            <a:endParaRPr lang="cs-CZ" sz="1600" dirty="0"/>
          </a:p>
          <a:p>
            <a:pPr lvl="1"/>
            <a:r>
              <a:rPr lang="cs-CZ" sz="1600" b="1" dirty="0" smtClean="0"/>
              <a:t>Příklad: </a:t>
            </a:r>
            <a:r>
              <a:rPr lang="cs-CZ" sz="1600" dirty="0" smtClean="0"/>
              <a:t>Analýza </a:t>
            </a:r>
            <a:r>
              <a:rPr lang="cs-CZ" sz="1600" dirty="0"/>
              <a:t>sociálních médií odhalila, že pozitivní recenze na film často korelují s vyššími prodeji vstupenek v prvním týdnu promítání.</a:t>
            </a:r>
          </a:p>
          <a:p>
            <a:r>
              <a:rPr lang="cs-CZ" sz="1800" b="1" dirty="0"/>
              <a:t>Hledání „</a:t>
            </a:r>
            <a:r>
              <a:rPr lang="cs-CZ" sz="1800" b="1" dirty="0" err="1"/>
              <a:t>Nugetů</a:t>
            </a:r>
            <a:r>
              <a:rPr lang="cs-CZ" sz="1800" b="1" dirty="0"/>
              <a:t>“</a:t>
            </a:r>
            <a:endParaRPr lang="cs-CZ" sz="1800" dirty="0"/>
          </a:p>
          <a:p>
            <a:pPr lvl="1"/>
            <a:r>
              <a:rPr lang="cs-CZ" sz="1600" b="1" dirty="0" smtClean="0"/>
              <a:t>Cíl:</a:t>
            </a:r>
            <a:r>
              <a:rPr lang="cs-CZ" sz="1600" dirty="0" smtClean="0"/>
              <a:t> Nalézt </a:t>
            </a:r>
            <a:r>
              <a:rPr lang="cs-CZ" sz="1600" dirty="0"/>
              <a:t>dílčí </a:t>
            </a:r>
            <a:r>
              <a:rPr lang="cs-CZ" sz="1600" dirty="0" smtClean="0"/>
              <a:t>překvapivé (vzácné, cenné) znalosti.</a:t>
            </a:r>
          </a:p>
          <a:p>
            <a:pPr lvl="1"/>
            <a:r>
              <a:rPr lang="cs-CZ" sz="1600" b="1" dirty="0" smtClean="0"/>
              <a:t>Příklad</a:t>
            </a:r>
            <a:r>
              <a:rPr lang="cs-CZ" sz="1600" b="1" dirty="0"/>
              <a:t>:</a:t>
            </a:r>
            <a:r>
              <a:rPr lang="cs-CZ" sz="1600" dirty="0"/>
              <a:t> Odhalení neobvyklých nákupních vzorců v datech o prodeji</a:t>
            </a:r>
            <a:r>
              <a:rPr lang="cs-CZ" sz="1600" dirty="0" smtClean="0"/>
              <a:t>.</a:t>
            </a:r>
            <a:endParaRPr lang="cs-CZ" sz="8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Úlohy dobývání znalostí 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31590"/>
            <a:ext cx="1475656" cy="126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499742"/>
            <a:ext cx="1475656" cy="122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756816"/>
            <a:ext cx="1475656" cy="132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17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632848" cy="507703"/>
          </a:xfrm>
        </p:spPr>
        <p:txBody>
          <a:bodyPr/>
          <a:lstStyle/>
          <a:p>
            <a:r>
              <a:rPr lang="cs-CZ" b="1" dirty="0"/>
              <a:t>Detekce Spamu - Shromažďování a Předzpracování Dat</a:t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51520" y="1491630"/>
            <a:ext cx="7920880" cy="2460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Shromažďování Trénovacích Dat: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Příklad: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Sbíráme 1000 e-mailů, z nichž 500 </a:t>
            </a:r>
            <a:r>
              <a:rPr lang="cs-CZ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 označeno 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jako spam a 500 jako ne-spam. Data jsou anonymizována, aby </a:t>
            </a:r>
            <a:r>
              <a:rPr lang="cs-CZ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byly odstraněny všechny 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osobní </a:t>
            </a:r>
            <a:r>
              <a:rPr lang="cs-CZ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informace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Předzpracování Dat: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Příklad: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E-maily jsou pročištěny od nepotřebných dat, jako jsou hlavičky e-mailů, a text je převeden </a:t>
            </a:r>
            <a:r>
              <a:rPr lang="cs-CZ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malá písmena. 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cs-CZ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KUP 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TEĎ!!!" se stane "</a:t>
            </a:r>
            <a:r>
              <a:rPr lang="cs-CZ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kup 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teď".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04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632848" cy="507703"/>
          </a:xfrm>
        </p:spPr>
        <p:txBody>
          <a:bodyPr/>
          <a:lstStyle/>
          <a:p>
            <a:r>
              <a:rPr lang="cs-CZ" b="1" dirty="0"/>
              <a:t>Detekce Spamu - Analýza </a:t>
            </a:r>
            <a:r>
              <a:rPr lang="cs-CZ" b="1" dirty="0" smtClean="0"/>
              <a:t>Dat (metoda Naivní </a:t>
            </a:r>
            <a:r>
              <a:rPr lang="cs-CZ" b="1" dirty="0" err="1" smtClean="0"/>
              <a:t>Bayes</a:t>
            </a:r>
            <a:r>
              <a:rPr lang="cs-CZ" b="1" dirty="0" smtClean="0"/>
              <a:t>)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51520" y="1059582"/>
            <a:ext cx="7920880" cy="3140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Analýza Dat s Naivním </a:t>
            </a:r>
            <a:r>
              <a:rPr lang="cs-CZ" sz="1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Bayesem</a:t>
            </a:r>
            <a:r>
              <a:rPr lang="cs-C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Základní Idea:</a:t>
            </a: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Naivní </a:t>
            </a:r>
            <a:r>
              <a:rPr lang="cs-CZ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Bayes</a:t>
            </a: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statistický klasifikační model založený na </a:t>
            </a:r>
            <a:r>
              <a:rPr lang="cs-CZ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Bayesově</a:t>
            </a: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teorému. Je "naivní", protože předpokládá nezávislost mezi jednotlivými slovy (nebo rysy) ve zprávě, což ve skutečnosti nemusí být vždy pravda.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Příklad Použití Naivního </a:t>
            </a:r>
            <a:r>
              <a:rPr lang="cs-CZ" sz="1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Bayese</a:t>
            </a:r>
            <a:r>
              <a:rPr lang="cs-C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Trénovací Data:</a:t>
            </a: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Máme trénovací data, kde jsou e-maily již označeny jako spam nebo ne-spam. Model se učí z těchto dat, jak rozpoznat charakteristiky spamových a ne-spamových e-mailů.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Výpočet Pravděpodobnosti:</a:t>
            </a: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Model vypočítá pravděpodobnost, že daný e-mail je spam nebo ne, na základě frekvence slov v e-mailu. Například, e-mail obsahující slova jako "sleva", "klikněte" a "zdarma" může mít vyšší pravděpodobnost být označen jako spam.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Klasifikace:</a:t>
            </a: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E-mail je klasifikován jako spam nebo ne-spam na základě vypočítané pravděpodobnosti</a:t>
            </a:r>
            <a:r>
              <a:rPr lang="cs-CZ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74158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632848" cy="507703"/>
          </a:xfrm>
        </p:spPr>
        <p:txBody>
          <a:bodyPr/>
          <a:lstStyle/>
          <a:p>
            <a:r>
              <a:rPr lang="cs-CZ" b="1" dirty="0"/>
              <a:t>Detekce Spamu - Aplikace Modelu a Výsledek</a:t>
            </a:r>
          </a:p>
        </p:txBody>
      </p:sp>
      <p:sp>
        <p:nvSpPr>
          <p:cNvPr id="3" name="Obdélník 2"/>
          <p:cNvSpPr/>
          <p:nvPr/>
        </p:nvSpPr>
        <p:spPr>
          <a:xfrm>
            <a:off x="251520" y="843558"/>
            <a:ext cx="7920880" cy="3807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Výsledek Analýzy: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Příklad:</a:t>
            </a: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Model je nyní schopen s přesností 95% identifikovat, zda je nový e-mail spam nebo ne, na základě jeho obsahu a charakteristik</a:t>
            </a:r>
            <a:r>
              <a:rPr lang="cs-CZ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Aplikace Modelu: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Příklad:</a:t>
            </a: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Model je integrován do e-mailového systému. Když přijde nový e-mail obsahující "</a:t>
            </a:r>
            <a:r>
              <a:rPr lang="cs-CZ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kup </a:t>
            </a: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teď", je automaticky přesunut do složky se spamem.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Aktualizace Modelu: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Příklad:</a:t>
            </a: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Model se pravidelně aktualizuje s novými daty, aby se zlepšila jeho přesnost. Pokud některé spamové e-maily projdou, uživatelé je mohou manuálně označit jako spam, což pomáhá modelu se učit a zlepšovat.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Výsledek: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Příklad:</a:t>
            </a: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Uživatelé vidí výrazné snížení spamu v jejich doručené poště, což jim umožňuje se soustředit na důležité e-maily a zvyšuje jejich produktivitu</a:t>
            </a:r>
            <a:r>
              <a:rPr lang="cs-CZ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5354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2592288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lvl="0" indent="0">
              <a:buNone/>
            </a:pPr>
            <a:r>
              <a:rPr lang="cs-CZ" sz="2000" dirty="0"/>
              <a:t>Non-</a:t>
            </a:r>
            <a:r>
              <a:rPr lang="cs-CZ" sz="2000" dirty="0" err="1"/>
              <a:t>trivial</a:t>
            </a:r>
            <a:r>
              <a:rPr lang="cs-CZ" sz="2000" dirty="0"/>
              <a:t> </a:t>
            </a:r>
            <a:r>
              <a:rPr lang="cs-CZ" sz="2000" dirty="0" err="1"/>
              <a:t>process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identifying</a:t>
            </a:r>
            <a:r>
              <a:rPr lang="cs-CZ" sz="2000" dirty="0"/>
              <a:t> </a:t>
            </a:r>
            <a:r>
              <a:rPr lang="cs-CZ" sz="2000" dirty="0" err="1"/>
              <a:t>valid</a:t>
            </a:r>
            <a:r>
              <a:rPr lang="cs-CZ" sz="2000" dirty="0"/>
              <a:t>, novel, </a:t>
            </a:r>
            <a:r>
              <a:rPr lang="cs-CZ" sz="2000" dirty="0" err="1"/>
              <a:t>potentially</a:t>
            </a:r>
            <a:r>
              <a:rPr lang="cs-CZ" sz="2000" dirty="0"/>
              <a:t> </a:t>
            </a:r>
            <a:r>
              <a:rPr lang="cs-CZ" sz="2000" dirty="0" err="1"/>
              <a:t>useful</a:t>
            </a:r>
            <a:r>
              <a:rPr lang="cs-CZ" sz="2000" dirty="0"/>
              <a:t> and </a:t>
            </a:r>
            <a:r>
              <a:rPr lang="cs-CZ" sz="2000" dirty="0" err="1"/>
              <a:t>ultimately</a:t>
            </a:r>
            <a:r>
              <a:rPr lang="cs-CZ" sz="2000" dirty="0"/>
              <a:t> </a:t>
            </a:r>
            <a:r>
              <a:rPr lang="cs-CZ" sz="2000" dirty="0" err="1"/>
              <a:t>understandable</a:t>
            </a:r>
            <a:r>
              <a:rPr lang="cs-CZ" sz="2000" dirty="0"/>
              <a:t> </a:t>
            </a:r>
            <a:r>
              <a:rPr lang="cs-CZ" sz="2000" dirty="0" err="1"/>
              <a:t>patterns</a:t>
            </a:r>
            <a:r>
              <a:rPr lang="cs-CZ" sz="2000" dirty="0"/>
              <a:t> </a:t>
            </a:r>
            <a:r>
              <a:rPr lang="cs-CZ" sz="2000" dirty="0" err="1"/>
              <a:t>from</a:t>
            </a:r>
            <a:r>
              <a:rPr lang="cs-CZ" sz="2000" dirty="0"/>
              <a:t> data  (</a:t>
            </a:r>
            <a:r>
              <a:rPr lang="cs-CZ" sz="2000" dirty="0" err="1"/>
              <a:t>Fayyad</a:t>
            </a:r>
            <a:r>
              <a:rPr lang="cs-CZ" sz="2000" dirty="0"/>
              <a:t> a kol., 1996)</a:t>
            </a:r>
          </a:p>
          <a:p>
            <a:pPr lvl="0"/>
            <a:endParaRPr lang="cs-CZ" sz="2000" dirty="0"/>
          </a:p>
          <a:p>
            <a:pPr lvl="0"/>
            <a:endParaRPr lang="cs-CZ" sz="2000" dirty="0"/>
          </a:p>
          <a:p>
            <a:pPr lvl="0"/>
            <a:endParaRPr lang="cs-CZ" sz="2000" dirty="0"/>
          </a:p>
          <a:p>
            <a:pPr lvl="0"/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Dolování dat (Data </a:t>
            </a:r>
            <a:r>
              <a:rPr lang="cs-CZ" altLang="cs-CZ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mining</a:t>
            </a:r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51670"/>
            <a:ext cx="4488562" cy="276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1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lvl="0"/>
            <a:r>
              <a:rPr lang="cs-CZ" sz="1800" dirty="0"/>
              <a:t>Segmentace a klasifikace klientů banky (např. rozpoznání problémových nebo naopak vysoce bonitních klientů),</a:t>
            </a:r>
          </a:p>
          <a:p>
            <a:pPr lvl="0"/>
            <a:r>
              <a:rPr lang="cs-CZ" sz="1800" dirty="0"/>
              <a:t>Predikce vývoje kursů akcií,</a:t>
            </a:r>
          </a:p>
          <a:p>
            <a:pPr lvl="0"/>
            <a:r>
              <a:rPr lang="cs-CZ" sz="1800" dirty="0"/>
              <a:t>Predikce spotřeby elektrické energie,</a:t>
            </a:r>
          </a:p>
          <a:p>
            <a:pPr lvl="0"/>
            <a:r>
              <a:rPr lang="cs-CZ" sz="1800" dirty="0"/>
              <a:t>Analýza příčin poruch v telekomunikačních sítích,</a:t>
            </a:r>
          </a:p>
          <a:p>
            <a:pPr lvl="0"/>
            <a:r>
              <a:rPr lang="cs-CZ" sz="1800" dirty="0"/>
              <a:t>Analýza důvodů změny poskytovatele nějakých služeb (internet, mobilní telefony),</a:t>
            </a:r>
          </a:p>
          <a:p>
            <a:pPr lvl="0"/>
            <a:r>
              <a:rPr lang="cs-CZ" sz="1800" dirty="0"/>
              <a:t>Segmentace a klasifikace klientů pojišťovny,</a:t>
            </a:r>
          </a:p>
          <a:p>
            <a:pPr lvl="0"/>
            <a:r>
              <a:rPr lang="cs-CZ" sz="1800" dirty="0"/>
              <a:t>Určení příčin poruch automobilů,</a:t>
            </a:r>
          </a:p>
          <a:p>
            <a:pPr lvl="0"/>
            <a:r>
              <a:rPr lang="cs-CZ" sz="1800" dirty="0"/>
              <a:t>Rozbor databáze pacientů v nemocnici</a:t>
            </a:r>
            <a:r>
              <a:rPr lang="cs-CZ" sz="1800" dirty="0" smtClean="0"/>
              <a:t>,</a:t>
            </a:r>
            <a:endParaRPr lang="cs-CZ" sz="18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/>
              <a:t>Aplikační oblasti pro dobývání znalostí</a:t>
            </a:r>
            <a:r>
              <a:rPr lang="cs-CZ" dirty="0"/>
              <a:t/>
            </a:r>
            <a:br>
              <a:rPr lang="cs-CZ" dirty="0"/>
            </a:b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03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cs-CZ" sz="1800" dirty="0"/>
              <a:t>V současnosti de-facto standard podporovaný většinou systémů pro dobývání znalostí 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6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/>
              <a:t>Metodika CRISP-DM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3926161" y="6963842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2" name="Objek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6994435"/>
              </p:ext>
            </p:extLst>
          </p:nvPr>
        </p:nvGraphicFramePr>
        <p:xfrm>
          <a:off x="467544" y="1347614"/>
          <a:ext cx="3314700" cy="2905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9" name="Picture" r:id="rId4" imgW="3601080" imgH="3354480" progId="Word.Picture.8">
                  <p:embed/>
                </p:oleObj>
              </mc:Choice>
              <mc:Fallback>
                <p:oleObj name="Picture" r:id="rId4" imgW="3601080" imgH="3354480" progId="Word.Picture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347614"/>
                        <a:ext cx="3314700" cy="2905126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339752" y="2931790"/>
            <a:ext cx="1257300" cy="685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/>
          <p:cNvSpPr>
            <a:spLocks/>
          </p:cNvSpPr>
          <p:nvPr/>
        </p:nvSpPr>
        <p:spPr bwMode="auto">
          <a:xfrm>
            <a:off x="4079652" y="3662040"/>
            <a:ext cx="914400" cy="755650"/>
          </a:xfrm>
          <a:prstGeom prst="accentCallout2">
            <a:avLst>
              <a:gd name="adj1" fmla="val 15139"/>
              <a:gd name="adj2" fmla="val -8333"/>
              <a:gd name="adj3" fmla="val 15139"/>
              <a:gd name="adj4" fmla="val -42431"/>
              <a:gd name="adj5" fmla="val -16398"/>
              <a:gd name="adj6" fmla="val -77083"/>
            </a:avLst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cs-CZ" altLang="cs-CZ" sz="16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Data Mining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293" name="Picture 5" descr="Crisp-me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827" y="1347614"/>
            <a:ext cx="3991173" cy="253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39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lvl="0"/>
            <a:r>
              <a:rPr lang="cs-CZ" sz="2400" dirty="0"/>
              <a:t>pokrývají celý proces dobývání znalostí (od předzpracování po interpretaci),</a:t>
            </a:r>
          </a:p>
          <a:p>
            <a:pPr lvl="0"/>
            <a:r>
              <a:rPr lang="cs-CZ" sz="2400" dirty="0"/>
              <a:t>nabízejí více algoritmů pro analýzu (než „jednoúčelové” systémy strojového učení), </a:t>
            </a:r>
          </a:p>
          <a:p>
            <a:pPr lvl="0"/>
            <a:r>
              <a:rPr lang="cs-CZ" sz="2400" dirty="0"/>
              <a:t>kladou důraz na vizualizaci (ve způsobu práce se systémem i při interpretaci výsledků).</a:t>
            </a:r>
          </a:p>
          <a:p>
            <a:pPr marL="0" indent="0">
              <a:buNone/>
            </a:pPr>
            <a:endParaRPr lang="cs-CZ" sz="8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Systémy pro dobývání znalostí z databází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53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Systémy pro dobývání znalostí z databází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113149"/>
            <a:ext cx="5395007" cy="334924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4034"/>
            <a:ext cx="1196769" cy="95741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2" y="4186313"/>
            <a:ext cx="1566474" cy="39161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98" y="2787774"/>
            <a:ext cx="1636446" cy="41456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72" y="2128279"/>
            <a:ext cx="1682387" cy="38414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86" y="3469170"/>
            <a:ext cx="1813716" cy="4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3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MATLAB, Rapid </a:t>
            </a:r>
            <a:r>
              <a:rPr lang="cs-CZ" altLang="cs-CZ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Miner</a:t>
            </a:r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Python, R  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7826"/>
            <a:ext cx="3023656" cy="194976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436" y="717675"/>
            <a:ext cx="3379860" cy="208430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57542"/>
            <a:ext cx="2952328" cy="228595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625" y="2978180"/>
            <a:ext cx="3634990" cy="204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5"/>
          <p:cNvSpPr txBox="1">
            <a:spLocks/>
          </p:cNvSpPr>
          <p:nvPr/>
        </p:nvSpPr>
        <p:spPr>
          <a:xfrm>
            <a:off x="971600" y="1995686"/>
            <a:ext cx="7056784" cy="50770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</a:p>
        </p:txBody>
      </p:sp>
      <p:sp>
        <p:nvSpPr>
          <p:cNvPr id="3" name="Obdélník 2"/>
          <p:cNvSpPr/>
          <p:nvPr/>
        </p:nvSpPr>
        <p:spPr>
          <a:xfrm>
            <a:off x="2267744" y="37238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altLang="cs-CZ" sz="1200" dirty="0"/>
              <a:t>Některé snímky převzaty od:</a:t>
            </a:r>
          </a:p>
          <a:p>
            <a:pPr algn="ctr">
              <a:lnSpc>
                <a:spcPct val="150000"/>
              </a:lnSpc>
            </a:pPr>
            <a:r>
              <a:rPr lang="nn-NO" altLang="cs-CZ" sz="1200" dirty="0"/>
              <a:t>prof. Ing. Petr Berka, CSc.</a:t>
            </a:r>
            <a:r>
              <a:rPr lang="cs-CZ" altLang="cs-CZ" sz="1200" dirty="0"/>
              <a:t> </a:t>
            </a:r>
            <a:r>
              <a:rPr lang="cs-CZ" altLang="cs-CZ" sz="1200" dirty="0">
                <a:hlinkClick r:id="rId2"/>
              </a:rPr>
              <a:t>berka@vse.cz</a:t>
            </a:r>
            <a:endParaRPr lang="cs-CZ" altLang="cs-CZ" sz="1200" dirty="0"/>
          </a:p>
        </p:txBody>
      </p:sp>
    </p:spTree>
    <p:extLst>
      <p:ext uri="{BB962C8B-B14F-4D97-AF65-F5344CB8AC3E}">
        <p14:creationId xmlns:p14="http://schemas.microsoft.com/office/powerpoint/2010/main" val="151156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/>
              <a:t>Rozpoznání činnosti uživatele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104" t="6500" r="831" b="3780"/>
          <a:stretch/>
        </p:blipFill>
        <p:spPr>
          <a:xfrm>
            <a:off x="183704" y="843557"/>
            <a:ext cx="7632849" cy="3888433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47109" y="4800410"/>
            <a:ext cx="87849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000000"/>
                </a:solidFill>
              </a:rPr>
              <a:t>https://www.mathworks.com/videos/machine-learning-with-matlab-100694.html?elqsid=1569409667237&amp;potential_use=Education</a:t>
            </a:r>
          </a:p>
        </p:txBody>
      </p:sp>
    </p:spTree>
    <p:extLst>
      <p:ext uri="{BB962C8B-B14F-4D97-AF65-F5344CB8AC3E}">
        <p14:creationId xmlns:p14="http://schemas.microsoft.com/office/powerpoint/2010/main" val="254890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lvl="0"/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</a:t>
            </a:r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3538" t="5900" r="3538" b="7301"/>
          <a:stretch/>
        </p:blipFill>
        <p:spPr>
          <a:xfrm>
            <a:off x="-1" y="-6557"/>
            <a:ext cx="9144001" cy="5150057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6012160" y="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© MIT 6.S191: Introduction to Deep Learning</a:t>
            </a:r>
            <a:endParaRPr lang="cs-CZ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7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38437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Dolování dat:</a:t>
            </a:r>
          </a:p>
          <a:p>
            <a:pPr lvl="1"/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Prezenční forma: 13 přednášek a 12 seminářů, </a:t>
            </a:r>
          </a:p>
          <a:p>
            <a:pPr lvl="1"/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Kombinovaná forma: 3 přednášky </a:t>
            </a:r>
          </a:p>
          <a:p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zakončena zkouškou </a:t>
            </a:r>
          </a:p>
          <a:p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Obecné informace o předmětu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21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4824536" cy="4248472"/>
          </a:xfrm>
          <a:prstGeom prst="rect">
            <a:avLst/>
          </a:prstGeom>
        </p:spPr>
        <p:txBody>
          <a:bodyPr anchor="ctr">
            <a:normAutofit fontScale="40000" lnSpcReduction="20000"/>
          </a:bodyPr>
          <a:lstStyle/>
          <a:p>
            <a:pPr lvl="0"/>
            <a:r>
              <a:rPr lang="cs-CZ" b="1" dirty="0"/>
              <a:t>Proces dolování dat </a:t>
            </a:r>
            <a:br>
              <a:rPr lang="cs-CZ" b="1" dirty="0"/>
            </a:br>
            <a:r>
              <a:rPr lang="cs-CZ" dirty="0"/>
              <a:t>Dolování dat, úlohy dolování dat, metodiky pro dolování dat</a:t>
            </a:r>
          </a:p>
          <a:p>
            <a:pPr lvl="0"/>
            <a:r>
              <a:rPr lang="cs-CZ" b="1" dirty="0"/>
              <a:t>Statistika v kontextu dolování dat</a:t>
            </a:r>
            <a:br>
              <a:rPr lang="cs-CZ" b="1" dirty="0"/>
            </a:br>
            <a:r>
              <a:rPr lang="cs-CZ" dirty="0"/>
              <a:t>Kontingenční tabulky, regresní analýza, diskriminační analýza, shluková analýza</a:t>
            </a:r>
          </a:p>
          <a:p>
            <a:pPr lvl="0"/>
            <a:r>
              <a:rPr lang="cs-CZ" b="1" dirty="0"/>
              <a:t>Strojové učení </a:t>
            </a:r>
            <a:br>
              <a:rPr lang="cs-CZ" b="1" dirty="0"/>
            </a:br>
            <a:r>
              <a:rPr lang="cs-CZ" dirty="0"/>
              <a:t>Základní pojmy, principy strojového učení, typy strojového učení, formy strojového učení, </a:t>
            </a:r>
            <a:r>
              <a:rPr lang="cs-CZ" dirty="0" err="1"/>
              <a:t>trénovací</a:t>
            </a:r>
            <a:r>
              <a:rPr lang="cs-CZ" dirty="0"/>
              <a:t> data, atributy, chybová funkce </a:t>
            </a:r>
          </a:p>
          <a:p>
            <a:pPr lvl="0"/>
            <a:r>
              <a:rPr lang="cs-CZ" b="1" dirty="0"/>
              <a:t>Metody dolování dat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Rozhodovací stromy, Rozhodovací pravidla, Neuronové sítě, Genetické algoritmy, </a:t>
            </a:r>
            <a:r>
              <a:rPr lang="cs-CZ" dirty="0" err="1"/>
              <a:t>bayesovské</a:t>
            </a:r>
            <a:r>
              <a:rPr lang="cs-CZ" dirty="0"/>
              <a:t> metody, metody založené na analogii </a:t>
            </a:r>
          </a:p>
          <a:p>
            <a:pPr lvl="0"/>
            <a:r>
              <a:rPr lang="cs-CZ" b="1" dirty="0"/>
              <a:t>Evaluace modelů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kritéria, deskriptivní úlohy, klasifikační úlohy, vizualizace modelů, vizualizace klasifikací, porovnávání modelů, volba nejvhodnějšího algoritmu, kombinování modelů</a:t>
            </a:r>
          </a:p>
          <a:p>
            <a:r>
              <a:rPr lang="cs-CZ" b="1" dirty="0"/>
              <a:t>Předzpracování dat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Příprava dat, strukturovaná data, více vzájemně propojených tabulek, odvozené atributy, příliš mnoho objektů, příliš mnoho atributů, numerické atributy, kategoriální atributy, chybějící hodnoty</a:t>
            </a: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Stručná anotace předmětu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766" y="1188628"/>
            <a:ext cx="3995936" cy="341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4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1540" y="906462"/>
            <a:ext cx="8280920" cy="403244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cs-CZ" alt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docházka 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semináře min. 60% (10 % hodnocení), </a:t>
            </a:r>
            <a:endParaRPr lang="cs-CZ" altLang="cs-CZ" sz="20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zpracování 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seminární práce (</a:t>
            </a:r>
            <a:r>
              <a:rPr lang="en-US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 hodnocení), </a:t>
            </a:r>
          </a:p>
          <a:p>
            <a:pPr lvl="1"/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Analýza vybraných dat dle metodiky CRISP-DM pomocí metod dolování dat (alespoň 5 metod celkově, z nichž alespoň 2 statistické a alespoň 3 ze strojového učení) – odevzdání přes odevzdávárnu v IS SU do </a:t>
            </a:r>
            <a:r>
              <a:rPr lang="cs-CZ" altLang="cs-CZ" sz="1400" b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20.12.20</a:t>
            </a:r>
            <a:r>
              <a:rPr lang="en-US" altLang="cs-CZ" sz="1400" b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1400" b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23:55</a:t>
            </a:r>
          </a:p>
          <a:p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zkouška (60% hodnocení)</a:t>
            </a:r>
          </a:p>
          <a:p>
            <a:endParaRPr lang="cs-CZ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Celkem maximum: 	100</a:t>
            </a:r>
          </a:p>
          <a:p>
            <a:pPr marL="0" indent="0">
              <a:buNone/>
            </a:pP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Požadované minimum: 	60</a:t>
            </a:r>
          </a:p>
          <a:p>
            <a:endParaRPr lang="cs-CZ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dirty="0"/>
              <a:t>Požadavky na absolvování </a:t>
            </a:r>
            <a:r>
              <a:rPr lang="cs-CZ" dirty="0" smtClean="0"/>
              <a:t>předmětu – prezenční forma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35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1540" y="906462"/>
            <a:ext cx="8280920" cy="403244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cs-CZ" altLang="cs-CZ" sz="2000" b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docházka </a:t>
            </a:r>
            <a:r>
              <a:rPr lang="cs-CZ" alt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nevyžaduje (ale je hodnocena až 10</a:t>
            </a:r>
            <a:r>
              <a:rPr lang="en-US" alt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altLang="cs-CZ" sz="20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hodnocen</a:t>
            </a:r>
            <a:r>
              <a:rPr lang="cs-CZ" alt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í)</a:t>
            </a:r>
            <a:endParaRPr lang="cs-CZ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zpracování seminární práce (</a:t>
            </a:r>
            <a:r>
              <a:rPr lang="en-US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 hodnocení), </a:t>
            </a:r>
          </a:p>
          <a:p>
            <a:pPr lvl="1"/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Analýza vybraných dat dle metodiky CRISP-DM pomocí metod dolování dat (alespoň 5 metod celkově, z nichž alespoň 2 statistické a alespoň 3 ze strojového učení) – odevzdání přes odevzdávárnu v IS SU do </a:t>
            </a:r>
            <a:r>
              <a:rPr lang="cs-CZ" altLang="cs-CZ" sz="1400" b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20.12.20</a:t>
            </a:r>
            <a:r>
              <a:rPr lang="en-US" altLang="cs-CZ" sz="1400" b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1400" b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23:55</a:t>
            </a:r>
          </a:p>
          <a:p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zkouška (60% hodnocení)</a:t>
            </a:r>
          </a:p>
          <a:p>
            <a:endParaRPr lang="cs-CZ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Celkem maximum: 	100</a:t>
            </a:r>
          </a:p>
          <a:p>
            <a:pPr marL="0" indent="0">
              <a:buNone/>
            </a:pP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Požadované minimum: 	60</a:t>
            </a:r>
          </a:p>
          <a:p>
            <a:endParaRPr lang="cs-CZ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dirty="0"/>
              <a:t>Požadavky na absolvování </a:t>
            </a:r>
            <a:r>
              <a:rPr lang="cs-CZ" dirty="0" smtClean="0"/>
              <a:t>předmětu – kombinovaná forma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73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38437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Veškeré elektronické materiály je možné nalézt na školní síti: L</a:t>
            </a:r>
            <a:r>
              <a:rPr lang="cs-CZ" altLang="cs-CZ" sz="14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:\gorecki\public\NPDOD-NKDOD\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(přes https://raimundo.opf.slu.cz/NetStorage/ popř. files.opf.slu.cz)</a:t>
            </a:r>
          </a:p>
          <a:p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dirty="0"/>
              <a:t>Výukové materiály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21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384376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/>
              <a:t>Povinná: </a:t>
            </a:r>
          </a:p>
          <a:p>
            <a:r>
              <a:rPr lang="cs-CZ" dirty="0"/>
              <a:t>BERKA, P. a GÓRECKI, J., 2017. </a:t>
            </a:r>
            <a:r>
              <a:rPr lang="cs-CZ" i="1" dirty="0"/>
              <a:t>Dolování dat</a:t>
            </a:r>
            <a:r>
              <a:rPr lang="cs-CZ" dirty="0"/>
              <a:t>. Skripta SU OPF, Karviná. </a:t>
            </a:r>
          </a:p>
          <a:p>
            <a:r>
              <a:rPr lang="cs-CZ" dirty="0"/>
              <a:t>BERKA, P., 2003. </a:t>
            </a:r>
            <a:r>
              <a:rPr lang="cs-CZ" i="1" dirty="0"/>
              <a:t>Dobývání znalostí z databází</a:t>
            </a:r>
            <a:r>
              <a:rPr lang="cs-CZ" dirty="0"/>
              <a:t>. Praha: Academia. ISBN 80-200-1062-9.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Doporučená:</a:t>
            </a:r>
          </a:p>
          <a:p>
            <a:r>
              <a:rPr lang="cs-CZ" dirty="0"/>
              <a:t>CLARK, B., E. FOKOUE a H. H. ZHANG, 2009. </a:t>
            </a:r>
            <a:r>
              <a:rPr lang="cs-CZ" i="1" dirty="0" err="1"/>
              <a:t>Principles</a:t>
            </a:r>
            <a:r>
              <a:rPr lang="cs-CZ" i="1" dirty="0"/>
              <a:t> and </a:t>
            </a:r>
            <a:r>
              <a:rPr lang="cs-CZ" i="1" dirty="0" err="1"/>
              <a:t>theory</a:t>
            </a:r>
            <a:r>
              <a:rPr lang="cs-CZ" i="1" dirty="0"/>
              <a:t> </a:t>
            </a:r>
            <a:r>
              <a:rPr lang="cs-CZ" i="1" dirty="0" err="1"/>
              <a:t>for</a:t>
            </a:r>
            <a:r>
              <a:rPr lang="cs-CZ" i="1" dirty="0"/>
              <a:t> data </a:t>
            </a:r>
            <a:r>
              <a:rPr lang="cs-CZ" i="1" dirty="0" err="1"/>
              <a:t>mining</a:t>
            </a:r>
            <a:r>
              <a:rPr lang="cs-CZ" i="1" dirty="0"/>
              <a:t> and </a:t>
            </a:r>
            <a:r>
              <a:rPr lang="cs-CZ" i="1" dirty="0" err="1"/>
              <a:t>machine</a:t>
            </a:r>
            <a:r>
              <a:rPr lang="cs-CZ" i="1" dirty="0"/>
              <a:t> </a:t>
            </a:r>
            <a:r>
              <a:rPr lang="cs-CZ" i="1" dirty="0" err="1"/>
              <a:t>learning</a:t>
            </a:r>
            <a:r>
              <a:rPr lang="cs-CZ" dirty="0"/>
              <a:t>. New York: </a:t>
            </a:r>
            <a:r>
              <a:rPr lang="cs-CZ" dirty="0" err="1"/>
              <a:t>Springer</a:t>
            </a:r>
            <a:r>
              <a:rPr lang="cs-CZ" dirty="0"/>
              <a:t>. ISBN 978-0-387-98134-5.</a:t>
            </a:r>
          </a:p>
          <a:p>
            <a:r>
              <a:rPr lang="cs-CZ" dirty="0"/>
              <a:t>MURPHY, K. P., 2012. </a:t>
            </a:r>
            <a:r>
              <a:rPr lang="cs-CZ" i="1" dirty="0" err="1"/>
              <a:t>Machine</a:t>
            </a:r>
            <a:r>
              <a:rPr lang="cs-CZ" i="1" dirty="0"/>
              <a:t> </a:t>
            </a:r>
            <a:r>
              <a:rPr lang="cs-CZ" i="1" dirty="0" err="1"/>
              <a:t>learning</a:t>
            </a:r>
            <a:r>
              <a:rPr lang="cs-CZ" i="1" dirty="0"/>
              <a:t>: A </a:t>
            </a:r>
            <a:r>
              <a:rPr lang="cs-CZ" i="1" dirty="0" err="1"/>
              <a:t>probabilistic</a:t>
            </a:r>
            <a:r>
              <a:rPr lang="cs-CZ" i="1" dirty="0"/>
              <a:t> </a:t>
            </a:r>
            <a:r>
              <a:rPr lang="cs-CZ" i="1" dirty="0" err="1"/>
              <a:t>perspective</a:t>
            </a:r>
            <a:r>
              <a:rPr lang="cs-CZ" i="1" dirty="0"/>
              <a:t>. </a:t>
            </a:r>
            <a:r>
              <a:rPr lang="cs-CZ" dirty="0"/>
              <a:t>London, </a:t>
            </a:r>
            <a:r>
              <a:rPr lang="cs-CZ" dirty="0" err="1"/>
              <a:t>England</a:t>
            </a:r>
            <a:r>
              <a:rPr lang="cs-CZ" dirty="0"/>
              <a:t>: </a:t>
            </a:r>
            <a:r>
              <a:rPr lang="cs-CZ" dirty="0" err="1"/>
              <a:t>The</a:t>
            </a:r>
            <a:r>
              <a:rPr lang="cs-CZ" dirty="0"/>
              <a:t> MIT </a:t>
            </a:r>
            <a:r>
              <a:rPr lang="cs-CZ" dirty="0" err="1"/>
              <a:t>Press</a:t>
            </a:r>
            <a:r>
              <a:rPr lang="cs-CZ" dirty="0"/>
              <a:t>. ISBN 978-0-262-01802-9.</a:t>
            </a: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53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3201</TotalTime>
  <Words>1622</Words>
  <Application>Microsoft Office PowerPoint</Application>
  <PresentationFormat>Předvádění na obrazovce (16:9)</PresentationFormat>
  <Paragraphs>224</Paragraphs>
  <Slides>26</Slides>
  <Notes>20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4" baseType="lpstr">
      <vt:lpstr>Arial</vt:lpstr>
      <vt:lpstr>Calibri</vt:lpstr>
      <vt:lpstr>Comic Sans MS</vt:lpstr>
      <vt:lpstr>Enriqueta</vt:lpstr>
      <vt:lpstr>Symbol</vt:lpstr>
      <vt:lpstr>Times New Roman</vt:lpstr>
      <vt:lpstr>SLU</vt:lpstr>
      <vt:lpstr>Picture</vt:lpstr>
      <vt:lpstr>Název prezentace</vt:lpstr>
      <vt:lpstr>Dolování dat (Data mining)  </vt:lpstr>
      <vt:lpstr>Deep learning</vt:lpstr>
      <vt:lpstr>Obecné informace o předmětu</vt:lpstr>
      <vt:lpstr>Stručná anotace předmětu</vt:lpstr>
      <vt:lpstr>Požadavky na absolvování předmětu – prezenční forma</vt:lpstr>
      <vt:lpstr>Požadavky na absolvování předmětu – kombinovaná forma</vt:lpstr>
      <vt:lpstr>Výukové materiály</vt:lpstr>
      <vt:lpstr>Literatura</vt:lpstr>
      <vt:lpstr>Software</vt:lpstr>
      <vt:lpstr>Data</vt:lpstr>
      <vt:lpstr>Název prezentace</vt:lpstr>
      <vt:lpstr>Obsah přednášky</vt:lpstr>
      <vt:lpstr>Dolování dat (Data mining)  </vt:lpstr>
      <vt:lpstr>Trocha historie</vt:lpstr>
      <vt:lpstr>Úlohy dobývání znalostí </vt:lpstr>
      <vt:lpstr>Detekce Spamu - Shromažďování a Předzpracování Dat  </vt:lpstr>
      <vt:lpstr>Detekce Spamu - Analýza Dat (metoda Naivní Bayes)</vt:lpstr>
      <vt:lpstr>Detekce Spamu - Aplikace Modelu a Výsledek</vt:lpstr>
      <vt:lpstr>Aplikační oblasti pro dobývání znalostí </vt:lpstr>
      <vt:lpstr>Metodika CRISP-DM</vt:lpstr>
      <vt:lpstr>Systémy pro dobývání znalostí z databází</vt:lpstr>
      <vt:lpstr>Systémy pro dobývání znalostí z databází</vt:lpstr>
      <vt:lpstr>MATLAB, Rapid Miner, Python, R  </vt:lpstr>
      <vt:lpstr>Prezentace aplikace PowerPoint</vt:lpstr>
      <vt:lpstr>Rozpoznání činnosti uživatele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Jan Górecki</cp:lastModifiedBy>
  <cp:revision>193</cp:revision>
  <dcterms:created xsi:type="dcterms:W3CDTF">2016-07-06T15:42:34Z</dcterms:created>
  <dcterms:modified xsi:type="dcterms:W3CDTF">2024-02-22T09:32:26Z</dcterms:modified>
</cp:coreProperties>
</file>