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0" r:id="rId3"/>
    <p:sldMasterId id="2147483692" r:id="rId4"/>
  </p:sldMasterIdLst>
  <p:notesMasterIdLst>
    <p:notesMasterId r:id="rId41"/>
  </p:notesMasterIdLst>
  <p:handoutMasterIdLst>
    <p:handoutMasterId r:id="rId42"/>
  </p:handoutMasterIdLst>
  <p:sldIdLst>
    <p:sldId id="451" r:id="rId5"/>
    <p:sldId id="382" r:id="rId6"/>
    <p:sldId id="383" r:id="rId7"/>
    <p:sldId id="385" r:id="rId8"/>
    <p:sldId id="386" r:id="rId9"/>
    <p:sldId id="281" r:id="rId10"/>
    <p:sldId id="282" r:id="rId11"/>
    <p:sldId id="391" r:id="rId12"/>
    <p:sldId id="276" r:id="rId13"/>
    <p:sldId id="283" r:id="rId14"/>
    <p:sldId id="284" r:id="rId15"/>
    <p:sldId id="395" r:id="rId16"/>
    <p:sldId id="453" r:id="rId17"/>
    <p:sldId id="279" r:id="rId18"/>
    <p:sldId id="278" r:id="rId19"/>
    <p:sldId id="285" r:id="rId20"/>
    <p:sldId id="401" r:id="rId21"/>
    <p:sldId id="402" r:id="rId22"/>
    <p:sldId id="403" r:id="rId23"/>
    <p:sldId id="404" r:id="rId24"/>
    <p:sldId id="408" r:id="rId25"/>
    <p:sldId id="412" r:id="rId26"/>
    <p:sldId id="450" r:id="rId27"/>
    <p:sldId id="452" r:id="rId28"/>
    <p:sldId id="418" r:id="rId29"/>
    <p:sldId id="419" r:id="rId30"/>
    <p:sldId id="420" r:id="rId31"/>
    <p:sldId id="422" r:id="rId32"/>
    <p:sldId id="426" r:id="rId33"/>
    <p:sldId id="427" r:id="rId34"/>
    <p:sldId id="441" r:id="rId35"/>
    <p:sldId id="442" r:id="rId36"/>
    <p:sldId id="443" r:id="rId37"/>
    <p:sldId id="444" r:id="rId38"/>
    <p:sldId id="445" r:id="rId39"/>
    <p:sldId id="449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901" autoAdjust="0"/>
  </p:normalViewPr>
  <p:slideViewPr>
    <p:cSldViewPr showGuides="1">
      <p:cViewPr varScale="1">
        <p:scale>
          <a:sx n="75" d="100"/>
          <a:sy n="75" d="100"/>
        </p:scale>
        <p:origin x="146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zyková Petra" userId="d1711760-6ab3-4757-b1ea-e072122d3467" providerId="ADAL" clId="{4548176A-B250-454D-A66A-8C62A302FBF7}"/>
    <pc:docChg chg="undo custSel delSld modSld sldOrd">
      <pc:chgData name="Raszyková Petra" userId="d1711760-6ab3-4757-b1ea-e072122d3467" providerId="ADAL" clId="{4548176A-B250-454D-A66A-8C62A302FBF7}" dt="2021-11-30T11:16:44.881" v="37" actId="47"/>
      <pc:docMkLst>
        <pc:docMk/>
      </pc:docMkLst>
      <pc:sldChg chg="ord">
        <pc:chgData name="Raszyková Petra" userId="d1711760-6ab3-4757-b1ea-e072122d3467" providerId="ADAL" clId="{4548176A-B250-454D-A66A-8C62A302FBF7}" dt="2021-11-30T11:09:59.704" v="1"/>
        <pc:sldMkLst>
          <pc:docMk/>
          <pc:sldMk cId="2873050781" sldId="278"/>
        </pc:sldMkLst>
      </pc:sldChg>
      <pc:sldChg chg="del">
        <pc:chgData name="Raszyková Petra" userId="d1711760-6ab3-4757-b1ea-e072122d3467" providerId="ADAL" clId="{4548176A-B250-454D-A66A-8C62A302FBF7}" dt="2021-11-30T11:10:17.588" v="2" actId="47"/>
        <pc:sldMkLst>
          <pc:docMk/>
          <pc:sldMk cId="2259010705" sldId="407"/>
        </pc:sldMkLst>
      </pc:sldChg>
      <pc:sldChg chg="del">
        <pc:chgData name="Raszyková Petra" userId="d1711760-6ab3-4757-b1ea-e072122d3467" providerId="ADAL" clId="{4548176A-B250-454D-A66A-8C62A302FBF7}" dt="2021-11-30T11:14:12.073" v="5" actId="47"/>
        <pc:sldMkLst>
          <pc:docMk/>
          <pc:sldMk cId="429329411" sldId="409"/>
        </pc:sldMkLst>
      </pc:sldChg>
      <pc:sldChg chg="del">
        <pc:chgData name="Raszyková Petra" userId="d1711760-6ab3-4757-b1ea-e072122d3467" providerId="ADAL" clId="{4548176A-B250-454D-A66A-8C62A302FBF7}" dt="2021-11-30T11:10:22.342" v="3" actId="47"/>
        <pc:sldMkLst>
          <pc:docMk/>
          <pc:sldMk cId="2930424103" sldId="410"/>
        </pc:sldMkLst>
      </pc:sldChg>
      <pc:sldChg chg="del">
        <pc:chgData name="Raszyková Petra" userId="d1711760-6ab3-4757-b1ea-e072122d3467" providerId="ADAL" clId="{4548176A-B250-454D-A66A-8C62A302FBF7}" dt="2021-11-30T11:10:23.213" v="4" actId="47"/>
        <pc:sldMkLst>
          <pc:docMk/>
          <pc:sldMk cId="377885429" sldId="411"/>
        </pc:sldMkLst>
      </pc:sldChg>
      <pc:sldChg chg="del">
        <pc:chgData name="Raszyková Petra" userId="d1711760-6ab3-4757-b1ea-e072122d3467" providerId="ADAL" clId="{4548176A-B250-454D-A66A-8C62A302FBF7}" dt="2021-11-30T11:14:20.048" v="6" actId="47"/>
        <pc:sldMkLst>
          <pc:docMk/>
          <pc:sldMk cId="960122171" sldId="413"/>
        </pc:sldMkLst>
      </pc:sldChg>
      <pc:sldChg chg="del">
        <pc:chgData name="Raszyková Petra" userId="d1711760-6ab3-4757-b1ea-e072122d3467" providerId="ADAL" clId="{4548176A-B250-454D-A66A-8C62A302FBF7}" dt="2021-11-30T11:14:37.346" v="7" actId="47"/>
        <pc:sldMkLst>
          <pc:docMk/>
          <pc:sldMk cId="1762194250" sldId="414"/>
        </pc:sldMkLst>
      </pc:sldChg>
      <pc:sldChg chg="del">
        <pc:chgData name="Raszyková Petra" userId="d1711760-6ab3-4757-b1ea-e072122d3467" providerId="ADAL" clId="{4548176A-B250-454D-A66A-8C62A302FBF7}" dt="2021-11-30T11:15:18.300" v="19" actId="47"/>
        <pc:sldMkLst>
          <pc:docMk/>
          <pc:sldMk cId="503021282" sldId="417"/>
        </pc:sldMkLst>
      </pc:sldChg>
      <pc:sldChg chg="del">
        <pc:chgData name="Raszyková Petra" userId="d1711760-6ab3-4757-b1ea-e072122d3467" providerId="ADAL" clId="{4548176A-B250-454D-A66A-8C62A302FBF7}" dt="2021-11-30T11:15:42.148" v="20" actId="47"/>
        <pc:sldMkLst>
          <pc:docMk/>
          <pc:sldMk cId="4239461885" sldId="421"/>
        </pc:sldMkLst>
      </pc:sldChg>
      <pc:sldChg chg="del">
        <pc:chgData name="Raszyková Petra" userId="d1711760-6ab3-4757-b1ea-e072122d3467" providerId="ADAL" clId="{4548176A-B250-454D-A66A-8C62A302FBF7}" dt="2021-11-30T11:15:51.550" v="21" actId="47"/>
        <pc:sldMkLst>
          <pc:docMk/>
          <pc:sldMk cId="2144636567" sldId="425"/>
        </pc:sldMkLst>
      </pc:sldChg>
      <pc:sldChg chg="del">
        <pc:chgData name="Raszyková Petra" userId="d1711760-6ab3-4757-b1ea-e072122d3467" providerId="ADAL" clId="{4548176A-B250-454D-A66A-8C62A302FBF7}" dt="2021-11-30T11:16:10.713" v="22" actId="47"/>
        <pc:sldMkLst>
          <pc:docMk/>
          <pc:sldMk cId="3311756197" sldId="428"/>
        </pc:sldMkLst>
      </pc:sldChg>
      <pc:sldChg chg="del">
        <pc:chgData name="Raszyková Petra" userId="d1711760-6ab3-4757-b1ea-e072122d3467" providerId="ADAL" clId="{4548176A-B250-454D-A66A-8C62A302FBF7}" dt="2021-11-30T11:16:11.924" v="23" actId="47"/>
        <pc:sldMkLst>
          <pc:docMk/>
          <pc:sldMk cId="245765843" sldId="429"/>
        </pc:sldMkLst>
      </pc:sldChg>
      <pc:sldChg chg="del">
        <pc:chgData name="Raszyková Petra" userId="d1711760-6ab3-4757-b1ea-e072122d3467" providerId="ADAL" clId="{4548176A-B250-454D-A66A-8C62A302FBF7}" dt="2021-11-30T11:16:12.957" v="24" actId="47"/>
        <pc:sldMkLst>
          <pc:docMk/>
          <pc:sldMk cId="1073520179" sldId="430"/>
        </pc:sldMkLst>
      </pc:sldChg>
      <pc:sldChg chg="del">
        <pc:chgData name="Raszyková Petra" userId="d1711760-6ab3-4757-b1ea-e072122d3467" providerId="ADAL" clId="{4548176A-B250-454D-A66A-8C62A302FBF7}" dt="2021-11-30T11:16:14.335" v="25" actId="47"/>
        <pc:sldMkLst>
          <pc:docMk/>
          <pc:sldMk cId="346309721" sldId="431"/>
        </pc:sldMkLst>
      </pc:sldChg>
      <pc:sldChg chg="del">
        <pc:chgData name="Raszyková Petra" userId="d1711760-6ab3-4757-b1ea-e072122d3467" providerId="ADAL" clId="{4548176A-B250-454D-A66A-8C62A302FBF7}" dt="2021-11-30T11:16:16.018" v="26" actId="47"/>
        <pc:sldMkLst>
          <pc:docMk/>
          <pc:sldMk cId="2642190837" sldId="432"/>
        </pc:sldMkLst>
      </pc:sldChg>
      <pc:sldChg chg="del">
        <pc:chgData name="Raszyková Petra" userId="d1711760-6ab3-4757-b1ea-e072122d3467" providerId="ADAL" clId="{4548176A-B250-454D-A66A-8C62A302FBF7}" dt="2021-11-30T11:16:16.587" v="27" actId="47"/>
        <pc:sldMkLst>
          <pc:docMk/>
          <pc:sldMk cId="968987033" sldId="433"/>
        </pc:sldMkLst>
      </pc:sldChg>
      <pc:sldChg chg="del">
        <pc:chgData name="Raszyková Petra" userId="d1711760-6ab3-4757-b1ea-e072122d3467" providerId="ADAL" clId="{4548176A-B250-454D-A66A-8C62A302FBF7}" dt="2021-11-30T11:16:17.257" v="28" actId="47"/>
        <pc:sldMkLst>
          <pc:docMk/>
          <pc:sldMk cId="998089191" sldId="434"/>
        </pc:sldMkLst>
      </pc:sldChg>
      <pc:sldChg chg="del">
        <pc:chgData name="Raszyková Petra" userId="d1711760-6ab3-4757-b1ea-e072122d3467" providerId="ADAL" clId="{4548176A-B250-454D-A66A-8C62A302FBF7}" dt="2021-11-30T11:16:17.848" v="29" actId="47"/>
        <pc:sldMkLst>
          <pc:docMk/>
          <pc:sldMk cId="831339386" sldId="435"/>
        </pc:sldMkLst>
      </pc:sldChg>
      <pc:sldChg chg="del">
        <pc:chgData name="Raszyková Petra" userId="d1711760-6ab3-4757-b1ea-e072122d3467" providerId="ADAL" clId="{4548176A-B250-454D-A66A-8C62A302FBF7}" dt="2021-11-30T11:16:18.655" v="30" actId="47"/>
        <pc:sldMkLst>
          <pc:docMk/>
          <pc:sldMk cId="832817178" sldId="436"/>
        </pc:sldMkLst>
      </pc:sldChg>
      <pc:sldChg chg="del">
        <pc:chgData name="Raszyková Petra" userId="d1711760-6ab3-4757-b1ea-e072122d3467" providerId="ADAL" clId="{4548176A-B250-454D-A66A-8C62A302FBF7}" dt="2021-11-30T11:16:19.430" v="31" actId="47"/>
        <pc:sldMkLst>
          <pc:docMk/>
          <pc:sldMk cId="2888886050" sldId="437"/>
        </pc:sldMkLst>
      </pc:sldChg>
      <pc:sldChg chg="del">
        <pc:chgData name="Raszyková Petra" userId="d1711760-6ab3-4757-b1ea-e072122d3467" providerId="ADAL" clId="{4548176A-B250-454D-A66A-8C62A302FBF7}" dt="2021-11-30T11:16:19.918" v="32" actId="47"/>
        <pc:sldMkLst>
          <pc:docMk/>
          <pc:sldMk cId="258502597" sldId="438"/>
        </pc:sldMkLst>
      </pc:sldChg>
      <pc:sldChg chg="del">
        <pc:chgData name="Raszyková Petra" userId="d1711760-6ab3-4757-b1ea-e072122d3467" providerId="ADAL" clId="{4548176A-B250-454D-A66A-8C62A302FBF7}" dt="2021-11-30T11:16:23.171" v="33" actId="47"/>
        <pc:sldMkLst>
          <pc:docMk/>
          <pc:sldMk cId="790249678" sldId="439"/>
        </pc:sldMkLst>
      </pc:sldChg>
      <pc:sldChg chg="del">
        <pc:chgData name="Raszyková Petra" userId="d1711760-6ab3-4757-b1ea-e072122d3467" providerId="ADAL" clId="{4548176A-B250-454D-A66A-8C62A302FBF7}" dt="2021-11-30T11:16:25.743" v="34" actId="47"/>
        <pc:sldMkLst>
          <pc:docMk/>
          <pc:sldMk cId="2707779985" sldId="440"/>
        </pc:sldMkLst>
      </pc:sldChg>
      <pc:sldChg chg="del">
        <pc:chgData name="Raszyková Petra" userId="d1711760-6ab3-4757-b1ea-e072122d3467" providerId="ADAL" clId="{4548176A-B250-454D-A66A-8C62A302FBF7}" dt="2021-11-30T11:16:39.823" v="35" actId="47"/>
        <pc:sldMkLst>
          <pc:docMk/>
          <pc:sldMk cId="3281478229" sldId="446"/>
        </pc:sldMkLst>
      </pc:sldChg>
      <pc:sldChg chg="del">
        <pc:chgData name="Raszyková Petra" userId="d1711760-6ab3-4757-b1ea-e072122d3467" providerId="ADAL" clId="{4548176A-B250-454D-A66A-8C62A302FBF7}" dt="2021-11-30T11:16:44.292" v="36" actId="47"/>
        <pc:sldMkLst>
          <pc:docMk/>
          <pc:sldMk cId="1316321062" sldId="447"/>
        </pc:sldMkLst>
      </pc:sldChg>
      <pc:sldChg chg="del">
        <pc:chgData name="Raszyková Petra" userId="d1711760-6ab3-4757-b1ea-e072122d3467" providerId="ADAL" clId="{4548176A-B250-454D-A66A-8C62A302FBF7}" dt="2021-11-30T11:16:44.881" v="37" actId="47"/>
        <pc:sldMkLst>
          <pc:docMk/>
          <pc:sldMk cId="1758001771" sldId="448"/>
        </pc:sldMkLst>
      </pc:sldChg>
      <pc:sldChg chg="addSp modSp mod">
        <pc:chgData name="Raszyková Petra" userId="d1711760-6ab3-4757-b1ea-e072122d3467" providerId="ADAL" clId="{4548176A-B250-454D-A66A-8C62A302FBF7}" dt="2021-11-30T11:15:14.717" v="18" actId="27636"/>
        <pc:sldMkLst>
          <pc:docMk/>
          <pc:sldMk cId="2472075094" sldId="452"/>
        </pc:sldMkLst>
        <pc:spChg chg="mod">
          <ac:chgData name="Raszyková Petra" userId="d1711760-6ab3-4757-b1ea-e072122d3467" providerId="ADAL" clId="{4548176A-B250-454D-A66A-8C62A302FBF7}" dt="2021-11-30T11:15:08.014" v="14" actId="6549"/>
          <ac:spMkLst>
            <pc:docMk/>
            <pc:sldMk cId="2472075094" sldId="452"/>
            <ac:spMk id="3" creationId="{034A12F4-7120-4B23-BE12-65B836C85194}"/>
          </ac:spMkLst>
        </pc:spChg>
        <pc:spChg chg="add mod">
          <ac:chgData name="Raszyková Petra" userId="d1711760-6ab3-4757-b1ea-e072122d3467" providerId="ADAL" clId="{4548176A-B250-454D-A66A-8C62A302FBF7}" dt="2021-11-30T11:15:14.717" v="18" actId="27636"/>
          <ac:spMkLst>
            <pc:docMk/>
            <pc:sldMk cId="2472075094" sldId="452"/>
            <ac:spMk id="18" creationId="{02CCDBDE-9B6E-4AB2-B260-6876F54F2EBB}"/>
          </ac:spMkLst>
        </pc:spChg>
        <pc:grpChg chg="mod">
          <ac:chgData name="Raszyková Petra" userId="d1711760-6ab3-4757-b1ea-e072122d3467" providerId="ADAL" clId="{4548176A-B250-454D-A66A-8C62A302FBF7}" dt="2021-11-30T11:15:04.744" v="13" actId="1076"/>
          <ac:grpSpMkLst>
            <pc:docMk/>
            <pc:sldMk cId="2472075094" sldId="452"/>
            <ac:grpSpMk id="6" creationId="{AD19CA8C-6250-4510-8772-B03FE91F995B}"/>
          </ac:grpSpMkLst>
        </pc:grpChg>
      </pc:sldChg>
    </pc:docChg>
  </pc:docChgLst>
  <pc:docChgLst>
    <pc:chgData name="Raszyková Petra" userId="d1711760-6ab3-4757-b1ea-e072122d3467" providerId="ADAL" clId="{2C19F2DD-297C-4A44-8989-C2D4A2463108}"/>
    <pc:docChg chg="delSld">
      <pc:chgData name="Raszyková Petra" userId="d1711760-6ab3-4757-b1ea-e072122d3467" providerId="ADAL" clId="{2C19F2DD-297C-4A44-8989-C2D4A2463108}" dt="2021-11-26T12:57:40.352" v="3" actId="47"/>
      <pc:docMkLst>
        <pc:docMk/>
      </pc:docMkLst>
      <pc:sldChg chg="del">
        <pc:chgData name="Raszyková Petra" userId="d1711760-6ab3-4757-b1ea-e072122d3467" providerId="ADAL" clId="{2C19F2DD-297C-4A44-8989-C2D4A2463108}" dt="2021-11-26T12:55:49.501" v="0" actId="47"/>
        <pc:sldMkLst>
          <pc:docMk/>
          <pc:sldMk cId="1699330393" sldId="390"/>
        </pc:sldMkLst>
      </pc:sldChg>
      <pc:sldChg chg="del">
        <pc:chgData name="Raszyková Petra" userId="d1711760-6ab3-4757-b1ea-e072122d3467" providerId="ADAL" clId="{2C19F2DD-297C-4A44-8989-C2D4A2463108}" dt="2021-11-26T12:56:04.872" v="1" actId="47"/>
        <pc:sldMkLst>
          <pc:docMk/>
          <pc:sldMk cId="3220839798" sldId="405"/>
        </pc:sldMkLst>
      </pc:sldChg>
      <pc:sldChg chg="del">
        <pc:chgData name="Raszyková Petra" userId="d1711760-6ab3-4757-b1ea-e072122d3467" providerId="ADAL" clId="{2C19F2DD-297C-4A44-8989-C2D4A2463108}" dt="2021-11-26T12:56:07.412" v="2" actId="47"/>
        <pc:sldMkLst>
          <pc:docMk/>
          <pc:sldMk cId="2019051139" sldId="406"/>
        </pc:sldMkLst>
      </pc:sldChg>
      <pc:sldChg chg="del">
        <pc:chgData name="Raszyková Petra" userId="d1711760-6ab3-4757-b1ea-e072122d3467" providerId="ADAL" clId="{2C19F2DD-297C-4A44-8989-C2D4A2463108}" dt="2021-11-26T12:57:40.352" v="3" actId="47"/>
        <pc:sldMkLst>
          <pc:docMk/>
          <pc:sldMk cId="2117569918" sldId="423"/>
        </pc:sldMkLst>
      </pc:sldChg>
      <pc:sldChg chg="del">
        <pc:chgData name="Raszyková Petra" userId="d1711760-6ab3-4757-b1ea-e072122d3467" providerId="ADAL" clId="{2C19F2DD-297C-4A44-8989-C2D4A2463108}" dt="2021-11-26T12:57:40.352" v="3" actId="47"/>
        <pc:sldMkLst>
          <pc:docMk/>
          <pc:sldMk cId="2756319346" sldId="4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5ACF-AD3C-4654-80F0-C74B1EA0E4C9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676D-BA10-48C1-B54F-F2817065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4003-2627-45EC-A08A-6B49E3F7038F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2C87-38D0-4D9D-BCF6-FB5299A4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06EF-6154-45B6-8461-EF327470752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75E511-A13C-49F7-888D-4CDA795BEB4B}" type="slidenum">
              <a:rPr lang="cs-CZ" altLang="cs-CZ" sz="1200"/>
              <a:pPr eaLnBrk="1" hangingPunct="1"/>
              <a:t>20</a:t>
            </a:fld>
            <a:endParaRPr lang="cs-CZ" altLang="cs-CZ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821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78211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SPSS Inc. </a:t>
            </a:r>
          </a:p>
        </p:txBody>
      </p:sp>
      <p:sp>
        <p:nvSpPr>
          <p:cNvPr id="478212" name="Zástupný symbol pro zápatí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2006 SPSS Inc. </a:t>
            </a:r>
          </a:p>
        </p:txBody>
      </p:sp>
      <p:sp>
        <p:nvSpPr>
          <p:cNvPr id="478213" name="Zástupný symbol pro číslo snímku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30FD7-9B2E-4BA1-8AE0-CD35AD353DC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07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500739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SPSS Inc. </a:t>
            </a:r>
          </a:p>
        </p:txBody>
      </p:sp>
      <p:sp>
        <p:nvSpPr>
          <p:cNvPr id="500740" name="Zástupný symbol pro zápatí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2006 SPSS Inc. </a:t>
            </a:r>
          </a:p>
        </p:txBody>
      </p:sp>
      <p:sp>
        <p:nvSpPr>
          <p:cNvPr id="500741" name="Zástupný symbol pro číslo snímku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67CFF-61CD-4C92-951D-76234DF1CB1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278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502787" name="Zástupný symbol pro záhlaví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SPSS Inc. </a:t>
            </a:r>
          </a:p>
        </p:txBody>
      </p:sp>
      <p:sp>
        <p:nvSpPr>
          <p:cNvPr id="502788" name="Zástupný symbol pro zápatí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2006 SPSS Inc. </a:t>
            </a:r>
          </a:p>
        </p:txBody>
      </p:sp>
      <p:sp>
        <p:nvSpPr>
          <p:cNvPr id="502789" name="Zástupný symbol pro číslo snímku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A352-DEF6-456C-ACFC-6F101540AF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EE24-7DB6-40B1-BCFE-9048F9EE2E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02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06EF-6154-45B6-8461-EF327470752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58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EE24-7DB6-40B1-BCFE-9048F9EE2E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09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EE24-7DB6-40B1-BCFE-9048F9EE2E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68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06EF-6154-45B6-8461-EF327470752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38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F06EF-6154-45B6-8461-EF327470752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44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BEE24-7DB6-40B1-BCFE-9048F9EE2E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776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5800" y="4342525"/>
            <a:ext cx="5486400" cy="41159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41" tIns="46370" rIns="92741" bIns="463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6868" name="Zástupný symbol pro záhlaví 3"/>
          <p:cNvSpPr txBox="1">
            <a:spLocks noGrp="1"/>
          </p:cNvSpPr>
          <p:nvPr/>
        </p:nvSpPr>
        <p:spPr bwMode="auto">
          <a:xfrm>
            <a:off x="0" y="1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1" tIns="46370" rIns="92741" bIns="46370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>
                <a:latin typeface="Arial" charset="0"/>
              </a:rPr>
              <a:t>SPSS Inc. </a:t>
            </a:r>
          </a:p>
        </p:txBody>
      </p:sp>
      <p:sp>
        <p:nvSpPr>
          <p:cNvPr id="36869" name="Zástupný symbol pro zápatí 4"/>
          <p:cNvSpPr txBox="1">
            <a:spLocks noGrp="1"/>
          </p:cNvSpPr>
          <p:nvPr/>
        </p:nvSpPr>
        <p:spPr bwMode="auto">
          <a:xfrm>
            <a:off x="0" y="8686509"/>
            <a:ext cx="2970732" cy="4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1" tIns="46370" rIns="92741" bIns="46370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>
                <a:latin typeface="Arial" charset="0"/>
              </a:rPr>
              <a:t>Copyright 2006 SPSS Inc. </a:t>
            </a:r>
          </a:p>
        </p:txBody>
      </p:sp>
      <p:sp>
        <p:nvSpPr>
          <p:cNvPr id="36870" name="Zástupný symbol pro číslo snímku 5"/>
          <p:cNvSpPr txBox="1">
            <a:spLocks noGrp="1"/>
          </p:cNvSpPr>
          <p:nvPr/>
        </p:nvSpPr>
        <p:spPr bwMode="auto">
          <a:xfrm>
            <a:off x="3885668" y="8686509"/>
            <a:ext cx="2970732" cy="45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41" tIns="46370" rIns="92741" bIns="46370" anchor="b"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CF4410-FE88-4420-915B-43FD9413C09D}" type="slidenum">
              <a:rPr lang="en-US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7765ABD-A51A-8958-6999-1C0E2989E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99A22F-FC93-1BCF-64E8-E06D62C73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8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B6688E-338C-8BA5-02C2-330C78E55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6FDB6EA-3224-9E39-F72B-A3E08DA65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3491880" cy="6237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64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42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72476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20492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9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9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992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7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486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029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57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34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571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52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6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06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1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3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560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12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620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150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279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27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62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2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08058"/>
            <a:ext cx="1979711" cy="24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6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B764EA-1228-9FBB-1CB6-570311DE2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2021 ACREA CR, spol. s r.o.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2022 ACREA CR, spol. s r.o.</a:t>
            </a:r>
          </a:p>
        </p:txBody>
      </p:sp>
    </p:spTree>
    <p:extLst>
      <p:ext uri="{BB962C8B-B14F-4D97-AF65-F5344CB8AC3E}">
        <p14:creationId xmlns:p14="http://schemas.microsoft.com/office/powerpoint/2010/main" val="334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6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5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e/ec/Francis_Galton_1850s.jpg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900A9D5-C2C0-439B-9CD2-22CCDB862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/>
              <a:t>Korelační analýza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42A0982-E68D-4406-865A-8A52EEF4B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i="1" dirty="0"/>
              <a:t>souvislost, souběžnost, příčinnost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71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7">
            <a:extLst>
              <a:ext uri="{FF2B5EF4-FFF2-40B4-BE49-F238E27FC236}">
                <a16:creationId xmlns:a16="http://schemas.microsoft.com/office/drawing/2014/main" id="{CF34451D-7FA0-4B16-BFA8-9C1BD275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75" y="1424250"/>
            <a:ext cx="3904060" cy="4229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9">
            <a:extLst>
              <a:ext uri="{FF2B5EF4-FFF2-40B4-BE49-F238E27FC236}">
                <a16:creationId xmlns:a16="http://schemas.microsoft.com/office/drawing/2014/main" id="{0DA6076C-9E30-4CF9-899B-416B4C53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41" y="1995750"/>
            <a:ext cx="844153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/>
          </a:p>
        </p:txBody>
      </p:sp>
      <p:sp>
        <p:nvSpPr>
          <p:cNvPr id="11" name="Rectangle 1030">
            <a:extLst>
              <a:ext uri="{FF2B5EF4-FFF2-40B4-BE49-F238E27FC236}">
                <a16:creationId xmlns:a16="http://schemas.microsoft.com/office/drawing/2014/main" id="{37F09D74-1B93-4729-B877-58C800F8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41" y="2510100"/>
            <a:ext cx="1160859" cy="628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/>
          </a:p>
        </p:txBody>
      </p:sp>
      <p:sp>
        <p:nvSpPr>
          <p:cNvPr id="12" name="Rectangle 1031">
            <a:extLst>
              <a:ext uri="{FF2B5EF4-FFF2-40B4-BE49-F238E27FC236}">
                <a16:creationId xmlns:a16="http://schemas.microsoft.com/office/drawing/2014/main" id="{0FD9A2BE-DD90-4D35-8ECC-F183DA76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41" y="1652850"/>
            <a:ext cx="421481" cy="1485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>
              <a:solidFill>
                <a:srgbClr val="C00000"/>
              </a:solidFill>
            </a:endParaRPr>
          </a:p>
        </p:txBody>
      </p:sp>
      <p:sp>
        <p:nvSpPr>
          <p:cNvPr id="13" name="Rectangle 1032">
            <a:extLst>
              <a:ext uri="{FF2B5EF4-FFF2-40B4-BE49-F238E27FC236}">
                <a16:creationId xmlns:a16="http://schemas.microsoft.com/office/drawing/2014/main" id="{66A8B48E-F40B-4BA2-87E6-33824C433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840" y="3137560"/>
            <a:ext cx="557213" cy="139422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/>
          </a:p>
        </p:txBody>
      </p:sp>
      <p:sp>
        <p:nvSpPr>
          <p:cNvPr id="14" name="Rectangle 1033">
            <a:extLst>
              <a:ext uri="{FF2B5EF4-FFF2-40B4-BE49-F238E27FC236}">
                <a16:creationId xmlns:a16="http://schemas.microsoft.com/office/drawing/2014/main" id="{6BD5F4DD-3CD4-46F2-AAA4-B2CFEB15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169" y="2967300"/>
            <a:ext cx="422672" cy="171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/>
          </a:p>
        </p:txBody>
      </p:sp>
      <p:sp>
        <p:nvSpPr>
          <p:cNvPr id="15" name="Rectangle 1034">
            <a:extLst>
              <a:ext uri="{FF2B5EF4-FFF2-40B4-BE49-F238E27FC236}">
                <a16:creationId xmlns:a16="http://schemas.microsoft.com/office/drawing/2014/main" id="{C7B8CB33-5D21-42A6-9C39-7BF56C19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885" y="3137559"/>
            <a:ext cx="1173956" cy="45839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cs-CZ" altLang="cs-CZ" sz="2250">
              <a:solidFill>
                <a:srgbClr val="C00000"/>
              </a:solidFill>
            </a:endParaRPr>
          </a:p>
        </p:txBody>
      </p:sp>
      <p:sp>
        <p:nvSpPr>
          <p:cNvPr id="16" name="Rectangle 1035">
            <a:extLst>
              <a:ext uri="{FF2B5EF4-FFF2-40B4-BE49-F238E27FC236}">
                <a16:creationId xmlns:a16="http://schemas.microsoft.com/office/drawing/2014/main" id="{77E12795-501B-453E-B886-0252AF45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428" y="3138750"/>
            <a:ext cx="633413" cy="1028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250"/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44D77798-E630-4867-932F-9BB682EF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525" y="3888844"/>
            <a:ext cx="3155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50">
                <a:solidFill>
                  <a:srgbClr val="009900"/>
                </a:solidFill>
              </a:rPr>
              <a:t>-</a:t>
            </a:r>
            <a:endParaRPr lang="en-US" altLang="cs-CZ" sz="2250">
              <a:solidFill>
                <a:srgbClr val="009900"/>
              </a:solidFill>
            </a:endParaRPr>
          </a:p>
        </p:txBody>
      </p:sp>
      <p:sp>
        <p:nvSpPr>
          <p:cNvPr id="18" name="Text Box 1037">
            <a:extLst>
              <a:ext uri="{FF2B5EF4-FFF2-40B4-BE49-F238E27FC236}">
                <a16:creationId xmlns:a16="http://schemas.microsoft.com/office/drawing/2014/main" id="{1DA828C9-575B-4CD5-84B3-78603B14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700" y="3942421"/>
            <a:ext cx="3167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50">
                <a:solidFill>
                  <a:srgbClr val="C00000"/>
                </a:solidFill>
              </a:rPr>
              <a:t>+</a:t>
            </a:r>
            <a:endParaRPr lang="en-US" altLang="cs-CZ" sz="2250">
              <a:solidFill>
                <a:srgbClr val="C00000"/>
              </a:solidFill>
            </a:endParaRPr>
          </a:p>
        </p:txBody>
      </p:sp>
      <p:sp>
        <p:nvSpPr>
          <p:cNvPr id="19" name="Text Box 1038">
            <a:extLst>
              <a:ext uri="{FF2B5EF4-FFF2-40B4-BE49-F238E27FC236}">
                <a16:creationId xmlns:a16="http://schemas.microsoft.com/office/drawing/2014/main" id="{5B845879-C738-40C4-ACAF-207F7AE0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525" y="1960031"/>
            <a:ext cx="3155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50">
                <a:solidFill>
                  <a:srgbClr val="C00000"/>
                </a:solidFill>
              </a:rPr>
              <a:t>+</a:t>
            </a:r>
            <a:endParaRPr lang="en-US" altLang="cs-CZ" sz="2250">
              <a:solidFill>
                <a:srgbClr val="C00000"/>
              </a:solidFill>
            </a:endParaRP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23908619-0C42-443C-BDE4-AEFAE350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885" y="1960031"/>
            <a:ext cx="3167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50">
                <a:solidFill>
                  <a:srgbClr val="009900"/>
                </a:solidFill>
              </a:rPr>
              <a:t>-</a:t>
            </a:r>
            <a:endParaRPr lang="en-US" altLang="cs-CZ" sz="2250">
              <a:solidFill>
                <a:srgbClr val="009900"/>
              </a:solidFill>
            </a:endParaRPr>
          </a:p>
        </p:txBody>
      </p:sp>
      <p:sp>
        <p:nvSpPr>
          <p:cNvPr id="21" name="Text Box 1040">
            <a:extLst>
              <a:ext uri="{FF2B5EF4-FFF2-40B4-BE49-F238E27FC236}">
                <a16:creationId xmlns:a16="http://schemas.microsoft.com/office/drawing/2014/main" id="{C3FE8FCB-4633-490E-8764-8A4166E6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168" y="3137559"/>
            <a:ext cx="74771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050"/>
              <a:t>průměr Y</a:t>
            </a:r>
            <a:endParaRPr lang="en-US" altLang="cs-CZ" sz="1050"/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BFE7E40D-B2D4-407A-9D15-6FD93067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459" y="5190197"/>
            <a:ext cx="7429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050"/>
              <a:t>průměr X</a:t>
            </a:r>
            <a:endParaRPr lang="en-US" altLang="cs-CZ" sz="1050"/>
          </a:p>
        </p:txBody>
      </p:sp>
      <p:sp>
        <p:nvSpPr>
          <p:cNvPr id="23" name="Oval 1028">
            <a:extLst>
              <a:ext uri="{FF2B5EF4-FFF2-40B4-BE49-F238E27FC236}">
                <a16:creationId xmlns:a16="http://schemas.microsoft.com/office/drawing/2014/main" id="{F3D311EA-8C0B-4E91-BEC7-E69DCD534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rot="-2955542">
            <a:off x="2935202" y="2423239"/>
            <a:ext cx="3937277" cy="164057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" name="Nadpis 2">
            <a:extLst>
              <a:ext uri="{FF2B5EF4-FFF2-40B4-BE49-F238E27FC236}">
                <a16:creationId xmlns:a16="http://schemas.microsoft.com/office/drawing/2014/main" id="{581FC861-8A91-4D40-8939-89DE75DFDEA0}"/>
              </a:ext>
            </a:extLst>
          </p:cNvPr>
          <p:cNvSpPr txBox="1">
            <a:spLocks/>
          </p:cNvSpPr>
          <p:nvPr/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Kovariance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0AC81-EE0D-43D5-8182-0C5E3D81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E4D741-2D91-4095-B8E3-2DFE3075F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8" y="1268760"/>
            <a:ext cx="2430000" cy="23830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C15AFD-E41A-4D85-BBC2-F735F515E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8" y="3705802"/>
            <a:ext cx="2464594" cy="8786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9EF6DF-596F-4381-9B8E-CC68B5494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617" y="1268760"/>
            <a:ext cx="2430252" cy="23508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7A9F76-E225-40B3-AA6D-8D7DF5D43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18" y="3720257"/>
            <a:ext cx="2621756" cy="8358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DE764C-FE4C-4B5C-815B-9E2B3C8F5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921" y="3619562"/>
            <a:ext cx="2250281" cy="9072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4212A51-3326-4414-B4F7-5DB8828EF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061" y="1276237"/>
            <a:ext cx="2430000" cy="236445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5A60D2D-D2BF-4308-ADDE-188C6A6CD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061" y="4645578"/>
            <a:ext cx="2800350" cy="8001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ADCFD49A-4B47-4DEC-94AC-C92E3F8DE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6770" y="4638435"/>
            <a:ext cx="2457450" cy="807244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E619E01-613F-4A07-B033-61DB24492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028" y="4638434"/>
            <a:ext cx="25574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BAD998A-54C2-4278-924C-9629314E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6000"/>
            <a:ext cx="7884392" cy="540000"/>
          </a:xfrm>
        </p:spPr>
        <p:txBody>
          <a:bodyPr/>
          <a:lstStyle/>
          <a:p>
            <a:r>
              <a:rPr lang="cs-CZ" altLang="cs-CZ" sz="3200" dirty="0"/>
              <a:t>Korelace – kovariance v poměru k rozptylům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9429" y="1340768"/>
            <a:ext cx="7700963" cy="3581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800" dirty="0">
                <a:solidFill>
                  <a:srgbClr val="C00000"/>
                </a:solidFill>
              </a:rPr>
              <a:t>korelace</a:t>
            </a:r>
            <a:r>
              <a:rPr lang="cs-CZ" altLang="cs-CZ" sz="2800" dirty="0"/>
              <a:t> 	</a:t>
            </a:r>
            <a:r>
              <a:rPr lang="cs-CZ" altLang="cs-CZ" sz="2800" dirty="0">
                <a:solidFill>
                  <a:schemeClr val="tx1"/>
                </a:solidFill>
              </a:rPr>
              <a:t>= vztah dvou proměnných </a:t>
            </a: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r>
              <a:rPr lang="cs-CZ" altLang="cs-CZ" sz="2800" dirty="0">
                <a:solidFill>
                  <a:schemeClr val="tx1"/>
                </a:solidFill>
              </a:rPr>
              <a:t>	 		= kovariance standardizovaná 				k rozptylům obou proměnných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altLang="cs-CZ" sz="2800" dirty="0"/>
              <a:t>	 		 </a:t>
            </a:r>
            <a:r>
              <a:rPr lang="cs-CZ" altLang="cs-CZ" sz="2800" dirty="0">
                <a:solidFill>
                  <a:schemeClr val="tx1"/>
                </a:solidFill>
              </a:rPr>
              <a:t>= měří </a:t>
            </a:r>
            <a:r>
              <a:rPr lang="cs-CZ" altLang="cs-CZ" sz="2800" i="1" dirty="0">
                <a:solidFill>
                  <a:srgbClr val="009CA8"/>
                </a:solidFill>
              </a:rPr>
              <a:t>vztah</a:t>
            </a:r>
            <a:r>
              <a:rPr lang="cs-CZ" altLang="cs-CZ" sz="2800" dirty="0">
                <a:solidFill>
                  <a:srgbClr val="009CA8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dvou variabilit, 			    	nikoliv jejich velikost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35DA2D-DBEA-4361-9EB3-DD88B91C1E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57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383F0-EBB7-498A-860E-213273B5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AE4BF-9564-4E21-8FFC-EF8DCEDD3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Párová korelace</a:t>
            </a:r>
          </a:p>
          <a:p>
            <a:r>
              <a:rPr lang="cs-CZ" sz="2800" dirty="0"/>
              <a:t>Parciální korelace</a:t>
            </a:r>
          </a:p>
          <a:p>
            <a:r>
              <a:rPr lang="cs-CZ" sz="2800" dirty="0" err="1"/>
              <a:t>Mohonásobná</a:t>
            </a:r>
            <a:r>
              <a:rPr lang="cs-CZ" sz="2800" dirty="0"/>
              <a:t> korelace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CD2B2D-C11A-4F6E-A5F2-7740349EEE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194" name="Picture 2" descr="Correlation - Introduction, Types">
            <a:extLst>
              <a:ext uri="{FF2B5EF4-FFF2-40B4-BE49-F238E27FC236}">
                <a16:creationId xmlns:a16="http://schemas.microsoft.com/office/drawing/2014/main" id="{5E8080C1-469C-4102-8BC3-68CEB83D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82334"/>
            <a:ext cx="5128617" cy="28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FB8C3-0205-4FFF-B94C-7DD3FFCD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Párová korelace - </a:t>
            </a:r>
            <a:r>
              <a:rPr lang="cs-CZ" altLang="cs-CZ" sz="2400" dirty="0" err="1"/>
              <a:t>Pearsonův</a:t>
            </a:r>
            <a:r>
              <a:rPr lang="cs-CZ" altLang="cs-CZ" sz="2400" dirty="0"/>
              <a:t> lineární korelační koeficient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5CBAF-2D32-4C24-95D9-6FD34C7C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Korelace</a:t>
            </a:r>
          </a:p>
          <a:p>
            <a:pPr lvl="1"/>
            <a:r>
              <a:rPr lang="cs-CZ" dirty="0"/>
              <a:t>Měří vztah dvou proměnných</a:t>
            </a:r>
          </a:p>
          <a:p>
            <a:pPr lvl="1"/>
            <a:r>
              <a:rPr lang="cs-CZ" dirty="0"/>
              <a:t>Jedná se o kovarianci standardizovanou k rozptylům obou proměnných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00050" indent="-400050">
              <a:lnSpc>
                <a:spcPct val="80000"/>
              </a:lnSpc>
              <a:buNone/>
            </a:pPr>
            <a:r>
              <a:rPr lang="cs-CZ" altLang="cs-CZ" sz="1500" dirty="0">
                <a:solidFill>
                  <a:schemeClr val="tx1"/>
                </a:solidFill>
              </a:rPr>
              <a:t>Vlastnosti: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rgbClr val="C00000"/>
                </a:solidFill>
              </a:rPr>
              <a:t>r definován, pro n &gt; 1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rgbClr val="C00000"/>
                </a:solidFill>
              </a:rPr>
              <a:t>r definován pro nenulové variability; 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  <a:buNone/>
            </a:pPr>
            <a:r>
              <a:rPr lang="cs-CZ" altLang="cs-CZ" sz="1350" dirty="0">
                <a:solidFill>
                  <a:srgbClr val="C00000"/>
                </a:solidFill>
              </a:rPr>
              <a:t>	nesmí platit </a:t>
            </a:r>
            <a:r>
              <a:rPr lang="cs-CZ" altLang="cs-CZ" sz="1350" dirty="0" err="1">
                <a:solidFill>
                  <a:srgbClr val="C00000"/>
                </a:solidFill>
              </a:rPr>
              <a:t>s</a:t>
            </a:r>
            <a:r>
              <a:rPr lang="cs-CZ" altLang="cs-CZ" sz="675" dirty="0" err="1">
                <a:solidFill>
                  <a:srgbClr val="C00000"/>
                </a:solidFill>
              </a:rPr>
              <a:t>X</a:t>
            </a:r>
            <a:r>
              <a:rPr lang="cs-CZ" altLang="cs-CZ" sz="1350" dirty="0">
                <a:solidFill>
                  <a:srgbClr val="C00000"/>
                </a:solidFill>
              </a:rPr>
              <a:t> = 0 nebo </a:t>
            </a:r>
            <a:r>
              <a:rPr lang="cs-CZ" altLang="cs-CZ" sz="1350" dirty="0" err="1">
                <a:solidFill>
                  <a:srgbClr val="C00000"/>
                </a:solidFill>
              </a:rPr>
              <a:t>s</a:t>
            </a:r>
            <a:r>
              <a:rPr lang="cs-CZ" altLang="cs-CZ" sz="675" dirty="0" err="1">
                <a:solidFill>
                  <a:srgbClr val="C00000"/>
                </a:solidFill>
              </a:rPr>
              <a:t>Y</a:t>
            </a:r>
            <a:r>
              <a:rPr lang="cs-CZ" altLang="cs-CZ" sz="1350" dirty="0">
                <a:solidFill>
                  <a:srgbClr val="C00000"/>
                </a:solidFill>
              </a:rPr>
              <a:t> = 0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chemeClr val="tx1"/>
                </a:solidFill>
              </a:rPr>
              <a:t>r = 1, právě když body jsou seřazeny v nějaké přímce s nenulovým kladným spádem    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chemeClr val="tx1"/>
                </a:solidFill>
              </a:rPr>
              <a:t>r = -1, právě když body jsou seřazeny v nějaké přímce s nenulovým záporným spádem    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chemeClr val="tx1"/>
                </a:solidFill>
              </a:rPr>
              <a:t>čím více se r blíží k +1, tím více se body shlukují kolem stoupající přímky; čím více se r blíží k –1, tím více se body shlukují kolem klesající přímky</a:t>
            </a:r>
          </a:p>
          <a:p>
            <a:pPr marL="400050" indent="-400050">
              <a:lnSpc>
                <a:spcPct val="80000"/>
              </a:lnSpc>
              <a:spcBef>
                <a:spcPts val="900"/>
              </a:spcBef>
            </a:pPr>
            <a:r>
              <a:rPr lang="cs-CZ" altLang="cs-CZ" sz="1350" dirty="0">
                <a:solidFill>
                  <a:schemeClr val="tx1"/>
                </a:solidFill>
              </a:rPr>
              <a:t>jestliže v mraku bodů nelze vystopovat žádný </a:t>
            </a:r>
            <a:r>
              <a:rPr lang="cs-CZ" altLang="cs-CZ" sz="1350" i="1" dirty="0">
                <a:solidFill>
                  <a:schemeClr val="tx1"/>
                </a:solidFill>
              </a:rPr>
              <a:t>lineární</a:t>
            </a:r>
            <a:r>
              <a:rPr lang="cs-CZ" altLang="cs-CZ" sz="1350" dirty="0">
                <a:solidFill>
                  <a:schemeClr val="tx1"/>
                </a:solidFill>
              </a:rPr>
              <a:t> trend, r = 0</a:t>
            </a:r>
          </a:p>
          <a:p>
            <a:pPr lvl="1"/>
            <a:endParaRPr lang="cs-CZ" dirty="0"/>
          </a:p>
        </p:txBody>
      </p:sp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456BCB26-0463-4144-A684-11656CDA8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534" y="2283849"/>
          <a:ext cx="1835945" cy="70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80800" imgH="419040" progId="Equation.3">
                  <p:embed/>
                </p:oleObj>
              </mc:Choice>
              <mc:Fallback>
                <p:oleObj name="Rovnice" r:id="rId3" imgW="1180800" imgH="419040" progId="Equation.3">
                  <p:embed/>
                  <p:pic>
                    <p:nvPicPr>
                      <p:cNvPr id="4" name="Object 10">
                        <a:extLst>
                          <a:ext uri="{FF2B5EF4-FFF2-40B4-BE49-F238E27FC236}">
                            <a16:creationId xmlns:a16="http://schemas.microsoft.com/office/drawing/2014/main" id="{456BCB26-0463-4144-A684-11656CDA8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34" y="2283849"/>
                        <a:ext cx="1835945" cy="700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0198A37-8B06-4DD7-9D1B-9746EB21E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1637" y="2283849"/>
          <a:ext cx="1547648" cy="700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888840" imgH="393480" progId="Equation.3">
                  <p:embed/>
                </p:oleObj>
              </mc:Choice>
              <mc:Fallback>
                <p:oleObj name="Rovnice" r:id="rId5" imgW="888840" imgH="39348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50198A37-8B06-4DD7-9D1B-9746EB21E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637" y="2283849"/>
                        <a:ext cx="1547648" cy="700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33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5AEF5C-BAD2-4C9D-9DAC-16349999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37730" cy="36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1FFDCE0-428E-4F1B-AAFB-475D7F68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 err="1"/>
              <a:t>Pearsonův</a:t>
            </a:r>
            <a:r>
              <a:rPr lang="cs-CZ" altLang="cs-CZ" sz="2400" dirty="0"/>
              <a:t> lineární korelační koeficient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5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DCA0F-7D19-4BF0-9383-7E5E0630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 err="1"/>
              <a:t>Pearsonův</a:t>
            </a:r>
            <a:r>
              <a:rPr lang="cs-CZ" altLang="cs-CZ" sz="2400" dirty="0"/>
              <a:t> lineární korelační koeficient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86D2A-5A4E-4F51-ADAB-48C0902B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400050">
              <a:buNone/>
            </a:pPr>
            <a:r>
              <a:rPr lang="cs-CZ" altLang="cs-CZ" dirty="0">
                <a:solidFill>
                  <a:schemeClr val="tx1"/>
                </a:solidFill>
              </a:rPr>
              <a:t>Další vlastnosti:</a:t>
            </a:r>
          </a:p>
          <a:p>
            <a:pPr marL="400050" indent="-400050">
              <a:buNone/>
            </a:pPr>
            <a:endParaRPr lang="cs-CZ" altLang="cs-CZ" dirty="0"/>
          </a:p>
          <a:p>
            <a:pPr marL="400050" indent="-400050"/>
            <a:r>
              <a:rPr lang="cs-CZ" altLang="cs-CZ" dirty="0">
                <a:solidFill>
                  <a:schemeClr val="tx1"/>
                </a:solidFill>
              </a:rPr>
              <a:t>r se nezmění, když se</a:t>
            </a:r>
          </a:p>
          <a:p>
            <a:pPr marL="400050" indent="-400050">
              <a:spcBef>
                <a:spcPts val="900"/>
              </a:spcBef>
              <a:buNone/>
            </a:pPr>
            <a:r>
              <a:rPr lang="cs-CZ" altLang="cs-CZ" b="0" dirty="0">
                <a:solidFill>
                  <a:schemeClr val="tx1"/>
                </a:solidFill>
              </a:rPr>
              <a:t>	</a:t>
            </a:r>
            <a:r>
              <a:rPr lang="cs-CZ" altLang="cs-CZ" sz="1400" b="0" dirty="0">
                <a:solidFill>
                  <a:schemeClr val="tx1"/>
                </a:solidFill>
              </a:rPr>
              <a:t>- posune škála jedné nebo obou proměnných o libovolnou konstantu (změna počátku)</a:t>
            </a:r>
          </a:p>
          <a:p>
            <a:pPr marL="400050" indent="-400050">
              <a:spcBef>
                <a:spcPts val="900"/>
              </a:spcBef>
              <a:buNone/>
            </a:pPr>
            <a:r>
              <a:rPr lang="cs-CZ" altLang="cs-CZ" sz="1400" b="0" dirty="0">
                <a:solidFill>
                  <a:schemeClr val="tx1"/>
                </a:solidFill>
              </a:rPr>
              <a:t>	- změní škála jedné nebo obou proměnných násobkem libovolnými činiteli (změna měřítka) </a:t>
            </a:r>
          </a:p>
          <a:p>
            <a:endParaRPr lang="cs-CZ" dirty="0"/>
          </a:p>
          <a:p>
            <a:r>
              <a:rPr lang="cs-CZ" dirty="0"/>
              <a:t>Nulové r</a:t>
            </a:r>
          </a:p>
          <a:p>
            <a:pPr lvl="1">
              <a:lnSpc>
                <a:spcPct val="80000"/>
              </a:lnSpc>
              <a:spcBef>
                <a:spcPts val="1350"/>
              </a:spcBef>
            </a:pPr>
            <a:r>
              <a:rPr lang="cs-CZ" altLang="cs-CZ" sz="1400" dirty="0">
                <a:solidFill>
                  <a:schemeClr val="tx1"/>
                </a:solidFill>
              </a:rPr>
              <a:t>mrak bodů tvoří pravidelný kruhový útvar</a:t>
            </a:r>
          </a:p>
          <a:p>
            <a:pPr lvl="1">
              <a:lnSpc>
                <a:spcPct val="80000"/>
              </a:lnSpc>
              <a:spcBef>
                <a:spcPts val="1350"/>
              </a:spcBef>
            </a:pPr>
            <a:r>
              <a:rPr lang="cs-CZ" altLang="cs-CZ" sz="1400" dirty="0">
                <a:solidFill>
                  <a:schemeClr val="tx1"/>
                </a:solidFill>
              </a:rPr>
              <a:t>přímka, kolem které se shlukují body, je vodorovná nebo svislá</a:t>
            </a:r>
          </a:p>
          <a:p>
            <a:pPr lvl="1">
              <a:lnSpc>
                <a:spcPct val="80000"/>
              </a:lnSpc>
              <a:spcBef>
                <a:spcPts val="1350"/>
              </a:spcBef>
            </a:pPr>
            <a:r>
              <a:rPr lang="cs-CZ" altLang="cs-CZ" sz="1400" dirty="0">
                <a:solidFill>
                  <a:schemeClr val="tx1"/>
                </a:solidFill>
              </a:rPr>
              <a:t>body leží symetricky kolem osy procházející průměrem X a to i když odpovídají úplné závislosti Y na X, </a:t>
            </a:r>
          </a:p>
          <a:p>
            <a:pPr>
              <a:lnSpc>
                <a:spcPct val="80000"/>
              </a:lnSpc>
              <a:spcBef>
                <a:spcPts val="450"/>
              </a:spcBef>
              <a:buNone/>
            </a:pPr>
            <a:r>
              <a:rPr lang="cs-CZ" altLang="cs-CZ" sz="1400" dirty="0">
                <a:solidFill>
                  <a:schemeClr val="tx1"/>
                </a:solidFill>
              </a:rPr>
              <a:t>		</a:t>
            </a:r>
            <a:r>
              <a:rPr lang="cs-CZ" altLang="cs-CZ" sz="1400" i="1" dirty="0">
                <a:solidFill>
                  <a:schemeClr val="tx1"/>
                </a:solidFill>
              </a:rPr>
              <a:t>např. Y = (X – 4)</a:t>
            </a:r>
            <a:r>
              <a:rPr lang="cs-CZ" altLang="cs-CZ" sz="1400" i="1" baseline="30000" dirty="0">
                <a:solidFill>
                  <a:schemeClr val="tx1"/>
                </a:solidFill>
              </a:rPr>
              <a:t>2</a:t>
            </a:r>
            <a:r>
              <a:rPr lang="cs-CZ" altLang="cs-CZ" sz="1400" i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  <a:spcBef>
                <a:spcPts val="1350"/>
              </a:spcBef>
            </a:pPr>
            <a:r>
              <a:rPr lang="cs-CZ" altLang="cs-CZ" sz="1400" dirty="0">
                <a:solidFill>
                  <a:schemeClr val="tx1"/>
                </a:solidFill>
              </a:rPr>
              <a:t>silné shlukování kolem rostoucí/klesající přímky je zkresleno bodem vzdáleným od mraku</a:t>
            </a:r>
          </a:p>
          <a:p>
            <a:pPr lvl="1">
              <a:lnSpc>
                <a:spcPct val="80000"/>
              </a:lnSpc>
              <a:spcBef>
                <a:spcPts val="1350"/>
              </a:spcBef>
            </a:pPr>
            <a:r>
              <a:rPr lang="cs-CZ" altLang="cs-CZ" sz="1400" dirty="0">
                <a:solidFill>
                  <a:schemeClr val="tx1"/>
                </a:solidFill>
              </a:rPr>
              <a:t>kříží se kladný a záporný trend – překrytí dvou bodových mraků</a:t>
            </a:r>
          </a:p>
        </p:txBody>
      </p:sp>
    </p:spTree>
    <p:extLst>
      <p:ext uri="{BB962C8B-B14F-4D97-AF65-F5344CB8AC3E}">
        <p14:creationId xmlns:p14="http://schemas.microsoft.com/office/powerpoint/2010/main" val="375729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7E5BC2-D5E3-408D-90EC-4DC1822B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Zkreslení koeficientu korelace</a:t>
            </a: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rgbClr val="C00000"/>
                </a:solidFill>
              </a:rPr>
              <a:t>vzdálený bod – </a:t>
            </a:r>
            <a:r>
              <a:rPr lang="cs-CZ" altLang="cs-CZ" sz="2200" dirty="0">
                <a:solidFill>
                  <a:schemeClr val="tx1"/>
                </a:solidFill>
              </a:rPr>
              <a:t>mrak bodů ukazuje na silnou</a:t>
            </a:r>
            <a:r>
              <a:rPr lang="cs-CZ" altLang="cs-CZ" sz="2200" dirty="0">
                <a:solidFill>
                  <a:schemeClr val="tx1"/>
                </a:solidFill>
                <a:cs typeface="Arial" charset="0"/>
              </a:rPr>
              <a:t>/</a:t>
            </a:r>
            <a:r>
              <a:rPr lang="cs-CZ" altLang="cs-CZ" sz="2200" dirty="0">
                <a:solidFill>
                  <a:schemeClr val="tx1"/>
                </a:solidFill>
              </a:rPr>
              <a:t>slabou korelaci, ale vzdálený bod ji uměle sníží</a:t>
            </a:r>
            <a:r>
              <a:rPr lang="cs-CZ" altLang="cs-CZ" sz="2200" dirty="0">
                <a:solidFill>
                  <a:schemeClr val="tx1"/>
                </a:solidFill>
                <a:cs typeface="Arial" charset="0"/>
              </a:rPr>
              <a:t>/</a:t>
            </a:r>
            <a:r>
              <a:rPr lang="cs-CZ" altLang="cs-CZ" sz="2200" dirty="0">
                <a:solidFill>
                  <a:schemeClr val="tx1"/>
                </a:solidFill>
              </a:rPr>
              <a:t>zvýší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rgbClr val="C00000"/>
                </a:solidFill>
              </a:rPr>
              <a:t>dvě skupiny </a:t>
            </a:r>
            <a:r>
              <a:rPr lang="cs-CZ" altLang="cs-CZ" sz="2200" dirty="0">
                <a:solidFill>
                  <a:schemeClr val="tx1"/>
                </a:solidFill>
              </a:rPr>
              <a:t>nulové korelace umístěné v rovině vykazují vyšší korelaci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chemeClr val="tx1"/>
                </a:solidFill>
              </a:rPr>
              <a:t>číselné proměnné mají </a:t>
            </a:r>
            <a:r>
              <a:rPr lang="cs-CZ" altLang="cs-CZ" sz="2200" dirty="0" err="1">
                <a:solidFill>
                  <a:srgbClr val="C00000"/>
                </a:solidFill>
              </a:rPr>
              <a:t>diskretní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>
                <a:solidFill>
                  <a:schemeClr val="tx1"/>
                </a:solidFill>
              </a:rPr>
              <a:t>povahu (škála celých čísel od 1 do K) a přesné seskupení hodnot kolem přímky není plně možné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200" dirty="0">
                <a:solidFill>
                  <a:schemeClr val="tx1"/>
                </a:solidFill>
              </a:rPr>
              <a:t>jsou-li</a:t>
            </a: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C00000"/>
                </a:solidFill>
              </a:rPr>
              <a:t>rozložení</a:t>
            </a:r>
            <a:r>
              <a:rPr lang="cs-CZ" altLang="cs-CZ" sz="2200" dirty="0">
                <a:solidFill>
                  <a:schemeClr val="accent2"/>
                </a:solidFill>
              </a:rPr>
              <a:t> </a:t>
            </a:r>
            <a:r>
              <a:rPr lang="cs-CZ" altLang="cs-CZ" sz="2200" dirty="0">
                <a:solidFill>
                  <a:schemeClr val="tx1"/>
                </a:solidFill>
              </a:rPr>
              <a:t>X a/nebo Y výrazně </a:t>
            </a:r>
            <a:r>
              <a:rPr lang="cs-CZ" altLang="cs-CZ" sz="2200" dirty="0">
                <a:solidFill>
                  <a:srgbClr val="C00000"/>
                </a:solidFill>
              </a:rPr>
              <a:t>šikmá</a:t>
            </a:r>
            <a:r>
              <a:rPr lang="cs-CZ" altLang="cs-CZ" sz="2200" dirty="0">
                <a:solidFill>
                  <a:schemeClr val="accent2"/>
                </a:solidFill>
              </a:rPr>
              <a:t> </a:t>
            </a:r>
            <a:r>
              <a:rPr lang="cs-CZ" altLang="cs-CZ" sz="2200" dirty="0">
                <a:solidFill>
                  <a:schemeClr val="tx1"/>
                </a:solidFill>
              </a:rPr>
              <a:t>s dlouhým koncem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B90731-DF3A-4F6E-AA64-C682997D96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611483" y="2881312"/>
            <a:ext cx="2076739" cy="111569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821A08"/>
              </a:buClr>
              <a:buFont typeface="Arial" charset="0"/>
              <a:buChar char="•"/>
              <a:defRPr sz="3200" b="1">
                <a:solidFill>
                  <a:srgbClr val="3C3C3C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cs-CZ" sz="1600" b="0" dirty="0">
                <a:solidFill>
                  <a:srgbClr val="002060"/>
                </a:solidFill>
                <a:latin typeface="Arial" charset="0"/>
              </a:rPr>
              <a:t>všechny situace mají stejný korelační koeficient = </a:t>
            </a:r>
            <a:r>
              <a:rPr lang="cs-CZ" altLang="cs-CZ" sz="1800" dirty="0">
                <a:solidFill>
                  <a:srgbClr val="C00000"/>
                </a:solidFill>
                <a:latin typeface="Arial" charset="0"/>
              </a:rPr>
              <a:t>0.816</a:t>
            </a:r>
            <a:endParaRPr lang="cs-CZ" altLang="cs-CZ" sz="16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cs-CZ" sz="1100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cs-CZ" altLang="cs-CZ" sz="1100" dirty="0" err="1">
                <a:solidFill>
                  <a:srgbClr val="002060"/>
                </a:solidFill>
                <a:latin typeface="Arial" charset="0"/>
              </a:rPr>
              <a:t>Anscombe</a:t>
            </a:r>
            <a:r>
              <a:rPr lang="cs-CZ" altLang="cs-CZ" sz="1100" dirty="0">
                <a:solidFill>
                  <a:srgbClr val="002060"/>
                </a:solidFill>
                <a:latin typeface="Arial" charset="0"/>
              </a:rPr>
              <a:t> 1973)</a:t>
            </a:r>
          </a:p>
        </p:txBody>
      </p:sp>
      <p:pic>
        <p:nvPicPr>
          <p:cNvPr id="20484" name="Picture 4" descr="S:\CENTRUM VÝUKY\KURZY JEDNODENNÍ\RA I a II\čtyři situ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762"/>
            <a:ext cx="5793085" cy="55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77263EE-8532-4306-86F3-5CB040E0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Zkreslení koeficientu korelace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5201695B-2A0B-4291-82C5-2EB3836FA4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01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CD5EF7-CF1A-453A-BF9B-8BEBA9C4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</a:t>
            </a:r>
            <a:r>
              <a:rPr lang="cs-CZ" sz="3200" baseline="30000" dirty="0"/>
              <a:t>2</a:t>
            </a:r>
            <a:r>
              <a:rPr lang="cs-CZ" sz="3200" dirty="0"/>
              <a:t> – koeficient determinace</a:t>
            </a:r>
            <a:endParaRPr lang="cs-CZ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7200800" cy="4536504"/>
          </a:xfrm>
        </p:spPr>
        <p:txBody>
          <a:bodyPr/>
          <a:lstStyle/>
          <a:p>
            <a:r>
              <a:rPr lang="cs-CZ" sz="2200" dirty="0">
                <a:solidFill>
                  <a:schemeClr val="tx1"/>
                </a:solidFill>
              </a:rPr>
              <a:t>procento společné variability </a:t>
            </a:r>
          </a:p>
          <a:p>
            <a:r>
              <a:rPr lang="cs-CZ" sz="2200" dirty="0">
                <a:solidFill>
                  <a:schemeClr val="tx1"/>
                </a:solidFill>
              </a:rPr>
              <a:t>procento společné informace</a:t>
            </a:r>
          </a:p>
          <a:p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uvádíme i v procentech:  100*r</a:t>
            </a:r>
            <a:r>
              <a:rPr lang="cs-CZ" sz="2200" baseline="30000" dirty="0">
                <a:solidFill>
                  <a:schemeClr val="tx1"/>
                </a:solidFill>
              </a:rPr>
              <a:t>2</a:t>
            </a:r>
            <a:r>
              <a:rPr lang="cs-CZ" sz="2200" dirty="0">
                <a:solidFill>
                  <a:schemeClr val="tx1"/>
                </a:solidFill>
              </a:rPr>
              <a:t> %</a:t>
            </a:r>
          </a:p>
          <a:p>
            <a:pPr>
              <a:buFont typeface="Times"/>
              <a:buNone/>
            </a:pPr>
            <a:endParaRPr lang="cs-CZ" sz="2200" dirty="0"/>
          </a:p>
          <a:p>
            <a:r>
              <a:rPr lang="cs-CZ" sz="2200" dirty="0">
                <a:solidFill>
                  <a:schemeClr val="tx1"/>
                </a:solidFill>
              </a:rPr>
              <a:t>koeficient</a:t>
            </a:r>
            <a:r>
              <a:rPr lang="cs-CZ" sz="2200" dirty="0"/>
              <a:t> </a:t>
            </a:r>
            <a:r>
              <a:rPr lang="cs-CZ" sz="2200" i="1" dirty="0">
                <a:solidFill>
                  <a:srgbClr val="C00000"/>
                </a:solidFill>
              </a:rPr>
              <a:t>indeterminace</a:t>
            </a:r>
            <a:r>
              <a:rPr lang="cs-CZ" sz="2200" dirty="0">
                <a:solidFill>
                  <a:schemeClr val="tx1"/>
                </a:solidFill>
              </a:rPr>
              <a:t>: 1 - r</a:t>
            </a:r>
            <a:r>
              <a:rPr lang="cs-CZ" sz="2200" baseline="30000" dirty="0">
                <a:solidFill>
                  <a:schemeClr val="tx1"/>
                </a:solidFill>
              </a:rPr>
              <a:t>2       </a:t>
            </a:r>
            <a:r>
              <a:rPr lang="cs-CZ" sz="2200" dirty="0">
                <a:solidFill>
                  <a:schemeClr val="tx1"/>
                </a:solidFill>
              </a:rPr>
              <a:t>(též i v %)</a:t>
            </a:r>
          </a:p>
          <a:p>
            <a:endParaRPr lang="cs-CZ" sz="2200" dirty="0"/>
          </a:p>
          <a:p>
            <a:r>
              <a:rPr lang="cs-CZ" sz="2200" dirty="0">
                <a:solidFill>
                  <a:schemeClr val="tx1"/>
                </a:solidFill>
              </a:rPr>
              <a:t>hranice pro zabarvení matice (libovolné, ale užitečné):  R= </a:t>
            </a:r>
            <a:r>
              <a:rPr lang="cs-CZ" sz="2200" dirty="0">
                <a:solidFill>
                  <a:srgbClr val="C00000"/>
                </a:solidFill>
              </a:rPr>
              <a:t>.9, .7, .5, .3, </a:t>
            </a:r>
          </a:p>
          <a:p>
            <a:pPr>
              <a:buFont typeface="Times"/>
              <a:buNone/>
            </a:pPr>
            <a:r>
              <a:rPr lang="cs-CZ" sz="2200" dirty="0"/>
              <a:t>	</a:t>
            </a:r>
            <a:r>
              <a:rPr lang="cs-CZ" sz="2200" dirty="0">
                <a:solidFill>
                  <a:schemeClr val="tx1"/>
                </a:solidFill>
              </a:rPr>
              <a:t>odpovídá zhruba determinacím: </a:t>
            </a:r>
          </a:p>
          <a:p>
            <a:pPr>
              <a:buFont typeface="Times"/>
              <a:buNone/>
            </a:pPr>
            <a:r>
              <a:rPr lang="cs-CZ" sz="2200" dirty="0">
                <a:solidFill>
                  <a:schemeClr val="tx1"/>
                </a:solidFill>
              </a:rPr>
              <a:t>	 R</a:t>
            </a:r>
            <a:r>
              <a:rPr lang="cs-CZ" sz="2200" baseline="30000" dirty="0">
                <a:solidFill>
                  <a:schemeClr val="tx1"/>
                </a:solidFill>
              </a:rPr>
              <a:t>2 </a:t>
            </a:r>
            <a:r>
              <a:rPr lang="cs-CZ" sz="2200" dirty="0">
                <a:solidFill>
                  <a:schemeClr val="tx1"/>
                </a:solidFill>
              </a:rPr>
              <a:t>= </a:t>
            </a:r>
            <a:r>
              <a:rPr lang="cs-CZ" sz="2200" dirty="0">
                <a:solidFill>
                  <a:srgbClr val="C00000"/>
                </a:solidFill>
              </a:rPr>
              <a:t>80%, 50%, 25% a 10%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1E5204-EC79-4055-97D7-812DB98E3D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5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453140" y="1124744"/>
            <a:ext cx="359886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cs-CZ" sz="1800" b="1" dirty="0">
                <a:latin typeface="+mn-lt"/>
              </a:rPr>
              <a:t>Francis </a:t>
            </a:r>
            <a:r>
              <a:rPr lang="cs-CZ" sz="1800" b="1" dirty="0" err="1">
                <a:latin typeface="+mn-lt"/>
              </a:rPr>
              <a:t>Galton</a:t>
            </a:r>
            <a:r>
              <a:rPr lang="cs-CZ" sz="1800" b="1" dirty="0">
                <a:latin typeface="+mn-lt"/>
              </a:rPr>
              <a:t> (1822 – 1911)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polyhistor 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psycholog, antropolog, meteorolog, geograf, genetik,  biolog, kriminolog,  psychometrik, statistik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'</a:t>
            </a:r>
            <a:r>
              <a:rPr lang="cs-CZ" sz="1800" b="1" dirty="0" err="1">
                <a:latin typeface="+mn-lt"/>
              </a:rPr>
              <a:t>Hereditary</a:t>
            </a:r>
            <a:r>
              <a:rPr lang="cs-CZ" sz="1800" b="1" dirty="0">
                <a:latin typeface="+mn-lt"/>
              </a:rPr>
              <a:t> Genius'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první mapa počasí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otisky prstů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dotazníky pro subjektivní názory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koncept korelace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regrese k průměru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bratranec Charlese Darwina</a:t>
            </a:r>
            <a:endParaRPr lang="en-US" sz="1800" b="1" dirty="0">
              <a:latin typeface="+mn-lt"/>
            </a:endParaRPr>
          </a:p>
          <a:p>
            <a:pPr algn="ctr"/>
            <a:endParaRPr lang="cs-CZ" sz="1400" dirty="0"/>
          </a:p>
          <a:p>
            <a:pPr algn="ctr"/>
            <a:endParaRPr lang="en-US" sz="1400" dirty="0"/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469975" y="4579370"/>
            <a:ext cx="4056030" cy="15550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</a:rPr>
              <a:t>“</a:t>
            </a:r>
            <a:r>
              <a:rPr lang="en-US" sz="1600" b="1" i="1" dirty="0">
                <a:solidFill>
                  <a:srgbClr val="0070C0"/>
                </a:solidFill>
                <a:latin typeface="+mn-lt"/>
              </a:rPr>
              <a:t>Men who leave their mark on the world are very often those who, being gifted and full of nervous power, are at the same time haunted and driven by a dominant idea, and are therefore within a measurable distance of insanity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”</a:t>
            </a:r>
          </a:p>
        </p:txBody>
      </p:sp>
      <p:pic>
        <p:nvPicPr>
          <p:cNvPr id="8" name="Picture 2" descr="Soubor:Francis Galton 1850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124744"/>
            <a:ext cx="358616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4758E72-FB76-4933-AEFC-E44A5765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Francis </a:t>
            </a:r>
            <a:r>
              <a:rPr lang="cs-CZ" dirty="0" err="1"/>
              <a:t>Galton</a:t>
            </a:r>
            <a:r>
              <a:rPr lang="cs-CZ" dirty="0"/>
              <a:t> (1822 – 1911)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BDBC2598-D21E-488C-A06C-211273E81F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9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BA0BE72-CDAD-4F0F-B8F1-4298B1B7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Poučky o velikosti koeficientů</a:t>
            </a:r>
            <a:endParaRPr lang="cs-CZ" dirty="0"/>
          </a:p>
        </p:txBody>
      </p:sp>
      <p:graphicFrame>
        <p:nvGraphicFramePr>
          <p:cNvPr id="126001" name="Group 49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367240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Hodnota korelace v absolutní hodnotě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Interpretace souvislosti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 – 0,09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triviální, žádná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0,10 – 0,29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nízká až střední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0,30 – 0,49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střední až podstatná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0,50 – 0,69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podstatná až velmi silná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0,70 – 0,89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velmi silná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0,90 – 0,99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téměř perfektní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13610429-1D71-4983-B7F2-2B96C89008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7437" name="Rectangle 47"/>
          <p:cNvSpPr>
            <a:spLocks noChangeArrowheads="1"/>
          </p:cNvSpPr>
          <p:nvPr/>
        </p:nvSpPr>
        <p:spPr bwMode="auto">
          <a:xfrm>
            <a:off x="6444208" y="5537153"/>
            <a:ext cx="2127314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cs-CZ" altLang="cs-CZ" dirty="0">
                <a:latin typeface="+mn-lt"/>
              </a:rPr>
              <a:t>De </a:t>
            </a:r>
            <a:r>
              <a:rPr lang="cs-CZ" altLang="cs-CZ" dirty="0" err="1">
                <a:latin typeface="+mn-lt"/>
              </a:rPr>
              <a:t>Vaus</a:t>
            </a:r>
            <a:r>
              <a:rPr lang="cs-CZ" altLang="cs-CZ" dirty="0">
                <a:latin typeface="+mn-lt"/>
              </a:rPr>
              <a:t>: 2002 </a:t>
            </a:r>
          </a:p>
        </p:txBody>
      </p:sp>
    </p:spTree>
    <p:extLst>
      <p:ext uri="{BB962C8B-B14F-4D97-AF65-F5344CB8AC3E}">
        <p14:creationId xmlns:p14="http://schemas.microsoft.com/office/powerpoint/2010/main" val="9100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880943-B8D1-45CF-8174-02BA8919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Další míry korelace</a:t>
            </a:r>
            <a:endParaRPr lang="cs-CZ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6477000" cy="30718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jiná data (pořadí)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šikmá rozložení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vzdálená pozorování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zvyklosti oboru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400" dirty="0">
                <a:solidFill>
                  <a:schemeClr val="tx1"/>
                </a:solidFill>
              </a:rPr>
              <a:t>komparace s jinými výstupy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62FC2-85A0-44A3-83F4-A6BE927CAC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13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3168A38-48E2-4D8A-B3D9-A0635C07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Pořadová korelace – </a:t>
            </a:r>
            <a:r>
              <a:rPr lang="cs-CZ" altLang="cs-CZ" sz="3200" dirty="0" err="1"/>
              <a:t>Spearmanovo</a:t>
            </a:r>
            <a:r>
              <a:rPr lang="cs-CZ" altLang="cs-CZ" sz="3200" dirty="0"/>
              <a:t> r</a:t>
            </a:r>
            <a:endParaRPr 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856735" cy="4786312"/>
          </a:xfrm>
        </p:spPr>
        <p:txBody>
          <a:bodyPr/>
          <a:lstStyle/>
          <a:p>
            <a:pPr eaLnBrk="1" hangingPunct="1"/>
            <a:r>
              <a:rPr lang="cs-CZ" altLang="cs-CZ" sz="2400" dirty="0" err="1">
                <a:solidFill>
                  <a:schemeClr val="tx1"/>
                </a:solidFill>
              </a:rPr>
              <a:t>Spearmanův</a:t>
            </a:r>
            <a:r>
              <a:rPr lang="cs-CZ" altLang="cs-CZ" sz="2400" dirty="0">
                <a:solidFill>
                  <a:schemeClr val="tx1"/>
                </a:solidFill>
              </a:rPr>
              <a:t> koeficient pořadové korelace </a:t>
            </a:r>
            <a:r>
              <a:rPr lang="cs-CZ" altLang="cs-CZ" sz="24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cs-CZ" altLang="cs-CZ" sz="2400" dirty="0">
                <a:solidFill>
                  <a:schemeClr val="tx1"/>
                </a:solidFill>
              </a:rPr>
              <a:t> vznikne tak, že se </a:t>
            </a:r>
            <a:r>
              <a:rPr lang="cs-CZ" altLang="cs-CZ" sz="2400" dirty="0">
                <a:solidFill>
                  <a:srgbClr val="C00000"/>
                </a:solidFill>
              </a:rPr>
              <a:t>do vzorečku pro </a:t>
            </a:r>
            <a:r>
              <a:rPr lang="cs-CZ" altLang="cs-CZ" sz="2400" dirty="0" err="1">
                <a:solidFill>
                  <a:srgbClr val="C00000"/>
                </a:solidFill>
              </a:rPr>
              <a:t>Pearsonův</a:t>
            </a:r>
            <a:r>
              <a:rPr lang="cs-CZ" altLang="cs-CZ" sz="2400" dirty="0">
                <a:solidFill>
                  <a:srgbClr val="C00000"/>
                </a:solidFill>
              </a:rPr>
              <a:t> lineární korelační koeficient dosadí místo hodnot X a Y jejich pořadí v řadě</a:t>
            </a:r>
          </a:p>
          <a:p>
            <a:pPr eaLnBrk="1" hangingPunct="1"/>
            <a:r>
              <a:rPr lang="cs-CZ" sz="2400" dirty="0">
                <a:solidFill>
                  <a:schemeClr val="tx1"/>
                </a:solidFill>
              </a:rPr>
              <a:t>též lze počítat přímo z pořadí; vychází ze vzdálenosti/nepodobnosti pořadí</a:t>
            </a:r>
          </a:p>
          <a:p>
            <a:pPr eaLnBrk="1" hangingPunct="1">
              <a:spcBef>
                <a:spcPts val="1200"/>
              </a:spcBef>
            </a:pPr>
            <a:endParaRPr lang="cs-CZ" altLang="cs-CZ" sz="2200" dirty="0">
              <a:solidFill>
                <a:schemeClr val="tx1"/>
              </a:solidFill>
              <a:latin typeface="Symbol" pitchFamily="18" charset="2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cs-CZ" altLang="cs-CZ" sz="2200" dirty="0">
                <a:solidFill>
                  <a:srgbClr val="C00000"/>
                </a:solidFill>
              </a:rPr>
              <a:t> =  1, </a:t>
            </a:r>
            <a:r>
              <a:rPr lang="cs-CZ" altLang="cs-CZ" sz="2200" dirty="0">
                <a:solidFill>
                  <a:schemeClr val="tx1"/>
                </a:solidFill>
              </a:rPr>
              <a:t>pokud jsou řady zcela shodné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cs-CZ" altLang="cs-CZ" sz="2200" dirty="0">
                <a:solidFill>
                  <a:srgbClr val="C00000"/>
                </a:solidFill>
              </a:rPr>
              <a:t> = -1, </a:t>
            </a:r>
            <a:r>
              <a:rPr lang="cs-CZ" altLang="cs-CZ" sz="2200" dirty="0">
                <a:solidFill>
                  <a:schemeClr val="tx1"/>
                </a:solidFill>
              </a:rPr>
              <a:t>pokud jsou řady zcela protichůdné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r</a:t>
            </a:r>
            <a:r>
              <a:rPr lang="cs-CZ" altLang="cs-CZ" sz="2200" dirty="0">
                <a:solidFill>
                  <a:srgbClr val="C00000"/>
                </a:solidFill>
              </a:rPr>
              <a:t> =  0, </a:t>
            </a:r>
            <a:r>
              <a:rPr lang="cs-CZ" altLang="cs-CZ" sz="2200" dirty="0">
                <a:solidFill>
                  <a:schemeClr val="tx1"/>
                </a:solidFill>
              </a:rPr>
              <a:t>pokud mezi řadami není žádná tendence ke shodě či protichůdnosti, ale pořadí jsou k sobě zcela náhodně</a:t>
            </a:r>
          </a:p>
          <a:p>
            <a:pPr eaLnBrk="1" hangingPunct="1">
              <a:buFont typeface="Times"/>
              <a:buNone/>
            </a:pPr>
            <a:endParaRPr lang="cs-CZ" alt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1533EA-F147-4765-B0CA-9EA18F24A9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93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43000"/>
            <a:ext cx="5908675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4538" y="2209800"/>
            <a:ext cx="1195387" cy="762000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284538" y="2209800"/>
            <a:ext cx="1195387" cy="762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5375" y="2362200"/>
            <a:ext cx="2809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600"/>
              <a:t>+</a:t>
            </a:r>
            <a:endParaRPr lang="en-US" altLang="cs-CZ" sz="16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159000" y="3733800"/>
            <a:ext cx="842963" cy="685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09838" y="3733800"/>
            <a:ext cx="2809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-</a:t>
            </a:r>
            <a:endParaRPr lang="en-US" altLang="cs-CZ" sz="2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59000" y="3733800"/>
            <a:ext cx="842963" cy="685800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1973621">
            <a:off x="1531938" y="2327275"/>
            <a:ext cx="4783137" cy="213677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2539360"/>
            <a:ext cx="1224136" cy="36317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dirty="0">
                <a:solidFill>
                  <a:srgbClr val="0070C0"/>
                </a:solidFill>
              </a:rPr>
              <a:t>+ shoda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3969725"/>
            <a:ext cx="1503784" cy="36317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dirty="0">
                <a:solidFill>
                  <a:srgbClr val="0070C0"/>
                </a:solidFill>
              </a:rPr>
              <a:t>- neshoda</a:t>
            </a:r>
          </a:p>
        </p:txBody>
      </p: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>
            <a:off x="4335909" y="2720948"/>
            <a:ext cx="239633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857947" y="4151313"/>
            <a:ext cx="3874293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dpis 16">
            <a:extLst>
              <a:ext uri="{FF2B5EF4-FFF2-40B4-BE49-F238E27FC236}">
                <a16:creationId xmlns:a16="http://schemas.microsoft.com/office/drawing/2014/main" id="{0506377F-C2B3-478E-A89C-FDA079E2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Pořadová korelace</a:t>
            </a:r>
            <a:r>
              <a:rPr lang="cs-CZ" altLang="cs-CZ" dirty="0">
                <a:cs typeface="Times New Roman" pitchFamily="18" charset="0"/>
              </a:rPr>
              <a:t> – </a:t>
            </a:r>
            <a:r>
              <a:rPr lang="cs-CZ" altLang="cs-CZ" dirty="0" err="1">
                <a:cs typeface="Times New Roman" pitchFamily="18" charset="0"/>
              </a:rPr>
              <a:t>Kendallovo</a:t>
            </a:r>
            <a:r>
              <a:rPr lang="cs-CZ" altLang="cs-CZ" dirty="0">
                <a:cs typeface="Times New Roman" pitchFamily="18" charset="0"/>
              </a:rPr>
              <a:t> </a:t>
            </a:r>
            <a:r>
              <a:rPr lang="cs-CZ" altLang="cs-CZ" dirty="0">
                <a:latin typeface="Symbol" pitchFamily="18" charset="2"/>
                <a:cs typeface="Times New Roman" pitchFamily="18" charset="0"/>
              </a:rPr>
              <a:t>t</a:t>
            </a:r>
            <a:endParaRPr lang="cs-CZ" dirty="0"/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36C41594-80D1-4AE3-800D-F4A7B08C76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70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BB9BC75-7992-4157-951E-D4BAAC5F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Pořadová  korelace </a:t>
            </a:r>
            <a:r>
              <a:rPr lang="cs-CZ" dirty="0" err="1"/>
              <a:t>Kendallovo</a:t>
            </a:r>
            <a:r>
              <a:rPr lang="cs-CZ" dirty="0"/>
              <a:t> 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A12F4-7120-4B23-BE12-65B836C85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Clr>
                <a:srgbClr val="E41712"/>
              </a:buClr>
              <a:buSzPct val="80000"/>
              <a:buNone/>
            </a:pPr>
            <a:r>
              <a:rPr lang="cs-CZ" sz="3200" b="1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cs-CZ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= (počet shod – počet neshod)/(počet shod + počet neshod) </a:t>
            </a:r>
          </a:p>
          <a:p>
            <a:pPr marL="225425" indent="-225425" eaLnBrk="0" hangingPunct="0">
              <a:spcBef>
                <a:spcPct val="50000"/>
              </a:spcBef>
              <a:buClr>
                <a:srgbClr val="E41712"/>
              </a:buClr>
              <a:buSzPct val="80000"/>
              <a:buFont typeface="Wingdings" pitchFamily="2" charset="2"/>
              <a:buChar char="§"/>
            </a:pPr>
            <a:endParaRPr lang="cs-CZ" b="1" dirty="0">
              <a:solidFill>
                <a:schemeClr val="bg2"/>
              </a:solidFill>
            </a:endParaRPr>
          </a:p>
          <a:p>
            <a:pPr marL="225425" indent="-225425" eaLnBrk="0" hangingPunct="0">
              <a:spcBef>
                <a:spcPct val="50000"/>
              </a:spcBef>
              <a:buClr>
                <a:srgbClr val="E41712"/>
              </a:buClr>
              <a:buSzPct val="80000"/>
              <a:buFont typeface="Wingdings" pitchFamily="2" charset="2"/>
              <a:buChar char="§"/>
            </a:pPr>
            <a:endParaRPr lang="cs-CZ" b="1" dirty="0">
              <a:solidFill>
                <a:schemeClr val="bg2"/>
              </a:solidFill>
            </a:endParaRPr>
          </a:p>
          <a:p>
            <a:pPr marL="225425" indent="-225425" eaLnBrk="0" hangingPunct="0">
              <a:spcBef>
                <a:spcPct val="50000"/>
              </a:spcBef>
              <a:buClr>
                <a:srgbClr val="E41712"/>
              </a:buClr>
              <a:buSzPct val="80000"/>
              <a:buFont typeface="Wingdings" pitchFamily="2" charset="2"/>
              <a:buChar char="§"/>
            </a:pPr>
            <a:endParaRPr lang="cs-CZ" b="1" dirty="0">
              <a:solidFill>
                <a:schemeClr val="bg2"/>
              </a:solidFill>
            </a:endParaRPr>
          </a:p>
          <a:p>
            <a:pPr marL="225425" indent="-225425" eaLnBrk="0" hangingPunct="0">
              <a:spcBef>
                <a:spcPts val="3600"/>
              </a:spcBef>
              <a:buClr>
                <a:srgbClr val="E41712"/>
              </a:buClr>
              <a:buSzPct val="80000"/>
              <a:buFont typeface="Wingdings" pitchFamily="2" charset="2"/>
              <a:buChar char="§"/>
            </a:pPr>
            <a:r>
              <a:rPr lang="cs-CZ" sz="2000" b="1" dirty="0"/>
              <a:t>dvojice, které mají stejné hodnoty jedné nebo obou proměnných se nepočítají ani do shod ani do neshod </a:t>
            </a:r>
          </a:p>
          <a:p>
            <a:endParaRPr lang="cs-CZ" dirty="0"/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A56F7687-221E-4F4C-AB4D-194D0CF909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24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19CA8C-6250-4510-8772-B03FE91F995B}"/>
              </a:ext>
            </a:extLst>
          </p:cNvPr>
          <p:cNvGrpSpPr/>
          <p:nvPr/>
        </p:nvGrpSpPr>
        <p:grpSpPr>
          <a:xfrm>
            <a:off x="320420" y="1490859"/>
            <a:ext cx="7800129" cy="1577874"/>
            <a:chOff x="650367" y="2505443"/>
            <a:chExt cx="7800129" cy="15778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21039A-CE26-475E-A9AB-70F51D1E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67" y="2506845"/>
              <a:ext cx="3862388" cy="156051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7A8BD9A0-B8E3-4652-9889-57E11563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471" y="2973129"/>
              <a:ext cx="2317750" cy="1061829"/>
            </a:xfrm>
            <a:prstGeom prst="rect">
              <a:avLst/>
            </a:prstGeom>
            <a:solidFill>
              <a:srgbClr val="FCFEE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sz="1400" b="1" i="1" dirty="0">
                  <a:solidFill>
                    <a:srgbClr val="002060"/>
                  </a:solidFill>
                </a:rPr>
                <a:t>shoda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cs-CZ" sz="1400" dirty="0">
                  <a:solidFill>
                    <a:srgbClr val="002060"/>
                  </a:solidFill>
                </a:rPr>
                <a:t>bodu X odpovídá vyšší hodnota u obou proměnných než má Y 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0564B16-987F-4F4F-81D4-C008203AD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0849" y="2870457"/>
              <a:ext cx="638622" cy="6951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83DB4526-7F34-470D-A65B-E5ACD5C4E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149" y="3553637"/>
              <a:ext cx="2667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dirty="0"/>
                <a:t>Y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D04C54EA-8951-490D-A779-F17E5F0B3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471" y="2621158"/>
              <a:ext cx="2667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dirty="0"/>
                <a:t>X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2756484D-AA5B-4C0E-9C61-130EDA26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659" y="2505443"/>
              <a:ext cx="3906837" cy="154463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539470F8-8F9D-4AE9-9F93-0381003FB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3059" y="2925719"/>
              <a:ext cx="671512" cy="659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487133E6-1012-4FE2-A1B2-2E6062488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406" y="2912474"/>
              <a:ext cx="2192337" cy="1061829"/>
            </a:xfrm>
            <a:prstGeom prst="rect">
              <a:avLst/>
            </a:prstGeom>
            <a:solidFill>
              <a:srgbClr val="FCFEE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sz="1400" b="1" i="1" dirty="0">
                  <a:solidFill>
                    <a:srgbClr val="002060"/>
                  </a:solidFill>
                </a:rPr>
                <a:t>neshoda</a:t>
              </a:r>
            </a:p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sz="1400" dirty="0">
                  <a:solidFill>
                    <a:srgbClr val="002060"/>
                  </a:solidFill>
                </a:rPr>
                <a:t>bod X má hodnotu u jedné proměnné vyšší než Y a u druhé nižší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5DA695ED-1C36-4A9D-80FB-AD3309B38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571" y="3584719"/>
              <a:ext cx="2667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dirty="0"/>
                <a:t>Y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C0963C1E-8720-4C47-A143-00E76B4A9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6359" y="2676420"/>
              <a:ext cx="266700" cy="49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None/>
              </a:pPr>
              <a:r>
                <a:rPr lang="cs-CZ" dirty="0"/>
                <a:t>X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02CCDBDE-9B6E-4AB2-B260-6876F54F2EBB}"/>
              </a:ext>
            </a:extLst>
          </p:cNvPr>
          <p:cNvSpPr txBox="1">
            <a:spLocks noChangeArrowheads="1"/>
          </p:cNvSpPr>
          <p:nvPr/>
        </p:nvSpPr>
        <p:spPr>
          <a:xfrm>
            <a:off x="288000" y="4006512"/>
            <a:ext cx="8388456" cy="2293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cs-CZ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cs-CZ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cs-CZ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7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cs-CZ" dirty="0">
                <a:solidFill>
                  <a:srgbClr val="C00000"/>
                </a:solidFill>
              </a:rPr>
              <a:t> =  1, </a:t>
            </a:r>
            <a:r>
              <a:rPr lang="cs-CZ" altLang="cs-CZ" dirty="0">
                <a:solidFill>
                  <a:schemeClr val="tx1"/>
                </a:solidFill>
              </a:rPr>
              <a:t>pokud jsou řady zcela shodné</a:t>
            </a:r>
          </a:p>
          <a:p>
            <a:r>
              <a:rPr lang="cs-CZ" sz="37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cs-CZ" dirty="0">
                <a:solidFill>
                  <a:srgbClr val="C00000"/>
                </a:solidFill>
              </a:rPr>
              <a:t> = -1, </a:t>
            </a:r>
            <a:r>
              <a:rPr lang="cs-CZ" altLang="cs-CZ" dirty="0">
                <a:solidFill>
                  <a:schemeClr val="tx1"/>
                </a:solidFill>
              </a:rPr>
              <a:t>pokud jsou řady zcela protichůdné</a:t>
            </a:r>
          </a:p>
          <a:p>
            <a:pPr>
              <a:spcBef>
                <a:spcPts val="1200"/>
              </a:spcBef>
            </a:pPr>
            <a:r>
              <a:rPr lang="cs-CZ" sz="3700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cs-CZ" dirty="0">
                <a:solidFill>
                  <a:srgbClr val="C00000"/>
                </a:solidFill>
              </a:rPr>
              <a:t> =  0, </a:t>
            </a:r>
            <a:r>
              <a:rPr lang="cs-CZ" altLang="cs-CZ" dirty="0">
                <a:solidFill>
                  <a:schemeClr val="tx1"/>
                </a:solidFill>
              </a:rPr>
              <a:t>pokud mezi řadami není žádná tendence ke shodě či protichůdnosti, ale pořadí jsou k sobě zcela náhodně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i="1" dirty="0">
                <a:solidFill>
                  <a:srgbClr val="0070C0"/>
                </a:solidFill>
              </a:rPr>
              <a:t>Pozn.: pro menší soubory je nutno spočítat signifikance přesně</a:t>
            </a:r>
          </a:p>
        </p:txBody>
      </p:sp>
    </p:spTree>
    <p:extLst>
      <p:ext uri="{BB962C8B-B14F-4D97-AF65-F5344CB8AC3E}">
        <p14:creationId xmlns:p14="http://schemas.microsoft.com/office/powerpoint/2010/main" val="247207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7719CC5-8842-4222-80AE-2DB61E8A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Testy</a:t>
            </a:r>
            <a:r>
              <a:rPr lang="cs-CZ" sz="3200" dirty="0">
                <a:solidFill>
                  <a:schemeClr val="accent2"/>
                </a:solidFill>
              </a:rPr>
              <a:t> </a:t>
            </a:r>
            <a:r>
              <a:rPr lang="cs-CZ" sz="3200" dirty="0"/>
              <a:t>hypotéz</a:t>
            </a:r>
            <a:endParaRPr lang="cs-CZ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u statistických řad, jejichž souběžnost zjišťujeme, a které reprezentují obecnější situaci, výsledky procesů či širší základní soubor je podstatné vědět, zda o </a:t>
            </a:r>
            <a:r>
              <a:rPr lang="cs-CZ" sz="2400" dirty="0" err="1">
                <a:solidFill>
                  <a:schemeClr val="tx1"/>
                </a:solidFill>
              </a:rPr>
              <a:t>korelovanosti</a:t>
            </a:r>
            <a:r>
              <a:rPr lang="cs-CZ" sz="2400" dirty="0">
                <a:solidFill>
                  <a:schemeClr val="tx1"/>
                </a:solidFill>
              </a:rPr>
              <a:t> vůbec můžeme mluvit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rgbClr val="821A08"/>
              </a:buClr>
            </a:pPr>
            <a:r>
              <a:rPr lang="cs-CZ" sz="2400" b="1" dirty="0">
                <a:solidFill>
                  <a:srgbClr val="C00000"/>
                </a:solidFill>
              </a:rPr>
              <a:t>základní otázka: můžeme považovat dvě řady za korelované, nebo koeficient korelace zachycuje pouze náhodně vzniklé souladnosti v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C00000"/>
                </a:solidFill>
              </a:rPr>
              <a:t>řadách?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rgbClr val="821A08"/>
              </a:buClr>
            </a:pPr>
            <a:endParaRPr lang="cs-CZ" sz="2400" b="1" dirty="0">
              <a:solidFill>
                <a:srgbClr val="C00000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rgbClr val="821A08"/>
              </a:buClr>
            </a:pPr>
            <a:r>
              <a:rPr lang="cs-CZ" sz="2400" b="1" dirty="0">
                <a:solidFill>
                  <a:schemeClr val="tx1"/>
                </a:solidFill>
              </a:rPr>
              <a:t>tedy: Je možné, že souběh/</a:t>
            </a:r>
            <a:r>
              <a:rPr lang="cs-CZ" sz="2400" b="1" dirty="0" err="1">
                <a:solidFill>
                  <a:schemeClr val="tx1"/>
                </a:solidFill>
              </a:rPr>
              <a:t>protiběh</a:t>
            </a:r>
            <a:r>
              <a:rPr lang="cs-CZ" sz="2400" b="1" dirty="0">
                <a:solidFill>
                  <a:schemeClr val="tx1"/>
                </a:solidFill>
              </a:rPr>
              <a:t> řad reprezentuje </a:t>
            </a:r>
            <a:r>
              <a:rPr lang="cs-CZ" sz="2400" b="1" dirty="0">
                <a:solidFill>
                  <a:srgbClr val="C00000"/>
                </a:solidFill>
              </a:rPr>
              <a:t>nenáhodný vztah</a:t>
            </a:r>
            <a:r>
              <a:rPr lang="cs-CZ" sz="2400" b="1" dirty="0">
                <a:solidFill>
                  <a:schemeClr val="tx1"/>
                </a:solidFill>
              </a:rPr>
              <a:t>, nebo mohl vzniknout jen působením náhody?</a:t>
            </a: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1C766B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1C766B"/>
              </a:solidFill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6D63D80-A24B-41E3-B173-474C05006A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77188" name="Obdélník 5"/>
          <p:cNvSpPr>
            <a:spLocks noChangeArrowheads="1"/>
          </p:cNvSpPr>
          <p:nvPr/>
        </p:nvSpPr>
        <p:spPr bwMode="auto">
          <a:xfrm>
            <a:off x="539552" y="2708920"/>
            <a:ext cx="7803369" cy="1295475"/>
          </a:xfrm>
          <a:prstGeom prst="rect">
            <a:avLst/>
          </a:prstGeom>
          <a:noFill/>
          <a:ln w="19050" algn="ctr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98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E55C8D0-1DE6-4608-8867-B711CBCE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Testy hypotéz</a:t>
            </a:r>
            <a:endParaRPr 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7635875" cy="5072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u korelačních koeficientů je základní dvojicí hypotéz, které testujeme: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</a:rPr>
              <a:t>H</a:t>
            </a:r>
            <a:r>
              <a:rPr lang="cs-CZ" altLang="cs-CZ" sz="2400" b="1" i="1" baseline="-25000" dirty="0">
                <a:solidFill>
                  <a:srgbClr val="0070C0"/>
                </a:solidFill>
              </a:rPr>
              <a:t>0</a:t>
            </a:r>
            <a:r>
              <a:rPr lang="cs-CZ" altLang="cs-CZ" sz="2400" b="1" i="1" dirty="0">
                <a:solidFill>
                  <a:srgbClr val="0070C0"/>
                </a:solidFill>
              </a:rPr>
              <a:t>: korelační koeficient je nulový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 dirty="0">
                <a:solidFill>
                  <a:srgbClr val="0070C0"/>
                </a:solidFill>
              </a:rPr>
              <a:t>H</a:t>
            </a:r>
            <a:r>
              <a:rPr lang="cs-CZ" altLang="cs-CZ" sz="2400" b="1" i="1" baseline="-25000" dirty="0">
                <a:solidFill>
                  <a:srgbClr val="0070C0"/>
                </a:solidFill>
              </a:rPr>
              <a:t>A</a:t>
            </a:r>
            <a:r>
              <a:rPr lang="cs-CZ" altLang="cs-CZ" sz="2400" b="1" i="1" dirty="0">
                <a:solidFill>
                  <a:srgbClr val="0070C0"/>
                </a:solidFill>
              </a:rPr>
              <a:t>: korelační koeficient je nenulový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prokazujeme, že naše spočtená míra je </a:t>
            </a:r>
            <a:r>
              <a:rPr lang="cs-CZ" sz="2400" dirty="0">
                <a:solidFill>
                  <a:srgbClr val="C00000"/>
                </a:solidFill>
              </a:rPr>
              <a:t>signifikantně nenulová</a:t>
            </a:r>
            <a:r>
              <a:rPr lang="cs-CZ" sz="2400" dirty="0">
                <a:solidFill>
                  <a:schemeClr val="tx1"/>
                </a:solidFill>
              </a:rPr>
              <a:t>, tedy, </a:t>
            </a:r>
            <a:r>
              <a:rPr lang="cs-CZ" sz="2400" dirty="0">
                <a:solidFill>
                  <a:srgbClr val="C00000"/>
                </a:solidFill>
              </a:rPr>
              <a:t>že v datech se projevuje nějaký nenáhodně vzniklý vztah (hypotéza H</a:t>
            </a:r>
            <a:r>
              <a:rPr lang="cs-CZ" sz="1050" dirty="0">
                <a:solidFill>
                  <a:srgbClr val="C00000"/>
                </a:solidFill>
              </a:rPr>
              <a:t>A</a:t>
            </a:r>
            <a:r>
              <a:rPr lang="cs-CZ" sz="2400" dirty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platí pro </a:t>
            </a:r>
            <a:r>
              <a:rPr lang="cs-CZ" sz="2400" dirty="0" err="1">
                <a:solidFill>
                  <a:schemeClr val="tx1"/>
                </a:solidFill>
              </a:rPr>
              <a:t>Pearsonův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Spearmanův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Kendallův</a:t>
            </a:r>
            <a:r>
              <a:rPr lang="cs-CZ" sz="2400" dirty="0">
                <a:solidFill>
                  <a:schemeClr val="tx1"/>
                </a:solidFill>
              </a:rPr>
              <a:t> i </a:t>
            </a:r>
            <a:r>
              <a:rPr lang="cs-CZ" sz="2400" dirty="0" err="1">
                <a:solidFill>
                  <a:schemeClr val="tx1"/>
                </a:solidFill>
              </a:rPr>
              <a:t>Blomquistův</a:t>
            </a:r>
            <a:r>
              <a:rPr lang="cs-CZ" sz="2400" dirty="0">
                <a:solidFill>
                  <a:schemeClr val="tx1"/>
                </a:solidFill>
              </a:rPr>
              <a:t> koeficient – nenulová signifikance ukazuje na vlastnosti charakterizované koeficientem (</a:t>
            </a:r>
            <a:r>
              <a:rPr lang="cs-CZ" sz="2400" dirty="0" err="1">
                <a:solidFill>
                  <a:schemeClr val="tx1"/>
                </a:solidFill>
              </a:rPr>
              <a:t>linearní</a:t>
            </a:r>
            <a:r>
              <a:rPr lang="cs-CZ" sz="2400" dirty="0">
                <a:solidFill>
                  <a:schemeClr val="tx1"/>
                </a:solidFill>
              </a:rPr>
              <a:t> trend, </a:t>
            </a:r>
            <a:r>
              <a:rPr lang="cs-CZ" sz="2400" dirty="0" err="1">
                <a:solidFill>
                  <a:schemeClr val="tx1"/>
                </a:solidFill>
              </a:rPr>
              <a:t>monotonní</a:t>
            </a:r>
            <a:r>
              <a:rPr lang="cs-CZ" sz="2400" dirty="0">
                <a:solidFill>
                  <a:schemeClr val="tx1"/>
                </a:solidFill>
              </a:rPr>
              <a:t> trend, diagonální rozmístění dat)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C6FA2E9F-1B00-403E-A5B5-C808CD6E8F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467544" y="2060849"/>
            <a:ext cx="7620949" cy="100811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0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791843C-FB71-44D6-A1DD-E10BE951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Testy hypotéz   H</a:t>
            </a:r>
            <a:r>
              <a:rPr lang="cs-CZ" sz="1800" dirty="0"/>
              <a:t>0</a:t>
            </a:r>
            <a:r>
              <a:rPr lang="cs-CZ" sz="3200" dirty="0"/>
              <a:t>: r = 0</a:t>
            </a:r>
            <a:endParaRPr lang="cs-CZ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064896" cy="4114800"/>
          </a:xfrm>
        </p:spPr>
        <p:txBody>
          <a:bodyPr/>
          <a:lstStyle/>
          <a:p>
            <a:pPr>
              <a:buFont typeface="Times"/>
              <a:buNone/>
            </a:pPr>
            <a:r>
              <a:rPr lang="cs-CZ" dirty="0">
                <a:solidFill>
                  <a:schemeClr val="tx1"/>
                </a:solidFill>
              </a:rPr>
              <a:t>t – test: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Studentovo t-rozložení – tabulky nebo výpočet dosažené signifikance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dosadíme-li za t kritické hodnoty, dostaneme kritické hodnoty pro </a:t>
            </a:r>
            <a:r>
              <a:rPr lang="cs-CZ" sz="2000" i="1" dirty="0">
                <a:solidFill>
                  <a:schemeClr val="tx1"/>
                </a:solidFill>
              </a:rPr>
              <a:t>r</a:t>
            </a:r>
            <a:r>
              <a:rPr lang="cs-CZ" sz="2000" dirty="0">
                <a:solidFill>
                  <a:schemeClr val="tx1"/>
                </a:solidFill>
              </a:rPr>
              <a:t> přímo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438649B9-6EE6-4B00-84F7-E249F9C3B9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27</a:t>
            </a:fld>
            <a:endParaRPr lang="cs-CZ" dirty="0"/>
          </a:p>
        </p:txBody>
      </p:sp>
      <p:graphicFrame>
        <p:nvGraphicFramePr>
          <p:cNvPr id="497668" name="Object 4"/>
          <p:cNvGraphicFramePr>
            <a:graphicFrameLocks noChangeAspect="1"/>
          </p:cNvGraphicFramePr>
          <p:nvPr/>
        </p:nvGraphicFramePr>
        <p:xfrm>
          <a:off x="2627784" y="1844824"/>
          <a:ext cx="3322026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14320" imgH="406080" progId="Equation.3">
                  <p:embed/>
                </p:oleObj>
              </mc:Choice>
              <mc:Fallback>
                <p:oleObj name="Rovnice" r:id="rId2" imgW="1714320" imgH="406080" progId="Equation.3">
                  <p:embed/>
                  <p:pic>
                    <p:nvPicPr>
                      <p:cNvPr id="497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3322026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707070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707070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69" name="Object 5"/>
          <p:cNvGraphicFramePr>
            <a:graphicFrameLocks noChangeAspect="1"/>
          </p:cNvGraphicFramePr>
          <p:nvPr/>
        </p:nvGraphicFramePr>
        <p:xfrm>
          <a:off x="2737339" y="4437063"/>
          <a:ext cx="2205404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41120" imgH="406080" progId="Equation.3">
                  <p:embed/>
                </p:oleObj>
              </mc:Choice>
              <mc:Fallback>
                <p:oleObj name="Rovnice" r:id="rId4" imgW="1041120" imgH="406080" progId="Equation.3">
                  <p:embed/>
                  <p:pic>
                    <p:nvPicPr>
                      <p:cNvPr id="4976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339" y="4437063"/>
                        <a:ext cx="2205404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707070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707070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975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4324E46-DA58-4ACB-A540-D0D39093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Testy hypotéz  H</a:t>
            </a:r>
            <a:r>
              <a:rPr lang="cs-CZ" sz="1800" dirty="0"/>
              <a:t>0</a:t>
            </a:r>
            <a:r>
              <a:rPr lang="cs-CZ" sz="3200" dirty="0"/>
              <a:t>: r = 0</a:t>
            </a:r>
            <a:endParaRPr lang="cs-CZ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7704856" cy="4114800"/>
          </a:xfrm>
        </p:spPr>
        <p:txBody>
          <a:bodyPr/>
          <a:lstStyle/>
          <a:p>
            <a:pPr>
              <a:buFont typeface="Times"/>
              <a:buNone/>
            </a:pPr>
            <a:r>
              <a:rPr lang="cs-CZ" dirty="0">
                <a:solidFill>
                  <a:schemeClr val="tx1"/>
                </a:solidFill>
              </a:rPr>
              <a:t>z – test: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>
              <a:buFont typeface="Times"/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má normální rozdělení, tj. kritickou hodnotu pro alfa = 0.05 je  </a:t>
            </a:r>
            <a:r>
              <a:rPr lang="cs-CZ" sz="2000" dirty="0">
                <a:solidFill>
                  <a:srgbClr val="0070C0"/>
                </a:solidFill>
              </a:rPr>
              <a:t>1.96</a:t>
            </a:r>
          </a:p>
          <a:p>
            <a:r>
              <a:rPr lang="cs-CZ" sz="2000" dirty="0">
                <a:solidFill>
                  <a:schemeClr val="tx1"/>
                </a:solidFill>
              </a:rPr>
              <a:t>ve skutečnosti je test vychýlen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0FD366E2-680A-4281-9DD1-CF4F30D9D1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28</a:t>
            </a:fld>
            <a:endParaRPr lang="cs-CZ" dirty="0"/>
          </a:p>
        </p:txBody>
      </p:sp>
      <p:graphicFrame>
        <p:nvGraphicFramePr>
          <p:cNvPr id="499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59839"/>
              </p:ext>
            </p:extLst>
          </p:nvPr>
        </p:nvGraphicFramePr>
        <p:xfrm>
          <a:off x="2411761" y="1700808"/>
          <a:ext cx="365378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663560" imgH="419040" progId="Equation.3">
                  <p:embed/>
                </p:oleObj>
              </mc:Choice>
              <mc:Fallback>
                <p:oleObj name="Rovnice" r:id="rId2" imgW="1663560" imgH="419040" progId="Equation.3">
                  <p:embed/>
                  <p:pic>
                    <p:nvPicPr>
                      <p:cNvPr id="499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1" y="1700808"/>
                        <a:ext cx="365378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2411760" y="4365104"/>
          <a:ext cx="312729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562040" imgH="419040" progId="Equation.3">
                  <p:embed/>
                </p:oleObj>
              </mc:Choice>
              <mc:Fallback>
                <p:oleObj name="Rovnice" r:id="rId4" imgW="1562040" imgH="419040" progId="Equation.3">
                  <p:embed/>
                  <p:pic>
                    <p:nvPicPr>
                      <p:cNvPr id="499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365104"/>
                        <a:ext cx="312729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05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DDC0797-0965-40ED-A20D-2830B764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Význam signifikance</a:t>
            </a:r>
            <a:endParaRPr lang="cs-CZ" dirty="0"/>
          </a:p>
        </p:txBody>
      </p:sp>
      <p:sp>
        <p:nvSpPr>
          <p:cNvPr id="32666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signifikance znamená</a:t>
            </a:r>
            <a:r>
              <a:rPr lang="cs-CZ" sz="2000" dirty="0">
                <a:solidFill>
                  <a:schemeClr val="accent6"/>
                </a:solidFill>
              </a:rPr>
              <a:t> </a:t>
            </a:r>
            <a:r>
              <a:rPr lang="cs-CZ" sz="2000" u="sng" dirty="0">
                <a:solidFill>
                  <a:srgbClr val="0070C0"/>
                </a:solidFill>
              </a:rPr>
              <a:t>pouze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i="1" dirty="0">
                <a:solidFill>
                  <a:srgbClr val="0070C0"/>
                </a:solidFill>
              </a:rPr>
              <a:t>nenulovost a nenáhodnost koeficientu</a:t>
            </a:r>
            <a:r>
              <a:rPr lang="cs-CZ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cs-CZ" sz="2000" dirty="0">
                <a:solidFill>
                  <a:schemeClr val="tx1"/>
                </a:solidFill>
              </a:rPr>
              <a:t>rozhodnutí o tom, zda je hodnota zajímavá </a:t>
            </a:r>
            <a:r>
              <a:rPr lang="cs-CZ" sz="2000" i="1" dirty="0">
                <a:solidFill>
                  <a:srgbClr val="C00000"/>
                </a:solidFill>
              </a:rPr>
              <a:t>provádí analytik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7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signifikantní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i="1" dirty="0">
                <a:solidFill>
                  <a:srgbClr val="0070C0"/>
                </a:solidFill>
              </a:rPr>
              <a:t>neznamená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tedy ještě, že hodnota koeficientu, tj. </a:t>
            </a:r>
            <a:r>
              <a:rPr lang="cs-CZ" sz="2000" i="1" dirty="0">
                <a:solidFill>
                  <a:srgbClr val="0070C0"/>
                </a:solidFill>
              </a:rPr>
              <a:t>síla vztahu je dostatečná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na to, abychom ji považovali za interpretačně zajímavou. tj. za věcně interpretovatelnou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i nízké hodnoty koeficientu korelace mohou být zajímavé    	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             a) ukazují na trend, který se </a:t>
            </a:r>
            <a:r>
              <a:rPr lang="cs-CZ" sz="2000" i="1" dirty="0">
                <a:solidFill>
                  <a:srgbClr val="0070C0"/>
                </a:solidFill>
              </a:rPr>
              <a:t>začíná objevovat </a:t>
            </a:r>
            <a:r>
              <a:rPr lang="cs-CZ" sz="2000" dirty="0">
                <a:solidFill>
                  <a:schemeClr val="tx1"/>
                </a:solidFill>
              </a:rPr>
              <a:t>a prosazovat,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                  ukazují na nové procesy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	 b) ukazují trendy, které jsou přehlušeny </a:t>
            </a:r>
            <a:r>
              <a:rPr lang="cs-CZ" sz="2000" i="1" dirty="0">
                <a:solidFill>
                  <a:srgbClr val="0070C0"/>
                </a:solidFill>
              </a:rPr>
              <a:t>velkými šumy</a:t>
            </a:r>
            <a:r>
              <a:rPr lang="cs-CZ" sz="2000" dirty="0">
                <a:solidFill>
                  <a:schemeClr val="tx1"/>
                </a:solidFill>
              </a:rPr>
              <a:t>, ale existují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	 c)  naznačují zprostředkovanou vazbu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2000" i="1" dirty="0">
                <a:solidFill>
                  <a:srgbClr val="0070C0"/>
                </a:solidFill>
              </a:rPr>
              <a:t>POZOR: test signifikance vychází </a:t>
            </a:r>
            <a:r>
              <a:rPr lang="cs-CZ" sz="2000" i="1" u="sng" dirty="0">
                <a:solidFill>
                  <a:schemeClr val="tx1"/>
                </a:solidFill>
              </a:rPr>
              <a:t>pouze z hodnoty r </a:t>
            </a:r>
            <a:r>
              <a:rPr lang="cs-CZ" sz="2000" i="1" dirty="0">
                <a:solidFill>
                  <a:schemeClr val="tx1"/>
                </a:solidFill>
              </a:rPr>
              <a:t>ne z celkové struktury bodů: </a:t>
            </a:r>
            <a:r>
              <a:rPr lang="cs-CZ" sz="2000" i="1" dirty="0">
                <a:solidFill>
                  <a:srgbClr val="0070C0"/>
                </a:solidFill>
              </a:rPr>
              <a:t>proto signifikance </a:t>
            </a:r>
            <a:r>
              <a:rPr lang="cs-CZ" sz="2000" i="1" u="sng" dirty="0">
                <a:solidFill>
                  <a:schemeClr val="tx1"/>
                </a:solidFill>
              </a:rPr>
              <a:t>může být způsobena odlehlými pozorováními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0659A-C1D7-42B7-A17B-F4ED9D17B1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1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369503" y="1196752"/>
            <a:ext cx="360045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cs-CZ" sz="1800" b="1" dirty="0">
                <a:latin typeface="+mn-lt"/>
              </a:rPr>
              <a:t>Karl </a:t>
            </a:r>
            <a:r>
              <a:rPr lang="cs-CZ" sz="1800" b="1" dirty="0" err="1">
                <a:latin typeface="+mn-lt"/>
              </a:rPr>
              <a:t>Peason</a:t>
            </a:r>
            <a:r>
              <a:rPr lang="cs-CZ" sz="1800" b="1" dirty="0">
                <a:latin typeface="+mn-lt"/>
              </a:rPr>
              <a:t>  (1857 – 1936)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matematik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filozof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zakladatel matematické statistiky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zakladatel biometrie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'Gramatika vědy'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redaktor Biometriky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korelační koeficient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chí-kvadrát testy</a:t>
            </a:r>
          </a:p>
          <a:p>
            <a:pPr algn="ctr">
              <a:buNone/>
            </a:pPr>
            <a:r>
              <a:rPr lang="cs-CZ" sz="1800" b="1" dirty="0">
                <a:latin typeface="+mn-lt"/>
              </a:rPr>
              <a:t>momentová metoda</a:t>
            </a:r>
          </a:p>
          <a:p>
            <a:pPr algn="ctr"/>
            <a:endParaRPr lang="en-US" sz="1400" dirty="0"/>
          </a:p>
        </p:txBody>
      </p:sp>
      <p:pic>
        <p:nvPicPr>
          <p:cNvPr id="7" name="Picture 4" descr="http://biology.kenyon.edu/courses/math258/pea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4182"/>
            <a:ext cx="39751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8"/>
          <p:cNvSpPr txBox="1">
            <a:spLocks noChangeArrowheads="1"/>
          </p:cNvSpPr>
          <p:nvPr/>
        </p:nvSpPr>
        <p:spPr bwMode="auto">
          <a:xfrm>
            <a:off x="565584" y="4274518"/>
            <a:ext cx="3404369" cy="155504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i="1" dirty="0">
                <a:solidFill>
                  <a:srgbClr val="0070C0"/>
                </a:solidFill>
                <a:latin typeface="+mn-lt"/>
              </a:rPr>
              <a:t>"</a:t>
            </a:r>
            <a:r>
              <a:rPr lang="en-US" sz="1600" b="1" i="1" dirty="0">
                <a:solidFill>
                  <a:srgbClr val="0070C0"/>
                </a:solidFill>
                <a:latin typeface="+mn-lt"/>
              </a:rPr>
              <a:t>The day must come when the biologist will, without being a mathematician, not hesitate to use mathematical analysis when he requires it.</a:t>
            </a:r>
            <a:r>
              <a:rPr lang="cs-CZ" sz="1600" b="1" i="1" dirty="0">
                <a:solidFill>
                  <a:srgbClr val="0070C0"/>
                </a:solidFill>
                <a:latin typeface="+mn-lt"/>
              </a:rPr>
              <a:t>"</a:t>
            </a:r>
          </a:p>
          <a:p>
            <a:pPr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</a:rPr>
              <a:t>Karl Pearson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F93F67-0370-49B8-A559-1CBB4653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 </a:t>
            </a:r>
            <a:r>
              <a:rPr lang="cs-CZ" dirty="0" err="1"/>
              <a:t>Pearson</a:t>
            </a:r>
            <a:r>
              <a:rPr lang="cs-CZ" dirty="0"/>
              <a:t> (1857 – 1936)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266289BC-22CC-44CA-B6AF-1C9467C236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444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8560B70-33AD-4D22-8356-8C64EA6B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Význam </a:t>
            </a:r>
            <a:r>
              <a:rPr lang="cs-CZ" sz="3200" dirty="0" err="1"/>
              <a:t>nesignifikance</a:t>
            </a:r>
            <a:endParaRPr lang="cs-CZ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000" dirty="0">
                <a:solidFill>
                  <a:schemeClr val="tx1"/>
                </a:solidFill>
              </a:rPr>
              <a:t>signifikance ukazuje na působení nenáhodných faktorů</a:t>
            </a:r>
          </a:p>
          <a:p>
            <a:pPr marL="0" indent="0" eaLnBrk="1" hangingPunct="1">
              <a:buNone/>
            </a:pPr>
            <a:r>
              <a:rPr lang="cs-CZ" sz="1000" dirty="0"/>
              <a:t>	</a:t>
            </a:r>
            <a:r>
              <a:rPr lang="cs-CZ" sz="2000" dirty="0">
                <a:solidFill>
                  <a:schemeClr val="tx1"/>
                </a:solidFill>
              </a:rPr>
              <a:t>x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cs-CZ" sz="2000" dirty="0" err="1">
                <a:solidFill>
                  <a:srgbClr val="C00000"/>
                </a:solidFill>
              </a:rPr>
              <a:t>nesignifikance</a:t>
            </a:r>
            <a:r>
              <a:rPr lang="cs-CZ" sz="2000" dirty="0">
                <a:solidFill>
                  <a:srgbClr val="1C766B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(tj. nepřijatelně vysoké riziko přijetí </a:t>
            </a:r>
            <a:r>
              <a:rPr lang="cs-CZ" sz="2000" dirty="0" err="1">
                <a:solidFill>
                  <a:schemeClr val="tx1"/>
                </a:solidFill>
              </a:rPr>
              <a:t>korelovanosti</a:t>
            </a:r>
            <a:r>
              <a:rPr lang="cs-CZ" sz="2000" dirty="0">
                <a:solidFill>
                  <a:schemeClr val="tx1"/>
                </a:solidFill>
              </a:rPr>
              <a:t> proměnných) může znamenat: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C00000"/>
                </a:solidFill>
              </a:rPr>
              <a:t>správný závěr: </a:t>
            </a:r>
            <a:r>
              <a:rPr lang="cs-CZ" sz="2000" b="1" dirty="0">
                <a:solidFill>
                  <a:schemeClr val="tx1"/>
                </a:solidFill>
              </a:rPr>
              <a:t>korelace je nulová nebo nepatrná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>
                <a:solidFill>
                  <a:srgbClr val="C00000"/>
                </a:solidFill>
              </a:rPr>
              <a:t>chybu 2. druhu (vztah existuje, ale neprokázali jsme ho):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korelace není prokázána vzhledem k </a:t>
            </a:r>
            <a:r>
              <a:rPr lang="cs-CZ" sz="2000" b="1" i="1" dirty="0">
                <a:solidFill>
                  <a:srgbClr val="0070C0"/>
                </a:solidFill>
              </a:rPr>
              <a:t>malému počtu  případů/pozorování </a:t>
            </a:r>
            <a:r>
              <a:rPr lang="cs-CZ" sz="2000" b="1" dirty="0">
                <a:solidFill>
                  <a:schemeClr val="tx1"/>
                </a:solidFill>
              </a:rPr>
              <a:t>(nemáme dost statistické informace k</a:t>
            </a:r>
            <a:r>
              <a:rPr lang="cs-CZ" sz="2000" dirty="0">
                <a:solidFill>
                  <a:schemeClr val="tx1"/>
                </a:solidFill>
              </a:rPr>
              <a:t> </a:t>
            </a:r>
            <a:r>
              <a:rPr lang="cs-CZ" sz="2000" b="1" dirty="0">
                <a:solidFill>
                  <a:schemeClr val="tx1"/>
                </a:solidFill>
              </a:rPr>
              <a:t>prokázání existujícího vztahu)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trend v datech je zahlušen </a:t>
            </a:r>
            <a:r>
              <a:rPr lang="cs-CZ" sz="2000" b="1" i="1" dirty="0">
                <a:solidFill>
                  <a:srgbClr val="0070C0"/>
                </a:solidFill>
              </a:rPr>
              <a:t>velkými chybami měření 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trend je rušen </a:t>
            </a:r>
            <a:r>
              <a:rPr lang="cs-CZ" sz="2000" b="1" i="1" dirty="0">
                <a:solidFill>
                  <a:srgbClr val="0070C0"/>
                </a:solidFill>
              </a:rPr>
              <a:t>odlehlými pozorováními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trend je rušen </a:t>
            </a:r>
            <a:r>
              <a:rPr lang="cs-CZ" sz="2000" b="1" i="1" dirty="0">
                <a:solidFill>
                  <a:srgbClr val="0070C0"/>
                </a:solidFill>
              </a:rPr>
              <a:t>pozorováními, která do zkoumaného vztahu nepatří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trendy jsou v datech dva ve dvou podsouborech a </a:t>
            </a:r>
            <a:r>
              <a:rPr lang="cs-CZ" sz="2000" b="1" i="1" dirty="0">
                <a:solidFill>
                  <a:srgbClr val="0070C0"/>
                </a:solidFill>
              </a:rPr>
              <a:t>kříží a ruší se navzájem </a:t>
            </a:r>
            <a:r>
              <a:rPr lang="cs-CZ" sz="1600" i="1" dirty="0">
                <a:solidFill>
                  <a:srgbClr val="0070C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DECDFC-2D2A-4F59-948B-1A1CF23EB9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278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3A43BC0-5FEC-46AC-89E6-EECF2C2C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Korelace a směr závislosti</a:t>
            </a:r>
            <a:endParaRPr lang="cs-CZ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16274"/>
            <a:ext cx="6828692" cy="457200"/>
          </a:xfrm>
          <a:noFill/>
        </p:spPr>
        <p:txBody>
          <a:bodyPr/>
          <a:lstStyle/>
          <a:p>
            <a:pPr>
              <a:buFont typeface="Times"/>
              <a:buNone/>
            </a:pPr>
            <a:r>
              <a:rPr lang="cs-CZ" sz="2400" dirty="0"/>
              <a:t> </a:t>
            </a:r>
            <a:r>
              <a:rPr lang="cs-CZ" sz="2200" dirty="0">
                <a:solidFill>
                  <a:schemeClr val="tx1"/>
                </a:solidFill>
              </a:rPr>
              <a:t>nezaměstnanost		volební přízeň</a:t>
            </a:r>
          </a:p>
        </p:txBody>
      </p: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7445FC3F-29EE-485A-967C-637DA4363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1951329" y="2454474"/>
            <a:ext cx="28838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25" name="Line 5"/>
          <p:cNvSpPr>
            <a:spLocks noChangeShapeType="1"/>
          </p:cNvSpPr>
          <p:nvPr/>
        </p:nvSpPr>
        <p:spPr bwMode="auto">
          <a:xfrm>
            <a:off x="1951329" y="3673674"/>
            <a:ext cx="28838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1951329" y="4816674"/>
            <a:ext cx="28838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27" name="Line 7"/>
          <p:cNvSpPr>
            <a:spLocks noChangeShapeType="1"/>
          </p:cNvSpPr>
          <p:nvPr/>
        </p:nvSpPr>
        <p:spPr bwMode="auto">
          <a:xfrm>
            <a:off x="1951329" y="5197674"/>
            <a:ext cx="288387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28" name="Text Box 8"/>
          <p:cNvSpPr txBox="1">
            <a:spLocks noChangeArrowheads="1"/>
          </p:cNvSpPr>
          <p:nvPr/>
        </p:nvSpPr>
        <p:spPr bwMode="auto">
          <a:xfrm>
            <a:off x="5257237" y="4664274"/>
            <a:ext cx="70338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buNone/>
            </a:pPr>
            <a:r>
              <a:rPr lang="cs-CZ" b="1" dirty="0">
                <a:latin typeface="Tahoma" pitchFamily="34" charset="0"/>
              </a:rPr>
              <a:t>?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5257237" y="4664274"/>
            <a:ext cx="703385" cy="6858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611560" y="4059862"/>
            <a:ext cx="798621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E1004B"/>
              </a:buClr>
              <a:buFont typeface="Arial" charset="0"/>
              <a:buNone/>
            </a:pPr>
            <a:r>
              <a:rPr lang="cs-CZ" sz="2400" b="1" dirty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200" b="1" dirty="0">
                <a:latin typeface="+mn-lt"/>
              </a:rPr>
              <a:t>počet čápů na 1000 obyv.   	počet dětí na 1000 obyvatel</a:t>
            </a:r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700382" y="2996952"/>
            <a:ext cx="68286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E1004B"/>
              </a:buClr>
              <a:buFont typeface="Arial" charset="0"/>
              <a:buNone/>
            </a:pPr>
            <a:r>
              <a:rPr lang="cs-CZ" sz="2200" b="1" dirty="0">
                <a:latin typeface="+mn-lt"/>
              </a:rPr>
              <a:t>  schopnost 			tvrdá práce</a:t>
            </a:r>
          </a:p>
        </p:txBody>
      </p:sp>
    </p:spTree>
    <p:extLst>
      <p:ext uri="{BB962C8B-B14F-4D97-AF65-F5344CB8AC3E}">
        <p14:creationId xmlns:p14="http://schemas.microsoft.com/office/powerpoint/2010/main" val="3497617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07351B-6AB3-46E3-9589-9E8B3BFF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Parciální korelace – společná příčina</a:t>
            </a:r>
            <a:endParaRPr lang="cs-CZ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214438"/>
            <a:ext cx="6827837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400" dirty="0"/>
              <a:t>	</a:t>
            </a:r>
            <a:r>
              <a:rPr lang="cs-CZ" altLang="cs-CZ" sz="2000" dirty="0">
                <a:solidFill>
                  <a:schemeClr val="tx1"/>
                </a:solidFill>
              </a:rPr>
              <a:t>čápi                  		děti		</a:t>
            </a:r>
            <a:r>
              <a:rPr lang="cs-CZ" altLang="cs-CZ" sz="1800" dirty="0">
                <a:solidFill>
                  <a:schemeClr val="tx1"/>
                </a:solidFill>
              </a:rPr>
              <a:t>r = .56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čápi                  		děti		</a:t>
            </a:r>
            <a:r>
              <a:rPr lang="cs-CZ" altLang="cs-CZ" sz="1800" dirty="0">
                <a:solidFill>
                  <a:schemeClr val="tx1"/>
                </a:solidFill>
              </a:rPr>
              <a:t>r = .56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čápi                 	 	děti		</a:t>
            </a:r>
            <a:r>
              <a:rPr lang="cs-CZ" altLang="cs-CZ" sz="1800" dirty="0">
                <a:solidFill>
                  <a:schemeClr val="tx1"/>
                </a:solidFill>
              </a:rPr>
              <a:t>r = .56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				</a:t>
            </a:r>
            <a:r>
              <a:rPr lang="cs-CZ" altLang="cs-CZ" sz="1800" dirty="0">
                <a:solidFill>
                  <a:schemeClr val="tx1"/>
                </a:solidFill>
              </a:rPr>
              <a:t>r(</a:t>
            </a:r>
            <a:r>
              <a:rPr lang="cs-CZ" altLang="cs-CZ" sz="1800" dirty="0" err="1">
                <a:solidFill>
                  <a:schemeClr val="tx1"/>
                </a:solidFill>
              </a:rPr>
              <a:t>v,č</a:t>
            </a:r>
            <a:r>
              <a:rPr lang="cs-CZ" altLang="cs-CZ" sz="1800" dirty="0">
                <a:solidFill>
                  <a:schemeClr val="tx1"/>
                </a:solidFill>
              </a:rPr>
              <a:t>) = .81</a:t>
            </a:r>
            <a:r>
              <a:rPr lang="cs-CZ" altLang="cs-CZ" sz="2000" dirty="0">
                <a:solidFill>
                  <a:schemeClr val="tx1"/>
                </a:solidFill>
              </a:rPr>
              <a:t>	</a:t>
            </a:r>
            <a:r>
              <a:rPr lang="cs-CZ" altLang="cs-CZ" sz="1800" dirty="0">
                <a:solidFill>
                  <a:schemeClr val="tx1"/>
                </a:solidFill>
              </a:rPr>
              <a:t>r(</a:t>
            </a:r>
            <a:r>
              <a:rPr lang="cs-CZ" altLang="cs-CZ" sz="1800" dirty="0" err="1">
                <a:solidFill>
                  <a:schemeClr val="tx1"/>
                </a:solidFill>
              </a:rPr>
              <a:t>v,d</a:t>
            </a:r>
            <a:r>
              <a:rPr lang="cs-CZ" altLang="cs-CZ" sz="1800" dirty="0">
                <a:solidFill>
                  <a:schemeClr val="tx1"/>
                </a:solidFill>
              </a:rPr>
              <a:t>) = .69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	velikost sídla</a:t>
            </a:r>
          </a:p>
          <a:p>
            <a:pPr eaLnBrk="1" hangingPunct="1">
              <a:spcBef>
                <a:spcPts val="0"/>
              </a:spcBef>
              <a:buFont typeface="Times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čápi                  		děti		</a:t>
            </a:r>
            <a:r>
              <a:rPr lang="cs-CZ" altLang="cs-CZ" sz="1800" dirty="0">
                <a:solidFill>
                  <a:schemeClr val="tx1"/>
                </a:solidFill>
              </a:rPr>
              <a:t>r(</a:t>
            </a:r>
            <a:r>
              <a:rPr lang="cs-CZ" altLang="cs-CZ" sz="1800" dirty="0" err="1">
                <a:solidFill>
                  <a:schemeClr val="tx1"/>
                </a:solidFill>
              </a:rPr>
              <a:t>č,d</a:t>
            </a:r>
            <a:r>
              <a:rPr lang="cs-CZ" altLang="cs-CZ" sz="1800" dirty="0">
                <a:solidFill>
                  <a:schemeClr val="tx1"/>
                </a:solidFill>
              </a:rPr>
              <a:t>/v) = 0.0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				</a:t>
            </a:r>
            <a:r>
              <a:rPr lang="cs-CZ" altLang="cs-CZ" sz="1800" dirty="0">
                <a:solidFill>
                  <a:schemeClr val="tx1"/>
                </a:solidFill>
              </a:rPr>
              <a:t>r(</a:t>
            </a:r>
            <a:r>
              <a:rPr lang="cs-CZ" altLang="cs-CZ" sz="1800" dirty="0" err="1">
                <a:solidFill>
                  <a:schemeClr val="tx1"/>
                </a:solidFill>
              </a:rPr>
              <a:t>v,č</a:t>
            </a:r>
            <a:r>
              <a:rPr lang="cs-CZ" altLang="cs-CZ" sz="1800" dirty="0">
                <a:solidFill>
                  <a:schemeClr val="tx1"/>
                </a:solidFill>
              </a:rPr>
              <a:t>) = .81</a:t>
            </a:r>
            <a:r>
              <a:rPr lang="cs-CZ" altLang="cs-CZ" sz="2000" dirty="0">
                <a:solidFill>
                  <a:schemeClr val="tx1"/>
                </a:solidFill>
              </a:rPr>
              <a:t>	</a:t>
            </a:r>
            <a:r>
              <a:rPr lang="cs-CZ" altLang="cs-CZ" sz="1800" dirty="0">
                <a:solidFill>
                  <a:schemeClr val="tx1"/>
                </a:solidFill>
              </a:rPr>
              <a:t>r(</a:t>
            </a:r>
            <a:r>
              <a:rPr lang="cs-CZ" altLang="cs-CZ" sz="1800" dirty="0" err="1">
                <a:solidFill>
                  <a:schemeClr val="tx1"/>
                </a:solidFill>
              </a:rPr>
              <a:t>v,d</a:t>
            </a:r>
            <a:r>
              <a:rPr lang="cs-CZ" altLang="cs-CZ" sz="1800" dirty="0">
                <a:solidFill>
                  <a:schemeClr val="tx1"/>
                </a:solidFill>
              </a:rPr>
              <a:t>) = .69</a:t>
            </a:r>
          </a:p>
          <a:p>
            <a:pPr eaLnBrk="1" hangingPunct="1">
              <a:spcBef>
                <a:spcPts val="6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		velikost sídla</a:t>
            </a:r>
          </a:p>
        </p:txBody>
      </p:sp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509F7A50-22C1-4C64-A1D8-7734E197F3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868488" y="1428750"/>
            <a:ext cx="12001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801813" y="2214563"/>
            <a:ext cx="11922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868488" y="3000375"/>
            <a:ext cx="1125537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2527300" y="3143250"/>
            <a:ext cx="923925" cy="785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1341438" y="3214688"/>
            <a:ext cx="857250" cy="714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1076324" y="4869160"/>
            <a:ext cx="1122363" cy="785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2508250" y="4869160"/>
            <a:ext cx="1120775" cy="7858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01675" y="4437113"/>
            <a:ext cx="3459162" cy="165618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05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1FE1D98-F417-4385-81DC-F0E0AA68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Schéma nepravé korelace</a:t>
            </a:r>
            <a:endParaRPr lang="cs-CZ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7112977" cy="4614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1"/>
                </a:solidFill>
              </a:rPr>
              <a:t>příčina Z ovlivňuje hodnoty proměnných  X a Y</a:t>
            </a: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1"/>
                </a:solidFill>
              </a:rPr>
              <a:t>otázka:  jaká je </a:t>
            </a:r>
            <a:r>
              <a:rPr lang="cs-CZ" sz="2000" dirty="0" err="1">
                <a:solidFill>
                  <a:schemeClr val="tx1"/>
                </a:solidFill>
              </a:rPr>
              <a:t>korelovanost</a:t>
            </a:r>
            <a:r>
              <a:rPr lang="cs-CZ" sz="2000" dirty="0">
                <a:solidFill>
                  <a:schemeClr val="tx1"/>
                </a:solidFill>
              </a:rPr>
              <a:t> X a Y po očištění od vlivu Z?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1"/>
                </a:solidFill>
              </a:rPr>
              <a:t>úloha: jak změřit tuto </a:t>
            </a:r>
            <a:r>
              <a:rPr lang="cs-CZ" sz="2000" dirty="0" err="1">
                <a:solidFill>
                  <a:schemeClr val="tx1"/>
                </a:solidFill>
              </a:rPr>
              <a:t>korelovanost</a:t>
            </a:r>
            <a:r>
              <a:rPr lang="cs-CZ" sz="2000" dirty="0">
                <a:solidFill>
                  <a:schemeClr val="tx1"/>
                </a:solidFill>
              </a:rPr>
              <a:t> a vliv Z na vztah X a Y 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4E03D6FF-C42A-4E8F-B3F0-E48700C347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19172" name="Line 4"/>
          <p:cNvSpPr>
            <a:spLocks noChangeShapeType="1"/>
          </p:cNvSpPr>
          <p:nvPr/>
        </p:nvSpPr>
        <p:spPr bwMode="auto">
          <a:xfrm flipH="1" flipV="1">
            <a:off x="2276682" y="3089622"/>
            <a:ext cx="9144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9173" name="Line 5"/>
          <p:cNvSpPr>
            <a:spLocks noChangeShapeType="1"/>
          </p:cNvSpPr>
          <p:nvPr/>
        </p:nvSpPr>
        <p:spPr bwMode="auto">
          <a:xfrm flipV="1">
            <a:off x="3472436" y="3068986"/>
            <a:ext cx="833804" cy="782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1713974" y="1987897"/>
            <a:ext cx="3235569" cy="27368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2046617" y="2635597"/>
            <a:ext cx="331177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400" b="1" dirty="0">
                <a:latin typeface="Tahoma" pitchFamily="34" charset="0"/>
              </a:rPr>
              <a:t>X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519176" name="Text Box 8"/>
          <p:cNvSpPr txBox="1">
            <a:spLocks noChangeArrowheads="1"/>
          </p:cNvSpPr>
          <p:nvPr/>
        </p:nvSpPr>
        <p:spPr bwMode="auto">
          <a:xfrm>
            <a:off x="4240297" y="2635597"/>
            <a:ext cx="331177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400" b="1" dirty="0">
                <a:latin typeface="Tahoma" pitchFamily="34" charset="0"/>
              </a:rPr>
              <a:t>Y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519177" name="Text Box 9"/>
          <p:cNvSpPr txBox="1">
            <a:spLocks noChangeArrowheads="1"/>
          </p:cNvSpPr>
          <p:nvPr/>
        </p:nvSpPr>
        <p:spPr bwMode="auto">
          <a:xfrm>
            <a:off x="3176428" y="3932585"/>
            <a:ext cx="331177" cy="4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buNone/>
            </a:pPr>
            <a:r>
              <a:rPr lang="cs-CZ" sz="2400" b="1" dirty="0">
                <a:latin typeface="Tahoma" pitchFamily="34" charset="0"/>
              </a:rPr>
              <a:t>Z</a:t>
            </a:r>
            <a:endParaRPr lang="en-US" sz="2400" b="1" dirty="0">
              <a:latin typeface="Tahoma" pitchFamily="34" charset="0"/>
            </a:endParaRPr>
          </a:p>
        </p:txBody>
      </p:sp>
      <p:sp>
        <p:nvSpPr>
          <p:cNvPr id="519178" name="Arc 10"/>
          <p:cNvSpPr>
            <a:spLocks/>
          </p:cNvSpPr>
          <p:nvPr/>
        </p:nvSpPr>
        <p:spPr bwMode="auto">
          <a:xfrm rot="-1997015">
            <a:off x="2459856" y="1973611"/>
            <a:ext cx="1683726" cy="1385887"/>
          </a:xfrm>
          <a:custGeom>
            <a:avLst/>
            <a:gdLst>
              <a:gd name="G0" fmla="+- 0 0 0"/>
              <a:gd name="G1" fmla="+- 21571 0 0"/>
              <a:gd name="G2" fmla="+- 21600 0 0"/>
              <a:gd name="T0" fmla="*/ 1120 w 21201"/>
              <a:gd name="T1" fmla="*/ 0 h 21571"/>
              <a:gd name="T2" fmla="*/ 21201 w 21201"/>
              <a:gd name="T3" fmla="*/ 17437 h 21571"/>
              <a:gd name="T4" fmla="*/ 0 w 21201"/>
              <a:gd name="T5" fmla="*/ 21571 h 2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1" h="21571" fill="none" extrusionOk="0">
                <a:moveTo>
                  <a:pt x="1119" y="0"/>
                </a:moveTo>
                <a:cubicBezTo>
                  <a:pt x="11022" y="514"/>
                  <a:pt x="19302" y="7704"/>
                  <a:pt x="21200" y="17437"/>
                </a:cubicBezTo>
              </a:path>
              <a:path w="21201" h="21571" stroke="0" extrusionOk="0">
                <a:moveTo>
                  <a:pt x="1119" y="0"/>
                </a:moveTo>
                <a:cubicBezTo>
                  <a:pt x="11022" y="514"/>
                  <a:pt x="19302" y="7704"/>
                  <a:pt x="21200" y="17437"/>
                </a:cubicBezTo>
                <a:lnTo>
                  <a:pt x="0" y="21571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98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B785D64-B612-4498-9EFB-E6E69CF7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Parciální korelace</a:t>
            </a:r>
            <a:endParaRPr lang="cs-CZ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214438"/>
            <a:ext cx="6892925" cy="5000625"/>
          </a:xfrm>
        </p:spPr>
        <p:txBody>
          <a:bodyPr/>
          <a:lstStyle/>
          <a:p>
            <a:pPr eaLnBrk="1" hangingPunct="1"/>
            <a:r>
              <a:rPr lang="cs-CZ" altLang="cs-CZ" sz="2000">
                <a:solidFill>
                  <a:schemeClr val="tx1"/>
                </a:solidFill>
              </a:rPr>
              <a:t>X, Y, Z (tři známé proměnné v datech, jejichž vzájemné korelace jsou známy):</a:t>
            </a:r>
          </a:p>
          <a:p>
            <a:pPr eaLnBrk="1" hangingPunct="1">
              <a:buFont typeface="Times"/>
              <a:buNone/>
            </a:pPr>
            <a:endParaRPr lang="cs-CZ" altLang="cs-CZ" sz="2000"/>
          </a:p>
          <a:p>
            <a:pPr eaLnBrk="1" hangingPunct="1">
              <a:buFont typeface="Times"/>
              <a:buNone/>
            </a:pPr>
            <a:endParaRPr lang="cs-CZ" altLang="cs-CZ" sz="2000"/>
          </a:p>
          <a:p>
            <a:pPr eaLnBrk="1" hangingPunct="1">
              <a:buFont typeface="Times"/>
              <a:buNone/>
            </a:pPr>
            <a:endParaRPr lang="cs-CZ" altLang="cs-CZ" sz="2000"/>
          </a:p>
          <a:p>
            <a:pPr eaLnBrk="1" hangingPunct="1">
              <a:buFont typeface="Times"/>
              <a:buNone/>
            </a:pPr>
            <a:endParaRPr lang="cs-CZ" altLang="cs-CZ" sz="2000"/>
          </a:p>
          <a:p>
            <a:pPr eaLnBrk="1" hangingPunct="1"/>
            <a:r>
              <a:rPr lang="cs-CZ" altLang="cs-CZ" sz="2000">
                <a:solidFill>
                  <a:schemeClr val="tx1"/>
                </a:solidFill>
              </a:rPr>
              <a:t>je-li parciální korelační koeficient roven nebo blízko k nule (</a:t>
            </a:r>
            <a:r>
              <a:rPr lang="cs-CZ" altLang="cs-CZ" sz="2000">
                <a:solidFill>
                  <a:srgbClr val="C00000"/>
                </a:solidFill>
              </a:rPr>
              <a:t>nesignifikantní</a:t>
            </a:r>
            <a:r>
              <a:rPr lang="cs-CZ" altLang="cs-CZ" sz="2000">
                <a:solidFill>
                  <a:schemeClr val="tx1"/>
                </a:solidFill>
              </a:rPr>
              <a:t>), znamená to, že proměnná Z plně vysvětluje korelaci mezi X a Y</a:t>
            </a:r>
          </a:p>
          <a:p>
            <a:pPr eaLnBrk="1" hangingPunct="1">
              <a:buFont typeface="Times"/>
              <a:buNone/>
            </a:pPr>
            <a:endParaRPr lang="cs-CZ" altLang="cs-CZ" sz="2000"/>
          </a:p>
          <a:p>
            <a:pPr eaLnBrk="1" hangingPunct="1"/>
            <a:r>
              <a:rPr lang="cs-CZ" altLang="cs-CZ" sz="2000">
                <a:solidFill>
                  <a:schemeClr val="tx1"/>
                </a:solidFill>
              </a:rPr>
              <a:t>pokud se parciální koeficient jen </a:t>
            </a:r>
            <a:r>
              <a:rPr lang="cs-CZ" altLang="cs-CZ" sz="2000">
                <a:solidFill>
                  <a:srgbClr val="C00000"/>
                </a:solidFill>
              </a:rPr>
              <a:t>podstatně redukuje</a:t>
            </a:r>
            <a:r>
              <a:rPr lang="cs-CZ" altLang="cs-CZ" sz="2000"/>
              <a:t>, </a:t>
            </a:r>
            <a:r>
              <a:rPr lang="cs-CZ" altLang="cs-CZ" sz="2000">
                <a:solidFill>
                  <a:schemeClr val="tx1"/>
                </a:solidFill>
              </a:rPr>
              <a:t>znamená to, že Z ovlivňuje vztah X a Y , ale není samo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304D1F7A-934E-4932-AE30-95EC25606D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34</a:t>
            </a:fld>
            <a:endParaRPr lang="cs-CZ" dirty="0"/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042988" y="2060575"/>
          <a:ext cx="59785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692080" imgH="457200" progId="Equation.3">
                  <p:embed/>
                </p:oleObj>
              </mc:Choice>
              <mc:Fallback>
                <p:oleObj name="Rovnice" r:id="rId2" imgW="2692080" imgH="457200" progId="Equation.3">
                  <p:embed/>
                  <p:pic>
                    <p:nvPicPr>
                      <p:cNvPr id="307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575"/>
                        <a:ext cx="59785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707070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707070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45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DF60C87-1C99-4620-B463-A39E8A91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Parciální korelace</a:t>
            </a:r>
            <a:endParaRPr lang="cs-CZ" dirty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615950" y="1143000"/>
            <a:ext cx="771525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"/>
              <a:buNone/>
            </a:pPr>
            <a:r>
              <a:rPr lang="cs-CZ" altLang="cs-CZ" sz="2400" dirty="0">
                <a:solidFill>
                  <a:srgbClr val="C00000"/>
                </a:solidFill>
              </a:rPr>
              <a:t>Model 1: Společná příčina</a:t>
            </a:r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tx1"/>
                </a:solidFill>
              </a:rPr>
              <a:t>X, Y, Z: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Times"/>
              <a:buNone/>
            </a:pPr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tx1"/>
                </a:solidFill>
              </a:rPr>
              <a:t>X</a:t>
            </a:r>
            <a:r>
              <a:rPr lang="cs-CZ" altLang="cs-CZ" sz="2400" dirty="0"/>
              <a:t>		</a:t>
            </a:r>
            <a:r>
              <a:rPr lang="cs-CZ" altLang="cs-CZ" sz="2400" dirty="0">
                <a:solidFill>
                  <a:schemeClr val="tx1"/>
                </a:solidFill>
              </a:rPr>
              <a:t>Y</a:t>
            </a: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Times"/>
              <a:buNone/>
            </a:pPr>
            <a:r>
              <a:rPr lang="cs-CZ" altLang="cs-CZ" sz="2400" dirty="0"/>
              <a:t>		 </a:t>
            </a:r>
          </a:p>
          <a:p>
            <a:pPr eaLnBrk="1" hangingPunct="1">
              <a:lnSpc>
                <a:spcPct val="80000"/>
              </a:lnSpc>
              <a:buFont typeface="Times"/>
              <a:buNone/>
            </a:pPr>
            <a:r>
              <a:rPr lang="cs-CZ" altLang="cs-CZ" sz="2400" dirty="0"/>
              <a:t>		  </a:t>
            </a:r>
            <a:r>
              <a:rPr lang="cs-CZ" altLang="cs-CZ" sz="2400" dirty="0">
                <a:solidFill>
                  <a:schemeClr val="tx1"/>
                </a:solidFill>
              </a:rPr>
              <a:t>Z</a:t>
            </a: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Times"/>
              <a:buNone/>
            </a:pPr>
            <a:r>
              <a:rPr lang="cs-CZ" altLang="cs-CZ" sz="2400" dirty="0">
                <a:solidFill>
                  <a:srgbClr val="C00000"/>
                </a:solidFill>
              </a:rPr>
              <a:t>Model 2: Zprostředkující vlastnost</a:t>
            </a:r>
            <a:r>
              <a:rPr lang="cs-CZ" altLang="cs-CZ" sz="2400" dirty="0"/>
              <a:t>	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Times"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X	     	  Z           Y</a:t>
            </a: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cs-CZ" altLang="cs-CZ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Times"/>
              <a:buNone/>
            </a:pPr>
            <a:r>
              <a:rPr lang="cs-CZ" altLang="cs-CZ" sz="2400" i="1" dirty="0">
                <a:solidFill>
                  <a:srgbClr val="0070C0"/>
                </a:solidFill>
              </a:rPr>
              <a:t>Modely 1 a 2 se nedají statisticky odlišit</a:t>
            </a:r>
            <a:endParaRPr lang="cs-CZ" altLang="cs-CZ" sz="2400" i="1" dirty="0">
              <a:solidFill>
                <a:srgbClr val="0070C0"/>
              </a:solidFill>
              <a:sym typeface="Symbol" pitchFamily="18" charset="2"/>
            </a:endParaRP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A8764884-7F8E-4F08-B0ED-E74F89757E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27652" name="Line 1028"/>
          <p:cNvSpPr>
            <a:spLocks noChangeShapeType="1"/>
          </p:cNvSpPr>
          <p:nvPr/>
        </p:nvSpPr>
        <p:spPr bwMode="auto">
          <a:xfrm flipH="1" flipV="1">
            <a:off x="1116013" y="1916113"/>
            <a:ext cx="576262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Line 1029"/>
          <p:cNvSpPr>
            <a:spLocks noChangeShapeType="1"/>
          </p:cNvSpPr>
          <p:nvPr/>
        </p:nvSpPr>
        <p:spPr bwMode="auto">
          <a:xfrm flipV="1">
            <a:off x="1908175" y="1916113"/>
            <a:ext cx="647700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3635375" y="1700213"/>
            <a:ext cx="2671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Z = společná příčina</a:t>
            </a:r>
            <a:endParaRPr lang="en-US" altLang="cs-CZ" sz="2000"/>
          </a:p>
        </p:txBody>
      </p:sp>
      <p:sp>
        <p:nvSpPr>
          <p:cNvPr id="27655" name="Rectangle 1031"/>
          <p:cNvSpPr>
            <a:spLocks noChangeArrowheads="1"/>
          </p:cNvSpPr>
          <p:nvPr/>
        </p:nvSpPr>
        <p:spPr bwMode="auto">
          <a:xfrm>
            <a:off x="3635375" y="2205038"/>
            <a:ext cx="4572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E1004B"/>
              </a:buClr>
              <a:buFont typeface="Times"/>
              <a:buNone/>
            </a:pPr>
            <a:r>
              <a:rPr lang="cs-CZ" altLang="cs-CZ" sz="2000"/>
              <a:t>r(X,Y) </a:t>
            </a:r>
            <a:r>
              <a:rPr lang="cs-CZ" altLang="cs-CZ" sz="2000">
                <a:sym typeface="Symbol" pitchFamily="18" charset="2"/>
              </a:rPr>
              <a:t> 0, </a:t>
            </a:r>
            <a:r>
              <a:rPr lang="cs-CZ" altLang="cs-CZ" sz="2000"/>
              <a:t>r(X,Z) </a:t>
            </a:r>
            <a:r>
              <a:rPr lang="cs-CZ" altLang="cs-CZ" sz="2000">
                <a:sym typeface="Symbol" pitchFamily="18" charset="2"/>
              </a:rPr>
              <a:t> 0, </a:t>
            </a:r>
            <a:r>
              <a:rPr lang="cs-CZ" altLang="cs-CZ" sz="2000"/>
              <a:t>r(Y,Z) </a:t>
            </a:r>
            <a:r>
              <a:rPr lang="cs-CZ" altLang="cs-CZ" sz="2000">
                <a:sym typeface="Symbol" pitchFamily="18" charset="2"/>
              </a:rPr>
              <a:t> 0,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E1004B"/>
              </a:buClr>
              <a:buFont typeface="Times"/>
              <a:buNone/>
            </a:pPr>
            <a:r>
              <a:rPr lang="cs-CZ" altLang="cs-CZ" sz="2000"/>
              <a:t>r(X,Y/Z) </a:t>
            </a:r>
            <a:r>
              <a:rPr lang="cs-CZ" altLang="cs-CZ" sz="2000">
                <a:sym typeface="Symbol" pitchFamily="18" charset="2"/>
              </a:rPr>
              <a:t>= 0</a:t>
            </a:r>
          </a:p>
        </p:txBody>
      </p:sp>
      <p:sp>
        <p:nvSpPr>
          <p:cNvPr id="27656" name="Rectangle 1033"/>
          <p:cNvSpPr>
            <a:spLocks noChangeArrowheads="1"/>
          </p:cNvSpPr>
          <p:nvPr/>
        </p:nvSpPr>
        <p:spPr bwMode="auto">
          <a:xfrm>
            <a:off x="3851275" y="3933825"/>
            <a:ext cx="457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E1004B"/>
              </a:buClr>
              <a:buFont typeface="Times"/>
              <a:buNone/>
            </a:pPr>
            <a:r>
              <a:rPr lang="cs-CZ" altLang="cs-CZ" sz="2000"/>
              <a:t>r(X,Y) </a:t>
            </a:r>
            <a:r>
              <a:rPr lang="cs-CZ" altLang="cs-CZ" sz="2000">
                <a:sym typeface="Symbol" pitchFamily="18" charset="2"/>
              </a:rPr>
              <a:t> 0, </a:t>
            </a:r>
            <a:r>
              <a:rPr lang="cs-CZ" altLang="cs-CZ" sz="2000"/>
              <a:t>r(X,Z) </a:t>
            </a:r>
            <a:r>
              <a:rPr lang="cs-CZ" altLang="cs-CZ" sz="2000">
                <a:sym typeface="Symbol" pitchFamily="18" charset="2"/>
              </a:rPr>
              <a:t> 0, </a:t>
            </a:r>
            <a:r>
              <a:rPr lang="cs-CZ" altLang="cs-CZ" sz="2000"/>
              <a:t>r(Y,Z) </a:t>
            </a:r>
            <a:r>
              <a:rPr lang="cs-CZ" altLang="cs-CZ" sz="2000">
                <a:sym typeface="Symbol" pitchFamily="18" charset="2"/>
              </a:rPr>
              <a:t> 0,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E1004B"/>
              </a:buClr>
              <a:buFont typeface="Times"/>
              <a:buNone/>
            </a:pPr>
            <a:r>
              <a:rPr lang="cs-CZ" altLang="cs-CZ" sz="2000"/>
              <a:t>r(X,Y/Z) </a:t>
            </a:r>
            <a:r>
              <a:rPr lang="cs-CZ" altLang="cs-CZ" sz="2000">
                <a:sym typeface="Symbol" pitchFamily="18" charset="2"/>
              </a:rPr>
              <a:t>= 0</a:t>
            </a:r>
            <a:endParaRPr lang="cs-CZ" altLang="cs-CZ" sz="2000"/>
          </a:p>
        </p:txBody>
      </p:sp>
      <p:sp>
        <p:nvSpPr>
          <p:cNvPr id="27657" name="Line 1035"/>
          <p:cNvSpPr>
            <a:spLocks noChangeShapeType="1"/>
          </p:cNvSpPr>
          <p:nvPr/>
        </p:nvSpPr>
        <p:spPr bwMode="auto">
          <a:xfrm flipV="1">
            <a:off x="971550" y="4076700"/>
            <a:ext cx="633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Line 1037"/>
          <p:cNvSpPr>
            <a:spLocks noChangeShapeType="1"/>
          </p:cNvSpPr>
          <p:nvPr/>
        </p:nvSpPr>
        <p:spPr bwMode="auto">
          <a:xfrm flipV="1">
            <a:off x="1979613" y="4076700"/>
            <a:ext cx="6334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9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CF91BA5-52E9-407C-9B2F-054CE58C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Korelační analýza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7628458" cy="444795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>
                <a:solidFill>
                  <a:srgbClr val="C00000"/>
                </a:solidFill>
              </a:rPr>
              <a:t>korelační analýza je první stupeň analýzy vztahů, po ní následují:</a:t>
            </a:r>
          </a:p>
          <a:p>
            <a:pPr eaLnBrk="1" hangingPunct="1"/>
            <a:endParaRPr lang="cs-CZ" sz="2000" dirty="0"/>
          </a:p>
          <a:p>
            <a:pPr lvl="1"/>
            <a:r>
              <a:rPr lang="cs-CZ" sz="2200" b="1" i="1" dirty="0">
                <a:solidFill>
                  <a:srgbClr val="0070C0"/>
                </a:solidFill>
              </a:rPr>
              <a:t>regresní analýza </a:t>
            </a:r>
            <a:r>
              <a:rPr lang="cs-CZ" sz="2200" b="1" dirty="0">
                <a:solidFill>
                  <a:schemeClr val="tx1"/>
                </a:solidFill>
              </a:rPr>
              <a:t>– tvar (model) orientovaných závislostí,</a:t>
            </a:r>
          </a:p>
          <a:p>
            <a:pPr lvl="1"/>
            <a:r>
              <a:rPr lang="cs-CZ" sz="2200" b="1" i="1" dirty="0">
                <a:solidFill>
                  <a:srgbClr val="0070C0"/>
                </a:solidFill>
              </a:rPr>
              <a:t>faktorová analýza </a:t>
            </a:r>
            <a:r>
              <a:rPr lang="cs-CZ" sz="2200" b="1" dirty="0">
                <a:solidFill>
                  <a:schemeClr val="tx1"/>
                </a:solidFill>
              </a:rPr>
              <a:t>– přehledná struktura vztahů a hledání společných příčin mnoha proměnných,</a:t>
            </a:r>
          </a:p>
          <a:p>
            <a:pPr lvl="1"/>
            <a:r>
              <a:rPr lang="cs-CZ" sz="2200" b="1" i="1" dirty="0">
                <a:solidFill>
                  <a:srgbClr val="0070C0"/>
                </a:solidFill>
              </a:rPr>
              <a:t>analýza </a:t>
            </a:r>
            <a:r>
              <a:rPr lang="cs-CZ" sz="2200" b="1" i="1" dirty="0" err="1">
                <a:solidFill>
                  <a:srgbClr val="0070C0"/>
                </a:solidFill>
              </a:rPr>
              <a:t>kovariančních</a:t>
            </a:r>
            <a:r>
              <a:rPr lang="cs-CZ" sz="2200" b="1" i="1" dirty="0">
                <a:solidFill>
                  <a:srgbClr val="0070C0"/>
                </a:solidFill>
              </a:rPr>
              <a:t> struktur a kauzálních sítí </a:t>
            </a:r>
            <a:r>
              <a:rPr lang="cs-CZ" sz="2200" b="1" dirty="0">
                <a:solidFill>
                  <a:schemeClr val="tx1"/>
                </a:solidFill>
              </a:rPr>
              <a:t>– kauzální modelování</a:t>
            </a:r>
          </a:p>
          <a:p>
            <a:pPr lvl="1"/>
            <a:r>
              <a:rPr lang="cs-CZ" sz="2200" b="1" i="1" dirty="0" err="1">
                <a:solidFill>
                  <a:srgbClr val="0070C0"/>
                </a:solidFill>
              </a:rPr>
              <a:t>škálování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chemeClr val="tx1"/>
                </a:solidFill>
              </a:rPr>
              <a:t>– grafické zobrazování vztahů, analýza pořadových a nelineárních koeficientů</a:t>
            </a: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speciální analýzy 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3E7550-1510-4EF7-96F7-C916457184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2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FE16F70-4469-4FDE-9FF3-1D84A8A5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Úlohy a otázky: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2332" y="980728"/>
            <a:ext cx="7628458" cy="475230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cs-CZ" altLang="cs-CZ" sz="2000" i="1" dirty="0"/>
              <a:t>	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A) Souvisí spolu výskyt proměnné X a proměnné Y tak, že s</a:t>
            </a:r>
            <a:r>
              <a:rPr lang="cs-CZ" altLang="cs-CZ" sz="2000" dirty="0">
                <a:solidFill>
                  <a:schemeClr val="tx1"/>
                </a:solidFill>
              </a:rPr>
              <a:t> 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vyššími hodnotami X se pojí vyšší hodnoty Y (a nižšími nižší), či naopak s</a:t>
            </a:r>
            <a:r>
              <a:rPr lang="cs-CZ" sz="2000" dirty="0"/>
              <a:t> 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vyššími hodnotami X se pojí nižší hodnoty Y (a s</a:t>
            </a:r>
            <a:r>
              <a:rPr lang="cs-CZ" altLang="cs-CZ" sz="2000" dirty="0">
                <a:solidFill>
                  <a:schemeClr val="tx1"/>
                </a:solidFill>
              </a:rPr>
              <a:t> 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nižšími X vyšší Y)? </a:t>
            </a:r>
            <a:endParaRPr lang="cs-CZ" altLang="cs-CZ" sz="2000" i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	B) Můžeme v datech zjistit souběžnost resp. </a:t>
            </a:r>
            <a:r>
              <a:rPr lang="cs-CZ" altLang="cs-CZ" sz="2000" i="1" dirty="0" err="1">
                <a:solidFill>
                  <a:schemeClr val="tx1"/>
                </a:solidFill>
                <a:cs typeface="Arial" charset="0"/>
              </a:rPr>
              <a:t>protiběžnost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 hodnot dvou číselných proměnných?</a:t>
            </a:r>
            <a:endParaRPr lang="cs-CZ" altLang="cs-CZ" sz="2000" i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	C) Je hodnota Y důsledkem hodnoty X? Reprezentuje proměnná X příčinu pro důsledek Y?</a:t>
            </a:r>
            <a:endParaRPr lang="cs-CZ" altLang="cs-CZ" sz="2000" i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	D) Jsou X a Y nositeli (částečně) stejné informace? </a:t>
            </a:r>
            <a:endParaRPr lang="cs-CZ" altLang="cs-CZ" sz="2000" i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cs-CZ" altLang="cs-CZ" sz="2000" i="1" dirty="0">
                <a:solidFill>
                  <a:schemeClr val="tx1"/>
                </a:solidFill>
                <a:cs typeface="Arial" charset="0"/>
              </a:rPr>
              <a:t>E) Vylučují se (resp. doplňují se) X a Y nebo naopak jedno předpokládá druhé?</a:t>
            </a:r>
          </a:p>
          <a:p>
            <a:pPr eaLnBrk="1" hangingPunct="1">
              <a:spcBef>
                <a:spcPts val="1800"/>
              </a:spcBef>
              <a:buFont typeface="Times"/>
              <a:buNone/>
            </a:pPr>
            <a:endParaRPr lang="cs-CZ" altLang="cs-CZ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000" dirty="0">
                <a:solidFill>
                  <a:srgbClr val="FF0000"/>
                </a:solidFill>
              </a:rPr>
              <a:t>Korelační analýza zkoumá vztah dvou číselných proměnných.</a:t>
            </a:r>
          </a:p>
          <a:p>
            <a:pPr marL="0" indent="0">
              <a:buNone/>
            </a:pPr>
            <a:endParaRPr lang="cs-CZ" dirty="0"/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cs-CZ" alt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94BF4-646B-4D61-A3FF-E12FF1748B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6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09F0A9-18C3-4AFB-946A-0440FF8B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Statistika</a:t>
            </a:r>
            <a:endParaRPr 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268413"/>
            <a:ext cx="7496175" cy="47371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3000" i="1" dirty="0">
                <a:solidFill>
                  <a:srgbClr val="C00000"/>
                </a:solidFill>
              </a:rPr>
              <a:t>statistika</a:t>
            </a:r>
            <a:r>
              <a:rPr lang="cs-CZ" sz="3000" dirty="0">
                <a:solidFill>
                  <a:srgbClr val="C00000"/>
                </a:solidFill>
              </a:rPr>
              <a:t> </a:t>
            </a:r>
            <a:r>
              <a:rPr lang="cs-CZ" sz="3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cs-CZ" sz="3000" dirty="0">
                <a:solidFill>
                  <a:schemeClr val="tx1"/>
                </a:solidFill>
              </a:rPr>
              <a:t>zkoumá variabilitu dat: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popisuje ji 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vysvětluje ji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predikuje ji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i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sz="3000" i="1" dirty="0">
                <a:solidFill>
                  <a:srgbClr val="C00000"/>
                </a:solidFill>
              </a:rPr>
              <a:t>korelační analýza</a:t>
            </a:r>
            <a:r>
              <a:rPr lang="cs-CZ" sz="3000" dirty="0">
                <a:solidFill>
                  <a:srgbClr val="C00000"/>
                </a:solidFill>
              </a:rPr>
              <a:t>  </a:t>
            </a:r>
            <a:r>
              <a:rPr lang="cs-CZ" sz="3000" dirty="0">
                <a:solidFill>
                  <a:schemeClr val="tx1"/>
                </a:solidFill>
              </a:rPr>
              <a:t>zkoumá společnou variabilitu (</a:t>
            </a:r>
            <a:r>
              <a:rPr lang="cs-CZ" sz="3000" dirty="0" err="1">
                <a:solidFill>
                  <a:schemeClr val="tx1"/>
                </a:solidFill>
              </a:rPr>
              <a:t>kovariabilitu</a:t>
            </a:r>
            <a:r>
              <a:rPr lang="cs-CZ" sz="3000" dirty="0">
                <a:solidFill>
                  <a:schemeClr val="tx1"/>
                </a:solidFill>
              </a:rPr>
              <a:t>):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popisuje ji 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používá ji pro vysvětlení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b="1" i="1" dirty="0">
                <a:solidFill>
                  <a:schemeClr val="tx1"/>
                </a:solidFill>
              </a:rPr>
              <a:t>používá ji pro predikci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5BB248-4551-4221-B6E3-B4F62A9824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61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1A159-4E4F-46C5-ADAD-35B912A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D3C28-DA51-4265-97B2-BB9BBB5A9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Variabilitu proměnné popisujeme rozptylem</a:t>
            </a:r>
          </a:p>
          <a:p>
            <a:endParaRPr lang="cs-CZ" dirty="0"/>
          </a:p>
        </p:txBody>
      </p:sp>
      <p:pic>
        <p:nvPicPr>
          <p:cNvPr id="1034" name="Picture 10" descr="Normální rozdělení - george11.eu">
            <a:extLst>
              <a:ext uri="{FF2B5EF4-FFF2-40B4-BE49-F238E27FC236}">
                <a16:creationId xmlns:a16="http://schemas.microsoft.com/office/drawing/2014/main" id="{27556C50-4917-4A31-A642-67FC2566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66" y="1587936"/>
            <a:ext cx="3394166" cy="16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zptyl — Matematika polopatě">
            <a:extLst>
              <a:ext uri="{FF2B5EF4-FFF2-40B4-BE49-F238E27FC236}">
                <a16:creationId xmlns:a16="http://schemas.microsoft.com/office/drawing/2014/main" id="{BEDF172E-1027-4208-A0F9-056B7079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60" y="3945760"/>
            <a:ext cx="3661178" cy="20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2D3B6E-454C-4A88-9FB6-893C2ABCE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07" y="1501999"/>
            <a:ext cx="3408145" cy="28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1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C9AE2-8AB7-4A25-8021-E6AA9613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Souběh a </a:t>
            </a:r>
            <a:r>
              <a:rPr lang="cs-CZ" dirty="0" err="1"/>
              <a:t>protiběh</a:t>
            </a:r>
            <a:r>
              <a:rPr lang="cs-CZ" dirty="0"/>
              <a:t> variabilit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5EDF6A-5F3C-4373-9AF9-B3420BCE4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77" y="756000"/>
            <a:ext cx="4201300" cy="319717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C53549-3C52-4CCF-AFE5-AE6F7033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0968"/>
            <a:ext cx="4129445" cy="31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74B41D0-5875-441D-BC7E-9145C6F9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Popis </a:t>
            </a:r>
            <a:r>
              <a:rPr lang="cs-CZ" altLang="cs-CZ" sz="3200" dirty="0" err="1"/>
              <a:t>kovariability</a:t>
            </a:r>
            <a:endParaRPr lang="cs-CZ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615950" y="1357313"/>
            <a:ext cx="7648575" cy="41148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tx1"/>
                </a:solidFill>
              </a:rPr>
              <a:t>kovariance: souběh variabilit dvou proměnných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0212D746-C042-4D47-A918-5187DBBBBA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86775" y="6480175"/>
            <a:ext cx="657225" cy="360363"/>
          </a:xfrm>
          <a:prstGeom prst="rect">
            <a:avLst/>
          </a:prstGeom>
        </p:spPr>
        <p:txBody>
          <a:bodyPr/>
          <a:lstStyle/>
          <a:p>
            <a:fld id="{307889CB-4329-4159-951C-9130128614A6}" type="slidenum">
              <a:rPr lang="cs-CZ" smtClean="0"/>
              <a:pPr/>
              <a:t>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48071" y="2348880"/>
                <a:ext cx="7120273" cy="2299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𝒄𝒐𝒗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𝑿</m:t>
                          </m:r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r>
                            <a:rPr lang="cs-CZ" sz="2400" i="1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𝑵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</m:d>
                          <m:r>
                            <a:rPr lang="cs-CZ" sz="24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cs-CZ" sz="2400" dirty="0">
                  <a:latin typeface="+mj-lt"/>
                </a:endParaRPr>
              </a:p>
              <a:p>
                <a:pPr>
                  <a:buNone/>
                </a:pPr>
                <a:endParaRPr lang="cs-CZ" sz="2400" dirty="0">
                  <a:latin typeface="+mj-lt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/>
                        </a:rPr>
                        <m:t>𝒄𝒐𝒗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>
                              <a:latin typeface="Cambria Math"/>
                            </a:rPr>
                            <m:t>𝑿</m:t>
                          </m:r>
                          <m:r>
                            <a:rPr lang="cs-CZ" sz="2400" b="1" i="1">
                              <a:latin typeface="Cambria Math"/>
                            </a:rPr>
                            <m:t>,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cs-CZ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latin typeface="Cambria Math"/>
                            </a:rPr>
                            <m:t>𝟐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𝑵</m:t>
                          </m:r>
                          <m:r>
                            <a:rPr lang="cs-CZ" sz="2400" b="1" i="1">
                              <a:latin typeface="Cambria Math"/>
                            </a:rPr>
                            <m:t>(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𝑵</m:t>
                          </m:r>
                          <m:r>
                            <a:rPr lang="cs-CZ" sz="24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𝟏</m:t>
                          </m:r>
                          <m:r>
                            <a:rPr lang="cs-CZ" sz="24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b="1" i="1">
                              <a:latin typeface="Cambria Math"/>
                            </a:rPr>
                            <m:t>𝒊</m:t>
                          </m:r>
                          <m:r>
                            <a:rPr lang="cs-CZ" sz="2400" b="1" i="1">
                              <a:latin typeface="Cambria Math"/>
                            </a:rPr>
                            <m:t>≠</m:t>
                          </m:r>
                          <m:r>
                            <a:rPr lang="cs-CZ" sz="2400" b="1" i="1"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2400" b="1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cs-CZ" sz="2400" b="1" i="1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1" y="2348880"/>
                <a:ext cx="7120273" cy="22992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1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93AD5-AB53-478A-B3E2-981F19E6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F7C5A-50BE-4AA2-A5EA-1A350144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05" y="1196752"/>
            <a:ext cx="8614667" cy="378499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Kovariance = Souběh variabilit dvou proměnných</a:t>
            </a:r>
          </a:p>
          <a:p>
            <a:pPr lvl="1"/>
            <a:r>
              <a:rPr lang="cs-CZ" dirty="0"/>
              <a:t>Statistická míra lineární závislosti dvou veličin</a:t>
            </a:r>
          </a:p>
          <a:p>
            <a:pPr lvl="1"/>
            <a:r>
              <a:rPr lang="cs-CZ" dirty="0"/>
              <a:t>Je vyjádřena v jednotkách X a 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40404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cs-CZ" b="0" dirty="0">
              <a:solidFill>
                <a:srgbClr val="404040"/>
              </a:solidFill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404040"/>
                </a:solidFill>
                <a:effectLst/>
                <a:latin typeface="inherit"/>
              </a:rPr>
              <a:t>cov</a:t>
            </a: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(XY) &gt; 0 -&gt; souvislost mezi veličinami X a Y je pozitivní (čím větší X tím větší Y a naopak)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404040"/>
                </a:solidFill>
                <a:effectLst/>
                <a:latin typeface="inherit"/>
              </a:rPr>
              <a:t>cov</a:t>
            </a: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(XY) &lt; 0</a:t>
            </a:r>
            <a:r>
              <a:rPr lang="cs-CZ" b="0" dirty="0">
                <a:solidFill>
                  <a:srgbClr val="404040"/>
                </a:solidFill>
                <a:latin typeface="inherit"/>
              </a:rPr>
              <a:t> </a:t>
            </a: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-&gt; souvislost mezi veličinami X a Y je negativní (čím větší X tím menší Y a naopak)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nezávislé veličiny mají </a:t>
            </a:r>
            <a:r>
              <a:rPr lang="cs-CZ" b="0" i="0" dirty="0" err="1">
                <a:solidFill>
                  <a:srgbClr val="404040"/>
                </a:solidFill>
                <a:effectLst/>
                <a:latin typeface="inherit"/>
              </a:rPr>
              <a:t>cov</a:t>
            </a: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(XY) = 0, ale neplatí, že by </a:t>
            </a:r>
            <a:r>
              <a:rPr lang="cs-CZ" b="0" i="0" dirty="0" err="1">
                <a:solidFill>
                  <a:srgbClr val="404040"/>
                </a:solidFill>
                <a:effectLst/>
                <a:latin typeface="inherit"/>
              </a:rPr>
              <a:t>cov</a:t>
            </a: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(XY) = 0 znamenalo, že X a Y jsou nezávislé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04040"/>
                </a:solidFill>
                <a:effectLst/>
                <a:latin typeface="inherit"/>
              </a:rPr>
              <a:t>kovariance nám neříká nic o síle vazby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2BFE78-C14D-45B0-9BFB-BC66D858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33" y="1968131"/>
            <a:ext cx="2999450" cy="514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4D153B-41D6-4E32-AA49-7EEC8E0EB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84876"/>
            <a:ext cx="2885810" cy="397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CA689A-94C6-46A5-9160-0E6E94CA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482322"/>
            <a:ext cx="3250232" cy="3974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E4AE16-1F6A-4C29-A2E2-59C13AC4F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156" y="2374068"/>
            <a:ext cx="1946689" cy="613955"/>
          </a:xfrm>
          <a:prstGeom prst="rect">
            <a:avLst/>
          </a:prstGeom>
        </p:spPr>
      </p:pic>
      <p:pic>
        <p:nvPicPr>
          <p:cNvPr id="8" name="Picture 2" descr="How would you explain covariance to someone who understands only the mean?  - Cross Validated">
            <a:extLst>
              <a:ext uri="{FF2B5EF4-FFF2-40B4-BE49-F238E27FC236}">
                <a16:creationId xmlns:a16="http://schemas.microsoft.com/office/drawing/2014/main" id="{94ABDD8C-2A49-4AC8-9466-D9367EB0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7783"/>
            <a:ext cx="6687375" cy="15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32801"/>
      </p:ext>
    </p:extLst>
  </p:cSld>
  <p:clrMapOvr>
    <a:masterClrMapping/>
  </p:clrMapOvr>
</p:sld>
</file>

<file path=ppt/theme/theme1.xml><?xml version="1.0" encoding="utf-8"?>
<a:theme xmlns:a="http://schemas.openxmlformats.org/drawingml/2006/main" name="Vyuka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003DD8-0058-40D7-AF19-0B586996754B}" vid="{4E25A8CD-A496-4C4D-9F1A-DF922186E0AA}"/>
    </a:ext>
  </a:extLst>
</a:theme>
</file>

<file path=ppt/theme/theme2.xml><?xml version="1.0" encoding="utf-8"?>
<a:theme xmlns:a="http://schemas.openxmlformats.org/drawingml/2006/main" name="Sablona Acrea_úvod_CZ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Vyuka_cislo_snim_2021</Template>
  <TotalTime>113</TotalTime>
  <Words>2158</Words>
  <Application>Microsoft Office PowerPoint</Application>
  <PresentationFormat>Předvádění na obrazovce (4:3)</PresentationFormat>
  <Paragraphs>356</Paragraphs>
  <Slides>36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50" baseType="lpstr">
      <vt:lpstr>Arial</vt:lpstr>
      <vt:lpstr>Calibri</vt:lpstr>
      <vt:lpstr>Cambria Math</vt:lpstr>
      <vt:lpstr>inherit</vt:lpstr>
      <vt:lpstr>Symbol</vt:lpstr>
      <vt:lpstr>Tahoma</vt:lpstr>
      <vt:lpstr>Times</vt:lpstr>
      <vt:lpstr>Times New Roman</vt:lpstr>
      <vt:lpstr>Wingdings</vt:lpstr>
      <vt:lpstr>Vyuka</vt:lpstr>
      <vt:lpstr>Sablona Acrea_úvod_CZ</vt:lpstr>
      <vt:lpstr>Vlastní návrh</vt:lpstr>
      <vt:lpstr>1_Vlastní návrh</vt:lpstr>
      <vt:lpstr>Rovnice</vt:lpstr>
      <vt:lpstr>Korelační analýza</vt:lpstr>
      <vt:lpstr>Francis Galton (1822 – 1911)</vt:lpstr>
      <vt:lpstr>Karl Pearson (1857 – 1936)</vt:lpstr>
      <vt:lpstr>Úlohy a otázky:</vt:lpstr>
      <vt:lpstr>Statistika</vt:lpstr>
      <vt:lpstr>Variabilita</vt:lpstr>
      <vt:lpstr>Souběh a protiběh variabilit</vt:lpstr>
      <vt:lpstr>Popis kovariability</vt:lpstr>
      <vt:lpstr>Kovariance</vt:lpstr>
      <vt:lpstr>Prezentace aplikace PowerPoint</vt:lpstr>
      <vt:lpstr>Kovariance</vt:lpstr>
      <vt:lpstr>Korelace – kovariance v poměru k rozptylům</vt:lpstr>
      <vt:lpstr>Korelace - typy</vt:lpstr>
      <vt:lpstr>Párová korelace - Pearsonův lineární korelační koeficient</vt:lpstr>
      <vt:lpstr>Pearsonův lineární korelační koeficient</vt:lpstr>
      <vt:lpstr>Pearsonův lineární korelační koeficient</vt:lpstr>
      <vt:lpstr>Zkreslení koeficientu korelace</vt:lpstr>
      <vt:lpstr>Zkreslení koeficientu korelace</vt:lpstr>
      <vt:lpstr>r2 – koeficient determinace</vt:lpstr>
      <vt:lpstr>Poučky o velikosti koeficientů</vt:lpstr>
      <vt:lpstr>Další míry korelace</vt:lpstr>
      <vt:lpstr>Pořadová korelace – Spearmanovo r</vt:lpstr>
      <vt:lpstr>Pořadová korelace – Kendallovo t</vt:lpstr>
      <vt:lpstr>Pořadová  korelace Kendallovo t</vt:lpstr>
      <vt:lpstr>Testy hypotéz</vt:lpstr>
      <vt:lpstr>Testy hypotéz</vt:lpstr>
      <vt:lpstr>Testy hypotéz   H0: r = 0</vt:lpstr>
      <vt:lpstr>Testy hypotéz  H0: r = 0</vt:lpstr>
      <vt:lpstr>Význam signifikance</vt:lpstr>
      <vt:lpstr>Význam nesignifikance</vt:lpstr>
      <vt:lpstr>Korelace a směr závislosti</vt:lpstr>
      <vt:lpstr>Parciální korelace – společná příčina</vt:lpstr>
      <vt:lpstr>Schéma nepravé korelace</vt:lpstr>
      <vt:lpstr>Parciální korelace</vt:lpstr>
      <vt:lpstr>Parciální korelace</vt:lpstr>
      <vt:lpstr>Korelační analýza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Korelační analýza souvislost, souběžnost, příčinnost</dc:title>
  <dc:creator>Brom Ondřej</dc:creator>
  <cp:lastModifiedBy>Ondrušková Bronislava</cp:lastModifiedBy>
  <cp:revision>27</cp:revision>
  <dcterms:created xsi:type="dcterms:W3CDTF">2021-11-15T10:19:03Z</dcterms:created>
  <dcterms:modified xsi:type="dcterms:W3CDTF">2022-10-19T08:02:51Z</dcterms:modified>
</cp:coreProperties>
</file>