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87" r:id="rId10"/>
    <p:sldId id="272" r:id="rId11"/>
    <p:sldId id="274" r:id="rId12"/>
    <p:sldId id="263" r:id="rId13"/>
    <p:sldId id="278" r:id="rId14"/>
    <p:sldId id="279" r:id="rId15"/>
    <p:sldId id="286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5143500" type="screen16x9"/>
  <p:notesSz cx="6797675" cy="9926638"/>
  <p:custDataLst>
    <p:tags r:id="rId2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2540" autoAdjust="0"/>
  </p:normalViewPr>
  <p:slideViewPr>
    <p:cSldViewPr>
      <p:cViewPr varScale="1">
        <p:scale>
          <a:sx n="145" d="100"/>
          <a:sy n="145" d="100"/>
        </p:scale>
        <p:origin x="40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CDB39-3977-4B2D-AE1C-65F9895E24F7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E34B4-BD5F-48C0-80E9-6D3FB62DB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306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83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cz/opf/cz/file/cul/68502ca7-c7ee-440b-a3e0-b2ddcf1d52e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learwaterkft.blog.hu/2014/04/01/felkeszulni_vigyazz_start_86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ottbradley.name/goal-setting-worksheet-how-to-achieve-any-goal-you-have-set-for-yourself-following-this-proven-system/" TargetMode="Externa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24028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322555/3d-men-holding-jigsaw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voconsulting.com/busy-competent-successful/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s://is.slu.cz/napoveda/student/prac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zso.cz/" TargetMode="External"/><Relationship Id="rId13" Type="http://schemas.openxmlformats.org/officeDocument/2006/relationships/hyperlink" Target="https://peter.baumgartner.name/2014/05/23/double-blind-review-ein-fallbeispiel/" TargetMode="External"/><Relationship Id="rId3" Type="http://schemas.openxmlformats.org/officeDocument/2006/relationships/hyperlink" Target="https://ndk.cz/podminky-zpristupneni?target=https://ndk.cz/" TargetMode="External"/><Relationship Id="rId7" Type="http://schemas.openxmlformats.org/officeDocument/2006/relationships/hyperlink" Target="https://www.slu.cz/opf/cz/ukkdatabaze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://www.slu.cz/slu/cz/univerzitni-knihovna/pracoviste-opava/fondy/elektronicke_informacni_zdroj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nb.cz/arad/#/cs/home" TargetMode="External"/><Relationship Id="rId11" Type="http://schemas.openxmlformats.org/officeDocument/2006/relationships/hyperlink" Target="https://www.picpedia.org/highway-signs/d/data-analysis.html" TargetMode="External"/><Relationship Id="rId5" Type="http://schemas.openxmlformats.org/officeDocument/2006/relationships/hyperlink" Target="or.justice.cz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s://www.bookport.cz/prehled/" TargetMode="External"/><Relationship Id="rId9" Type="http://schemas.openxmlformats.org/officeDocument/2006/relationships/hyperlink" Target="http://ec.europa.eu/economy_finance/db_indicators/index_c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Diplomový seminář Katedry financí a účetnictví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795886"/>
            <a:ext cx="388843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aspekty psaní bakalářských a diplomových prací pro obor Bankovnictví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48263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Petra Růčková,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KFIU</a:t>
            </a:r>
          </a:p>
        </p:txBody>
      </p:sp>
      <p:pic>
        <p:nvPicPr>
          <p:cNvPr id="10" name="Picture 4" descr="C:\Users\Petra\AppData\Local\Microsoft\Windows\Temporary Internet Files\Content.IE5\OIB3R5R2\MP90038295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84" y="2386587"/>
            <a:ext cx="1872208" cy="13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etra\AppData\Local\Microsoft\Windows\Temporary Internet Files\Content.IE5\I3UR9390\Marathon-Finish-Lin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168" y="3867894"/>
            <a:ext cx="1466504" cy="125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022" y="915566"/>
            <a:ext cx="8280920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15875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/>
              <a:t>Závěr práce obsahuje zhodnocení dosažených výsledků a je navázán na v úvodu definovaný cíl práce, který se bezezbytku shoduje. </a:t>
            </a:r>
          </a:p>
          <a:p>
            <a:pPr indent="15875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cs-CZ" sz="2400" dirty="0"/>
              <a:t>Závěr představuje především shrnutí vašich poznatků a nejpodstatnějších myšlenek vaší práce. </a:t>
            </a:r>
          </a:p>
          <a:p>
            <a:pPr lvl="1" algn="just">
              <a:lnSpc>
                <a:spcPct val="90000"/>
              </a:lnSpc>
              <a:buClr>
                <a:schemeClr val="tx1"/>
              </a:buClr>
            </a:pPr>
            <a:r>
              <a:rPr lang="cs-CZ" sz="2000" dirty="0"/>
              <a:t>Jsou-li součástí úvodu hypotézy (obvykle u diplomových prací), závěr musí obsahovat jejich verifikaci či falzifikaci.</a:t>
            </a:r>
          </a:p>
          <a:p>
            <a:pPr lvl="1" algn="just">
              <a:lnSpc>
                <a:spcPct val="90000"/>
              </a:lnSpc>
              <a:buClr>
                <a:schemeClr val="tx1"/>
              </a:buClr>
            </a:pPr>
            <a:r>
              <a:rPr lang="cs-CZ" sz="2000" dirty="0"/>
              <a:t>Jsou-li součástí vědecké otázky, závěr musí přinést odpovědi na ně.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6264696" cy="507703"/>
          </a:xfrm>
        </p:spPr>
        <p:txBody>
          <a:bodyPr/>
          <a:lstStyle/>
          <a:p>
            <a:r>
              <a:rPr lang="cs-CZ" sz="2800" dirty="0"/>
              <a:t>Závěr kvalifikační práce</a:t>
            </a:r>
          </a:p>
        </p:txBody>
      </p:sp>
    </p:spTree>
    <p:extLst>
      <p:ext uri="{BB962C8B-B14F-4D97-AF65-F5344CB8AC3E}">
        <p14:creationId xmlns:p14="http://schemas.microsoft.com/office/powerpoint/2010/main" val="420315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cs-CZ" sz="2400" dirty="0"/>
              <a:t>Za původnost práce a dodržování litery autorského zákona, jakož i za uvedení přehledu použité literatury a přesné citace </a:t>
            </a:r>
            <a:r>
              <a:rPr lang="cs-CZ" sz="2400" b="1" dirty="0"/>
              <a:t>ručí student, nikoliv vedoucí práce.</a:t>
            </a:r>
            <a:r>
              <a:rPr lang="cs-CZ" sz="2400" dirty="0"/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cs-CZ" sz="2400" dirty="0"/>
              <a:t>V případě porušení těchto pravidel nebude práce uznána a disciplinární řízení může na fakultě vést až k vyloučení ze studia (vč. reakce poškozených autorů).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cs-CZ" sz="2400" dirty="0"/>
              <a:t>Velmi důsledně nastudujte prezentace doc. Palečkové, která citace podrobně rozebírala (volně dostupné i pro navazující v IS – seminář k bakalářské práci).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cs-CZ" sz="2400" dirty="0"/>
              <a:t>V letošním roce je velmi podrobně citování rozebráno také v </a:t>
            </a:r>
            <a:r>
              <a:rPr lang="cs-CZ" sz="2400" dirty="0">
                <a:hlinkClick r:id="rId3"/>
              </a:rPr>
              <a:t>pokynu děkana</a:t>
            </a:r>
            <a:endParaRPr lang="cs-CZ" sz="2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6264696" cy="507703"/>
          </a:xfrm>
        </p:spPr>
        <p:txBody>
          <a:bodyPr/>
          <a:lstStyle/>
          <a:p>
            <a:r>
              <a:rPr lang="cs-CZ" sz="2800" dirty="0"/>
              <a:t>K citacím</a:t>
            </a:r>
          </a:p>
        </p:txBody>
      </p:sp>
      <p:pic>
        <p:nvPicPr>
          <p:cNvPr id="10243" name="Picture 3" descr="C:\Users\Petra\AppData\Local\Microsoft\Windows\Temporary Internet Files\Content.IE5\KM28H06R\quot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155926"/>
            <a:ext cx="870203" cy="86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0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Přílohy</a:t>
            </a:r>
          </a:p>
        </p:txBody>
      </p:sp>
      <p:sp>
        <p:nvSpPr>
          <p:cNvPr id="2" name="Obdélník 1"/>
          <p:cNvSpPr/>
          <p:nvPr/>
        </p:nvSpPr>
        <p:spPr>
          <a:xfrm>
            <a:off x="251520" y="987574"/>
            <a:ext cx="78473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Seznam příloh obsahuje seznam názvů příloh, které jsou samostatně očíslované arabskými číslicemi. 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Přílohy obsahují rozsáhlejší grafické práce, obrázky, tabulky, fotografie a další práce, které nemohly být zařazeny do textu. 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Přílohy se nepočítají do rozsahu práce. 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i="1" dirty="0"/>
              <a:t>Obecně platí, že pokud tabulka, schéma, graf či jiné znázornění přesahuje jednu třetinu strany, nemělo by být součástí vlastního textu, ale mělo by tvořit samostatnou přílohu.</a:t>
            </a:r>
          </a:p>
        </p:txBody>
      </p:sp>
      <p:pic>
        <p:nvPicPr>
          <p:cNvPr id="2050" name="Picture 2" descr="C:\Users\Petra\AppData\Local\Microsoft\Windows\Temporary Internet Files\Content.IE5\76XJWWEB\Appendix_icon.svg[1]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01"/>
          <a:stretch/>
        </p:blipFill>
        <p:spPr bwMode="auto">
          <a:xfrm rot="5400000">
            <a:off x="7631360" y="3810372"/>
            <a:ext cx="129810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Tipy k jazykovému stylu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23528" y="1059582"/>
            <a:ext cx="81534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2000" dirty="0"/>
              <a:t>Používejte 3. osobu jednotného čísla nebo 1. osobu množného čísla a trpný rod (autor zjistil, bylo stanoveno apod.) – </a:t>
            </a:r>
            <a:r>
              <a:rPr lang="cs-CZ" sz="2000" b="1" dirty="0"/>
              <a:t>preference trpného rodu!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Odborný jazykový styl - stručnost, přesnost a používáním terminologie příslušného vědního oboru. 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Častou chybou je zbytečné složité a „šroubované“ vyjadřování nebo naopak používání hovorového stylu (snaha o upoutání posluchačů při přednášce, podnikový slang, novinářský žargon… ).</a:t>
            </a:r>
          </a:p>
          <a:p>
            <a:pPr algn="just">
              <a:lnSpc>
                <a:spcPct val="90000"/>
              </a:lnSpc>
            </a:pPr>
            <a:r>
              <a:rPr lang="cs-CZ" sz="2000" dirty="0"/>
              <a:t>Vyvarujte se citově zabarvených slov.</a:t>
            </a:r>
          </a:p>
          <a:p>
            <a:pPr algn="just">
              <a:lnSpc>
                <a:spcPct val="90000"/>
              </a:lnSpc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3076" name="Picture 4" descr="C:\Users\Petra\AppData\Local\Microsoft\Windows\Temporary Internet Files\Content.IE5\6ZF81ML4\Communication_Styles_A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1242"/>
            <a:ext cx="1784598" cy="143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5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368FD63-475A-478D-AFDE-D0AF483AE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72267" y="1275606"/>
            <a:ext cx="1268760" cy="9515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Postup při zpracovávání práce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1154439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Důležité je začít – je asi jedno čím, ale začít. Pak už to půjde lépe </a:t>
            </a:r>
            <a:r>
              <a:rPr lang="cs-CZ" sz="2000" dirty="0">
                <a:sym typeface="Wingdings" panose="05000000000000000000" pitchFamily="2" charset="2"/>
              </a:rPr>
              <a:t>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Při přípravě BP/DP nutno postupovat jinak, než při běžném studiu. Zde již nejde o zvládnutí určitého oboru a předmětu, ale jde o jednoznačně účelové studium a výzkum.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Je nutno kriticky hodnotit studované texty z hlediska jejich významu pro dosažení cíle BP/DP.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Doporučuje se studium v rámci přípravy BP/DP a všechny kroky výzkumu soustavně dokumentovat. Autor závěrečné práce by neměl připustit chaos v materiálech a získaných poznatcích.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F0E9346-2A4B-489C-937C-0068BF495F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92280" y="3939902"/>
            <a:ext cx="1563973" cy="10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4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Tipy při psaní závěrečných prací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059582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Při čtení textu je potřeba si zároveň dělat poznámky a text kriticky hodnotit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I když je použita parafráze textu, dělejte si poznámky, odkud byl text (námět) čerpán (viz důsledné citování)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Vytvoření časového harmonogramu práce – ten je potřeba přizpůsobit požadavkům vedoucího práce!!!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Čas bude vždycky nepřítel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6D3CE6-FB03-47D3-BABD-C6EE469FC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76256" y="3737238"/>
            <a:ext cx="1789143" cy="9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33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85A4733-3C7D-4467-9D2F-715413D5C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15299" y="4367568"/>
            <a:ext cx="1451213" cy="67179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Tipy před odevzdáním práce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39190" y="1059582"/>
            <a:ext cx="75891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Práci konzultujte průběžně – i pedagog je jen člověk a ke čtení potřebuje čas!!! Nemá jen vás </a:t>
            </a:r>
            <a:r>
              <a:rPr lang="cs-CZ" sz="2000" dirty="0">
                <a:sym typeface="Wingdings" panose="05000000000000000000" pitchFamily="2" charset="2"/>
              </a:rPr>
              <a:t>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ym typeface="Wingdings" panose="05000000000000000000" pitchFamily="2" charset="2"/>
              </a:rPr>
              <a:t>Průběžnou konzultací předcházíte i podezření z plagiátorství</a:t>
            </a: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Práci si po sobě velmi důsledně přečtěte.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Dejte práci přečíst i někomu jinému (sami už překlepy velmi pravděpodobně neuvidíte).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ZÁLOHOVAT, ZÁLOHOVAT, ZÁLOHOVAT!!!!!</a:t>
            </a:r>
          </a:p>
          <a:p>
            <a:pPr algn="just"/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07" y="3141869"/>
            <a:ext cx="648072" cy="6480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96D955-36FF-4F52-8510-ED62D32682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48264" y="1347614"/>
            <a:ext cx="985284" cy="7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20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688632" cy="507703"/>
          </a:xfrm>
        </p:spPr>
        <p:txBody>
          <a:bodyPr/>
          <a:lstStyle/>
          <a:p>
            <a:r>
              <a:rPr lang="cs-CZ" sz="2800" dirty="0"/>
              <a:t>Odevzdávání kvalifikační práce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9000" y="813532"/>
            <a:ext cx="7799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Soubor </a:t>
            </a:r>
            <a:r>
              <a:rPr lang="pl-PL" b="1" dirty="0"/>
              <a:t>musí</a:t>
            </a:r>
            <a:r>
              <a:rPr lang="pl-PL" dirty="0"/>
              <a:t> být uložen s názvem ve formátu:</a:t>
            </a:r>
          </a:p>
          <a:p>
            <a:pPr marL="1082675"/>
            <a:r>
              <a:rPr lang="cs-CZ" dirty="0" err="1"/>
              <a:t>OPF_Typ</a:t>
            </a:r>
            <a:r>
              <a:rPr lang="cs-CZ" dirty="0"/>
              <a:t> </a:t>
            </a:r>
            <a:r>
              <a:rPr lang="cs-CZ" dirty="0" err="1"/>
              <a:t>prace_Rok</a:t>
            </a:r>
            <a:r>
              <a:rPr lang="cs-CZ" dirty="0"/>
              <a:t> odevzdání_UCO_Prijmeni_Jmeno.pdf </a:t>
            </a:r>
          </a:p>
          <a:p>
            <a:pPr marL="268288">
              <a:tabLst>
                <a:tab pos="1076325" algn="l"/>
              </a:tabLst>
            </a:pPr>
            <a:r>
              <a:rPr lang="cs-CZ" dirty="0"/>
              <a:t>Např. 	OPF_B_2023_12345_Novak_Jan.pdf         	   		    	OPF_D_2023_54321_Stach_Jan.pdf </a:t>
            </a:r>
          </a:p>
          <a:p>
            <a:pPr marL="268288"/>
            <a:r>
              <a:rPr lang="cs-CZ" dirty="0"/>
              <a:t>Název musí obsahovat i podtržítka kvůli jednotné evidenci. </a:t>
            </a:r>
            <a:r>
              <a:rPr lang="cs-CZ" b="1" i="1" dirty="0"/>
              <a:t>V názvu souboru se nesmí vyskytovat česká diakritika.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Současně student musí vyplnit potřebné údaje v databázi IS.</a:t>
            </a:r>
          </a:p>
          <a:p>
            <a:pPr marL="268288"/>
            <a:r>
              <a:rPr lang="cs-CZ" dirty="0">
                <a:hlinkClick r:id="rId2"/>
              </a:rPr>
              <a:t>https://is.slu.cz/napoveda/student/prace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Bez vložení podstatných náležitostí do IS zápočet nedostanete!!!!!!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27934"/>
            <a:ext cx="2187327" cy="11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9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400600" cy="507703"/>
          </a:xfrm>
        </p:spPr>
        <p:txBody>
          <a:bodyPr/>
          <a:lstStyle/>
          <a:p>
            <a:r>
              <a:rPr lang="cs-CZ" sz="2800" dirty="0"/>
              <a:t>Před státní závěrečnou zkouškou</a:t>
            </a:r>
          </a:p>
        </p:txBody>
      </p:sp>
      <p:sp>
        <p:nvSpPr>
          <p:cNvPr id="3" name="Obdélník 2"/>
          <p:cNvSpPr/>
          <p:nvPr/>
        </p:nvSpPr>
        <p:spPr>
          <a:xfrm>
            <a:off x="235946" y="987574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Každý student má právo i povinnost se před státní závěrečnou zkouškou seznámit s posudky k závěrečné práci: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Posudek vedoucí/ho diplomové práce – zajistí vedoucí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Posudek oponenta (oponent je primárně z praxe)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Při odevzdávání práce nahlásíte jméno oponenta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cs-CZ" dirty="0"/>
              <a:t>Doručení posudku na katedru zajišťuje student a to včetně formuláře o oponentovi v případě externího oponenta – MUSÍ BÝT VYPLNĚNO ELEKTRONICKY. V případě, že je oponent člen naší katedry, samotný posudek pedagog na katedru odevzdá sám.</a:t>
            </a:r>
          </a:p>
          <a:p>
            <a:pPr algn="just">
              <a:tabLst>
                <a:tab pos="266700" algn="l"/>
              </a:tabLst>
            </a:pP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79862"/>
            <a:ext cx="2069976" cy="13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9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Obhajoba kvalifikační práce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7544" y="1029790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Dobře připravenou prezentací může být konečné hodnocení diplomové práce zlepšeno </a:t>
            </a:r>
            <a:r>
              <a:rPr lang="cs-CZ" sz="2000" dirty="0">
                <a:sym typeface="Wingdings" panose="05000000000000000000" pitchFamily="2" charset="2"/>
              </a:rPr>
              <a:t></a:t>
            </a:r>
            <a:r>
              <a:rPr lang="cs-CZ" sz="2000" dirty="0"/>
              <a:t>. A naopak </a:t>
            </a:r>
            <a:r>
              <a:rPr lang="cs-CZ" sz="2000" dirty="0">
                <a:sym typeface="Wingdings" panose="05000000000000000000" pitchFamily="2" charset="2"/>
              </a:rPr>
              <a:t></a:t>
            </a:r>
            <a:r>
              <a:rPr lang="cs-CZ" sz="2000" dirty="0"/>
              <a:t>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Prezentace odhalí znalost zpracovávaného tématu.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Při přípravě prezentace práce je vhodné se důkladně seznámit s hodnotícími posudky a připravit si argumenty k reakci na dotazy a připomínky.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K větší účinnosti je vhodné použít technických prostředků (maximálně 5-8 obrázků bez zvukových doprovodů a efektů).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Je vhodné použít oficiální šablonu – záruka čitelnosti. (ke stažení na stránkách školy – vypadá stejně jako ta, ve které teď prezentuji já)</a:t>
            </a:r>
          </a:p>
        </p:txBody>
      </p:sp>
      <p:pic>
        <p:nvPicPr>
          <p:cNvPr id="4" name="Picture 2" descr="C:\Users\Petra\AppData\Local\Microsoft\Windows\Temporary Internet Files\Content.IE5\P8FMHNA7\MC9002317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3147814"/>
            <a:ext cx="1356491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3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203598"/>
            <a:ext cx="8280920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2400" dirty="0"/>
              <a:t>Důraz je kladen na vědecký charakter práce;</a:t>
            </a:r>
          </a:p>
          <a:p>
            <a:pPr algn="just">
              <a:defRPr/>
            </a:pPr>
            <a:r>
              <a:rPr lang="cs-CZ" sz="2400" dirty="0"/>
              <a:t>Student musí prokázat schopnost formulovat výzkumný problém; </a:t>
            </a:r>
          </a:p>
          <a:p>
            <a:pPr algn="just">
              <a:defRPr/>
            </a:pPr>
            <a:r>
              <a:rPr lang="cs-CZ" sz="2400" dirty="0"/>
              <a:t>Výzkumný problém řešit pomocí dosažitelných nástrojů.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6264696" cy="507703"/>
          </a:xfrm>
        </p:spPr>
        <p:txBody>
          <a:bodyPr/>
          <a:lstStyle/>
          <a:p>
            <a:r>
              <a:rPr lang="cs-CZ" sz="2800" dirty="0"/>
              <a:t>Charakteristické znaky závěrečné práce</a:t>
            </a:r>
          </a:p>
        </p:txBody>
      </p:sp>
      <p:pic>
        <p:nvPicPr>
          <p:cNvPr id="7" name="Picture 5" descr="j029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147814"/>
            <a:ext cx="1580456" cy="149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Obhajoba kvalifikační práce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683568" y="987574"/>
            <a:ext cx="712879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/>
              <a:t>V rámci SZZ je dán největší prostor obhajobě!!!!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/>
              <a:t>Prezentace diplomové práce nesmí trvat déle než 9 minut. 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/>
              <a:t>Na začátku obhajoby bakalářské či diplomové práce je nutné seznámit členy komise s:</a:t>
            </a:r>
          </a:p>
          <a:p>
            <a:pPr marL="742950" lvl="1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tématem a cílem práce (obvykle hned úvodní snímek),</a:t>
            </a:r>
          </a:p>
          <a:p>
            <a:pPr marL="742950" lvl="1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zvoleným postupem práce – což by neměl být obsah,</a:t>
            </a:r>
          </a:p>
          <a:p>
            <a:pPr marL="742950" lvl="1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1600" b="1" dirty="0"/>
              <a:t>především výsledky práce</a:t>
            </a:r>
            <a:r>
              <a:rPr lang="cs-CZ" sz="1600" dirty="0"/>
              <a:t> – vše, co dokládá splnění cíle, možné je i využití grafů a tabulek, je-li to vhodné z hlediska naplnění cíle.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dirty="0"/>
              <a:t>Poté se čtou posudky a student by měl být připraven reagovat na otázky z posudků a případné dodatečné otázky členů komise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07854"/>
            <a:ext cx="1575817" cy="157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69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>
          <a:xfrm>
            <a:off x="323528" y="771550"/>
            <a:ext cx="8153400" cy="19076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800" dirty="0"/>
              <a:t>Děkuji za pozornost a hodně štěstí nejen při psaní závěrečné práce</a:t>
            </a:r>
          </a:p>
        </p:txBody>
      </p:sp>
      <p:pic>
        <p:nvPicPr>
          <p:cNvPr id="7170" name="Picture 2" descr="C:\Users\Petra\AppData\Local\Microsoft\Windows\Temporary Internet Files\Content.IE5\P759ABWV\Success1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974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etra\AppData\Local\Microsoft\Windows\Temporary Internet Files\Content.IE5\AQA9S2CN\success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1171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97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203598"/>
            <a:ext cx="8280920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defRPr/>
            </a:pPr>
            <a:r>
              <a:rPr lang="cs-CZ" sz="2400" dirty="0"/>
              <a:t>Student musí prokázat schopnost zvolit adekvátní metodiku řešení formulovaného problému;</a:t>
            </a:r>
          </a:p>
          <a:p>
            <a:pPr algn="just">
              <a:defRPr/>
            </a:pPr>
            <a:r>
              <a:rPr lang="cs-CZ" sz="2400" dirty="0"/>
              <a:t>Student zvládne pracovat s vědeckou literaturou;</a:t>
            </a:r>
          </a:p>
          <a:p>
            <a:pPr algn="just">
              <a:defRPr/>
            </a:pPr>
            <a:r>
              <a:rPr lang="cs-CZ" sz="2400" dirty="0"/>
              <a:t>Student zvládne vyvodit patřičné závěry plynoucí z řešení problému;</a:t>
            </a:r>
          </a:p>
          <a:p>
            <a:pPr algn="just">
              <a:defRPr/>
            </a:pPr>
            <a:r>
              <a:rPr lang="cs-CZ" sz="2400" dirty="0"/>
              <a:t>V závěru je formulován i studentův přínos k řešené problematice.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6264696" cy="507703"/>
          </a:xfrm>
        </p:spPr>
        <p:txBody>
          <a:bodyPr/>
          <a:lstStyle/>
          <a:p>
            <a:r>
              <a:rPr lang="cs-CZ" sz="2800" dirty="0"/>
              <a:t>Charakteristické znaky závěrečné práce</a:t>
            </a:r>
          </a:p>
        </p:txBody>
      </p:sp>
      <p:pic>
        <p:nvPicPr>
          <p:cNvPr id="8" name="Picture 5" descr="MCj041090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855019"/>
            <a:ext cx="1115615" cy="109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54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cs-CZ" sz="1800" dirty="0"/>
              <a:t>Důraz u bakalářských prací je kladen na praktičnost a praktickou uplatnitelnost.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/>
              <a:t>Podstata bakalářského vzdělání spočívá v okamžité uplatnitelnosti v praxi.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/>
              <a:t>Obě části by měly být minimálně v rovnováze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1800" dirty="0"/>
              <a:t>Důraz u diplomových prací je kladen na schopnost pracovat s vědeckou českou i cizojazyčnou literaturou a schopnost řešit zvolený problém pomocí dostupných vědeckých metod a případné další propracování teorie a metod – konstrukce teoretických modelů.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/>
              <a:t>Podstata magisterského vzdělání by měla směřovat k možnosti vědecké práce a případného vyššího vzdělávání.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cs-CZ" sz="1600" dirty="0"/>
              <a:t>Diplomová práce nicméně rovněž obsahuje praktickou aplikaci řešeného problému, ta však slouží k potvrzení či vyvrácení hypotéz plynoucích z teoretických aspektů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6264696" cy="507703"/>
          </a:xfrm>
        </p:spPr>
        <p:txBody>
          <a:bodyPr/>
          <a:lstStyle/>
          <a:p>
            <a:r>
              <a:rPr lang="cs-CZ" sz="2800" dirty="0"/>
              <a:t>Odlišnost bakalářské a diplomové práce</a:t>
            </a:r>
          </a:p>
        </p:txBody>
      </p:sp>
      <p:pic>
        <p:nvPicPr>
          <p:cNvPr id="2050" name="Picture 2" descr="C:\Users\Petra\AppData\Local\Microsoft\Windows\Temporary Internet Files\Content.IE5\PIA46T5N\be_different_by_crazycartoonist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59537"/>
            <a:ext cx="1907704" cy="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203598"/>
            <a:ext cx="8280920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2400" dirty="0"/>
              <a:t>Rozsah prací:</a:t>
            </a:r>
          </a:p>
          <a:p>
            <a:pPr lvl="1">
              <a:defRPr/>
            </a:pPr>
            <a:r>
              <a:rPr lang="cs-CZ" sz="2000" dirty="0"/>
              <a:t>Bakalářská práce – 35 až 45 stran</a:t>
            </a:r>
          </a:p>
          <a:p>
            <a:pPr lvl="1">
              <a:defRPr/>
            </a:pPr>
            <a:r>
              <a:rPr lang="cs-CZ" sz="2000" dirty="0"/>
              <a:t>Diplomová práce – 45 až 65 stran, v obou případech bez příloh</a:t>
            </a:r>
          </a:p>
          <a:p>
            <a:pPr>
              <a:defRPr/>
            </a:pPr>
            <a:r>
              <a:rPr lang="cs-CZ" sz="2400" dirty="0"/>
              <a:t>Struktura práce</a:t>
            </a:r>
          </a:p>
          <a:p>
            <a:pPr lvl="1">
              <a:defRPr/>
            </a:pPr>
            <a:r>
              <a:rPr lang="cs-CZ" sz="2000" dirty="0"/>
              <a:t>Bakalářské práce – větší důraz na praktické části</a:t>
            </a:r>
          </a:p>
          <a:p>
            <a:pPr lvl="1">
              <a:defRPr/>
            </a:pPr>
            <a:r>
              <a:rPr lang="cs-CZ" sz="2000" dirty="0"/>
              <a:t>Diplomová práce – důraz kladen na teoreticko-metodickou část</a:t>
            </a:r>
          </a:p>
          <a:p>
            <a:pPr algn="just">
              <a:lnSpc>
                <a:spcPct val="80000"/>
              </a:lnSpc>
              <a:defRPr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6264696" cy="507703"/>
          </a:xfrm>
        </p:spPr>
        <p:txBody>
          <a:bodyPr/>
          <a:lstStyle/>
          <a:p>
            <a:r>
              <a:rPr lang="cs-CZ" sz="2800" dirty="0"/>
              <a:t>Rozdíly v kvalifikačních pracích</a:t>
            </a:r>
          </a:p>
        </p:txBody>
      </p:sp>
      <p:pic>
        <p:nvPicPr>
          <p:cNvPr id="3074" name="Picture 2" descr="C:\Users\Petra\AppData\Local\Microsoft\Windows\Temporary Internet Files\Content.IE5\ERYEV5FB\doubt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87246"/>
            <a:ext cx="2281436" cy="11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91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203598"/>
            <a:ext cx="8280920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/>
              <a:t>Práce budou do systému odevzdány nejpozději do:</a:t>
            </a:r>
          </a:p>
          <a:p>
            <a:pPr lvl="1"/>
            <a:r>
              <a:rPr lang="cs-CZ" sz="2000" dirty="0"/>
              <a:t>24.4.2025 – bakalářské práce</a:t>
            </a:r>
          </a:p>
          <a:p>
            <a:pPr lvl="1"/>
            <a:r>
              <a:rPr lang="cs-CZ" sz="2000" dirty="0"/>
              <a:t>5.5.2025 – diplomové práce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6264696" cy="507703"/>
          </a:xfrm>
        </p:spPr>
        <p:txBody>
          <a:bodyPr/>
          <a:lstStyle/>
          <a:p>
            <a:r>
              <a:rPr lang="cs-CZ" sz="2800" dirty="0"/>
              <a:t>Termíny pro odevzdání kvalifikační práce</a:t>
            </a:r>
          </a:p>
        </p:txBody>
      </p:sp>
      <p:pic>
        <p:nvPicPr>
          <p:cNvPr id="4098" name="Picture 2" descr="C:\Users\Petra\AppData\Local\Microsoft\Windows\Temporary Internet Files\Content.IE5\6ZF81ML4\deliver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15766"/>
            <a:ext cx="1571149" cy="196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0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203598"/>
            <a:ext cx="8280920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/>
              <a:t>Abstrakt je redukovaný text.</a:t>
            </a:r>
          </a:p>
          <a:p>
            <a:r>
              <a:rPr lang="cs-CZ" sz="1800" dirty="0"/>
              <a:t>Základními vlastnostmi abstraktu jsou výstižnost, přehlednost, jasnost, stručnost, přesnost, objektivnost a čtivost. I tento text je vědecký!!!!!</a:t>
            </a:r>
          </a:p>
          <a:p>
            <a:r>
              <a:rPr lang="cs-CZ" sz="1800" dirty="0"/>
              <a:t>VYTVÁŘÍ O PRÁCI PRVNÍ DOJEM!!!</a:t>
            </a:r>
          </a:p>
          <a:p>
            <a:r>
              <a:rPr lang="cs-CZ" sz="1800" dirty="0"/>
              <a:t>Abstrakt se uvádí v jazyce českém nebo slovenském a jazyce anglickém, jednotlivé abstrakty mají rozsah 50 – 100 slov (tj. 6 až 10 řádků) – uvádí se na třetím listu DP/BP </a:t>
            </a:r>
          </a:p>
          <a:p>
            <a:r>
              <a:rPr lang="cs-CZ" sz="1800" dirty="0"/>
              <a:t>Součástí abstraktu je i cíl práce, který je zcela totožný s cílem uvedeným v zadání práce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6264696" cy="507703"/>
          </a:xfrm>
        </p:spPr>
        <p:txBody>
          <a:bodyPr/>
          <a:lstStyle/>
          <a:p>
            <a:r>
              <a:rPr lang="cs-CZ" sz="2800" dirty="0"/>
              <a:t>Abstrakt</a:t>
            </a:r>
          </a:p>
        </p:txBody>
      </p:sp>
      <p:pic>
        <p:nvPicPr>
          <p:cNvPr id="6146" name="Picture 2" descr="C:\Users\Petra\AppData\Local\Microsoft\Windows\Temporary Internet Files\Content.IE5\NCG1RU52\summary-objectives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08870"/>
            <a:ext cx="1063005" cy="90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56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1800" dirty="0"/>
              <a:t>V úvodu je formulován </a:t>
            </a:r>
            <a:r>
              <a:rPr lang="cs-CZ" sz="1800" b="1" dirty="0"/>
              <a:t>cíl</a:t>
            </a:r>
            <a:r>
              <a:rPr lang="cs-CZ" sz="1800" dirty="0"/>
              <a:t>, kterého má být dosaženo a zároveň je první očíslovanou stranou práce. Předchozí listy nejsou započteny do pořadí. 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Úvod obsahuje zdůvodnění významu zvoleného tématu, cíl práce a zvolenou metodu řešení problému. 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V úvodu je cíl zcela shodný s cílem v zadání BP/DP a v abstraktu práce.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CÍL NEPŘIPOUŠTÍ ŽÁDNOU TEXTOVOU KREATIVITU.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Má-li oponent i vedoucí posoudit naplnění cíle práce, musí mít jen jedno jediné znění!!!!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23478"/>
            <a:ext cx="6264696" cy="507703"/>
          </a:xfrm>
        </p:spPr>
        <p:txBody>
          <a:bodyPr/>
          <a:lstStyle/>
          <a:p>
            <a:r>
              <a:rPr lang="cs-CZ" sz="2800" dirty="0"/>
              <a:t>Úvod kvalifikační práce</a:t>
            </a:r>
          </a:p>
        </p:txBody>
      </p:sp>
      <p:pic>
        <p:nvPicPr>
          <p:cNvPr id="7170" name="Picture 2" descr="C:\Users\Petra\AppData\Local\Microsoft\Windows\Temporary Internet Files\Content.IE5\CXRY84IP\16524682-new-idea-and-creative-thinking-words-collage-under-a-magnifying-glas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39902"/>
            <a:ext cx="1643814" cy="11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06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E5C8B-C038-4A03-8F48-622DA407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zpracování práce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278FC65-84D7-4BCC-B159-2955E7F4A801}"/>
              </a:ext>
            </a:extLst>
          </p:cNvPr>
          <p:cNvSpPr/>
          <p:nvPr/>
        </p:nvSpPr>
        <p:spPr>
          <a:xfrm>
            <a:off x="251520" y="703189"/>
            <a:ext cx="756084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b="1" dirty="0"/>
              <a:t>Literární rešerše </a:t>
            </a:r>
            <a:r>
              <a:rPr lang="cs-CZ" dirty="0"/>
              <a:t>– pracujeme s informacemi, které jsou dostupné ze zdrojů ke konkrétnímu tématu.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hlinkClick r:id="rId2"/>
              </a:rPr>
              <a:t>Knižní zdroje a zdroje z univerzitní knihovny </a:t>
            </a:r>
            <a:r>
              <a:rPr lang="cs-CZ" sz="1600" dirty="0"/>
              <a:t>– využívejte i databázi studií, které k vašemu tématu existují, volte vhodná klíčová slova (typu EBSCO)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hlinkClick r:id="rId3"/>
              </a:rPr>
              <a:t>Národní digitální knihovna</a:t>
            </a:r>
            <a:endParaRPr lang="cs-CZ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err="1">
                <a:hlinkClick r:id="rId4"/>
              </a:rPr>
              <a:t>Bookport</a:t>
            </a:r>
            <a:endParaRPr lang="cs-CZ" sz="1600" dirty="0"/>
          </a:p>
          <a:p>
            <a:pPr marL="274638" indent="-274638"/>
            <a:r>
              <a:rPr lang="cs-CZ" dirty="0"/>
              <a:t>2. </a:t>
            </a:r>
            <a:r>
              <a:rPr lang="cs-CZ" b="1" dirty="0"/>
              <a:t>Analýza dat </a:t>
            </a:r>
            <a:r>
              <a:rPr lang="cs-CZ" dirty="0"/>
              <a:t>– je založena na statistickém zpracování dat, které má odhalit vazby, vztahy či trendy v návaznosti na konkrétní zpracovávané téma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hlinkClick r:id="rId5" action="ppaction://hlinkfile"/>
              </a:rPr>
              <a:t>or.justice.cz </a:t>
            </a:r>
            <a:r>
              <a:rPr lang="cs-CZ" sz="1600" dirty="0"/>
              <a:t>– databáze veškerých informací o podnikatelských subjektech v České republice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hlinkClick r:id="rId6"/>
              </a:rPr>
              <a:t>ARAD</a:t>
            </a:r>
            <a:r>
              <a:rPr lang="cs-CZ" sz="1600" dirty="0"/>
              <a:t> – informační databáze ČNB k bankovnímu sektoru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hlinkClick r:id="rId7"/>
              </a:rPr>
              <a:t>ORBIS</a:t>
            </a:r>
            <a:r>
              <a:rPr lang="cs-CZ" sz="1600" dirty="0"/>
              <a:t> – databáze podnikových dat za celý svět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hlinkClick r:id="rId8"/>
              </a:rPr>
              <a:t>Český statistický úřad</a:t>
            </a:r>
            <a:r>
              <a:rPr lang="cs-CZ" sz="1600" dirty="0"/>
              <a:t>, </a:t>
            </a:r>
            <a:r>
              <a:rPr lang="cs-CZ" sz="1600" dirty="0">
                <a:hlinkClick r:id="rId9"/>
              </a:rPr>
              <a:t>EUROSTAT</a:t>
            </a:r>
            <a:r>
              <a:rPr lang="cs-CZ" sz="1600" dirty="0"/>
              <a:t> apod. – vhodné číselné řady k oficiálním údajům o ekonomické výkonnosti České republiky i jiných zem</a:t>
            </a:r>
          </a:p>
          <a:p>
            <a:pPr marL="274638" indent="-274638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BD28D3-8CF4-4A84-B7EF-0B6368572A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668344" y="3219822"/>
            <a:ext cx="1342173" cy="89366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3FCFC2F-B403-4FD9-BA57-006D96FF9E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657229" y="1074826"/>
            <a:ext cx="1307976" cy="1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178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a15cc7ec-ac50-45ae-9201-f15f0ed658a2"/>
</p:tagLst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3745</TotalTime>
  <Words>1528</Words>
  <Application>Microsoft Office PowerPoint</Application>
  <PresentationFormat>Předvádění na obrazovce (16:9)</PresentationFormat>
  <Paragraphs>135</Paragraphs>
  <Slides>21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SLU</vt:lpstr>
      <vt:lpstr>Diplomový seminář Katedry financí a účetnictví</vt:lpstr>
      <vt:lpstr>Charakteristické znaky závěrečné práce</vt:lpstr>
      <vt:lpstr>Charakteristické znaky závěrečné práce</vt:lpstr>
      <vt:lpstr>Odlišnost bakalářské a diplomové práce</vt:lpstr>
      <vt:lpstr>Rozdíly v kvalifikačních pracích</vt:lpstr>
      <vt:lpstr>Termíny pro odevzdání kvalifikační práce</vt:lpstr>
      <vt:lpstr>Abstrakt</vt:lpstr>
      <vt:lpstr>Úvod kvalifikační práce</vt:lpstr>
      <vt:lpstr>Metody zpracování práce</vt:lpstr>
      <vt:lpstr>Závěr kvalifikační práce</vt:lpstr>
      <vt:lpstr>K citacím</vt:lpstr>
      <vt:lpstr>Přílohy</vt:lpstr>
      <vt:lpstr>Tipy k jazykovému stylu</vt:lpstr>
      <vt:lpstr>Postup při zpracovávání práce</vt:lpstr>
      <vt:lpstr>Tipy při psaní závěrečných prací</vt:lpstr>
      <vt:lpstr>Tipy před odevzdáním práce</vt:lpstr>
      <vt:lpstr>Odevzdávání kvalifikační práce</vt:lpstr>
      <vt:lpstr>Před státní závěrečnou zkouškou</vt:lpstr>
      <vt:lpstr>Obhajoba kvalifikační práce</vt:lpstr>
      <vt:lpstr>Obhajoba kvalifikační práce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Petra Růčková</dc:creator>
  <cp:lastModifiedBy>Petra Růčková</cp:lastModifiedBy>
  <cp:revision>120</cp:revision>
  <cp:lastPrinted>2017-11-16T08:30:26Z</cp:lastPrinted>
  <dcterms:created xsi:type="dcterms:W3CDTF">2016-07-06T15:42:34Z</dcterms:created>
  <dcterms:modified xsi:type="dcterms:W3CDTF">2024-10-29T06:21:51Z</dcterms:modified>
</cp:coreProperties>
</file>