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4" r:id="rId2"/>
    <p:sldId id="336" r:id="rId3"/>
    <p:sldId id="337" r:id="rId4"/>
    <p:sldId id="338" r:id="rId5"/>
    <p:sldId id="368" r:id="rId6"/>
    <p:sldId id="379" r:id="rId7"/>
    <p:sldId id="380" r:id="rId8"/>
    <p:sldId id="352" r:id="rId9"/>
    <p:sldId id="353" r:id="rId10"/>
    <p:sldId id="321" r:id="rId11"/>
    <p:sldId id="369" r:id="rId12"/>
    <p:sldId id="371" r:id="rId13"/>
    <p:sldId id="370" r:id="rId14"/>
    <p:sldId id="372" r:id="rId15"/>
    <p:sldId id="374" r:id="rId16"/>
    <p:sldId id="373" r:id="rId17"/>
    <p:sldId id="375" r:id="rId18"/>
    <p:sldId id="376" r:id="rId19"/>
    <p:sldId id="378" r:id="rId20"/>
    <p:sldId id="377" r:id="rId21"/>
    <p:sldId id="365" r:id="rId22"/>
    <p:sldId id="344" r:id="rId23"/>
    <p:sldId id="327" r:id="rId24"/>
    <p:sldId id="33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1960" autoAdjust="0"/>
  </p:normalViewPr>
  <p:slideViewPr>
    <p:cSldViewPr snapToGrid="0">
      <p:cViewPr varScale="1">
        <p:scale>
          <a:sx n="69" d="100"/>
          <a:sy n="69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99699-4F3B-4946-A64C-16F0EF4F0E42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14BA-51E8-4D18-9985-4E3BF0166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1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https://www.youtube.com/watch?v=2ltB6MK_pes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0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1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https://www.youtube.com/watch?v=3KgjfqiN2fE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8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B3857"/>
                </a:solidFill>
                <a:effectLst/>
                <a:latin typeface="TT_Norms_Pro"/>
              </a:rPr>
              <a:t>A project management framework is a collection of tools, tasks, and processes used to organize and execute a project from initiation to completion. A framework outlines everything you need to plan, manage, and control your projects successfully. 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https://www.wrike.com/project-management-guide/project-management-frameworks/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1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czkova@opf.slu.c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/project-management-foundations-15528659/what-is-agile-project-managemen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Project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645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agile project management</a:t>
            </a:r>
          </a:p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differences between agile and waterfall PM</a:t>
            </a:r>
          </a:p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PM frameworks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896C715-72D7-B33B-1877-A3B76FC1ADFA}"/>
              </a:ext>
            </a:extLst>
          </p:cNvPr>
          <p:cNvSpPr txBox="1">
            <a:spLocks/>
          </p:cNvSpPr>
          <p:nvPr/>
        </p:nvSpPr>
        <p:spPr>
          <a:xfrm>
            <a:off x="8165055" y="4361173"/>
            <a:ext cx="3797974" cy="214017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Lucie </a:t>
            </a:r>
            <a:r>
              <a:rPr kumimoji="0" lang="en-GB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Reczzkova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B304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Reczkova@opf.slu.cz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hours: Wednesday 10-11.30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9875DC2-868A-012E-7DCD-D2D2142BFFF2}"/>
              </a:ext>
            </a:extLst>
          </p:cNvPr>
          <p:cNvSpPr txBox="1">
            <a:spLocks/>
          </p:cNvSpPr>
          <p:nvPr/>
        </p:nvSpPr>
        <p:spPr>
          <a:xfrm>
            <a:off x="281082" y="1255892"/>
            <a:ext cx="10588115" cy="471954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needs, requirements, and constraints are well known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are developed accordingly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robust project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Plans drive the project forward</a:t>
            </a: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building a bridge, building an airplane, home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Waterfall – you flow from one point to another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approach where team works collaboratively with the customer to determine project needs.</a:t>
            </a: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used when requirements aren’t well known.</a:t>
            </a: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Coordination with the customer and team drives the project forward </a:t>
            </a: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software development, innovative types of project.</a:t>
            </a: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Sprint – set amount of t</a:t>
            </a:r>
            <a:r>
              <a:rPr lang="en-GB" alt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accomplish part of the work and deliver it incrementally.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6CFDF6-0190-18D9-4A4F-BBFDC64C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51" y="4977015"/>
            <a:ext cx="2178791" cy="18128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45BCAE8-D8A2-D50C-40AD-C8AADB88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939" y="5897869"/>
            <a:ext cx="4212540" cy="89199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059E7A1-C2CC-B9F1-9738-64C5C7658B2C}"/>
              </a:ext>
            </a:extLst>
          </p:cNvPr>
          <p:cNvSpPr/>
          <p:nvPr/>
        </p:nvSpPr>
        <p:spPr>
          <a:xfrm>
            <a:off x="1322803" y="928560"/>
            <a:ext cx="2990780" cy="41322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7B211DE-4286-4D4D-F138-D3A65C30E804}"/>
              </a:ext>
            </a:extLst>
          </p:cNvPr>
          <p:cNvSpPr/>
          <p:nvPr/>
        </p:nvSpPr>
        <p:spPr>
          <a:xfrm>
            <a:off x="6096000" y="928560"/>
            <a:ext cx="2990780" cy="41322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</p:spTree>
    <p:extLst>
      <p:ext uri="{BB962C8B-B14F-4D97-AF65-F5344CB8AC3E}">
        <p14:creationId xmlns:p14="http://schemas.microsoft.com/office/powerpoint/2010/main" val="207200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1FEB9-FCE6-0707-7475-47793624A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D74A731-20A0-29EC-4DC4-B7109FD63408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7373ABA-F3EF-E533-D060-3EFADFF9D3EB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EA415D-2A62-8BF8-211E-C2957B3E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and manage the project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3F73B1-C911-22BF-BB4C-E5846BC8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B2A28BF-D2F2-CA49-DEB8-62DC8F156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outline following upfront: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case – why we start the project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charter – resources and finding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plan – planning upfront schedule, scope, costs and quality of our project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constraints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0BC39FE-6768-830A-4249-9CDC2BF24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973AE2F7-AF2B-2FA1-E4EF-398ECA596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documents used in waterfall replaced by: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charter - ways of team working agreed by team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 model of system using any kind of diagram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 or Lean canvas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A1695F0-06D5-2693-2650-16FA47BC8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945" y="3984670"/>
            <a:ext cx="2709260" cy="17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8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7EA8F-91E8-E48B-0201-2F1D4B3C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4746388-063D-3115-7C25-BF995BD2F38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8463895-AC78-D031-599D-4192C8462F5E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83DFCB-BF48-AEC0-16B5-7D8431D4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8E0AE9A-0E18-2B91-870B-9A80E67AB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CEFB0D1-6150-5B97-DCE4-67CD96DED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documentation including acceptance criteria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from our stakeholders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45451F13-CB43-99FD-F10E-0B14CA2CE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72666464-B9F9-1D24-0C95-8FC53FCCD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focus on people (our customer), real things, and testing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canvas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 model system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criteria for test driven development</a:t>
            </a:r>
          </a:p>
        </p:txBody>
      </p:sp>
    </p:spTree>
    <p:extLst>
      <p:ext uri="{BB962C8B-B14F-4D97-AF65-F5344CB8AC3E}">
        <p14:creationId xmlns:p14="http://schemas.microsoft.com/office/powerpoint/2010/main" val="31128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A9F00-CAF7-F6FE-AF46-43A5C579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2F1786-CCDC-2A17-BA25-8C61E7F23120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5B14A6-3E67-93E8-DF42-A297F39A066A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A0F3410-82FB-8178-A914-6A71AA28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and manage scope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90767F-0565-F246-5E25-96378FC0B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A632793-DC1E-D20F-568C-64489F5B0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scope statement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scope statement in details with high level of features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Prioritizing of scope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 structure (WBS) we used in Project software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package – the most detailed WBS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6F67409C-F48F-CEA6-6F4D-67E900BF5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181596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9094A036-C2BB-3E96-F544-B14DF56B0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6095" y="1608980"/>
            <a:ext cx="5183188" cy="5123527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Backlog – list of high level features or ideas that break down into User stories(10-50) that we complete during a spring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Story-board, Process map or Prototypes to show how our scope looks like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Story mapping (features in order of customer use, broken down to User stories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increments (can be completed within a Sprint)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Review (for Story acceptance)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A247D2-EF17-0A74-C650-6CDB171E2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478" y="5094400"/>
            <a:ext cx="3014526" cy="16237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7F7CF3-88EC-41BF-CEFC-8CA658C06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235" y="2161481"/>
            <a:ext cx="1608330" cy="2221676"/>
          </a:xfrm>
          <a:prstGeom prst="rect">
            <a:avLst/>
          </a:prstGeom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37C9C77-85A4-5E54-7F1D-0C9052D7D31E}"/>
              </a:ext>
            </a:extLst>
          </p:cNvPr>
          <p:cNvCxnSpPr/>
          <p:nvPr/>
        </p:nvCxnSpPr>
        <p:spPr>
          <a:xfrm flipV="1">
            <a:off x="9611139" y="2981739"/>
            <a:ext cx="705678" cy="6957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A738EDA2-9749-8480-07E1-CAAFF06A742A}"/>
              </a:ext>
            </a:extLst>
          </p:cNvPr>
          <p:cNvCxnSpPr>
            <a:cxnSpLocks/>
          </p:cNvCxnSpPr>
          <p:nvPr/>
        </p:nvCxnSpPr>
        <p:spPr>
          <a:xfrm flipH="1">
            <a:off x="4788024" y="4383157"/>
            <a:ext cx="1026367" cy="8510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1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F8165-3C8D-5ED2-D7D3-EA436903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DDDC60B-73E0-6CF8-960B-4AA8B34F9776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0F0E1DF-129F-6FCD-4149-D8C27DE2C030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9FE7F05-D39E-3374-D482-41A5A937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and manage the Schedule – to put scope in schedule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C0F9F7-49D8-A5D4-EDD9-84A8E22BD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C5ED03E-FAB3-BC93-DC8C-3BCD0018A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our scope into activity list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activity duration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activities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project schedule (Gantt chart)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450D053-62C4-C429-FA07-16D063330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6FEFE9E6-BE6F-A422-1D75-82EF57FAE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Road Map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Planning – how many user story cards can we fit in one Sprint to have sustainable pace to match the Team velocity.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9B08CC-ABEB-DD5A-9951-D93E18BC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532" y="2379411"/>
            <a:ext cx="3636868" cy="201263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A118CF5-B633-2A07-D7F8-94366373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884" y="4195478"/>
            <a:ext cx="4254133" cy="24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2ADE5-1B8B-A835-02FD-1A968EF58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9F4974D-C758-ACB7-81F6-A980A06969DC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62B1AE2-9AFD-B587-15E1-15510EBE221C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31B288E-A320-E45E-1086-D405220D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Project Costs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0BB300-DBFF-1FD6-D040-54E9A50C6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19819BD-8C5E-FFFB-BD2F-243A4778C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estimate work and other resources costs for each task in our project (done in MS Project)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estimate our reserve budgets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these estimations we get Approved project budget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6CB4678-DD11-E208-C780-13C3E2D06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151E401B-58E1-BAE1-4509-F03A8F7F9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costs (stable, whole team of 5-9 people)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team works for as long as the budget lasts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deliver as many features as they can from the Product backlog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start with delivering of the highest value items first</a:t>
            </a:r>
          </a:p>
        </p:txBody>
      </p:sp>
    </p:spTree>
    <p:extLst>
      <p:ext uri="{BB962C8B-B14F-4D97-AF65-F5344CB8AC3E}">
        <p14:creationId xmlns:p14="http://schemas.microsoft.com/office/powerpoint/2010/main" val="336704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1107C-7D73-DC18-E295-5E00ED26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E996245-8083-75CE-9514-9A225DE27D47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E94148A-DFFF-C0F7-86BA-208A93177F8A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EE18F01-801E-BFCC-9D1D-35725AEE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the quality of the project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A47CB1-34F4-BEEA-43A5-3EA02C91E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C93FB2B-7789-3140-EA5A-D4C5810FC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and inspection plan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CA1C500-801D-0D15-A532-EEC5706A7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9978F4A0-7835-3B82-A701-17B05FE76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doing small increments, we deliver and test,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while we are going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inspection for quality check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testing – for each value on user card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planning – plan for our feature releases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 review – at the end of the 2 weeks we will check the increments we want to deliver to our customer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1D846C-2DB0-9E37-019C-DC0BBD8CC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5" y="2609182"/>
            <a:ext cx="3491953" cy="208396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9A87E3-A632-CE18-1DF3-135998CBB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95" y="4693150"/>
            <a:ext cx="3491953" cy="20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7F1E0-1EF2-4CF2-057A-F909B318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7ADB582-FC57-2C70-6051-025CCC97DE2C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BA3CA9-0F67-10E0-F565-C3D50D18BBC7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EADBAEC-1823-2FAE-E650-49936285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and manage resources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69C9E7-0389-CB3D-8EB9-55E39692D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3C98DBE-3F51-6748-EE6D-0FAB59F0D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Resources required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Breakdown structure (MS Project)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 matrix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calendar and team charter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done all these in MS Project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B58A4B95-18A0-E5CD-ACD1-5E37AF6C3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6E5576FD-9EAA-9633-33DD-5DDB302DF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charter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team approach – we bring all those who we need to complete the features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T-shaped team  - wide range of experience across different other skills, but one deep specialty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Pair/side-by-side programming – working together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460040-4432-2103-F89C-EE56F4328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191" y="4299284"/>
            <a:ext cx="1804744" cy="11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2795F-7D38-44D8-A209-95827B3C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D02352B-7919-F17A-EB5A-4533D3D4061C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D519277-C554-7092-7916-9528764D9CE9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9AD1F2B-7F9A-B4DB-0F44-190C03AA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communication across the project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B42EEA-D123-E032-EA8B-B8F711D0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DEAA657-B68A-C4EC-D20A-BA574BD8B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styles assessment –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define how all information will be communicated throughout the project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 Communication needs document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66FEF408-7E29-9D52-772B-E75C48F55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559CBE1C-EA7F-2831-18A3-3DB61781A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Visual Team area – on the walls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stand-ups – 15 mins everyday catch up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on the end of the sprint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planning – planning our sprint to not overload or underload our team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review – catching up as a team and demonstrating the real product to customer</a:t>
            </a:r>
          </a:p>
        </p:txBody>
      </p:sp>
    </p:spTree>
    <p:extLst>
      <p:ext uri="{BB962C8B-B14F-4D97-AF65-F5344CB8AC3E}">
        <p14:creationId xmlns:p14="http://schemas.microsoft.com/office/powerpoint/2010/main" val="66528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33403-0B5B-B5D0-8003-0E6CA442A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6E31BE2-7493-56C2-3AC8-E9220E3DBF19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2F25EF4-795C-4BD0-2A70-E30271E4EB92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098DA58-11F4-9618-F3B0-6B69AD96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1E0419-BB53-0E07-F0F8-D755C693F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4BF989D-D215-16CC-B446-5FA1C667C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analysis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definition and categories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classification by likelihood and impact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RIPRAN method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BB536A2-D548-A950-626C-1E204CEA8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DD4AF21C-3D14-826A-B286-19F38B4DF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Adjusted Backlog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 risks with our team and put them in the Backlog and then we prioritize them with our work and put these risks into sprints while sprint planning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277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end of this lecture you should be able to understand and explain: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Agile project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 is the difference between agile and traditional project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frameworks are used in agile project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7A5BA-5A7B-A4C6-778F-998900A9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66EAA2C-2FEC-AE22-BB50-B1944A1D1095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F34B174-7B34-0FB4-57ED-454B27ACF495}"/>
              </a:ext>
            </a:extLst>
          </p:cNvPr>
          <p:cNvSpPr/>
          <p:nvPr/>
        </p:nvSpPr>
        <p:spPr>
          <a:xfrm>
            <a:off x="281082" y="300413"/>
            <a:ext cx="1065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What is the difference between Waterfall and Agile project management?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250E9E3-72A3-0BD8-CBCA-A15029C2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5" y="925696"/>
            <a:ext cx="9999938" cy="60140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955456-5E66-A802-A379-38F1CF9A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034" y="1623794"/>
            <a:ext cx="5157787" cy="39385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39B5E13-4412-6B6F-49C0-C460CDE52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035" y="2017644"/>
            <a:ext cx="5157787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management when we deliver our project product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36FDF2-80C1-BAFB-7AD2-EA60B1542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2017" y="1623793"/>
            <a:ext cx="5183188" cy="39385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BE325617-2451-415D-4E1A-62D8FEB9F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2017" y="2017644"/>
            <a:ext cx="5183188" cy="4306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or no documentation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features are released incrementally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is part of the team and they pass information </a:t>
            </a:r>
          </a:p>
        </p:txBody>
      </p:sp>
    </p:spTree>
    <p:extLst>
      <p:ext uri="{BB962C8B-B14F-4D97-AF65-F5344CB8AC3E}">
        <p14:creationId xmlns:p14="http://schemas.microsoft.com/office/powerpoint/2010/main" val="98636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Time for recap - let’s watch together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9875DC2-868A-012E-7DCD-D2D2142BFFF2}"/>
              </a:ext>
            </a:extLst>
          </p:cNvPr>
          <p:cNvSpPr txBox="1">
            <a:spLocks/>
          </p:cNvSpPr>
          <p:nvPr/>
        </p:nvSpPr>
        <p:spPr>
          <a:xfrm>
            <a:off x="281082" y="1494826"/>
            <a:ext cx="10588115" cy="471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https://www.linkedin.com/learning/project-management-foundations-15528659/what-is-agile-project-management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4169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Agile project management frameworks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project management framework is a collection of tools, tasks, and processes used to organize and execute a project from initiation to completion.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framework outlines everything you need to plan, manage, and control your projects successfully.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3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401776-504B-0F07-4237-E4DD18B6A849}"/>
              </a:ext>
            </a:extLst>
          </p:cNvPr>
          <p:cNvSpPr txBox="1"/>
          <p:nvPr/>
        </p:nvSpPr>
        <p:spPr>
          <a:xfrm>
            <a:off x="5568729" y="749836"/>
            <a:ext cx="50306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entire scope of work is broken down into short development cycles – Sprints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sprint’s duration is from 1 to 4 weeks usually 2 weeks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team should strictly follow a work plan for each sprint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involved in a project have predefined roles.</a:t>
            </a:r>
          </a:p>
          <a:p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Focuses on a visualized workflow with tasks broken into small pieces.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teams execute just-in-time (JIT) production by enabling everyone to see both the project’s progress and what’s coming up next.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a board to help view and keep track of progress, segmenting tasks into three primary columns: “To Do,” “Doing,” and “Done.” However, unlike Scrum, the Kanban board tracks all product work without separating it into sprints. 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51519" y="276742"/>
            <a:ext cx="1001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Agile project management </a:t>
            </a: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frameworks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5AFB9C-3935-9C44-BE5C-80EAA7F5842A}"/>
              </a:ext>
            </a:extLst>
          </p:cNvPr>
          <p:cNvSpPr txBox="1">
            <a:spLocks/>
          </p:cNvSpPr>
          <p:nvPr/>
        </p:nvSpPr>
        <p:spPr>
          <a:xfrm>
            <a:off x="251519" y="1477071"/>
            <a:ext cx="10588115" cy="5258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3901C68-EBFF-0145-3FAC-285C89CC1555}"/>
              </a:ext>
            </a:extLst>
          </p:cNvPr>
          <p:cNvSpPr txBox="1"/>
          <p:nvPr/>
        </p:nvSpPr>
        <p:spPr>
          <a:xfrm>
            <a:off x="834886" y="1276610"/>
            <a:ext cx="90388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programming (XP)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 designed for Agile software development projects.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Scrum, this framework focuses on continuous development and customer delivery and uses intervals or sprints. 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 framework is centered on engineering principles </a:t>
            </a:r>
          </a:p>
          <a:p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Feature-driven development (FDD)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 to create software models every two weeks.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also requires a separate development and design plan for every software model feature, making it more documentation-heavy than other Agile frameworks.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its rigorous documentation requirements, FDD is better for teams with advanced design and planning abilities.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-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family of Agile methodologies, including Crystal Clear, Crystal Yellow, Crystal Orange, Crystal Red, and more.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crystal methodology has a unique framework, and the one you choose depends on several project factors, such as your team size, project priorities, and project criticality.</a:t>
            </a:r>
          </a:p>
          <a:p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36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References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044086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Layton, M. C. and 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Ostermiller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S. J. (2017) Agile Project Management For Dummies. 2nd </a:t>
            </a:r>
            <a:r>
              <a:rPr kumimoji="0" lang="en-US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edn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Hoboken: John Wiley &amp; Sons, Ltd.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2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64853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Layton, M. C. and </a:t>
            </a:r>
            <a:r>
              <a:rPr kumimoji="0" lang="en-GB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Ostermiller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S. J. (2017) Agile Project Management For Dummies. 2nd </a:t>
            </a:r>
            <a:r>
              <a:rPr kumimoji="0" lang="en-GB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edn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Hoboken: John Wiley &amp; Sons, Ltd.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270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agile project management?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3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Agile project management is an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managing projects that focuses on continuous releases and then incorporating customer feedback with every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iteration (smaller segments of the overall project).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project management is popular in software development and in project where are unknown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 is very well-known form of agile project management.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7F8A20-3A70-C269-62BE-45AA56FF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C2F3A10-8217-E783-113F-89E6902FDDEE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737C202-BEDA-9D09-7619-AA95104F40E4}"/>
              </a:ext>
            </a:extLst>
          </p:cNvPr>
          <p:cNvSpPr/>
          <p:nvPr/>
        </p:nvSpPr>
        <p:spPr>
          <a:xfrm>
            <a:off x="281082" y="300413"/>
            <a:ext cx="3719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Example of agile project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CFDAB04-9CDA-4FCE-31F1-8CF492F3F0E7}"/>
              </a:ext>
            </a:extLst>
          </p:cNvPr>
          <p:cNvSpPr txBox="1">
            <a:spLocks/>
          </p:cNvSpPr>
          <p:nvPr/>
        </p:nvSpPr>
        <p:spPr>
          <a:xfrm>
            <a:off x="281082" y="1494826"/>
            <a:ext cx="10588115" cy="471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EB4515-2907-E976-A022-7AAC732CB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621" y="2091166"/>
            <a:ext cx="9401503" cy="3066172"/>
          </a:xfrm>
          <a:prstGeom prst="rect">
            <a:avLst/>
          </a:prstGeom>
        </p:spPr>
      </p:pic>
      <p:pic>
        <p:nvPicPr>
          <p:cNvPr id="7" name="Grafický objekt 6" descr="Tenká šipka zatočená proti směru hodinových ručiček se souvislou výplní">
            <a:extLst>
              <a:ext uri="{FF2B5EF4-FFF2-40B4-BE49-F238E27FC236}">
                <a16:creationId xmlns:a16="http://schemas.microsoft.com/office/drawing/2014/main" id="{5F73EE0C-E3A3-AD3C-6A19-404B3A89E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118515">
            <a:off x="5934048" y="1474944"/>
            <a:ext cx="914400" cy="914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4A8CC89-ACBF-2BB8-E4C9-FB293F9371D2}"/>
              </a:ext>
            </a:extLst>
          </p:cNvPr>
          <p:cNvSpPr txBox="1"/>
          <p:nvPr/>
        </p:nvSpPr>
        <p:spPr>
          <a:xfrm>
            <a:off x="6977270" y="1179337"/>
            <a:ext cx="227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grocery store app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75E88D-3794-0860-6FDA-3B5B47BFAA9E}"/>
              </a:ext>
            </a:extLst>
          </p:cNvPr>
          <p:cNvSpPr txBox="1"/>
          <p:nvPr/>
        </p:nvSpPr>
        <p:spPr>
          <a:xfrm>
            <a:off x="771989" y="2185211"/>
            <a:ext cx="227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store shopping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FD03687-77FC-1F16-D06E-67512F03B683}"/>
              </a:ext>
            </a:extLst>
          </p:cNvPr>
          <p:cNvSpPr txBox="1"/>
          <p:nvPr/>
        </p:nvSpPr>
        <p:spPr>
          <a:xfrm>
            <a:off x="3587312" y="2091166"/>
            <a:ext cx="227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ordering</a:t>
            </a:r>
          </a:p>
        </p:txBody>
      </p:sp>
      <p:pic>
        <p:nvPicPr>
          <p:cNvPr id="15" name="Grafický objekt 14" descr="Tenká šipka zatočená proti směru hodinových ručiček se souvislou výplní">
            <a:extLst>
              <a:ext uri="{FF2B5EF4-FFF2-40B4-BE49-F238E27FC236}">
                <a16:creationId xmlns:a16="http://schemas.microsoft.com/office/drawing/2014/main" id="{877627BA-B5E8-59EC-211B-4D82A519B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81485" flipH="1">
            <a:off x="2455385" y="2209043"/>
            <a:ext cx="914400" cy="914400"/>
          </a:xfrm>
          <a:prstGeom prst="rect">
            <a:avLst/>
          </a:prstGeom>
        </p:spPr>
      </p:pic>
      <p:pic>
        <p:nvPicPr>
          <p:cNvPr id="17" name="Grafický objekt 16" descr="Tenká šipka zatočená proti směru hodinových ručiček se souvislou výplní">
            <a:extLst>
              <a:ext uri="{FF2B5EF4-FFF2-40B4-BE49-F238E27FC236}">
                <a16:creationId xmlns:a16="http://schemas.microsoft.com/office/drawing/2014/main" id="{8087BDB0-7DDA-680F-53F8-AB22A5EE5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81485" flipH="1">
            <a:off x="4771794" y="2337753"/>
            <a:ext cx="914400" cy="9144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2FF1D61-40F6-CCDE-8A4A-02DDE2C34D77}"/>
              </a:ext>
            </a:extLst>
          </p:cNvPr>
          <p:cNvSpPr txBox="1"/>
          <p:nvPr/>
        </p:nvSpPr>
        <p:spPr>
          <a:xfrm>
            <a:off x="184773" y="3403950"/>
            <a:ext cx="227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items quickly in the store</a:t>
            </a:r>
          </a:p>
        </p:txBody>
      </p:sp>
      <p:pic>
        <p:nvPicPr>
          <p:cNvPr id="19" name="Grafický objekt 18" descr="Tenká šipka zatočená proti směru hodinových ručiček se souvislou výplní">
            <a:extLst>
              <a:ext uri="{FF2B5EF4-FFF2-40B4-BE49-F238E27FC236}">
                <a16:creationId xmlns:a16="http://schemas.microsoft.com/office/drawing/2014/main" id="{A667B512-BB61-5DD5-473F-2C750EF12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81485" flipH="1">
            <a:off x="2181655" y="3429806"/>
            <a:ext cx="642410" cy="64241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76B259FA-EB2F-B4BB-A3FF-EBC1440F265A}"/>
              </a:ext>
            </a:extLst>
          </p:cNvPr>
          <p:cNvSpPr txBox="1"/>
          <p:nvPr/>
        </p:nvSpPr>
        <p:spPr>
          <a:xfrm>
            <a:off x="4310083" y="4822064"/>
            <a:ext cx="227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online in simple and effective way</a:t>
            </a:r>
          </a:p>
        </p:txBody>
      </p:sp>
      <p:pic>
        <p:nvPicPr>
          <p:cNvPr id="21" name="Grafický objekt 20" descr="Tenká šipka zatočená proti směru hodinových ručiček se souvislou výplní">
            <a:extLst>
              <a:ext uri="{FF2B5EF4-FFF2-40B4-BE49-F238E27FC236}">
                <a16:creationId xmlns:a16="http://schemas.microsoft.com/office/drawing/2014/main" id="{151468A5-8D34-B7FC-D029-32CE3F8F9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79" flipH="1">
            <a:off x="4506836" y="4017281"/>
            <a:ext cx="914400" cy="91440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C90940AC-A74C-C389-4EA3-DBAFA805A874}"/>
              </a:ext>
            </a:extLst>
          </p:cNvPr>
          <p:cNvSpPr txBox="1"/>
          <p:nvPr/>
        </p:nvSpPr>
        <p:spPr>
          <a:xfrm>
            <a:off x="1985869" y="5430512"/>
            <a:ext cx="2276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search function within an aisle number when using in store shopping app </a:t>
            </a:r>
          </a:p>
        </p:txBody>
      </p:sp>
      <p:pic>
        <p:nvPicPr>
          <p:cNvPr id="23" name="Grafický objekt 22" descr="Tenká šipka zatočená proti směru hodinových ručiček se souvislou výplní">
            <a:extLst>
              <a:ext uri="{FF2B5EF4-FFF2-40B4-BE49-F238E27FC236}">
                <a16:creationId xmlns:a16="http://schemas.microsoft.com/office/drawing/2014/main" id="{B4B3CB05-8023-5A4A-1B07-8C8EE2F0A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77573">
            <a:off x="3332175" y="4132621"/>
            <a:ext cx="914400" cy="12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9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0E47B-44F9-DDC5-61A0-CD3A5076E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4FC7717-E5E7-BCA2-F0D3-05FBC33553BC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59A6DD9-68F5-01CB-86D5-F16767A5A003}"/>
              </a:ext>
            </a:extLst>
          </p:cNvPr>
          <p:cNvSpPr/>
          <p:nvPr/>
        </p:nvSpPr>
        <p:spPr>
          <a:xfrm>
            <a:off x="281082" y="300413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Scrum Terminology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D372A71-3C67-4ECC-5527-BD5E8CE58CD2}"/>
              </a:ext>
            </a:extLst>
          </p:cNvPr>
          <p:cNvSpPr txBox="1">
            <a:spLocks/>
          </p:cNvSpPr>
          <p:nvPr/>
        </p:nvSpPr>
        <p:spPr>
          <a:xfrm>
            <a:off x="281082" y="1494826"/>
            <a:ext cx="10588115" cy="471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Backlog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sets the priorities for the agile program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Wishlist of everything for a product including new features, changes to existing features, bug fixes, infrastructure changes or other activities that a team may deliver in order to achieve a specific outcome.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authoritative source for things that a team works 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 Backlog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is the work the team will complete within specific time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Sprints usually bet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ween 2-4 weeks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Items are selected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Product Backlog to be worked in the sprint.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8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91BAC-A80D-50E2-C252-3A984C8E9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4A6EFCF-961D-4FB1-F3FE-D6163224B096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215A8A-214A-DCAB-297D-32929F9CDA9C}"/>
              </a:ext>
            </a:extLst>
          </p:cNvPr>
          <p:cNvSpPr/>
          <p:nvPr/>
        </p:nvSpPr>
        <p:spPr>
          <a:xfrm>
            <a:off x="281082" y="300413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Scrum Terminology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8F629C6-276E-BA57-B448-3000C1C25F9A}"/>
              </a:ext>
            </a:extLst>
          </p:cNvPr>
          <p:cNvSpPr txBox="1">
            <a:spLocks/>
          </p:cNvSpPr>
          <p:nvPr/>
        </p:nvSpPr>
        <p:spPr>
          <a:xfrm>
            <a:off x="281083" y="1494826"/>
            <a:ext cx="4227856" cy="471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Story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Short, simple description of a feature the user or customer wants.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Ideally, a user story is small enough to fit within one project sprint.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you were producing a book. If you could complete each chapter in a sprint, each chapter would become a user story. 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DA6FD6-6B67-C980-FB83-DCA8E084E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39" y="1374382"/>
            <a:ext cx="7622712" cy="47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3922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How agile </a:t>
            </a:r>
            <a:r>
              <a:rPr lang="fr-FR" sz="2800" b="1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projects</a:t>
            </a:r>
            <a:r>
              <a:rPr lang="fr-FR" sz="2800" b="1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fr-FR" sz="2800" b="1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work</a:t>
            </a:r>
            <a:endParaRPr lang="fr-FR" sz="2800" b="1" kern="0" dirty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9875DC2-868A-012E-7DCD-D2D2142BFFF2}"/>
              </a:ext>
            </a:extLst>
          </p:cNvPr>
          <p:cNvSpPr txBox="1">
            <a:spLocks/>
          </p:cNvSpPr>
          <p:nvPr/>
        </p:nvSpPr>
        <p:spPr>
          <a:xfrm>
            <a:off x="281082" y="1166648"/>
            <a:ext cx="10588115" cy="5390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agile project involves the same type of work as in a traditional waterfall project: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Create requirements and designs, develop the product, document it, and if necessary, integrate the product with other products. 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test the product, fix any problems, and deploy it for use. However, instead of completing these steps for all product features at once, as in a waterfall project, you break the project into iterations, also called sprints.</a:t>
            </a:r>
          </a:p>
        </p:txBody>
      </p:sp>
    </p:spTree>
    <p:extLst>
      <p:ext uri="{BB962C8B-B14F-4D97-AF65-F5344CB8AC3E}">
        <p14:creationId xmlns:p14="http://schemas.microsoft.com/office/powerpoint/2010/main" val="183631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3722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How agile </a:t>
            </a:r>
            <a:r>
              <a:rPr lang="fr-FR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projects</a:t>
            </a:r>
            <a:r>
              <a:rPr lang="fr-FR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fr-FR" sz="2800" kern="0" dirty="0" err="1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work</a:t>
            </a:r>
            <a:endParaRPr lang="fr-FR" sz="2800" kern="0" dirty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9875DC2-868A-012E-7DCD-D2D2142BFFF2}"/>
              </a:ext>
            </a:extLst>
          </p:cNvPr>
          <p:cNvSpPr txBox="1">
            <a:spLocks/>
          </p:cNvSpPr>
          <p:nvPr/>
        </p:nvSpPr>
        <p:spPr>
          <a:xfrm>
            <a:off x="281082" y="1494826"/>
            <a:ext cx="10588115" cy="506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EDEFDA0-8B87-8052-342D-E655AAF8E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47" t="13955" r="9737" b="4795"/>
          <a:stretch/>
        </p:blipFill>
        <p:spPr>
          <a:xfrm>
            <a:off x="251520" y="1051671"/>
            <a:ext cx="9914021" cy="5572097"/>
          </a:xfrm>
          <a:prstGeom prst="rect">
            <a:avLst/>
          </a:prstGeom>
        </p:spPr>
      </p:pic>
      <p:sp>
        <p:nvSpPr>
          <p:cNvPr id="5" name="Obdélník 6">
            <a:extLst>
              <a:ext uri="{FF2B5EF4-FFF2-40B4-BE49-F238E27FC236}">
                <a16:creationId xmlns:a16="http://schemas.microsoft.com/office/drawing/2014/main" id="{544FD641-CA9E-C068-6035-8E00F7D7884C}"/>
              </a:ext>
            </a:extLst>
          </p:cNvPr>
          <p:cNvSpPr/>
          <p:nvPr/>
        </p:nvSpPr>
        <p:spPr>
          <a:xfrm>
            <a:off x="436868" y="6454933"/>
            <a:ext cx="36134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Layton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C.,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Ostermiller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J. 2017. </a:t>
            </a:r>
            <a:r>
              <a:rPr lang="cs-CZ" sz="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r>
              <a:rPr lang="cs-CZ" sz="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Management, p. 15</a:t>
            </a:r>
          </a:p>
        </p:txBody>
      </p:sp>
    </p:spTree>
    <p:extLst>
      <p:ext uri="{BB962C8B-B14F-4D97-AF65-F5344CB8AC3E}">
        <p14:creationId xmlns:p14="http://schemas.microsoft.com/office/powerpoint/2010/main" val="9312852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8564</TotalTime>
  <Words>1885</Words>
  <Application>Microsoft Office PowerPoint</Application>
  <PresentationFormat>Widescreen</PresentationFormat>
  <Paragraphs>243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TT_Norms_Pro</vt:lpstr>
      <vt:lpstr>Wingdings</vt:lpstr>
      <vt:lpstr>Motiv Office</vt:lpstr>
      <vt:lpstr>Agile Project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and manage the project</vt:lpstr>
      <vt:lpstr>Requirements</vt:lpstr>
      <vt:lpstr>Create and manage scope</vt:lpstr>
      <vt:lpstr>Create and manage the Schedule – to put scope in schedule</vt:lpstr>
      <vt:lpstr>Manage Project Costs</vt:lpstr>
      <vt:lpstr>Managing the quality of the project</vt:lpstr>
      <vt:lpstr>Plan and manage resources</vt:lpstr>
      <vt:lpstr>Project communication across the project</vt:lpstr>
      <vt:lpstr>Risk management</vt:lpstr>
      <vt:lpstr>Deployment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student</cp:lastModifiedBy>
  <cp:revision>184</cp:revision>
  <dcterms:created xsi:type="dcterms:W3CDTF">2016-11-25T20:36:16Z</dcterms:created>
  <dcterms:modified xsi:type="dcterms:W3CDTF">2024-12-03T10:51:25Z</dcterms:modified>
</cp:coreProperties>
</file>