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34" r:id="rId2"/>
    <p:sldId id="335" r:id="rId3"/>
    <p:sldId id="336" r:id="rId4"/>
    <p:sldId id="337" r:id="rId5"/>
    <p:sldId id="366" r:id="rId6"/>
    <p:sldId id="362" r:id="rId7"/>
    <p:sldId id="363" r:id="rId8"/>
    <p:sldId id="364" r:id="rId9"/>
    <p:sldId id="367" r:id="rId10"/>
    <p:sldId id="368" r:id="rId11"/>
    <p:sldId id="369" r:id="rId12"/>
    <p:sldId id="371" r:id="rId13"/>
    <p:sldId id="372" r:id="rId14"/>
    <p:sldId id="373" r:id="rId15"/>
    <p:sldId id="383" r:id="rId16"/>
    <p:sldId id="380" r:id="rId17"/>
    <p:sldId id="382" r:id="rId18"/>
    <p:sldId id="338" r:id="rId19"/>
    <p:sldId id="326" r:id="rId20"/>
    <p:sldId id="384" r:id="rId21"/>
    <p:sldId id="385" r:id="rId22"/>
    <p:sldId id="340" r:id="rId23"/>
    <p:sldId id="341" r:id="rId24"/>
    <p:sldId id="342" r:id="rId25"/>
    <p:sldId id="344" r:id="rId26"/>
    <p:sldId id="343" r:id="rId27"/>
    <p:sldId id="345" r:id="rId28"/>
    <p:sldId id="346" r:id="rId29"/>
    <p:sldId id="347" r:id="rId30"/>
    <p:sldId id="348" r:id="rId31"/>
    <p:sldId id="298" r:id="rId32"/>
    <p:sldId id="391" r:id="rId33"/>
    <p:sldId id="365" r:id="rId34"/>
    <p:sldId id="350" r:id="rId35"/>
    <p:sldId id="351" r:id="rId36"/>
    <p:sldId id="352" r:id="rId37"/>
    <p:sldId id="353" r:id="rId38"/>
    <p:sldId id="339" r:id="rId39"/>
    <p:sldId id="393" r:id="rId40"/>
    <p:sldId id="331"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9" autoAdjust="0"/>
    <p:restoredTop sz="92377" autoAdjust="0"/>
  </p:normalViewPr>
  <p:slideViewPr>
    <p:cSldViewPr snapToGrid="0">
      <p:cViewPr varScale="1">
        <p:scale>
          <a:sx n="77" d="100"/>
          <a:sy n="77" d="100"/>
        </p:scale>
        <p:origin x="96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99699-4F3B-4946-A64C-16F0EF4F0E42}" type="datetimeFigureOut">
              <a:rPr lang="en-GB" smtClean="0"/>
              <a:t>14/10/2024</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A14BA-51E8-4D18-9985-4E3BF0166634}" type="slidenum">
              <a:rPr lang="en-GB" smtClean="0"/>
              <a:t>‹#›</a:t>
            </a:fld>
            <a:endParaRPr lang="en-GB"/>
          </a:p>
        </p:txBody>
      </p:sp>
    </p:spTree>
    <p:extLst>
      <p:ext uri="{BB962C8B-B14F-4D97-AF65-F5344CB8AC3E}">
        <p14:creationId xmlns:p14="http://schemas.microsoft.com/office/powerpoint/2010/main" val="318591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https://pmstudycircle.com/project-life-cycle/</a:t>
            </a:r>
            <a:endParaRPr lang="cs-CZ" dirty="0"/>
          </a:p>
          <a:p>
            <a:r>
              <a:rPr lang="en-GB" dirty="0"/>
              <a:t>https://www.simplilearn.com/project-management-life-cycles-evolution-article#:~:text=the%20Traditional%20approach.-,The%20Incremental%20Project%20Management%20Life%20Cycle,or%20deliverable%20is%20fully%20met.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A14BA-51E8-4D18-9985-4E3BF01666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52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https://pmstudycircle.com/project-life-cycle/</a:t>
            </a:r>
            <a:endParaRPr lang="cs-CZ" dirty="0"/>
          </a:p>
          <a:p>
            <a:r>
              <a:rPr lang="en-GB" dirty="0"/>
              <a:t>https://www.simplilearn.com/project-management-life-cycles-evolution-article#:~:text=the%20Traditional%20approach.-,The%20Incremental%20Project%20Management%20Life%20Cycle,or%20deliverable%20is%20fully%20met.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A14BA-51E8-4D18-9985-4E3BF01666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68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https://pmstudycircle.com/project-life-cycle/</a:t>
            </a:r>
            <a:endParaRPr lang="cs-CZ" dirty="0"/>
          </a:p>
          <a:p>
            <a:r>
              <a:rPr lang="en-GB" dirty="0"/>
              <a:t>https://www.simplilearn.com/project-management-life-cycles-evolution-article#:~:text=the%20Traditional%20approach.-,The%20Incremental%20Project%20Management%20Life%20Cycle,or%20deliverable%20is%20fully%20met.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A14BA-51E8-4D18-9985-4E3BF01666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39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https://pmstudycircle.com/project-life-cycle/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A14BA-51E8-4D18-9985-4E3BF01666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84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https://pmstudycircle.com/project-life-cycle/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A14BA-51E8-4D18-9985-4E3BF01666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40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20EA14BA-51E8-4D18-9985-4E3BF0166634}" type="slidenum">
              <a:rPr lang="en-GB" smtClean="0"/>
              <a:t>21</a:t>
            </a:fld>
            <a:endParaRPr lang="en-GB"/>
          </a:p>
        </p:txBody>
      </p:sp>
    </p:spTree>
    <p:extLst>
      <p:ext uri="{BB962C8B-B14F-4D97-AF65-F5344CB8AC3E}">
        <p14:creationId xmlns:p14="http://schemas.microsoft.com/office/powerpoint/2010/main" val="372189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14.10.2024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14.10.2024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14.10.2024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14.10.2024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14.10.2024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14.10.2024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14.10.2024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14.10.2024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14.10.2024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14.10.2024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14.10.2024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14.10.2024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czkova@opf.slu.cz"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6R2H9GfOjb4?feature=oembed"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en-GB" sz="5333" b="1" dirty="0">
                <a:solidFill>
                  <a:schemeClr val="bg1"/>
                </a:solidFill>
                <a:latin typeface="Times New Roman" panose="02020603050405020304" pitchFamily="18" charset="0"/>
                <a:cs typeface="Times New Roman" panose="02020603050405020304" pitchFamily="18" charset="0"/>
              </a:rPr>
              <a:t>Defining</a:t>
            </a:r>
            <a:r>
              <a:rPr lang="cs-CZ" sz="5333" b="1" dirty="0">
                <a:solidFill>
                  <a:schemeClr val="bg1"/>
                </a:solidFill>
                <a:latin typeface="Times New Roman" panose="02020603050405020304" pitchFamily="18" charset="0"/>
                <a:cs typeface="Times New Roman" panose="02020603050405020304" pitchFamily="18" charset="0"/>
              </a:rPr>
              <a:t> Project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645384"/>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Project lifecycle and its types  </a:t>
            </a:r>
          </a:p>
          <a:p>
            <a:pPr marL="0" indent="0" algn="r">
              <a:buNone/>
            </a:pPr>
            <a:r>
              <a:rPr lang="en-GB" sz="1867" dirty="0">
                <a:solidFill>
                  <a:schemeClr val="bg1"/>
                </a:solidFill>
                <a:latin typeface="Times New Roman" panose="02020603050405020304" pitchFamily="18" charset="0"/>
                <a:cs typeface="Times New Roman" panose="02020603050405020304" pitchFamily="18" charset="0"/>
              </a:rPr>
              <a:t>Project organising and staffing</a:t>
            </a:r>
          </a:p>
          <a:p>
            <a:pPr marL="0" indent="0" algn="r">
              <a:buNone/>
            </a:pPr>
            <a:r>
              <a:rPr lang="en-GB" sz="1867">
                <a:solidFill>
                  <a:schemeClr val="bg1"/>
                </a:solidFill>
                <a:latin typeface="Times New Roman" panose="02020603050405020304" pitchFamily="18" charset="0"/>
                <a:cs typeface="Times New Roman" panose="02020603050405020304" pitchFamily="18" charset="0"/>
              </a:rPr>
              <a:t>RACI matrix</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4" name="Podnadpis 2">
            <a:extLst>
              <a:ext uri="{FF2B5EF4-FFF2-40B4-BE49-F238E27FC236}">
                <a16:creationId xmlns:a16="http://schemas.microsoft.com/office/drawing/2014/main" id="{2E2594AD-A162-EF30-87D8-CF668B242729}"/>
              </a:ext>
            </a:extLst>
          </p:cNvPr>
          <p:cNvSpPr txBox="1">
            <a:spLocks/>
          </p:cNvSpPr>
          <p:nvPr/>
        </p:nvSpPr>
        <p:spPr>
          <a:xfrm>
            <a:off x="8165055" y="4361173"/>
            <a:ext cx="3797974" cy="2140170"/>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Project Management</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altLang="cs-CZ" sz="1800" dirty="0">
              <a:solidFill>
                <a:srgbClr val="307871"/>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Lucie </a:t>
            </a:r>
            <a:r>
              <a:rPr kumimoji="0" lang="en-GB" altLang="cs-CZ" sz="1800" b="0"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Reczzkova</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B304</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hlinkClick r:id="rId3"/>
              </a:rPr>
              <a:t>Reczkova@opf.slu.cz</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Office hours: Wednesday 10-11.30</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785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Types of Project Life Cycle</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571274" y="703189"/>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89891E8-BBEC-24C8-19C5-E389B4209B20}"/>
              </a:ext>
            </a:extLst>
          </p:cNvPr>
          <p:cNvSpPr txBox="1"/>
          <p:nvPr/>
        </p:nvSpPr>
        <p:spPr>
          <a:xfrm>
            <a:off x="5571274" y="1560775"/>
            <a:ext cx="477090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project can have one of the following</a:t>
            </a:r>
            <a:r>
              <a:rPr lang="en-GB" altLang="cs-CZ" sz="2800" dirty="0">
                <a:solidFill>
                  <a:srgbClr val="002060"/>
                </a:solidFill>
                <a:latin typeface="Times New Roman" panose="02020603050405020304" pitchFamily="18" charset="0"/>
                <a:cs typeface="Times New Roman" panose="02020603050405020304" pitchFamily="18" charset="0"/>
              </a:rPr>
              <a:t> types of</a:t>
            </a: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life cycles: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Predictive Life Cycle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Iterative Life Cycle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Incremental Life Cycle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Hybrid Life Cycle</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98179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Predictive Life Cycle (PMBOK Guide 5)</a:t>
            </a:r>
          </a:p>
        </p:txBody>
      </p:sp>
      <p:sp>
        <p:nvSpPr>
          <p:cNvPr id="2" name="Zástupný symbol pro obsah 2">
            <a:extLst>
              <a:ext uri="{FF2B5EF4-FFF2-40B4-BE49-F238E27FC236}">
                <a16:creationId xmlns:a16="http://schemas.microsoft.com/office/drawing/2014/main" id="{A17F978A-C681-32BF-7AF9-850CB876C1A5}"/>
              </a:ext>
            </a:extLst>
          </p:cNvPr>
          <p:cNvSpPr txBox="1">
            <a:spLocks/>
          </p:cNvSpPr>
          <p:nvPr/>
        </p:nvSpPr>
        <p:spPr>
          <a:xfrm>
            <a:off x="251521" y="1164853"/>
            <a:ext cx="536695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Also known as the </a:t>
            </a: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waterfall</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life cycle.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a:t>
            </a:r>
            <a:r>
              <a:rPr kumimoji="0" lang="en-GB"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raditional</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form of project management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t>
            </a:r>
            <a:r>
              <a:rPr kumimoji="0" lang="en-GB"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roject</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manager develops the complete project management plan at the beginning and then follows it until the project completes.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a:t>
            </a:r>
            <a:r>
              <a:rPr kumimoji="0" lang="en-GB"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ou</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plan the work and then work the plan.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scope of work is fixed.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chances of changes are low.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Risks are rare, but costly.</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4C50563F-9992-2E4D-F76A-0CC51A2BA56E}"/>
              </a:ext>
            </a:extLst>
          </p:cNvPr>
          <p:cNvPicPr>
            <a:picLocks noChangeAspect="1"/>
          </p:cNvPicPr>
          <p:nvPr/>
        </p:nvPicPr>
        <p:blipFill>
          <a:blip r:embed="rId4"/>
          <a:stretch>
            <a:fillRect/>
          </a:stretch>
        </p:blipFill>
        <p:spPr>
          <a:xfrm>
            <a:off x="5618480" y="1576391"/>
            <a:ext cx="6321999" cy="4246491"/>
          </a:xfrm>
          <a:prstGeom prst="rect">
            <a:avLst/>
          </a:prstGeom>
        </p:spPr>
      </p:pic>
    </p:spTree>
    <p:extLst>
      <p:ext uri="{BB962C8B-B14F-4D97-AF65-F5344CB8AC3E}">
        <p14:creationId xmlns:p14="http://schemas.microsoft.com/office/powerpoint/2010/main" val="336707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98179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Iterative Life Cycle</a:t>
            </a:r>
          </a:p>
        </p:txBody>
      </p:sp>
      <p:sp>
        <p:nvSpPr>
          <p:cNvPr id="2" name="Zástupný symbol pro obsah 2">
            <a:extLst>
              <a:ext uri="{FF2B5EF4-FFF2-40B4-BE49-F238E27FC236}">
                <a16:creationId xmlns:a16="http://schemas.microsoft.com/office/drawing/2014/main" id="{A17F978A-C681-32BF-7AF9-850CB876C1A5}"/>
              </a:ext>
            </a:extLst>
          </p:cNvPr>
          <p:cNvSpPr txBox="1">
            <a:spLocks/>
          </p:cNvSpPr>
          <p:nvPr/>
        </p:nvSpPr>
        <p:spPr>
          <a:xfrm>
            <a:off x="251521" y="1164853"/>
            <a:ext cx="536695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iterative and predictive life cycles are comparable.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processes in each phase are iterated </a:t>
            </a:r>
            <a:r>
              <a:rPr lang="en-GB" altLang="cs-CZ" sz="2400" dirty="0">
                <a:solidFill>
                  <a:srgbClr val="002060"/>
                </a:solidFill>
                <a:latin typeface="Times New Roman" panose="02020603050405020304" pitchFamily="18" charset="0"/>
                <a:cs typeface="Times New Roman" panose="02020603050405020304" pitchFamily="18" charset="0"/>
              </a:rPr>
              <a:t>till the phase exit criteria are met.</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It is series of mini-waterfalls.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For small or less complex projects.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Better insulation to changes than the </a:t>
            </a:r>
            <a:r>
              <a:rPr kumimoji="0" lang="en-GB"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a:t>
            </a:r>
            <a:r>
              <a:rPr lang="en-GB" altLang="cs-CZ" sz="2400" dirty="0" err="1">
                <a:solidFill>
                  <a:srgbClr val="002060"/>
                </a:solidFill>
                <a:latin typeface="Times New Roman" panose="02020603050405020304" pitchFamily="18" charset="0"/>
                <a:cs typeface="Times New Roman" panose="02020603050405020304" pitchFamily="18" charset="0"/>
              </a:rPr>
              <a:t>ditional</a:t>
            </a:r>
            <a:r>
              <a:rPr lang="en-GB" altLang="cs-CZ" sz="2400" dirty="0">
                <a:solidFill>
                  <a:srgbClr val="002060"/>
                </a:solidFill>
                <a:latin typeface="Times New Roman" panose="02020603050405020304" pitchFamily="18" charset="0"/>
                <a:cs typeface="Times New Roman" panose="02020603050405020304" pitchFamily="18" charset="0"/>
              </a:rPr>
              <a:t> (predictive) approach.</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 name="Obrázek 5">
            <a:extLst>
              <a:ext uri="{FF2B5EF4-FFF2-40B4-BE49-F238E27FC236}">
                <a16:creationId xmlns:a16="http://schemas.microsoft.com/office/drawing/2014/main" id="{A3B2B7A7-3C84-D24D-326D-81CCF300349C}"/>
              </a:ext>
            </a:extLst>
          </p:cNvPr>
          <p:cNvPicPr>
            <a:picLocks noChangeAspect="1"/>
          </p:cNvPicPr>
          <p:nvPr/>
        </p:nvPicPr>
        <p:blipFill>
          <a:blip r:embed="rId4"/>
          <a:stretch>
            <a:fillRect/>
          </a:stretch>
        </p:blipFill>
        <p:spPr>
          <a:xfrm>
            <a:off x="5804181" y="1811948"/>
            <a:ext cx="6248942" cy="3107922"/>
          </a:xfrm>
          <a:prstGeom prst="rect">
            <a:avLst/>
          </a:prstGeom>
        </p:spPr>
      </p:pic>
    </p:spTree>
    <p:extLst>
      <p:ext uri="{BB962C8B-B14F-4D97-AF65-F5344CB8AC3E}">
        <p14:creationId xmlns:p14="http://schemas.microsoft.com/office/powerpoint/2010/main" val="398257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98179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Incremental Life Cycle</a:t>
            </a:r>
          </a:p>
        </p:txBody>
      </p:sp>
      <p:sp>
        <p:nvSpPr>
          <p:cNvPr id="2" name="Zástupný symbol pro obsah 2">
            <a:extLst>
              <a:ext uri="{FF2B5EF4-FFF2-40B4-BE49-F238E27FC236}">
                <a16:creationId xmlns:a16="http://schemas.microsoft.com/office/drawing/2014/main" id="{A17F978A-C681-32BF-7AF9-850CB876C1A5}"/>
              </a:ext>
            </a:extLst>
          </p:cNvPr>
          <p:cNvSpPr txBox="1">
            <a:spLocks/>
          </p:cNvSpPr>
          <p:nvPr/>
        </p:nvSpPr>
        <p:spPr>
          <a:xfrm>
            <a:off x="251521" y="1164853"/>
            <a:ext cx="536695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he project manager delivers small, usable pieces of deliverables to the client, and based on the feedback</a:t>
            </a:r>
            <a:r>
              <a:rPr lang="cs-CZ" altLang="cs-CZ" sz="2400" dirty="0">
                <a:solidFill>
                  <a:srgbClr val="002060"/>
                </a:solidFill>
                <a:latin typeface="Times New Roman" panose="02020603050405020304" pitchFamily="18" charset="0"/>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product is refined and developed.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The approach is cyclic in nature and each cycle delivers an added functionality.</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The process is repeated till the exit criteria for deliverable is fully met.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For large and complex projects.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Better handles change.</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pic>
        <p:nvPicPr>
          <p:cNvPr id="6" name="Picture 5">
            <a:extLst>
              <a:ext uri="{FF2B5EF4-FFF2-40B4-BE49-F238E27FC236}">
                <a16:creationId xmlns:a16="http://schemas.microsoft.com/office/drawing/2014/main" id="{A85E7F27-F0F0-A00E-BF85-3D9A588A7389}"/>
              </a:ext>
            </a:extLst>
          </p:cNvPr>
          <p:cNvPicPr>
            <a:picLocks noChangeAspect="1"/>
          </p:cNvPicPr>
          <p:nvPr/>
        </p:nvPicPr>
        <p:blipFill>
          <a:blip r:embed="rId4"/>
          <a:stretch>
            <a:fillRect/>
          </a:stretch>
        </p:blipFill>
        <p:spPr>
          <a:xfrm>
            <a:off x="5486130" y="2243974"/>
            <a:ext cx="6218459" cy="2674852"/>
          </a:xfrm>
          <a:prstGeom prst="rect">
            <a:avLst/>
          </a:prstGeom>
        </p:spPr>
      </p:pic>
    </p:spTree>
    <p:extLst>
      <p:ext uri="{BB962C8B-B14F-4D97-AF65-F5344CB8AC3E}">
        <p14:creationId xmlns:p14="http://schemas.microsoft.com/office/powerpoint/2010/main" val="12790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98179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Hybrid Life Cycle</a:t>
            </a:r>
          </a:p>
        </p:txBody>
      </p:sp>
      <p:sp>
        <p:nvSpPr>
          <p:cNvPr id="2" name="Zástupný symbol pro obsah 2">
            <a:extLst>
              <a:ext uri="{FF2B5EF4-FFF2-40B4-BE49-F238E27FC236}">
                <a16:creationId xmlns:a16="http://schemas.microsoft.com/office/drawing/2014/main" id="{A17F978A-C681-32BF-7AF9-850CB876C1A5}"/>
              </a:ext>
            </a:extLst>
          </p:cNvPr>
          <p:cNvSpPr txBox="1">
            <a:spLocks/>
          </p:cNvSpPr>
          <p:nvPr/>
        </p:nvSpPr>
        <p:spPr>
          <a:xfrm>
            <a:off x="251521" y="1164853"/>
            <a:ext cx="984751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hybrid life cycle is a hybrid of</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all</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previously</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introduced</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life cycles. </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It can be any combination of</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those</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life cycles. </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project manager is responsible for selecting the life cycle best suited for their project.</a:t>
            </a:r>
          </a:p>
        </p:txBody>
      </p:sp>
    </p:spTree>
    <p:extLst>
      <p:ext uri="{BB962C8B-B14F-4D97-AF65-F5344CB8AC3E}">
        <p14:creationId xmlns:p14="http://schemas.microsoft.com/office/powerpoint/2010/main" val="215501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981795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Times New Roman"/>
                <a:ea typeface="+mn-ea"/>
                <a:cs typeface="+mn-cs"/>
              </a:rPr>
              <a:t>Significance of the Project Life Cycle</a:t>
            </a:r>
          </a:p>
        </p:txBody>
      </p:sp>
      <p:sp>
        <p:nvSpPr>
          <p:cNvPr id="2" name="Zástupný symbol pro obsah 2">
            <a:extLst>
              <a:ext uri="{FF2B5EF4-FFF2-40B4-BE49-F238E27FC236}">
                <a16:creationId xmlns:a16="http://schemas.microsoft.com/office/drawing/2014/main" id="{A17F978A-C681-32BF-7AF9-850CB876C1A5}"/>
              </a:ext>
            </a:extLst>
          </p:cNvPr>
          <p:cNvSpPr txBox="1">
            <a:spLocks/>
          </p:cNvSpPr>
          <p:nvPr/>
        </p:nvSpPr>
        <p:spPr>
          <a:xfrm>
            <a:off x="251521" y="1164853"/>
            <a:ext cx="984751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Offers a Framework to Execute Projects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Enhances Team Communication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Helps Measure Progress and Development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Allows Project’s Evolution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Helps Organize Reviews and Improve Governance</a:t>
            </a:r>
          </a:p>
        </p:txBody>
      </p:sp>
    </p:spTree>
    <p:extLst>
      <p:ext uri="{BB962C8B-B14F-4D97-AF65-F5344CB8AC3E}">
        <p14:creationId xmlns:p14="http://schemas.microsoft.com/office/powerpoint/2010/main" val="326199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8255BEA3-D1D9-4DAA-70A5-4FE1FC56F9FE}"/>
              </a:ext>
            </a:extLst>
          </p:cNvPr>
          <p:cNvPicPr>
            <a:picLocks noChangeAspect="1"/>
          </p:cNvPicPr>
          <p:nvPr/>
        </p:nvPicPr>
        <p:blipFill>
          <a:blip r:embed="rId3"/>
          <a:stretch>
            <a:fillRect/>
          </a:stretch>
        </p:blipFill>
        <p:spPr>
          <a:xfrm>
            <a:off x="1865411" y="2114783"/>
            <a:ext cx="8461178" cy="4119638"/>
          </a:xfrm>
          <a:prstGeom prst="rect">
            <a:avLst/>
          </a:prstGeom>
        </p:spPr>
      </p:pic>
    </p:spTree>
    <p:extLst>
      <p:ext uri="{BB962C8B-B14F-4D97-AF65-F5344CB8AC3E}">
        <p14:creationId xmlns:p14="http://schemas.microsoft.com/office/powerpoint/2010/main" val="22519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3</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Project organising and staffing</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89891E8-BBEC-24C8-19C5-E389B4209B20}"/>
              </a:ext>
            </a:extLst>
          </p:cNvPr>
          <p:cNvSpPr txBox="1"/>
          <p:nvPr/>
        </p:nvSpPr>
        <p:spPr>
          <a:xfrm>
            <a:off x="5571274" y="1560775"/>
            <a:ext cx="5028058" cy="4216539"/>
          </a:xfrm>
          <a:prstGeom prst="rect">
            <a:avLst/>
          </a:prstGeom>
          <a:noFill/>
        </p:spPr>
        <p:txBody>
          <a:bodyPr wrap="square">
            <a:spAutoFit/>
          </a:bodyPr>
          <a:lstStyle/>
          <a:p>
            <a:pPr marL="457200" indent="-457200">
              <a:buFont typeface="Arial" panose="020B0604020202020204" pitchFamily="34" charset="0"/>
              <a:buChar char="•"/>
            </a:pPr>
            <a:r>
              <a:rPr lang="en-GB" sz="2400" dirty="0">
                <a:solidFill>
                  <a:srgbClr val="002060"/>
                </a:solidFill>
                <a:latin typeface="Times New Roman" panose="02020603050405020304" pitchFamily="18" charset="0"/>
                <a:cs typeface="Times New Roman" panose="02020603050405020304" pitchFamily="18" charset="0"/>
              </a:rPr>
              <a:t>In order to carry out a project, management must establish a separate project organisation.</a:t>
            </a:r>
          </a:p>
          <a:p>
            <a:pPr marL="457200" indent="-457200">
              <a:buFont typeface="Arial" panose="020B0604020202020204" pitchFamily="34" charset="0"/>
              <a:buChar char="•"/>
            </a:pPr>
            <a:endParaRPr lang="en-GB" sz="24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400" dirty="0">
                <a:solidFill>
                  <a:srgbClr val="002060"/>
                </a:solidFill>
                <a:latin typeface="Times New Roman" panose="02020603050405020304" pitchFamily="18" charset="0"/>
                <a:cs typeface="Times New Roman" panose="02020603050405020304" pitchFamily="18" charset="0"/>
              </a:rPr>
              <a:t>This organisation is ‘outside’ of the normal line organisation and has its own, temporary project manager,</a:t>
            </a:r>
          </a:p>
          <a:p>
            <a:endParaRPr lang="en-GB" sz="24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GB" sz="2400" dirty="0">
                <a:solidFill>
                  <a:srgbClr val="002060"/>
                </a:solidFill>
                <a:latin typeface="Times New Roman" panose="02020603050405020304" pitchFamily="18" charset="0"/>
                <a:cs typeface="Times New Roman" panose="02020603050405020304" pitchFamily="18" charset="0"/>
              </a:rPr>
              <a:t>who acts as the temporary manager of the members of the project team.</a:t>
            </a:r>
          </a:p>
          <a:p>
            <a:pPr marL="457200" indent="-457200">
              <a:buFont typeface="Arial" panose="020B0604020202020204" pitchFamily="34" charset="0"/>
              <a:buChar char="•"/>
            </a:pPr>
            <a:endParaRPr lang="en-GB"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3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1579"/>
            <a:ext cx="2884123"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Organizing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72032" y="128796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dirty="0">
                <a:solidFill>
                  <a:srgbClr val="002060"/>
                </a:solidFill>
                <a:latin typeface="Times New Roman" panose="02020603050405020304" pitchFamily="18" charset="0"/>
                <a:cs typeface="Times New Roman" panose="02020603050405020304" pitchFamily="18" charset="0"/>
              </a:rPr>
              <a:t>  </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grpSp>
        <p:nvGrpSpPr>
          <p:cNvPr id="2" name="Skupina 1">
            <a:extLst>
              <a:ext uri="{FF2B5EF4-FFF2-40B4-BE49-F238E27FC236}">
                <a16:creationId xmlns:a16="http://schemas.microsoft.com/office/drawing/2014/main" id="{F2C504CE-346C-CAA7-7D8F-FE75B3938282}"/>
              </a:ext>
            </a:extLst>
          </p:cNvPr>
          <p:cNvGrpSpPr/>
          <p:nvPr/>
        </p:nvGrpSpPr>
        <p:grpSpPr>
          <a:xfrm>
            <a:off x="251521" y="2031437"/>
            <a:ext cx="11192334" cy="3538600"/>
            <a:chOff x="252657" y="3549771"/>
            <a:chExt cx="10575348" cy="2795126"/>
          </a:xfrm>
        </p:grpSpPr>
        <p:pic>
          <p:nvPicPr>
            <p:cNvPr id="3" name="Picture 2">
              <a:extLst>
                <a:ext uri="{FF2B5EF4-FFF2-40B4-BE49-F238E27FC236}">
                  <a16:creationId xmlns:a16="http://schemas.microsoft.com/office/drawing/2014/main" id="{E5810325-455E-DC26-5D8C-EEA95D5DE772}"/>
                </a:ext>
              </a:extLst>
            </p:cNvPr>
            <p:cNvPicPr>
              <a:picLocks noChangeAspect="1"/>
            </p:cNvPicPr>
            <p:nvPr/>
          </p:nvPicPr>
          <p:blipFill>
            <a:blip r:embed="rId3"/>
            <a:stretch>
              <a:fillRect/>
            </a:stretch>
          </p:blipFill>
          <p:spPr>
            <a:xfrm>
              <a:off x="6542202" y="3619893"/>
              <a:ext cx="4285803" cy="2725004"/>
            </a:xfrm>
            <a:prstGeom prst="rect">
              <a:avLst/>
            </a:prstGeom>
          </p:spPr>
        </p:pic>
        <p:pic>
          <p:nvPicPr>
            <p:cNvPr id="8" name="Picture 7">
              <a:extLst>
                <a:ext uri="{FF2B5EF4-FFF2-40B4-BE49-F238E27FC236}">
                  <a16:creationId xmlns:a16="http://schemas.microsoft.com/office/drawing/2014/main" id="{448F28E4-671D-EC18-9D51-ECD5EA94C82C}"/>
                </a:ext>
              </a:extLst>
            </p:cNvPr>
            <p:cNvPicPr>
              <a:picLocks noChangeAspect="1"/>
            </p:cNvPicPr>
            <p:nvPr/>
          </p:nvPicPr>
          <p:blipFill>
            <a:blip r:embed="rId4"/>
            <a:stretch>
              <a:fillRect/>
            </a:stretch>
          </p:blipFill>
          <p:spPr>
            <a:xfrm>
              <a:off x="252657" y="3549771"/>
              <a:ext cx="6289545" cy="2788760"/>
            </a:xfrm>
            <a:prstGeom prst="rect">
              <a:avLst/>
            </a:prstGeom>
          </p:spPr>
        </p:pic>
      </p:grpSp>
    </p:spTree>
    <p:extLst>
      <p:ext uri="{BB962C8B-B14F-4D97-AF65-F5344CB8AC3E}">
        <p14:creationId xmlns:p14="http://schemas.microsoft.com/office/powerpoint/2010/main" val="140194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TextovéPole 2">
            <a:extLst>
              <a:ext uri="{FF2B5EF4-FFF2-40B4-BE49-F238E27FC236}">
                <a16:creationId xmlns:a16="http://schemas.microsoft.com/office/drawing/2014/main" id="{81DDD13A-A4AF-3BD0-0E1F-6E00F3A0E3DC}"/>
              </a:ext>
            </a:extLst>
          </p:cNvPr>
          <p:cNvSpPr txBox="1"/>
          <p:nvPr/>
        </p:nvSpPr>
        <p:spPr>
          <a:xfrm>
            <a:off x="251520" y="381111"/>
            <a:ext cx="69650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Project and its surroundings</a:t>
            </a:r>
          </a:p>
        </p:txBody>
      </p:sp>
      <p:pic>
        <p:nvPicPr>
          <p:cNvPr id="8" name="Obrázek 7">
            <a:extLst>
              <a:ext uri="{FF2B5EF4-FFF2-40B4-BE49-F238E27FC236}">
                <a16:creationId xmlns:a16="http://schemas.microsoft.com/office/drawing/2014/main" id="{E26253A6-97C9-4DB5-88A0-15AE7356E462}"/>
              </a:ext>
            </a:extLst>
          </p:cNvPr>
          <p:cNvPicPr>
            <a:picLocks noChangeAspect="1"/>
          </p:cNvPicPr>
          <p:nvPr/>
        </p:nvPicPr>
        <p:blipFill>
          <a:blip r:embed="rId3"/>
          <a:stretch>
            <a:fillRect/>
          </a:stretch>
        </p:blipFill>
        <p:spPr>
          <a:xfrm>
            <a:off x="829056" y="1287963"/>
            <a:ext cx="10034016" cy="4685937"/>
          </a:xfrm>
          <a:prstGeom prst="rect">
            <a:avLst/>
          </a:prstGeom>
        </p:spPr>
      </p:pic>
    </p:spTree>
    <p:extLst>
      <p:ext uri="{BB962C8B-B14F-4D97-AF65-F5344CB8AC3E}">
        <p14:creationId xmlns:p14="http://schemas.microsoft.com/office/powerpoint/2010/main" val="398449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45905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0" cap="none" spc="0" normalizeH="0" baseline="0" noProof="0" dirty="0" err="1">
                <a:ln>
                  <a:noFill/>
                </a:ln>
                <a:solidFill>
                  <a:srgbClr val="002060"/>
                </a:solidFill>
                <a:effectLst/>
                <a:uLnTx/>
                <a:uFillTx/>
                <a:latin typeface="Times New Roman"/>
                <a:ea typeface="+mn-ea"/>
                <a:cs typeface="+mn-cs"/>
              </a:rPr>
              <a:t>Contents</a:t>
            </a:r>
            <a:endParaRPr kumimoji="0" lang="en-GB" sz="20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395536" y="1419726"/>
            <a:ext cx="9694948" cy="4988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a:t>
            </a: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endPar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a:t>
            </a:r>
            <a:r>
              <a:rPr kumimoji="0" lang="en-GB"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ifecycle</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PART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Outputs, results, and benefits of the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Organizing and staffing the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Working on your project part 1.6.1</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PART </a:t>
            </a:r>
            <a:endParaRPr kumimoji="0" lang="en-GB"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RACI matrix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ltLang="cs-CZ" sz="2400" dirty="0">
                <a:solidFill>
                  <a:srgbClr val="002060"/>
                </a:solidFill>
                <a:latin typeface="Times New Roman" panose="02020603050405020304" pitchFamily="18" charset="0"/>
                <a:cs typeface="Times New Roman" panose="02020603050405020304" pitchFamily="18" charset="0"/>
              </a:rPr>
              <a:t>Working on your project part 1.6.2</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TextovéPole 2">
            <a:extLst>
              <a:ext uri="{FF2B5EF4-FFF2-40B4-BE49-F238E27FC236}">
                <a16:creationId xmlns:a16="http://schemas.microsoft.com/office/drawing/2014/main" id="{81DDD13A-A4AF-3BD0-0E1F-6E00F3A0E3DC}"/>
              </a:ext>
            </a:extLst>
          </p:cNvPr>
          <p:cNvSpPr txBox="1"/>
          <p:nvPr/>
        </p:nvSpPr>
        <p:spPr>
          <a:xfrm>
            <a:off x="251520" y="381111"/>
            <a:ext cx="69650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Project and its surroundings – the stakeholders</a:t>
            </a:r>
          </a:p>
        </p:txBody>
      </p:sp>
      <p:pic>
        <p:nvPicPr>
          <p:cNvPr id="5" name="Obrázek 4">
            <a:extLst>
              <a:ext uri="{FF2B5EF4-FFF2-40B4-BE49-F238E27FC236}">
                <a16:creationId xmlns:a16="http://schemas.microsoft.com/office/drawing/2014/main" id="{5F34CBC7-04E4-1B2F-3798-5A9164B063A5}"/>
              </a:ext>
            </a:extLst>
          </p:cNvPr>
          <p:cNvPicPr>
            <a:picLocks noChangeAspect="1"/>
          </p:cNvPicPr>
          <p:nvPr/>
        </p:nvPicPr>
        <p:blipFill>
          <a:blip r:embed="rId3"/>
          <a:stretch>
            <a:fillRect/>
          </a:stretch>
        </p:blipFill>
        <p:spPr>
          <a:xfrm>
            <a:off x="1397310" y="1089956"/>
            <a:ext cx="8209090" cy="1516190"/>
          </a:xfrm>
          <a:prstGeom prst="rect">
            <a:avLst/>
          </a:prstGeom>
        </p:spPr>
      </p:pic>
      <p:sp>
        <p:nvSpPr>
          <p:cNvPr id="10" name="TextovéPole 9">
            <a:extLst>
              <a:ext uri="{FF2B5EF4-FFF2-40B4-BE49-F238E27FC236}">
                <a16:creationId xmlns:a16="http://schemas.microsoft.com/office/drawing/2014/main" id="{56D0063A-06C6-AA0D-0C0B-DAEBCBA74478}"/>
              </a:ext>
            </a:extLst>
          </p:cNvPr>
          <p:cNvSpPr txBox="1"/>
          <p:nvPr/>
        </p:nvSpPr>
        <p:spPr>
          <a:xfrm>
            <a:off x="851338" y="2928416"/>
            <a:ext cx="9927196"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Stakeholders must be identified and managed throughout the life of the project, because they have direct effect on the success or failure of our project.</a:t>
            </a:r>
          </a:p>
          <a:p>
            <a:pPr marL="285750" indent="-285750">
              <a:buFont typeface="Arial" panose="020B0604020202020204" pitchFamily="34" charset="0"/>
              <a:buChar char="•"/>
            </a:pPr>
            <a:endParaRPr lang="en-GB" sz="20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How do we manage stakeholders? -&gt; We ask following questions:</a:t>
            </a: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Who benefits from the project? -&gt; Who benefits from the deliverables (output) of the project.</a:t>
            </a: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Who contributes to the project? The people or groups we rely on to get the project done (Project team members, project sponsor, outside experts etc.)</a:t>
            </a: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Who is impacted by the project? The project output (deliverable) can impact others who do not necessarily benefit from it (engineering supplying priority data for a new marketing campaign).</a:t>
            </a:r>
          </a:p>
          <a:p>
            <a:pPr marL="285750" indent="-285750">
              <a:buFont typeface="Arial" panose="020B0604020202020204" pitchFamily="34" charset="0"/>
              <a:buChar char="•"/>
            </a:pPr>
            <a:endParaRPr lang="en-GB" sz="20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815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TextovéPole 2">
            <a:extLst>
              <a:ext uri="{FF2B5EF4-FFF2-40B4-BE49-F238E27FC236}">
                <a16:creationId xmlns:a16="http://schemas.microsoft.com/office/drawing/2014/main" id="{81DDD13A-A4AF-3BD0-0E1F-6E00F3A0E3DC}"/>
              </a:ext>
            </a:extLst>
          </p:cNvPr>
          <p:cNvSpPr txBox="1"/>
          <p:nvPr/>
        </p:nvSpPr>
        <p:spPr>
          <a:xfrm>
            <a:off x="251520" y="381111"/>
            <a:ext cx="69650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Project and its surroundings – the stakeholders</a:t>
            </a:r>
          </a:p>
        </p:txBody>
      </p:sp>
      <p:pic>
        <p:nvPicPr>
          <p:cNvPr id="9" name="Obrázek 8">
            <a:extLst>
              <a:ext uri="{FF2B5EF4-FFF2-40B4-BE49-F238E27FC236}">
                <a16:creationId xmlns:a16="http://schemas.microsoft.com/office/drawing/2014/main" id="{080E6172-B0B1-0D9B-448F-5FF7A333430C}"/>
              </a:ext>
            </a:extLst>
          </p:cNvPr>
          <p:cNvPicPr>
            <a:picLocks noChangeAspect="1"/>
          </p:cNvPicPr>
          <p:nvPr/>
        </p:nvPicPr>
        <p:blipFill>
          <a:blip r:embed="rId4"/>
          <a:stretch>
            <a:fillRect/>
          </a:stretch>
        </p:blipFill>
        <p:spPr>
          <a:xfrm>
            <a:off x="739858" y="1852124"/>
            <a:ext cx="10712283" cy="716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ovéPole 9">
            <a:extLst>
              <a:ext uri="{FF2B5EF4-FFF2-40B4-BE49-F238E27FC236}">
                <a16:creationId xmlns:a16="http://schemas.microsoft.com/office/drawing/2014/main" id="{56D0063A-06C6-AA0D-0C0B-DAEBCBA74478}"/>
              </a:ext>
            </a:extLst>
          </p:cNvPr>
          <p:cNvSpPr txBox="1"/>
          <p:nvPr/>
        </p:nvSpPr>
        <p:spPr>
          <a:xfrm>
            <a:off x="888233" y="3256153"/>
            <a:ext cx="9927196"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A signature means that the individual is committed to his contribution, agrees with the scope of work to be done, and accepts the specifications as valid.</a:t>
            </a:r>
          </a:p>
          <a:p>
            <a:pPr marL="285750" indent="-285750">
              <a:buFont typeface="Arial" panose="020B0604020202020204" pitchFamily="34" charset="0"/>
              <a:buChar char="•"/>
            </a:pPr>
            <a:endParaRPr lang="en-GB" sz="2800"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800" dirty="0">
                <a:solidFill>
                  <a:srgbClr val="002060"/>
                </a:solidFill>
                <a:latin typeface="Times New Roman" panose="02020603050405020304" pitchFamily="18" charset="0"/>
                <a:cs typeface="Times New Roman" panose="02020603050405020304" pitchFamily="18" charset="0"/>
              </a:rPr>
              <a:t>A signature does not mean a guarantee of performance, it is only commitment that we will do our best to fulfil our obligations.</a:t>
            </a:r>
          </a:p>
        </p:txBody>
      </p:sp>
    </p:spTree>
    <p:extLst>
      <p:ext uri="{BB962C8B-B14F-4D97-AF65-F5344CB8AC3E}">
        <p14:creationId xmlns:p14="http://schemas.microsoft.com/office/powerpoint/2010/main" val="1395786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1579"/>
            <a:ext cx="5694188"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Organizing project – the project group</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72032" y="128796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solidFill>
                  <a:srgbClr val="002060"/>
                </a:solidFill>
                <a:latin typeface="Times New Roman" panose="02020603050405020304" pitchFamily="18" charset="0"/>
                <a:cs typeface="Times New Roman" panose="02020603050405020304" pitchFamily="18" charset="0"/>
              </a:rPr>
              <a:t>A project group is made up of </a:t>
            </a:r>
            <a:r>
              <a:rPr lang="en-GB" sz="2800" b="1" dirty="0">
                <a:solidFill>
                  <a:srgbClr val="002060"/>
                </a:solidFill>
                <a:latin typeface="Times New Roman" panose="02020603050405020304" pitchFamily="18" charset="0"/>
                <a:cs typeface="Times New Roman" panose="02020603050405020304" pitchFamily="18" charset="0"/>
              </a:rPr>
              <a:t>people</a:t>
            </a:r>
            <a:r>
              <a:rPr lang="en-GB" sz="2800" dirty="0">
                <a:solidFill>
                  <a:srgbClr val="002060"/>
                </a:solidFill>
                <a:latin typeface="Times New Roman" panose="02020603050405020304" pitchFamily="18" charset="0"/>
                <a:cs typeface="Times New Roman" panose="02020603050405020304" pitchFamily="18" charset="0"/>
              </a:rPr>
              <a:t> who have been brought together, because of their </a:t>
            </a:r>
            <a:r>
              <a:rPr lang="en-GB" sz="2800" b="1" dirty="0">
                <a:solidFill>
                  <a:srgbClr val="002060"/>
                </a:solidFill>
                <a:latin typeface="Times New Roman" panose="02020603050405020304" pitchFamily="18" charset="0"/>
                <a:cs typeface="Times New Roman" panose="02020603050405020304" pitchFamily="18" charset="0"/>
              </a:rPr>
              <a:t>particular capacities, expertise and attitude. </a:t>
            </a:r>
          </a:p>
          <a:p>
            <a:r>
              <a:rPr lang="en-GB" sz="2800" dirty="0">
                <a:solidFill>
                  <a:srgbClr val="002060"/>
                </a:solidFill>
                <a:latin typeface="Times New Roman" panose="02020603050405020304" pitchFamily="18" charset="0"/>
                <a:cs typeface="Times New Roman" panose="02020603050405020304" pitchFamily="18" charset="0"/>
              </a:rPr>
              <a:t>To weld the group into a team, a </a:t>
            </a:r>
            <a:r>
              <a:rPr lang="en-GB" sz="2800" b="1" dirty="0">
                <a:solidFill>
                  <a:srgbClr val="002060"/>
                </a:solidFill>
                <a:latin typeface="Times New Roman" panose="02020603050405020304" pitchFamily="18" charset="0"/>
                <a:cs typeface="Times New Roman" panose="02020603050405020304" pitchFamily="18" charset="0"/>
              </a:rPr>
              <a:t>good, positive atmosphere is essential</a:t>
            </a:r>
            <a:r>
              <a:rPr lang="en-GB" sz="2800" dirty="0">
                <a:solidFill>
                  <a:srgbClr val="002060"/>
                </a:solidFill>
                <a:latin typeface="Times New Roman" panose="02020603050405020304" pitchFamily="18" charset="0"/>
                <a:cs typeface="Times New Roman" panose="02020603050405020304" pitchFamily="18" charset="0"/>
              </a:rPr>
              <a:t>: the members of the group may not even know each other.</a:t>
            </a:r>
          </a:p>
          <a:p>
            <a:r>
              <a:rPr lang="en-GB" sz="2800" dirty="0">
                <a:solidFill>
                  <a:srgbClr val="002060"/>
                </a:solidFill>
                <a:latin typeface="Times New Roman" panose="02020603050405020304" pitchFamily="18" charset="0"/>
                <a:cs typeface="Times New Roman" panose="02020603050405020304" pitchFamily="18" charset="0"/>
              </a:rPr>
              <a:t>As well as setting out the tasks of each individual in the team, the </a:t>
            </a:r>
            <a:r>
              <a:rPr lang="en-GB" sz="2800" u="sng" dirty="0">
                <a:solidFill>
                  <a:srgbClr val="002060"/>
                </a:solidFill>
                <a:latin typeface="Times New Roman" panose="02020603050405020304" pitchFamily="18" charset="0"/>
                <a:cs typeface="Times New Roman" panose="02020603050405020304" pitchFamily="18" charset="0"/>
              </a:rPr>
              <a:t>team has to make decisions relating to</a:t>
            </a:r>
            <a:r>
              <a:rPr lang="en-GB" sz="2800" dirty="0">
                <a:solidFill>
                  <a:srgbClr val="002060"/>
                </a:solidFill>
                <a:latin typeface="Times New Roman" panose="02020603050405020304" pitchFamily="18" charset="0"/>
                <a:cs typeface="Times New Roman" panose="02020603050405020304" pitchFamily="18" charset="0"/>
              </a:rPr>
              <a:t>:</a:t>
            </a:r>
          </a:p>
          <a:p>
            <a:pPr marL="514350" indent="-514350">
              <a:buAutoNum type="arabicPeriod"/>
            </a:pPr>
            <a:r>
              <a:rPr lang="en-GB" sz="2800" dirty="0">
                <a:solidFill>
                  <a:srgbClr val="002060"/>
                </a:solidFill>
                <a:latin typeface="Times New Roman" panose="02020603050405020304" pitchFamily="18" charset="0"/>
                <a:cs typeface="Times New Roman" panose="02020603050405020304" pitchFamily="18" charset="0"/>
              </a:rPr>
              <a:t>how its members should </a:t>
            </a:r>
            <a:r>
              <a:rPr lang="en-GB" sz="2800" b="1" dirty="0">
                <a:solidFill>
                  <a:srgbClr val="002060"/>
                </a:solidFill>
                <a:latin typeface="Times New Roman" panose="02020603050405020304" pitchFamily="18" charset="0"/>
                <a:cs typeface="Times New Roman" panose="02020603050405020304" pitchFamily="18" charset="0"/>
              </a:rPr>
              <a:t>collaborate</a:t>
            </a:r>
            <a:r>
              <a:rPr lang="en-GB" sz="2800" dirty="0">
                <a:solidFill>
                  <a:srgbClr val="002060"/>
                </a:solidFill>
                <a:latin typeface="Times New Roman" panose="02020603050405020304" pitchFamily="18" charset="0"/>
                <a:cs typeface="Times New Roman" panose="02020603050405020304" pitchFamily="18" charset="0"/>
              </a:rPr>
              <a:t>,</a:t>
            </a:r>
          </a:p>
          <a:p>
            <a:pPr marL="514350" indent="-514350">
              <a:buAutoNum type="arabicPeriod"/>
            </a:pPr>
            <a:r>
              <a:rPr lang="en-GB" sz="2800" dirty="0">
                <a:solidFill>
                  <a:srgbClr val="002060"/>
                </a:solidFill>
                <a:latin typeface="Times New Roman" panose="02020603050405020304" pitchFamily="18" charset="0"/>
                <a:cs typeface="Times New Roman" panose="02020603050405020304" pitchFamily="18" charset="0"/>
              </a:rPr>
              <a:t>how and when </a:t>
            </a:r>
            <a:r>
              <a:rPr lang="en-GB" sz="2800" b="1" dirty="0">
                <a:solidFill>
                  <a:srgbClr val="002060"/>
                </a:solidFill>
                <a:latin typeface="Times New Roman" panose="02020603050405020304" pitchFamily="18" charset="0"/>
                <a:cs typeface="Times New Roman" panose="02020603050405020304" pitchFamily="18" charset="0"/>
              </a:rPr>
              <a:t>meetings </a:t>
            </a:r>
            <a:r>
              <a:rPr lang="en-GB" sz="2800" dirty="0">
                <a:solidFill>
                  <a:srgbClr val="002060"/>
                </a:solidFill>
                <a:latin typeface="Times New Roman" panose="02020603050405020304" pitchFamily="18" charset="0"/>
                <a:cs typeface="Times New Roman" panose="02020603050405020304" pitchFamily="18" charset="0"/>
              </a:rPr>
              <a:t>are planned, and </a:t>
            </a:r>
          </a:p>
          <a:p>
            <a:pPr marL="514350" indent="-514350">
              <a:buAutoNum type="arabicPeriod"/>
            </a:pPr>
            <a:r>
              <a:rPr lang="en-GB" sz="2800" dirty="0">
                <a:solidFill>
                  <a:srgbClr val="002060"/>
                </a:solidFill>
                <a:latin typeface="Times New Roman" panose="02020603050405020304" pitchFamily="18" charset="0"/>
                <a:cs typeface="Times New Roman" panose="02020603050405020304" pitchFamily="18" charset="0"/>
              </a:rPr>
              <a:t>how </a:t>
            </a:r>
            <a:r>
              <a:rPr lang="en-GB" sz="2800" b="1" dirty="0">
                <a:solidFill>
                  <a:srgbClr val="002060"/>
                </a:solidFill>
                <a:latin typeface="Times New Roman" panose="02020603050405020304" pitchFamily="18" charset="0"/>
                <a:cs typeface="Times New Roman" panose="02020603050405020304" pitchFamily="18" charset="0"/>
              </a:rPr>
              <a:t>decisions </a:t>
            </a:r>
            <a:r>
              <a:rPr lang="en-GB" sz="2800" dirty="0">
                <a:solidFill>
                  <a:srgbClr val="002060"/>
                </a:solidFill>
                <a:latin typeface="Times New Roman" panose="02020603050405020304" pitchFamily="18" charset="0"/>
                <a:cs typeface="Times New Roman" panose="02020603050405020304" pitchFamily="18" charset="0"/>
              </a:rPr>
              <a:t>are reached.</a:t>
            </a:r>
            <a:endParaRPr lang="cs-CZ" sz="28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dirty="0">
                <a:solidFill>
                  <a:srgbClr val="002060"/>
                </a:solidFill>
                <a:latin typeface="Times New Roman" panose="02020603050405020304" pitchFamily="18" charset="0"/>
                <a:cs typeface="Times New Roman" panose="02020603050405020304" pitchFamily="18" charset="0"/>
              </a:rPr>
              <a:t>  </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43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1579"/>
            <a:ext cx="5694188"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Organizing project – the project group</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72032" y="128796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 project group performs several functions:</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Project management is the task of the </a:t>
            </a:r>
            <a:r>
              <a:rPr lang="en-GB" sz="2000" b="1" dirty="0">
                <a:solidFill>
                  <a:srgbClr val="002060"/>
                </a:solidFill>
                <a:latin typeface="Times New Roman" panose="02020603050405020304" pitchFamily="18" charset="0"/>
                <a:cs typeface="Times New Roman" panose="02020603050405020304" pitchFamily="18" charset="0"/>
              </a:rPr>
              <a:t>project manager</a:t>
            </a:r>
            <a:r>
              <a:rPr lang="en-GB" sz="2000" dirty="0">
                <a:solidFill>
                  <a:srgbClr val="002060"/>
                </a:solidFill>
                <a:latin typeface="Times New Roman" panose="02020603050405020304" pitchFamily="18" charset="0"/>
                <a:cs typeface="Times New Roman" panose="02020603050405020304" pitchFamily="18" charset="0"/>
              </a:rPr>
              <a:t>. A larger project may be divided up into various working groups with a working group manager in charge of each. </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A project manager is sometimes supported by an </a:t>
            </a:r>
            <a:r>
              <a:rPr lang="en-GB" sz="2000" b="1" dirty="0">
                <a:solidFill>
                  <a:srgbClr val="002060"/>
                </a:solidFill>
                <a:latin typeface="Times New Roman" panose="02020603050405020304" pitchFamily="18" charset="0"/>
                <a:cs typeface="Times New Roman" panose="02020603050405020304" pitchFamily="18" charset="0"/>
              </a:rPr>
              <a:t>assistant project manager</a:t>
            </a:r>
            <a:r>
              <a:rPr lang="en-GB" sz="2000" dirty="0">
                <a:solidFill>
                  <a:srgbClr val="00206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Large projects in particular should have a </a:t>
            </a:r>
            <a:r>
              <a:rPr lang="en-GB" sz="2000" b="1" dirty="0">
                <a:solidFill>
                  <a:srgbClr val="002060"/>
                </a:solidFill>
                <a:latin typeface="Times New Roman" panose="02020603050405020304" pitchFamily="18" charset="0"/>
                <a:cs typeface="Times New Roman" panose="02020603050405020304" pitchFamily="18" charset="0"/>
              </a:rPr>
              <a:t>project secretary </a:t>
            </a:r>
            <a:r>
              <a:rPr lang="en-GB" sz="2000" dirty="0">
                <a:solidFill>
                  <a:srgbClr val="002060"/>
                </a:solidFill>
                <a:latin typeface="Times New Roman" panose="02020603050405020304" pitchFamily="18" charset="0"/>
                <a:cs typeface="Times New Roman" panose="02020603050405020304" pitchFamily="18" charset="0"/>
              </a:rPr>
              <a:t>assigned to them. With small projects, one of the members of the team could be appointed secretary.</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The duties of the secretary consist of taking care of the correspondence, taking the minutes of meetings, noting how much time has gone into the tasks (time records) and managing the project’s files.</a:t>
            </a:r>
          </a:p>
          <a:p>
            <a:pPr>
              <a:buFont typeface="Wingdings" panose="05000000000000000000" pitchFamily="2" charset="2"/>
              <a:buChar char="Ø"/>
            </a:pPr>
            <a:r>
              <a:rPr lang="en-GB" sz="2000" b="1" dirty="0">
                <a:solidFill>
                  <a:srgbClr val="002060"/>
                </a:solidFill>
                <a:latin typeface="Times New Roman" panose="02020603050405020304" pitchFamily="18" charset="0"/>
                <a:cs typeface="Times New Roman" panose="02020603050405020304" pitchFamily="18" charset="0"/>
              </a:rPr>
              <a:t>Project members </a:t>
            </a:r>
            <a:r>
              <a:rPr lang="en-GB" sz="2000" dirty="0">
                <a:solidFill>
                  <a:srgbClr val="002060"/>
                </a:solidFill>
                <a:latin typeface="Times New Roman" panose="02020603050405020304" pitchFamily="18" charset="0"/>
                <a:cs typeface="Times New Roman" panose="02020603050405020304" pitchFamily="18" charset="0"/>
              </a:rPr>
              <a:t>are selected on the basis of their </a:t>
            </a:r>
            <a:r>
              <a:rPr lang="en-GB" sz="2000" b="1" dirty="0">
                <a:solidFill>
                  <a:srgbClr val="002060"/>
                </a:solidFill>
                <a:latin typeface="Times New Roman" panose="02020603050405020304" pitchFamily="18" charset="0"/>
                <a:cs typeface="Times New Roman" panose="02020603050405020304" pitchFamily="18" charset="0"/>
              </a:rPr>
              <a:t>expertise</a:t>
            </a:r>
            <a:r>
              <a:rPr lang="en-GB" sz="2000" dirty="0">
                <a:solidFill>
                  <a:srgbClr val="002060"/>
                </a:solidFill>
                <a:latin typeface="Times New Roman" panose="02020603050405020304" pitchFamily="18" charset="0"/>
                <a:cs typeface="Times New Roman" panose="02020603050405020304" pitchFamily="18" charset="0"/>
              </a:rPr>
              <a:t> and their </a:t>
            </a:r>
            <a:r>
              <a:rPr lang="en-GB" sz="2000" b="1" dirty="0">
                <a:solidFill>
                  <a:srgbClr val="002060"/>
                </a:solidFill>
                <a:latin typeface="Times New Roman" panose="02020603050405020304" pitchFamily="18" charset="0"/>
                <a:cs typeface="Times New Roman" panose="02020603050405020304" pitchFamily="18" charset="0"/>
              </a:rPr>
              <a:t>capacity</a:t>
            </a:r>
            <a:r>
              <a:rPr lang="en-GB" sz="2000" dirty="0">
                <a:solidFill>
                  <a:srgbClr val="002060"/>
                </a:solidFill>
                <a:latin typeface="Times New Roman" panose="02020603050405020304" pitchFamily="18" charset="0"/>
                <a:cs typeface="Times New Roman" panose="02020603050405020304" pitchFamily="18" charset="0"/>
              </a:rPr>
              <a:t> to execute the project. They may be recruited from within the organisation itself, but may also be brought in from outside.</a:t>
            </a:r>
          </a:p>
          <a:p>
            <a:pPr>
              <a:buFont typeface="Wingdings" panose="05000000000000000000" pitchFamily="2" charset="2"/>
              <a:buChar char="Ø"/>
            </a:pPr>
            <a:r>
              <a:rPr lang="en-GB" sz="2000" b="1" dirty="0">
                <a:solidFill>
                  <a:srgbClr val="002060"/>
                </a:solidFill>
                <a:latin typeface="Times New Roman" panose="02020603050405020304" pitchFamily="18" charset="0"/>
                <a:cs typeface="Times New Roman" panose="02020603050405020304" pitchFamily="18" charset="0"/>
              </a:rPr>
              <a:t>Consultants</a:t>
            </a:r>
            <a:r>
              <a:rPr lang="en-GB" sz="2000" dirty="0">
                <a:solidFill>
                  <a:srgbClr val="002060"/>
                </a:solidFill>
                <a:latin typeface="Times New Roman" panose="02020603050405020304" pitchFamily="18" charset="0"/>
                <a:cs typeface="Times New Roman" panose="02020603050405020304" pitchFamily="18" charset="0"/>
              </a:rPr>
              <a:t>. These are very often experts from the within organisation itself, but consultants from outside may also need to be hired.</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dirty="0">
                <a:solidFill>
                  <a:srgbClr val="002060"/>
                </a:solidFill>
                <a:latin typeface="Times New Roman" panose="02020603050405020304" pitchFamily="18" charset="0"/>
                <a:cs typeface="Times New Roman" panose="02020603050405020304" pitchFamily="18" charset="0"/>
              </a:rPr>
              <a:t>  </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93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5368777"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Organizing project – working group</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72032" y="128796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One or more working groups can be </a:t>
            </a:r>
            <a:r>
              <a:rPr lang="en-GB" sz="2000" b="1" dirty="0">
                <a:solidFill>
                  <a:srgbClr val="002060"/>
                </a:solidFill>
                <a:latin typeface="Times New Roman" panose="02020603050405020304" pitchFamily="18" charset="0"/>
                <a:cs typeface="Times New Roman" panose="02020603050405020304" pitchFamily="18" charset="0"/>
              </a:rPr>
              <a:t>established within the project group</a:t>
            </a:r>
            <a:r>
              <a:rPr lang="en-GB" sz="2000" dirty="0">
                <a:solidFill>
                  <a:srgbClr val="00206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The working group is responsible for carrying out a separate </a:t>
            </a:r>
            <a:r>
              <a:rPr lang="en-GB" sz="2000" b="1" dirty="0">
                <a:solidFill>
                  <a:srgbClr val="002060"/>
                </a:solidFill>
                <a:latin typeface="Times New Roman" panose="02020603050405020304" pitchFamily="18" charset="0"/>
                <a:cs typeface="Times New Roman" panose="02020603050405020304" pitchFamily="18" charset="0"/>
              </a:rPr>
              <a:t>sub-task of the project</a:t>
            </a:r>
            <a:r>
              <a:rPr lang="en-GB" sz="2000" dirty="0">
                <a:solidFill>
                  <a:srgbClr val="00206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The working group manager is in charge.</a:t>
            </a:r>
          </a:p>
          <a:p>
            <a:pPr marL="0" indent="0">
              <a:buNone/>
            </a:pPr>
            <a:r>
              <a:rPr lang="en-GB" sz="2400" b="1" dirty="0">
                <a:solidFill>
                  <a:srgbClr val="002060"/>
                </a:solidFill>
                <a:latin typeface="Times New Roman" panose="02020603050405020304" pitchFamily="18" charset="0"/>
                <a:cs typeface="Times New Roman" panose="02020603050405020304" pitchFamily="18" charset="0"/>
              </a:rPr>
              <a:t>Example: </a:t>
            </a:r>
          </a:p>
          <a:p>
            <a:pP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when building a new factory, for example, a working group can be put together to organise a festive opening, or, </a:t>
            </a:r>
          </a:p>
          <a:p>
            <a:pP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when placing a new product on the market, a working group might be responsible for the advertising campaign. </a:t>
            </a:r>
          </a:p>
          <a:p>
            <a:pP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A working group might even be put together to organise a training course after a totally new information system has been installed at a company.</a:t>
            </a:r>
            <a:r>
              <a:rPr lang="cs-CZ" sz="2000" dirty="0">
                <a:solidFill>
                  <a:srgbClr val="002060"/>
                </a:solidFill>
                <a:latin typeface="Times New Roman" panose="02020603050405020304" pitchFamily="18" charset="0"/>
                <a:cs typeface="Times New Roman" panose="02020603050405020304" pitchFamily="18" charset="0"/>
              </a:rPr>
              <a:t>  </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02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6141425"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Organizing project – project environment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27644" y="1092655"/>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solidFill>
                  <a:srgbClr val="002060"/>
                </a:solidFill>
                <a:latin typeface="Times New Roman" panose="02020603050405020304" pitchFamily="18" charset="0"/>
                <a:cs typeface="Times New Roman" panose="02020603050405020304" pitchFamily="18" charset="0"/>
              </a:rPr>
              <a:t>The outside world</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A project group does not do its work in isolation and has a certain relationship with the ‘outside world’, i.e. the project environment. </a:t>
            </a:r>
          </a:p>
          <a:p>
            <a:pPr>
              <a:buFont typeface="Wingdings" panose="05000000000000000000" pitchFamily="2" charset="2"/>
              <a:buChar char="Ø"/>
            </a:pPr>
            <a:r>
              <a:rPr lang="en-GB" sz="2000" dirty="0">
                <a:solidFill>
                  <a:srgbClr val="002060"/>
                </a:solidFill>
                <a:latin typeface="Times New Roman" panose="02020603050405020304" pitchFamily="18" charset="0"/>
                <a:cs typeface="Times New Roman" panose="02020603050405020304" pitchFamily="18" charset="0"/>
              </a:rPr>
              <a:t>People from outside the organisation may include the following:</a:t>
            </a:r>
          </a:p>
          <a:p>
            <a:r>
              <a:rPr lang="en-GB" sz="2000" dirty="0">
                <a:solidFill>
                  <a:srgbClr val="002060"/>
                </a:solidFill>
                <a:latin typeface="Times New Roman" panose="02020603050405020304" pitchFamily="18" charset="0"/>
                <a:cs typeface="Times New Roman" panose="02020603050405020304" pitchFamily="18" charset="0"/>
              </a:rPr>
              <a:t>The project sponsor of the project group</a:t>
            </a:r>
          </a:p>
          <a:p>
            <a:r>
              <a:rPr lang="en-GB" sz="2000" dirty="0">
                <a:solidFill>
                  <a:srgbClr val="002060"/>
                </a:solidFill>
                <a:latin typeface="Times New Roman" panose="02020603050405020304" pitchFamily="18" charset="0"/>
                <a:cs typeface="Times New Roman" panose="02020603050405020304" pitchFamily="18" charset="0"/>
              </a:rPr>
              <a:t>A steering committee </a:t>
            </a:r>
          </a:p>
          <a:p>
            <a:r>
              <a:rPr lang="en-GB" sz="2000" dirty="0">
                <a:solidFill>
                  <a:srgbClr val="002060"/>
                </a:solidFill>
                <a:latin typeface="Times New Roman" panose="02020603050405020304" pitchFamily="18" charset="0"/>
                <a:cs typeface="Times New Roman" panose="02020603050405020304" pitchFamily="18" charset="0"/>
              </a:rPr>
              <a:t>A committee of experts. This is a group of people experienced in the activities that are required to execute the project. They are available to exchange experiences and act as a sounding board. Few projects have such a committee.</a:t>
            </a:r>
          </a:p>
          <a:p>
            <a:r>
              <a:rPr lang="en-GB" sz="2000" dirty="0">
                <a:solidFill>
                  <a:srgbClr val="002060"/>
                </a:solidFill>
                <a:latin typeface="Times New Roman" panose="02020603050405020304" pitchFamily="18" charset="0"/>
                <a:cs typeface="Times New Roman" panose="02020603050405020304" pitchFamily="18" charset="0"/>
              </a:rPr>
              <a:t>Departmental heads. These individuals provide project members from within the main organisation.</a:t>
            </a:r>
          </a:p>
          <a:p>
            <a:r>
              <a:rPr lang="en-GB" sz="2000" dirty="0">
                <a:solidFill>
                  <a:srgbClr val="002060"/>
                </a:solidFill>
                <a:latin typeface="Times New Roman" panose="02020603050405020304" pitchFamily="18" charset="0"/>
                <a:cs typeface="Times New Roman" panose="02020603050405020304" pitchFamily="18" charset="0"/>
              </a:rPr>
              <a:t>A representative advisory board (or other participation committee) that provides advice on the project or is required to give approval for the project.</a:t>
            </a:r>
          </a:p>
          <a:p>
            <a:r>
              <a:rPr lang="en-GB" sz="2000" dirty="0">
                <a:solidFill>
                  <a:srgbClr val="002060"/>
                </a:solidFill>
                <a:latin typeface="Times New Roman" panose="02020603050405020304" pitchFamily="18" charset="0"/>
                <a:cs typeface="Times New Roman" panose="02020603050405020304" pitchFamily="18" charset="0"/>
              </a:rPr>
              <a:t>The government, which provides subsidies and issues permits.</a:t>
            </a:r>
          </a:p>
          <a:p>
            <a:r>
              <a:rPr lang="en-GB" sz="2000" dirty="0">
                <a:solidFill>
                  <a:srgbClr val="002060"/>
                </a:solidFill>
                <a:latin typeface="Times New Roman" panose="02020603050405020304" pitchFamily="18" charset="0"/>
                <a:cs typeface="Times New Roman" panose="02020603050405020304" pitchFamily="18" charset="0"/>
              </a:rPr>
              <a:t>Interest groups which are inconvenienced by the project and the project result.</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04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4188967"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Who is the project sponsor?</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27644" y="1092655"/>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400" dirty="0">
                <a:solidFill>
                  <a:srgbClr val="002060"/>
                </a:solidFill>
                <a:latin typeface="Times New Roman" panose="02020603050405020304" pitchFamily="18" charset="0"/>
                <a:cs typeface="Times New Roman" panose="02020603050405020304" pitchFamily="18" charset="0"/>
              </a:rPr>
              <a:t>The </a:t>
            </a:r>
            <a:r>
              <a:rPr lang="en-GB" altLang="cs-CZ" sz="2400" b="1" u="sng" dirty="0">
                <a:solidFill>
                  <a:srgbClr val="002060"/>
                </a:solidFill>
                <a:latin typeface="Times New Roman" panose="02020603050405020304" pitchFamily="18" charset="0"/>
                <a:cs typeface="Times New Roman" panose="02020603050405020304" pitchFamily="18" charset="0"/>
              </a:rPr>
              <a:t>sponsor is the customer of the project group</a:t>
            </a:r>
            <a:r>
              <a:rPr lang="en-GB" altLang="cs-CZ" sz="2400" dirty="0">
                <a:solidFill>
                  <a:srgbClr val="002060"/>
                </a:solidFill>
                <a:latin typeface="Times New Roman" panose="02020603050405020304" pitchFamily="18" charset="0"/>
                <a:cs typeface="Times New Roman" panose="02020603050405020304" pitchFamily="18" charset="0"/>
              </a:rPr>
              <a:t>, who wants the project’s end product to be put at his disposal and who will pay for it. </a:t>
            </a:r>
          </a:p>
          <a:p>
            <a:r>
              <a:rPr lang="en-GB" altLang="cs-CZ" sz="2400" dirty="0">
                <a:solidFill>
                  <a:srgbClr val="002060"/>
                </a:solidFill>
                <a:latin typeface="Times New Roman" panose="02020603050405020304" pitchFamily="18" charset="0"/>
                <a:cs typeface="Times New Roman" panose="02020603050405020304" pitchFamily="18" charset="0"/>
              </a:rPr>
              <a:t>The project sponsor is responsible for </a:t>
            </a:r>
            <a:r>
              <a:rPr lang="en-GB" altLang="cs-CZ" sz="2400" b="1" dirty="0">
                <a:solidFill>
                  <a:srgbClr val="002060"/>
                </a:solidFill>
                <a:latin typeface="Times New Roman" panose="02020603050405020304" pitchFamily="18" charset="0"/>
                <a:cs typeface="Times New Roman" panose="02020603050405020304" pitchFamily="18" charset="0"/>
              </a:rPr>
              <a:t>initiating the project </a:t>
            </a:r>
            <a:r>
              <a:rPr lang="en-GB" altLang="cs-CZ" sz="2400" dirty="0">
                <a:solidFill>
                  <a:srgbClr val="002060"/>
                </a:solidFill>
                <a:latin typeface="Times New Roman" panose="02020603050405020304" pitchFamily="18" charset="0"/>
                <a:cs typeface="Times New Roman" panose="02020603050405020304" pitchFamily="18" charset="0"/>
              </a:rPr>
              <a:t>and </a:t>
            </a:r>
            <a:r>
              <a:rPr lang="en-GB" altLang="cs-CZ" sz="2400" b="1" dirty="0">
                <a:solidFill>
                  <a:srgbClr val="002060"/>
                </a:solidFill>
                <a:latin typeface="Times New Roman" panose="02020603050405020304" pitchFamily="18" charset="0"/>
                <a:cs typeface="Times New Roman" panose="02020603050405020304" pitchFamily="18" charset="0"/>
              </a:rPr>
              <a:t>providing the funding. </a:t>
            </a:r>
          </a:p>
          <a:p>
            <a:r>
              <a:rPr lang="en-GB" altLang="cs-CZ" sz="2400" dirty="0">
                <a:solidFill>
                  <a:srgbClr val="002060"/>
                </a:solidFill>
                <a:latin typeface="Times New Roman" panose="02020603050405020304" pitchFamily="18" charset="0"/>
                <a:cs typeface="Times New Roman" panose="02020603050405020304" pitchFamily="18" charset="0"/>
              </a:rPr>
              <a:t>He will </a:t>
            </a:r>
            <a:r>
              <a:rPr lang="en-GB" altLang="cs-CZ" sz="2400" b="1" dirty="0">
                <a:solidFill>
                  <a:srgbClr val="002060"/>
                </a:solidFill>
                <a:latin typeface="Times New Roman" panose="02020603050405020304" pitchFamily="18" charset="0"/>
                <a:cs typeface="Times New Roman" panose="02020603050405020304" pitchFamily="18" charset="0"/>
              </a:rPr>
              <a:t>support the project and communicate </a:t>
            </a:r>
            <a:r>
              <a:rPr lang="en-GB" altLang="cs-CZ" sz="2400" dirty="0">
                <a:solidFill>
                  <a:srgbClr val="002060"/>
                </a:solidFill>
                <a:latin typeface="Times New Roman" panose="02020603050405020304" pitchFamily="18" charset="0"/>
                <a:cs typeface="Times New Roman" panose="02020603050405020304" pitchFamily="18" charset="0"/>
              </a:rPr>
              <a:t>with the project manager on a regular basis. </a:t>
            </a:r>
          </a:p>
          <a:p>
            <a:r>
              <a:rPr lang="en-GB" altLang="cs-CZ" sz="2400" dirty="0">
                <a:solidFill>
                  <a:srgbClr val="002060"/>
                </a:solidFill>
                <a:latin typeface="Times New Roman" panose="02020603050405020304" pitchFamily="18" charset="0"/>
                <a:cs typeface="Times New Roman" panose="02020603050405020304" pitchFamily="18" charset="0"/>
              </a:rPr>
              <a:t>There should be only </a:t>
            </a:r>
            <a:r>
              <a:rPr lang="en-GB" altLang="cs-CZ" sz="2400" b="1" dirty="0">
                <a:solidFill>
                  <a:srgbClr val="002060"/>
                </a:solidFill>
                <a:latin typeface="Times New Roman" panose="02020603050405020304" pitchFamily="18" charset="0"/>
                <a:cs typeface="Times New Roman" panose="02020603050405020304" pitchFamily="18" charset="0"/>
              </a:rPr>
              <a:t>one main sponsor </a:t>
            </a:r>
            <a:r>
              <a:rPr lang="en-GB" altLang="cs-CZ" sz="2400" dirty="0">
                <a:solidFill>
                  <a:srgbClr val="002060"/>
                </a:solidFill>
                <a:latin typeface="Times New Roman" panose="02020603050405020304" pitchFamily="18" charset="0"/>
                <a:cs typeface="Times New Roman" panose="02020603050405020304" pitchFamily="18" charset="0"/>
              </a:rPr>
              <a:t>for the project.</a:t>
            </a:r>
          </a:p>
          <a:p>
            <a:r>
              <a:rPr lang="en-GB" altLang="cs-CZ" sz="2400" dirty="0">
                <a:solidFill>
                  <a:srgbClr val="002060"/>
                </a:solidFill>
                <a:latin typeface="Times New Roman" panose="02020603050405020304" pitchFamily="18" charset="0"/>
                <a:cs typeface="Times New Roman" panose="02020603050405020304" pitchFamily="18" charset="0"/>
              </a:rPr>
              <a:t>The result that the project delivers must meet at least to some extent the project’s objectives as established by the project sponsor. </a:t>
            </a:r>
          </a:p>
          <a:p>
            <a:r>
              <a:rPr lang="en-GB" altLang="cs-CZ" sz="2400" dirty="0">
                <a:solidFill>
                  <a:srgbClr val="002060"/>
                </a:solidFill>
                <a:latin typeface="Times New Roman" panose="02020603050405020304" pitchFamily="18" charset="0"/>
                <a:cs typeface="Times New Roman" panose="02020603050405020304" pitchFamily="18" charset="0"/>
              </a:rPr>
              <a:t>The sponsor is sometimes termed the ‘</a:t>
            </a:r>
            <a:r>
              <a:rPr lang="en-GB" altLang="cs-CZ" sz="2400" b="1" dirty="0">
                <a:solidFill>
                  <a:srgbClr val="002060"/>
                </a:solidFill>
                <a:latin typeface="Times New Roman" panose="02020603050405020304" pitchFamily="18" charset="0"/>
                <a:cs typeface="Times New Roman" panose="02020603050405020304" pitchFamily="18" charset="0"/>
              </a:rPr>
              <a:t>owner of the project objectives</a:t>
            </a:r>
            <a:r>
              <a:rPr lang="en-GB" altLang="cs-CZ" sz="2400" dirty="0">
                <a:solidFill>
                  <a:srgbClr val="002060"/>
                </a:solidFill>
                <a:latin typeface="Times New Roman" panose="02020603050405020304" pitchFamily="18" charset="0"/>
                <a:cs typeface="Times New Roman" panose="02020603050405020304" pitchFamily="18" charset="0"/>
              </a:rPr>
              <a:t>’. </a:t>
            </a:r>
          </a:p>
          <a:p>
            <a:r>
              <a:rPr lang="en-GB" altLang="cs-CZ" sz="2400" dirty="0">
                <a:solidFill>
                  <a:srgbClr val="002060"/>
                </a:solidFill>
                <a:latin typeface="Times New Roman" panose="02020603050405020304" pitchFamily="18" charset="0"/>
                <a:cs typeface="Times New Roman" panose="02020603050405020304" pitchFamily="18" charset="0"/>
              </a:rPr>
              <a:t>The project objectives must address the following question: </a:t>
            </a:r>
            <a:r>
              <a:rPr lang="en-GB" altLang="cs-CZ" sz="2400" b="1" u="sng" dirty="0">
                <a:solidFill>
                  <a:srgbClr val="002060"/>
                </a:solidFill>
                <a:latin typeface="Times New Roman" panose="02020603050405020304" pitchFamily="18" charset="0"/>
                <a:cs typeface="Times New Roman" panose="02020603050405020304" pitchFamily="18" charset="0"/>
              </a:rPr>
              <a:t>why does the sponsor want this project to be implemented?</a:t>
            </a:r>
          </a:p>
        </p:txBody>
      </p:sp>
    </p:spTree>
    <p:extLst>
      <p:ext uri="{BB962C8B-B14F-4D97-AF65-F5344CB8AC3E}">
        <p14:creationId xmlns:p14="http://schemas.microsoft.com/office/powerpoint/2010/main" val="3814663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4188967"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Who is the project sponsor?</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27644" y="1092655"/>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400" dirty="0">
                <a:solidFill>
                  <a:srgbClr val="002060"/>
                </a:solidFill>
                <a:latin typeface="Times New Roman" panose="02020603050405020304" pitchFamily="18" charset="0"/>
                <a:cs typeface="Times New Roman" panose="02020603050405020304" pitchFamily="18" charset="0"/>
              </a:rPr>
              <a:t>The sponsor has the </a:t>
            </a:r>
            <a:r>
              <a:rPr lang="en-GB" altLang="cs-CZ" sz="2400" b="1" dirty="0">
                <a:solidFill>
                  <a:srgbClr val="002060"/>
                </a:solidFill>
                <a:latin typeface="Times New Roman" panose="02020603050405020304" pitchFamily="18" charset="0"/>
                <a:cs typeface="Times New Roman" panose="02020603050405020304" pitchFamily="18" charset="0"/>
              </a:rPr>
              <a:t>ultimate say </a:t>
            </a:r>
            <a:r>
              <a:rPr lang="en-GB" altLang="cs-CZ" sz="2400" dirty="0">
                <a:solidFill>
                  <a:srgbClr val="002060"/>
                </a:solidFill>
                <a:latin typeface="Times New Roman" panose="02020603050405020304" pitchFamily="18" charset="0"/>
                <a:cs typeface="Times New Roman" panose="02020603050405020304" pitchFamily="18" charset="0"/>
              </a:rPr>
              <a:t>in whether the </a:t>
            </a:r>
            <a:r>
              <a:rPr lang="en-GB" altLang="cs-CZ" sz="2400" b="1" dirty="0">
                <a:solidFill>
                  <a:srgbClr val="002060"/>
                </a:solidFill>
                <a:latin typeface="Times New Roman" panose="02020603050405020304" pitchFamily="18" charset="0"/>
                <a:cs typeface="Times New Roman" panose="02020603050405020304" pitchFamily="18" charset="0"/>
              </a:rPr>
              <a:t>project result is acceptable</a:t>
            </a:r>
            <a:r>
              <a:rPr lang="en-GB" altLang="cs-CZ" sz="2400" dirty="0">
                <a:solidFill>
                  <a:srgbClr val="002060"/>
                </a:solidFill>
                <a:latin typeface="Times New Roman" panose="02020603050405020304" pitchFamily="18" charset="0"/>
                <a:cs typeface="Times New Roman" panose="02020603050405020304" pitchFamily="18" charset="0"/>
              </a:rPr>
              <a:t>.</a:t>
            </a:r>
          </a:p>
          <a:p>
            <a:endParaRPr lang="en-GB"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The </a:t>
            </a:r>
            <a:r>
              <a:rPr lang="en-GB" altLang="cs-CZ" sz="2400" b="1" dirty="0">
                <a:solidFill>
                  <a:srgbClr val="002060"/>
                </a:solidFill>
                <a:latin typeface="Times New Roman" panose="02020603050405020304" pitchFamily="18" charset="0"/>
                <a:cs typeface="Times New Roman" panose="02020603050405020304" pitchFamily="18" charset="0"/>
              </a:rPr>
              <a:t>decisions</a:t>
            </a:r>
            <a:r>
              <a:rPr lang="en-GB" altLang="cs-CZ" sz="2400" dirty="0">
                <a:solidFill>
                  <a:srgbClr val="002060"/>
                </a:solidFill>
                <a:latin typeface="Times New Roman" panose="02020603050405020304" pitchFamily="18" charset="0"/>
                <a:cs typeface="Times New Roman" panose="02020603050405020304" pitchFamily="18" charset="0"/>
              </a:rPr>
              <a:t> the sponsors make: whether to </a:t>
            </a:r>
            <a:r>
              <a:rPr lang="en-GB" altLang="cs-CZ" sz="2400" b="1" dirty="0">
                <a:solidFill>
                  <a:srgbClr val="002060"/>
                </a:solidFill>
                <a:latin typeface="Times New Roman" panose="02020603050405020304" pitchFamily="18" charset="0"/>
                <a:cs typeface="Times New Roman" panose="02020603050405020304" pitchFamily="18" charset="0"/>
              </a:rPr>
              <a:t>approve the project proposal</a:t>
            </a:r>
            <a:r>
              <a:rPr lang="en-GB" altLang="cs-CZ" sz="2400" dirty="0">
                <a:solidFill>
                  <a:srgbClr val="002060"/>
                </a:solidFill>
                <a:latin typeface="Times New Roman" panose="02020603050405020304" pitchFamily="18" charset="0"/>
                <a:cs typeface="Times New Roman" panose="02020603050405020304" pitchFamily="18" charset="0"/>
              </a:rPr>
              <a:t>, the </a:t>
            </a:r>
            <a:r>
              <a:rPr lang="en-GB" altLang="cs-CZ" sz="2400" b="1" dirty="0">
                <a:solidFill>
                  <a:srgbClr val="002060"/>
                </a:solidFill>
                <a:latin typeface="Times New Roman" panose="02020603050405020304" pitchFamily="18" charset="0"/>
                <a:cs typeface="Times New Roman" panose="02020603050405020304" pitchFamily="18" charset="0"/>
              </a:rPr>
              <a:t>project plan </a:t>
            </a:r>
            <a:r>
              <a:rPr lang="en-GB" altLang="cs-CZ" sz="2400" dirty="0">
                <a:solidFill>
                  <a:srgbClr val="002060"/>
                </a:solidFill>
                <a:latin typeface="Times New Roman" panose="02020603050405020304" pitchFamily="18" charset="0"/>
                <a:cs typeface="Times New Roman" panose="02020603050405020304" pitchFamily="18" charset="0"/>
              </a:rPr>
              <a:t>and the </a:t>
            </a:r>
            <a:r>
              <a:rPr lang="en-GB" altLang="cs-CZ" sz="2400" b="1" dirty="0">
                <a:solidFill>
                  <a:srgbClr val="002060"/>
                </a:solidFill>
                <a:latin typeface="Times New Roman" panose="02020603050405020304" pitchFamily="18" charset="0"/>
                <a:cs typeface="Times New Roman" panose="02020603050405020304" pitchFamily="18" charset="0"/>
              </a:rPr>
              <a:t>results</a:t>
            </a:r>
            <a:r>
              <a:rPr lang="en-GB" altLang="cs-CZ" sz="2400" dirty="0">
                <a:solidFill>
                  <a:srgbClr val="002060"/>
                </a:solidFill>
                <a:latin typeface="Times New Roman" panose="02020603050405020304" pitchFamily="18" charset="0"/>
                <a:cs typeface="Times New Roman" panose="02020603050405020304" pitchFamily="18" charset="0"/>
              </a:rPr>
              <a:t> that the team ultimately delivers. </a:t>
            </a:r>
          </a:p>
          <a:p>
            <a:r>
              <a:rPr lang="en-GB" altLang="cs-CZ" sz="2400" dirty="0">
                <a:solidFill>
                  <a:srgbClr val="002060"/>
                </a:solidFill>
                <a:latin typeface="Times New Roman" panose="02020603050405020304" pitchFamily="18" charset="0"/>
                <a:cs typeface="Times New Roman" panose="02020603050405020304" pitchFamily="18" charset="0"/>
              </a:rPr>
              <a:t>The sponsor is also </a:t>
            </a:r>
            <a:r>
              <a:rPr lang="en-GB" altLang="cs-CZ" sz="2400" b="1" dirty="0">
                <a:solidFill>
                  <a:srgbClr val="002060"/>
                </a:solidFill>
                <a:latin typeface="Times New Roman" panose="02020603050405020304" pitchFamily="18" charset="0"/>
                <a:cs typeface="Times New Roman" panose="02020603050405020304" pitchFamily="18" charset="0"/>
              </a:rPr>
              <a:t>responsible</a:t>
            </a:r>
            <a:r>
              <a:rPr lang="en-GB" altLang="cs-CZ" sz="2400" dirty="0">
                <a:solidFill>
                  <a:srgbClr val="002060"/>
                </a:solidFill>
                <a:latin typeface="Times New Roman" panose="02020603050405020304" pitchFamily="18" charset="0"/>
                <a:cs typeface="Times New Roman" panose="02020603050405020304" pitchFamily="18" charset="0"/>
              </a:rPr>
              <a:t> for acquisition of a </a:t>
            </a:r>
            <a:r>
              <a:rPr lang="en-GB" altLang="cs-CZ" sz="2400" b="1" dirty="0">
                <a:solidFill>
                  <a:srgbClr val="002060"/>
                </a:solidFill>
                <a:latin typeface="Times New Roman" panose="02020603050405020304" pitchFamily="18" charset="0"/>
                <a:cs typeface="Times New Roman" panose="02020603050405020304" pitchFamily="18" charset="0"/>
              </a:rPr>
              <a:t>budget</a:t>
            </a:r>
            <a:r>
              <a:rPr lang="en-GB" altLang="cs-CZ" sz="2400" dirty="0">
                <a:solidFill>
                  <a:srgbClr val="002060"/>
                </a:solidFill>
                <a:latin typeface="Times New Roman" panose="02020603050405020304" pitchFamily="18" charset="0"/>
                <a:cs typeface="Times New Roman" panose="02020603050405020304" pitchFamily="18" charset="0"/>
              </a:rPr>
              <a:t> and for making sufficient </a:t>
            </a:r>
            <a:r>
              <a:rPr lang="en-GB" altLang="cs-CZ" sz="2400" b="1" dirty="0">
                <a:solidFill>
                  <a:srgbClr val="002060"/>
                </a:solidFill>
                <a:latin typeface="Times New Roman" panose="02020603050405020304" pitchFamily="18" charset="0"/>
                <a:cs typeface="Times New Roman" panose="02020603050405020304" pitchFamily="18" charset="0"/>
              </a:rPr>
              <a:t>staff and resources available </a:t>
            </a:r>
            <a:r>
              <a:rPr lang="en-GB" altLang="cs-CZ" sz="2400" dirty="0">
                <a:solidFill>
                  <a:srgbClr val="002060"/>
                </a:solidFill>
                <a:latin typeface="Times New Roman" panose="02020603050405020304" pitchFamily="18" charset="0"/>
                <a:cs typeface="Times New Roman" panose="02020603050405020304" pitchFamily="18" charset="0"/>
              </a:rPr>
              <a:t>to the project group. </a:t>
            </a:r>
          </a:p>
          <a:p>
            <a:r>
              <a:rPr lang="en-GB" altLang="cs-CZ" sz="2400" dirty="0">
                <a:solidFill>
                  <a:srgbClr val="002060"/>
                </a:solidFill>
                <a:latin typeface="Times New Roman" panose="02020603050405020304" pitchFamily="18" charset="0"/>
                <a:cs typeface="Times New Roman" panose="02020603050405020304" pitchFamily="18" charset="0"/>
              </a:rPr>
              <a:t>The sponsor must be able to clarify any uncertainties the project group might have and help the group resolve any problems. </a:t>
            </a:r>
          </a:p>
          <a:p>
            <a:r>
              <a:rPr lang="en-GB" altLang="cs-CZ" sz="2400" dirty="0">
                <a:solidFill>
                  <a:srgbClr val="002060"/>
                </a:solidFill>
                <a:latin typeface="Times New Roman" panose="02020603050405020304" pitchFamily="18" charset="0"/>
                <a:cs typeface="Times New Roman" panose="02020603050405020304" pitchFamily="18" charset="0"/>
              </a:rPr>
              <a:t>Along with the project manager, the sponsor is </a:t>
            </a:r>
            <a:r>
              <a:rPr lang="en-GB" altLang="cs-CZ" sz="2400" b="1" dirty="0">
                <a:solidFill>
                  <a:srgbClr val="002060"/>
                </a:solidFill>
                <a:latin typeface="Times New Roman" panose="02020603050405020304" pitchFamily="18" charset="0"/>
                <a:cs typeface="Times New Roman" panose="02020603050405020304" pitchFamily="18" charset="0"/>
              </a:rPr>
              <a:t>responsible</a:t>
            </a:r>
            <a:r>
              <a:rPr lang="en-GB" altLang="cs-CZ" sz="2400" dirty="0">
                <a:solidFill>
                  <a:srgbClr val="002060"/>
                </a:solidFill>
                <a:latin typeface="Times New Roman" panose="02020603050405020304" pitchFamily="18" charset="0"/>
                <a:cs typeface="Times New Roman" panose="02020603050405020304" pitchFamily="18" charset="0"/>
              </a:rPr>
              <a:t> for monitoring the </a:t>
            </a:r>
            <a:r>
              <a:rPr lang="en-GB" altLang="cs-CZ" sz="2400" b="1" dirty="0">
                <a:solidFill>
                  <a:srgbClr val="002060"/>
                </a:solidFill>
                <a:latin typeface="Times New Roman" panose="02020603050405020304" pitchFamily="18" charset="0"/>
                <a:cs typeface="Times New Roman" panose="02020603050405020304" pitchFamily="18" charset="0"/>
              </a:rPr>
              <a:t>time and money spent </a:t>
            </a:r>
            <a:r>
              <a:rPr lang="en-GB" altLang="cs-CZ" sz="2400" dirty="0">
                <a:solidFill>
                  <a:srgbClr val="002060"/>
                </a:solidFill>
                <a:latin typeface="Times New Roman" panose="02020603050405020304" pitchFamily="18" charset="0"/>
                <a:cs typeface="Times New Roman" panose="02020603050405020304" pitchFamily="18" charset="0"/>
              </a:rPr>
              <a:t>and the standard of research done.</a:t>
            </a:r>
          </a:p>
        </p:txBody>
      </p:sp>
    </p:spTree>
    <p:extLst>
      <p:ext uri="{BB962C8B-B14F-4D97-AF65-F5344CB8AC3E}">
        <p14:creationId xmlns:p14="http://schemas.microsoft.com/office/powerpoint/2010/main" val="3461504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5872120"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Who are the future users of the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27644" y="1092655"/>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400" dirty="0">
                <a:solidFill>
                  <a:srgbClr val="002060"/>
                </a:solidFill>
                <a:latin typeface="Times New Roman" panose="02020603050405020304" pitchFamily="18" charset="0"/>
                <a:cs typeface="Times New Roman" panose="02020603050405020304" pitchFamily="18" charset="0"/>
              </a:rPr>
              <a:t>The project result (the end product) is eventually ‘put into use’ by (future) ‘users’. </a:t>
            </a:r>
          </a:p>
          <a:p>
            <a:pPr marL="0" indent="0">
              <a:buNone/>
            </a:pPr>
            <a:r>
              <a:rPr lang="en-GB" altLang="cs-CZ" sz="2400" dirty="0">
                <a:solidFill>
                  <a:srgbClr val="002060"/>
                </a:solidFill>
                <a:latin typeface="Times New Roman" panose="02020603050405020304" pitchFamily="18" charset="0"/>
                <a:cs typeface="Times New Roman" panose="02020603050405020304" pitchFamily="18" charset="0"/>
              </a:rPr>
              <a:t>Example:</a:t>
            </a:r>
          </a:p>
          <a:p>
            <a:pPr>
              <a:buFont typeface="Wingdings" panose="05000000000000000000" pitchFamily="2" charset="2"/>
              <a:buChar char="Ø"/>
            </a:pPr>
            <a:r>
              <a:rPr lang="en-GB" altLang="cs-CZ" sz="2400" dirty="0">
                <a:solidFill>
                  <a:srgbClr val="002060"/>
                </a:solidFill>
                <a:latin typeface="Times New Roman" panose="02020603050405020304" pitchFamily="18" charset="0"/>
                <a:cs typeface="Times New Roman" panose="02020603050405020304" pitchFamily="18" charset="0"/>
              </a:rPr>
              <a:t> a construction project yields a house in which the new occupants are considered the users of the project result. </a:t>
            </a:r>
          </a:p>
          <a:p>
            <a:pPr>
              <a:buFont typeface="Wingdings" panose="05000000000000000000" pitchFamily="2" charset="2"/>
              <a:buChar char="Ø"/>
            </a:pPr>
            <a:r>
              <a:rPr lang="en-GB" altLang="cs-CZ" sz="2400" dirty="0">
                <a:solidFill>
                  <a:srgbClr val="002060"/>
                </a:solidFill>
                <a:latin typeface="Times New Roman" panose="02020603050405020304" pitchFamily="18" charset="0"/>
                <a:cs typeface="Times New Roman" panose="02020603050405020304" pitchFamily="18" charset="0"/>
              </a:rPr>
              <a:t>Patients and nurses are the users of a new hospital wing following its construction, whereas the hospital director is the sponsor. </a:t>
            </a:r>
          </a:p>
          <a:p>
            <a:pPr>
              <a:buFont typeface="Wingdings" panose="05000000000000000000" pitchFamily="2" charset="2"/>
              <a:buChar char="Ø"/>
            </a:pPr>
            <a:r>
              <a:rPr lang="en-GB" altLang="cs-CZ" sz="2400" dirty="0">
                <a:solidFill>
                  <a:srgbClr val="002060"/>
                </a:solidFill>
                <a:latin typeface="Times New Roman" panose="02020603050405020304" pitchFamily="18" charset="0"/>
                <a:cs typeface="Times New Roman" panose="02020603050405020304" pitchFamily="18" charset="0"/>
              </a:rPr>
              <a:t>With a project that entails implementing a new computer program, the people who will be working with the new program are the users. </a:t>
            </a:r>
          </a:p>
          <a:p>
            <a:pPr>
              <a:buFont typeface="Wingdings" panose="05000000000000000000" pitchFamily="2" charset="2"/>
              <a:buChar char="Ø"/>
            </a:pPr>
            <a:r>
              <a:rPr lang="en-GB" altLang="cs-CZ" sz="2400" dirty="0">
                <a:solidFill>
                  <a:srgbClr val="002060"/>
                </a:solidFill>
                <a:latin typeface="Times New Roman" panose="02020603050405020304" pitchFamily="18" charset="0"/>
                <a:cs typeface="Times New Roman" panose="02020603050405020304" pitchFamily="18" charset="0"/>
              </a:rPr>
              <a:t>The users of a project with the goal of organising a major study trip are the students.</a:t>
            </a:r>
          </a:p>
          <a:p>
            <a:r>
              <a:rPr lang="en-GB" altLang="cs-CZ" sz="2400" dirty="0">
                <a:solidFill>
                  <a:srgbClr val="002060"/>
                </a:solidFill>
                <a:latin typeface="Times New Roman" panose="02020603050405020304" pitchFamily="18" charset="0"/>
                <a:cs typeface="Times New Roman" panose="02020603050405020304" pitchFamily="18" charset="0"/>
              </a:rPr>
              <a:t>The sponsor pays for the project but the users must work with its results. It is therefore essential to involve the future users in the project from its onset and to keep them involved throughout the entire project. </a:t>
            </a:r>
          </a:p>
        </p:txBody>
      </p:sp>
    </p:spTree>
    <p:extLst>
      <p:ext uri="{BB962C8B-B14F-4D97-AF65-F5344CB8AC3E}">
        <p14:creationId xmlns:p14="http://schemas.microsoft.com/office/powerpoint/2010/main" val="302494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4027064"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Who is a project manager?</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27644" y="1092655"/>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Project managers plan, monitor, and control the project</a:t>
            </a:r>
          </a:p>
          <a:p>
            <a:r>
              <a:rPr lang="en-GB" altLang="cs-CZ" sz="2400" dirty="0">
                <a:solidFill>
                  <a:srgbClr val="002060"/>
                </a:solidFill>
                <a:latin typeface="Times New Roman" panose="02020603050405020304" pitchFamily="18" charset="0"/>
                <a:cs typeface="Times New Roman" panose="02020603050405020304" pitchFamily="18" charset="0"/>
              </a:rPr>
              <a:t>Project manager is the so-called owner of the project’s objectives, and</a:t>
            </a:r>
          </a:p>
          <a:p>
            <a:r>
              <a:rPr lang="en-GB" altLang="cs-CZ" sz="2400" dirty="0">
                <a:solidFill>
                  <a:srgbClr val="002060"/>
                </a:solidFill>
                <a:latin typeface="Times New Roman" panose="02020603050405020304" pitchFamily="18" charset="0"/>
                <a:cs typeface="Times New Roman" panose="02020603050405020304" pitchFamily="18" charset="0"/>
              </a:rPr>
              <a:t> is the owner of the project’s results. </a:t>
            </a:r>
          </a:p>
          <a:p>
            <a:r>
              <a:rPr lang="en-GB" altLang="cs-CZ" sz="2400" dirty="0">
                <a:solidFill>
                  <a:srgbClr val="002060"/>
                </a:solidFill>
                <a:latin typeface="Times New Roman" panose="02020603050405020304" pitchFamily="18" charset="0"/>
                <a:cs typeface="Times New Roman" panose="02020603050405020304" pitchFamily="18" charset="0"/>
              </a:rPr>
              <a:t>The project’s results must provide an answer to the following question: </a:t>
            </a:r>
            <a:r>
              <a:rPr lang="en-GB" altLang="cs-CZ" sz="2400" u="sng" dirty="0">
                <a:solidFill>
                  <a:srgbClr val="002060"/>
                </a:solidFill>
                <a:latin typeface="Times New Roman" panose="02020603050405020304" pitchFamily="18" charset="0"/>
                <a:cs typeface="Times New Roman" panose="02020603050405020304" pitchFamily="18" charset="0"/>
              </a:rPr>
              <a:t>what product must this project group deliver?</a:t>
            </a:r>
          </a:p>
          <a:p>
            <a:r>
              <a:rPr lang="en-GB" altLang="cs-CZ" sz="2400" dirty="0">
                <a:solidFill>
                  <a:srgbClr val="002060"/>
                </a:solidFill>
                <a:latin typeface="Times New Roman" panose="02020603050405020304" pitchFamily="18" charset="0"/>
                <a:cs typeface="Times New Roman" panose="02020603050405020304" pitchFamily="18" charset="0"/>
              </a:rPr>
              <a:t>If the project is carried out within a company, the project manager will usually be appointed by the board of directors. </a:t>
            </a:r>
          </a:p>
          <a:p>
            <a:r>
              <a:rPr lang="en-GB" altLang="cs-CZ" sz="2400" dirty="0">
                <a:solidFill>
                  <a:srgbClr val="002060"/>
                </a:solidFill>
                <a:latin typeface="Times New Roman" panose="02020603050405020304" pitchFamily="18" charset="0"/>
                <a:cs typeface="Times New Roman" panose="02020603050405020304" pitchFamily="18" charset="0"/>
              </a:rPr>
              <a:t>occasionally a project group is allowed to choose a project manager from their midst. </a:t>
            </a:r>
          </a:p>
          <a:p>
            <a:r>
              <a:rPr lang="en-GB" altLang="cs-CZ" sz="2400" dirty="0">
                <a:solidFill>
                  <a:srgbClr val="002060"/>
                </a:solidFill>
                <a:latin typeface="Times New Roman" panose="02020603050405020304" pitchFamily="18" charset="0"/>
                <a:cs typeface="Times New Roman" panose="02020603050405020304" pitchFamily="18" charset="0"/>
              </a:rPr>
              <a:t>If no one is available to take on the task of being the project manager, an experienced person could be engaged via a consulting agency.</a:t>
            </a:r>
          </a:p>
        </p:txBody>
      </p:sp>
    </p:spTree>
    <p:extLst>
      <p:ext uri="{BB962C8B-B14F-4D97-AF65-F5344CB8AC3E}">
        <p14:creationId xmlns:p14="http://schemas.microsoft.com/office/powerpoint/2010/main" val="349629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27735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a:t>
            </a:r>
            <a:r>
              <a:rPr kumimoji="0" lang="en-GB" sz="2400" b="1" i="0" u="none" strike="noStrike" kern="0" cap="none" spc="0" normalizeH="0" baseline="0" noProof="0" dirty="0">
                <a:ln>
                  <a:noFill/>
                </a:ln>
                <a:solidFill>
                  <a:srgbClr val="307871"/>
                </a:solidFill>
                <a:effectLst/>
                <a:uLnTx/>
                <a:uFillTx/>
                <a:latin typeface="Times New Roman"/>
                <a:ea typeface="+mn-ea"/>
                <a:cs typeface="+mn-cs"/>
              </a:rPr>
              <a:t> </a:t>
            </a: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 the end of this lecture you should be able to understand and explain: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project lifecycle and its phases.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types of project lifecycles.</a:t>
            </a:r>
          </a:p>
          <a:p>
            <a:pPr marL="0" marR="0" lvl="0" indent="0" algn="l" defTabSz="914400" rtl="0" eaLnBrk="1" fontAlgn="auto" latinLnBrk="0" hangingPunct="1">
              <a:lnSpc>
                <a:spcPct val="90000"/>
              </a:lnSpc>
              <a:spcBef>
                <a:spcPts val="1000"/>
              </a:spcBef>
              <a:spcAft>
                <a:spcPts val="0"/>
              </a:spcAft>
              <a:buClrTx/>
              <a:buSzTx/>
              <a:buNone/>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RACI matrix, why do we use it and how do we assemble 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How is project organized and what staff do we need to do the project.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5739072" cy="523220"/>
          </a:xfrm>
          <a:prstGeom prst="rect">
            <a:avLst/>
          </a:prstGeom>
        </p:spPr>
        <p:txBody>
          <a:bodyPr wrap="none">
            <a:spAutoFit/>
          </a:bodyPr>
          <a:lstStyle/>
          <a:p>
            <a:pPr lvl="0">
              <a:defRPr/>
            </a:pPr>
            <a:r>
              <a:rPr lang="en-GB" sz="2800" kern="0" dirty="0">
                <a:solidFill>
                  <a:srgbClr val="002060"/>
                </a:solidFill>
                <a:latin typeface="Times New Roman"/>
                <a:ea typeface="+mj-ea"/>
                <a:cs typeface="+mj-cs"/>
              </a:rPr>
              <a:t>The competencies of project manager?</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527645" y="2272683"/>
            <a:ext cx="4798958" cy="3889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leadership </a:t>
            </a:r>
          </a:p>
          <a:p>
            <a:pPr>
              <a:spcBef>
                <a:spcPts val="0"/>
              </a:spcBef>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negotiate</a:t>
            </a:r>
          </a:p>
          <a:p>
            <a:pPr>
              <a:spcBef>
                <a:spcPts val="0"/>
              </a:spcBef>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result-oriented working style</a:t>
            </a:r>
          </a:p>
          <a:p>
            <a:pPr>
              <a:spcBef>
                <a:spcPts val="0"/>
              </a:spcBef>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distinguish between main issues and minor issues</a:t>
            </a:r>
          </a:p>
          <a:p>
            <a:pPr>
              <a:spcBef>
                <a:spcPts val="0"/>
              </a:spcBef>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estimate the risks that could threaten the project</a:t>
            </a:r>
          </a:p>
          <a:p>
            <a:pPr>
              <a:spcBef>
                <a:spcPts val="0"/>
              </a:spcBef>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determine the limits of the project</a:t>
            </a:r>
          </a:p>
          <a:p>
            <a:pPr>
              <a:spcBef>
                <a:spcPts val="0"/>
              </a:spcBef>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formulate a project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33A17745-03A3-FA93-804D-61870495993A}"/>
              </a:ext>
            </a:extLst>
          </p:cNvPr>
          <p:cNvSpPr txBox="1">
            <a:spLocks/>
          </p:cNvSpPr>
          <p:nvPr/>
        </p:nvSpPr>
        <p:spPr>
          <a:xfrm>
            <a:off x="6096000" y="2272683"/>
            <a:ext cx="5446451" cy="3889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400" dirty="0">
                <a:solidFill>
                  <a:srgbClr val="002060"/>
                </a:solidFill>
                <a:latin typeface="Times New Roman" panose="02020603050405020304" pitchFamily="18" charset="0"/>
                <a:cs typeface="Times New Roman" panose="02020603050405020304" pitchFamily="18" charset="0"/>
              </a:rPr>
              <a:t>to determine the required competency levels of the project team members</a:t>
            </a:r>
          </a:p>
          <a:p>
            <a:r>
              <a:rPr lang="en-GB" altLang="cs-CZ" sz="2400" dirty="0">
                <a:solidFill>
                  <a:srgbClr val="002060"/>
                </a:solidFill>
                <a:latin typeface="Times New Roman" panose="02020603050405020304" pitchFamily="18" charset="0"/>
                <a:cs typeface="Times New Roman" panose="02020603050405020304" pitchFamily="18" charset="0"/>
              </a:rPr>
              <a:t>to plan and think ahead</a:t>
            </a:r>
          </a:p>
          <a:p>
            <a:r>
              <a:rPr lang="en-GB" altLang="cs-CZ" sz="2400" dirty="0">
                <a:solidFill>
                  <a:srgbClr val="002060"/>
                </a:solidFill>
                <a:latin typeface="Times New Roman" panose="02020603050405020304" pitchFamily="18" charset="0"/>
                <a:cs typeface="Times New Roman" panose="02020603050405020304" pitchFamily="18" charset="0"/>
              </a:rPr>
              <a:t>to monitor quality</a:t>
            </a:r>
          </a:p>
          <a:p>
            <a:r>
              <a:rPr lang="en-GB" altLang="cs-CZ" sz="2400" dirty="0">
                <a:solidFill>
                  <a:srgbClr val="002060"/>
                </a:solidFill>
                <a:latin typeface="Times New Roman" panose="02020603050405020304" pitchFamily="18" charset="0"/>
                <a:cs typeface="Times New Roman" panose="02020603050405020304" pitchFamily="18" charset="0"/>
              </a:rPr>
              <a:t>to motivate and lead the members of the project team</a:t>
            </a:r>
          </a:p>
          <a:p>
            <a:r>
              <a:rPr lang="en-GB" altLang="cs-CZ" sz="2400" dirty="0">
                <a:solidFill>
                  <a:srgbClr val="002060"/>
                </a:solidFill>
                <a:latin typeface="Times New Roman" panose="02020603050405020304" pitchFamily="18" charset="0"/>
                <a:cs typeface="Times New Roman" panose="02020603050405020304" pitchFamily="18" charset="0"/>
              </a:rPr>
              <a:t>to organise and delegate</a:t>
            </a:r>
          </a:p>
          <a:p>
            <a:r>
              <a:rPr lang="en-GB" altLang="cs-CZ" sz="2400" dirty="0">
                <a:solidFill>
                  <a:srgbClr val="002060"/>
                </a:solidFill>
                <a:latin typeface="Times New Roman" panose="02020603050405020304" pitchFamily="18" charset="0"/>
                <a:cs typeface="Times New Roman" panose="02020603050405020304" pitchFamily="18" charset="0"/>
              </a:rPr>
              <a:t>to manage finances</a:t>
            </a:r>
          </a:p>
        </p:txBody>
      </p:sp>
      <p:sp>
        <p:nvSpPr>
          <p:cNvPr id="11" name="TextBox 10">
            <a:extLst>
              <a:ext uri="{FF2B5EF4-FFF2-40B4-BE49-F238E27FC236}">
                <a16:creationId xmlns:a16="http://schemas.microsoft.com/office/drawing/2014/main" id="{9D6CAD67-5B3B-91A9-9644-5935B35CA05C}"/>
              </a:ext>
            </a:extLst>
          </p:cNvPr>
          <p:cNvSpPr txBox="1"/>
          <p:nvPr/>
        </p:nvSpPr>
        <p:spPr>
          <a:xfrm>
            <a:off x="417250" y="1026354"/>
            <a:ext cx="112471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 addition to general management skills, a project manager must be able to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 a systematic and result-oriented fashion.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project manager should at least possess the following </a:t>
            </a:r>
            <a:r>
              <a:rPr kumimoji="0" lang="en-GB" altLang="cs-CZ" sz="24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abilities</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87181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3889206"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Organizational structure types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7201400" y="1192562"/>
            <a:ext cx="330982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b="1" dirty="0">
                <a:solidFill>
                  <a:srgbClr val="002060"/>
                </a:solidFill>
                <a:latin typeface="Times New Roman" panose="02020603050405020304" pitchFamily="18" charset="0"/>
                <a:cs typeface="Times New Roman" panose="02020603050405020304" pitchFamily="18" charset="0"/>
              </a:rPr>
              <a:t>Influence of Organizational </a:t>
            </a:r>
            <a:r>
              <a:rPr lang="cs-CZ" sz="2000" b="1" dirty="0" err="1">
                <a:solidFill>
                  <a:srgbClr val="002060"/>
                </a:solidFill>
                <a:latin typeface="Times New Roman" panose="02020603050405020304" pitchFamily="18" charset="0"/>
                <a:cs typeface="Times New Roman" panose="02020603050405020304" pitchFamily="18" charset="0"/>
              </a:rPr>
              <a:t>Structures</a:t>
            </a:r>
            <a:r>
              <a:rPr lang="cs-CZ" sz="2000" b="1" dirty="0">
                <a:solidFill>
                  <a:srgbClr val="002060"/>
                </a:solidFill>
                <a:latin typeface="Times New Roman" panose="02020603050405020304" pitchFamily="18" charset="0"/>
                <a:cs typeface="Times New Roman" panose="02020603050405020304" pitchFamily="18" charset="0"/>
              </a:rPr>
              <a:t> on </a:t>
            </a:r>
            <a:r>
              <a:rPr lang="cs-CZ" sz="2000" b="1" dirty="0" err="1">
                <a:solidFill>
                  <a:srgbClr val="002060"/>
                </a:solidFill>
                <a:latin typeface="Times New Roman" panose="02020603050405020304" pitchFamily="18" charset="0"/>
                <a:cs typeface="Times New Roman" panose="02020603050405020304" pitchFamily="18" charset="0"/>
              </a:rPr>
              <a:t>projects</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b="1" dirty="0">
              <a:solidFill>
                <a:srgbClr val="307871"/>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Each factor may carry</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 different level of importance in the final analysis.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 combination of the factor, its value, and relative importance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provides the organization’s decision makers with the right information for inclusion in the analysis.</a:t>
            </a:r>
            <a:endParaRPr lang="en-GB" sz="20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0F6C0E7A-FCFB-4037-9834-411DBFCE88AE}"/>
              </a:ext>
            </a:extLst>
          </p:cNvPr>
          <p:cNvPicPr>
            <a:picLocks noChangeAspect="1"/>
          </p:cNvPicPr>
          <p:nvPr/>
        </p:nvPicPr>
        <p:blipFill rotWithShape="1">
          <a:blip r:embed="rId3"/>
          <a:srcRect l="24737" t="13284" r="25263" b="4562"/>
          <a:stretch/>
        </p:blipFill>
        <p:spPr>
          <a:xfrm>
            <a:off x="251520" y="947804"/>
            <a:ext cx="6851244" cy="5757555"/>
          </a:xfrm>
          <a:prstGeom prst="rect">
            <a:avLst/>
          </a:prstGeom>
        </p:spPr>
      </p:pic>
      <p:sp>
        <p:nvSpPr>
          <p:cNvPr id="7" name="Zástupný symbol pro obsah 2">
            <a:extLst>
              <a:ext uri="{FF2B5EF4-FFF2-40B4-BE49-F238E27FC236}">
                <a16:creationId xmlns:a16="http://schemas.microsoft.com/office/drawing/2014/main" id="{09695DC3-4813-476C-AEC8-0214AC6CFF4B}"/>
              </a:ext>
            </a:extLst>
          </p:cNvPr>
          <p:cNvSpPr txBox="1">
            <a:spLocks/>
          </p:cNvSpPr>
          <p:nvPr/>
        </p:nvSpPr>
        <p:spPr>
          <a:xfrm>
            <a:off x="251520" y="6662514"/>
            <a:ext cx="2088232" cy="481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dirty="0">
                <a:solidFill>
                  <a:srgbClr val="002060"/>
                </a:solidFill>
                <a:latin typeface="Times New Roman" panose="02020603050405020304" pitchFamily="18" charset="0"/>
                <a:cs typeface="Times New Roman" panose="02020603050405020304" pitchFamily="18" charset="0"/>
              </a:rPr>
              <a:t>Source. PMBOK </a:t>
            </a:r>
            <a:r>
              <a:rPr lang="cs-CZ" altLang="cs-CZ" sz="800" dirty="0" err="1">
                <a:solidFill>
                  <a:srgbClr val="002060"/>
                </a:solidFill>
                <a:latin typeface="Times New Roman" panose="02020603050405020304" pitchFamily="18" charset="0"/>
                <a:cs typeface="Times New Roman" panose="02020603050405020304" pitchFamily="18" charset="0"/>
              </a:rPr>
              <a:t>Guide</a:t>
            </a:r>
            <a:endParaRPr lang="en-GB" altLang="cs-CZ" sz="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400" dirty="0">
              <a:solidFill>
                <a:srgbClr val="002060"/>
              </a:solidFill>
              <a:latin typeface="Enriqueta" panose="02000000000000000000" pitchFamily="2" charset="0"/>
            </a:endParaRPr>
          </a:p>
        </p:txBody>
      </p:sp>
    </p:spTree>
    <p:extLst>
      <p:ext uri="{BB962C8B-B14F-4D97-AF65-F5344CB8AC3E}">
        <p14:creationId xmlns:p14="http://schemas.microsoft.com/office/powerpoint/2010/main" val="362917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Organizational structure of the project Point 1.6.1 of the template</a:t>
            </a:r>
          </a:p>
        </p:txBody>
      </p:sp>
      <p:pic>
        <p:nvPicPr>
          <p:cNvPr id="3" name="Obrázek 2">
            <a:extLst>
              <a:ext uri="{FF2B5EF4-FFF2-40B4-BE49-F238E27FC236}">
                <a16:creationId xmlns:a16="http://schemas.microsoft.com/office/drawing/2014/main" id="{BE74471C-451B-8477-225C-E9AA74E6CC02}"/>
              </a:ext>
            </a:extLst>
          </p:cNvPr>
          <p:cNvPicPr>
            <a:picLocks noChangeAspect="1"/>
          </p:cNvPicPr>
          <p:nvPr/>
        </p:nvPicPr>
        <p:blipFill>
          <a:blip r:embed="rId3">
            <a:duotone>
              <a:prstClr val="black"/>
              <a:schemeClr val="tx2">
                <a:tint val="45000"/>
                <a:satMod val="400000"/>
              </a:schemeClr>
            </a:duotone>
          </a:blip>
          <a:stretch>
            <a:fillRect/>
          </a:stretch>
        </p:blipFill>
        <p:spPr>
          <a:xfrm>
            <a:off x="617614" y="1222547"/>
            <a:ext cx="10356352" cy="3393678"/>
          </a:xfrm>
          <a:prstGeom prst="rect">
            <a:avLst/>
          </a:prstGeom>
        </p:spPr>
      </p:pic>
      <p:sp>
        <p:nvSpPr>
          <p:cNvPr id="6" name="TextovéPole 5">
            <a:extLst>
              <a:ext uri="{FF2B5EF4-FFF2-40B4-BE49-F238E27FC236}">
                <a16:creationId xmlns:a16="http://schemas.microsoft.com/office/drawing/2014/main" id="{88F950E3-F31F-CF9B-19AE-E32118DF7ED4}"/>
              </a:ext>
            </a:extLst>
          </p:cNvPr>
          <p:cNvSpPr txBox="1"/>
          <p:nvPr/>
        </p:nvSpPr>
        <p:spPr>
          <a:xfrm>
            <a:off x="729143" y="4727512"/>
            <a:ext cx="4891596"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Your project does not need necessarily all of the position listed in the template</a:t>
            </a:r>
            <a:r>
              <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Choose only the relevant ones</a:t>
            </a:r>
            <a:r>
              <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
        <p:nvSpPr>
          <p:cNvPr id="7" name="TextovéPole 6">
            <a:extLst>
              <a:ext uri="{FF2B5EF4-FFF2-40B4-BE49-F238E27FC236}">
                <a16:creationId xmlns:a16="http://schemas.microsoft.com/office/drawing/2014/main" id="{4DDB1786-0AA1-D82F-6CA6-B64DF6BCA1F3}"/>
              </a:ext>
            </a:extLst>
          </p:cNvPr>
          <p:cNvSpPr txBox="1"/>
          <p:nvPr/>
        </p:nvSpPr>
        <p:spPr>
          <a:xfrm>
            <a:off x="7402749" y="3865738"/>
            <a:ext cx="3969770" cy="224676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Do not forget to create an organigram - a diagram of your organizational structure of your project stakeholders.</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5324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4" name="Obrázek 3">
            <a:extLst>
              <a:ext uri="{FF2B5EF4-FFF2-40B4-BE49-F238E27FC236}">
                <a16:creationId xmlns:a16="http://schemas.microsoft.com/office/drawing/2014/main" id="{5C4E2B27-68AD-83F8-FC40-8B4B9D5A064E}"/>
              </a:ext>
            </a:extLst>
          </p:cNvPr>
          <p:cNvPicPr>
            <a:picLocks noChangeAspect="1"/>
          </p:cNvPicPr>
          <p:nvPr/>
        </p:nvPicPr>
        <p:blipFill>
          <a:blip r:embed="rId3"/>
          <a:stretch>
            <a:fillRect/>
          </a:stretch>
        </p:blipFill>
        <p:spPr>
          <a:xfrm>
            <a:off x="1606435" y="2090796"/>
            <a:ext cx="8047382" cy="4411980"/>
          </a:xfrm>
          <a:prstGeom prst="rect">
            <a:avLst/>
          </a:prstGeom>
        </p:spPr>
      </p:pic>
    </p:spTree>
    <p:extLst>
      <p:ext uri="{BB962C8B-B14F-4D97-AF65-F5344CB8AC3E}">
        <p14:creationId xmlns:p14="http://schemas.microsoft.com/office/powerpoint/2010/main" val="169158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95412"/>
            <a:ext cx="9611571"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Organizational structure of the project (diagram, RACI matrix)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614927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DCB717B-68D6-1DFE-130F-32B8DDAB69F4}"/>
              </a:ext>
            </a:extLst>
          </p:cNvPr>
          <p:cNvSpPr txBox="1"/>
          <p:nvPr/>
        </p:nvSpPr>
        <p:spPr>
          <a:xfrm>
            <a:off x="251519" y="1456753"/>
            <a:ext cx="9723701" cy="646331"/>
          </a:xfrm>
          <a:prstGeom prst="rect">
            <a:avLst/>
          </a:prstGeom>
          <a:noFill/>
        </p:spPr>
        <p:txBody>
          <a:bodyPr wrap="square">
            <a:spAutoFit/>
          </a:bodyPr>
          <a:lstStyle/>
          <a:p>
            <a:r>
              <a:rPr lang="en-GB" sz="1800" dirty="0">
                <a:solidFill>
                  <a:srgbClr val="002060"/>
                </a:solidFill>
                <a:latin typeface="Times New Roman" panose="02020603050405020304" pitchFamily="18" charset="0"/>
                <a:cs typeface="Times New Roman" panose="02020603050405020304" pitchFamily="18" charset="0"/>
              </a:rPr>
              <a:t>RACI matrix - assigning of responsibilities of each individual or their jobs in a task (project, service or process) in the organization. </a:t>
            </a:r>
          </a:p>
        </p:txBody>
      </p:sp>
      <p:grpSp>
        <p:nvGrpSpPr>
          <p:cNvPr id="9" name="Group 8">
            <a:extLst>
              <a:ext uri="{FF2B5EF4-FFF2-40B4-BE49-F238E27FC236}">
                <a16:creationId xmlns:a16="http://schemas.microsoft.com/office/drawing/2014/main" id="{72C400C4-B3D4-068B-28BB-6E7D455BAA38}"/>
              </a:ext>
            </a:extLst>
          </p:cNvPr>
          <p:cNvGrpSpPr/>
          <p:nvPr/>
        </p:nvGrpSpPr>
        <p:grpSpPr>
          <a:xfrm>
            <a:off x="2199675" y="2179290"/>
            <a:ext cx="7983012" cy="3978924"/>
            <a:chOff x="1555445" y="1443248"/>
            <a:chExt cx="7952449" cy="4545751"/>
          </a:xfrm>
        </p:grpSpPr>
        <p:sp>
          <p:nvSpPr>
            <p:cNvPr id="10" name="TextBox 9">
              <a:extLst>
                <a:ext uri="{FF2B5EF4-FFF2-40B4-BE49-F238E27FC236}">
                  <a16:creationId xmlns:a16="http://schemas.microsoft.com/office/drawing/2014/main" id="{70C540EF-425A-9CCE-E132-1650E1B83FA7}"/>
                </a:ext>
              </a:extLst>
            </p:cNvPr>
            <p:cNvSpPr txBox="1"/>
            <p:nvPr/>
          </p:nvSpPr>
          <p:spPr>
            <a:xfrm>
              <a:off x="1555445" y="1443248"/>
              <a:ext cx="795244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400" b="1" dirty="0">
                  <a:solidFill>
                    <a:schemeClr val="tx1"/>
                  </a:solidFill>
                </a:rPr>
                <a:t>Responsible</a:t>
              </a:r>
              <a:r>
                <a:rPr lang="cs-CZ" sz="2400" dirty="0">
                  <a:solidFill>
                    <a:schemeClr val="tx1"/>
                  </a:solidFill>
                </a:rPr>
                <a:t> – </a:t>
              </a:r>
              <a:r>
                <a:rPr lang="en-GB" sz="2400" dirty="0"/>
                <a:t>who is responsible for performing the assigned task (implements, is responsible)</a:t>
              </a:r>
            </a:p>
          </p:txBody>
        </p:sp>
        <p:sp>
          <p:nvSpPr>
            <p:cNvPr id="11" name="TextBox 10">
              <a:extLst>
                <a:ext uri="{FF2B5EF4-FFF2-40B4-BE49-F238E27FC236}">
                  <a16:creationId xmlns:a16="http://schemas.microsoft.com/office/drawing/2014/main" id="{5F255389-439D-C761-7905-37DDAE86D19B}"/>
                </a:ext>
              </a:extLst>
            </p:cNvPr>
            <p:cNvSpPr txBox="1"/>
            <p:nvPr/>
          </p:nvSpPr>
          <p:spPr>
            <a:xfrm>
              <a:off x="1555445" y="2598003"/>
              <a:ext cx="795244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400" b="1" dirty="0">
                  <a:solidFill>
                    <a:schemeClr val="tx1"/>
                  </a:solidFill>
                </a:rPr>
                <a:t>Accountable </a:t>
              </a:r>
              <a:r>
                <a:rPr lang="cs-CZ" sz="2400" dirty="0">
                  <a:solidFill>
                    <a:schemeClr val="tx1"/>
                  </a:solidFill>
                </a:rPr>
                <a:t>- </a:t>
              </a:r>
              <a:r>
                <a:rPr lang="en-GB" sz="2400" dirty="0"/>
                <a:t>who is responsible for the whole task, is responsible for what is done (manages, decides)</a:t>
              </a:r>
            </a:p>
          </p:txBody>
        </p:sp>
        <p:sp>
          <p:nvSpPr>
            <p:cNvPr id="12" name="TextBox 11">
              <a:extLst>
                <a:ext uri="{FF2B5EF4-FFF2-40B4-BE49-F238E27FC236}">
                  <a16:creationId xmlns:a16="http://schemas.microsoft.com/office/drawing/2014/main" id="{1720AB74-7BC0-FE13-9B35-CF61A4D61827}"/>
                </a:ext>
              </a:extLst>
            </p:cNvPr>
            <p:cNvSpPr txBox="1"/>
            <p:nvPr/>
          </p:nvSpPr>
          <p:spPr>
            <a:xfrm>
              <a:off x="1555445" y="3693336"/>
              <a:ext cx="795244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400" b="1" dirty="0">
                  <a:solidFill>
                    <a:schemeClr val="tx1"/>
                  </a:solidFill>
                </a:rPr>
                <a:t>Consulted </a:t>
              </a:r>
              <a:r>
                <a:rPr lang="cs-CZ" sz="2400" dirty="0">
                  <a:solidFill>
                    <a:schemeClr val="tx1"/>
                  </a:solidFill>
                </a:rPr>
                <a:t>-</a:t>
              </a:r>
              <a:r>
                <a:rPr lang="en-GB" sz="2400" dirty="0">
                  <a:solidFill>
                    <a:schemeClr val="tx1"/>
                  </a:solidFill>
                </a:rPr>
                <a:t> </a:t>
              </a:r>
              <a:r>
                <a:rPr lang="en-GB" sz="2400" dirty="0"/>
                <a:t>who can provide advice or consultation for the task (consults, information is requested or waiting for a response to the activity) 2-way communication</a:t>
              </a:r>
            </a:p>
          </p:txBody>
        </p:sp>
        <p:sp>
          <p:nvSpPr>
            <p:cNvPr id="13" name="TextBox 12">
              <a:extLst>
                <a:ext uri="{FF2B5EF4-FFF2-40B4-BE49-F238E27FC236}">
                  <a16:creationId xmlns:a16="http://schemas.microsoft.com/office/drawing/2014/main" id="{B6B57CDE-4538-ED6F-BA3C-C6000E8AA2BF}"/>
                </a:ext>
              </a:extLst>
            </p:cNvPr>
            <p:cNvSpPr txBox="1"/>
            <p:nvPr/>
          </p:nvSpPr>
          <p:spPr>
            <a:xfrm>
              <a:off x="1555445" y="5158002"/>
              <a:ext cx="795244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sz="2400" b="1" dirty="0">
                  <a:solidFill>
                    <a:schemeClr val="tx1"/>
                  </a:solidFill>
                </a:rPr>
                <a:t>Informed</a:t>
              </a:r>
              <a:r>
                <a:rPr lang="cs-CZ" sz="2400" dirty="0">
                  <a:solidFill>
                    <a:schemeClr val="tx1"/>
                  </a:solidFill>
                </a:rPr>
                <a:t> </a:t>
              </a:r>
              <a:r>
                <a:rPr lang="cs-CZ"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a:t>who should be informed about the progress of the task or decisions in the task (1-way communication)</a:t>
              </a:r>
            </a:p>
          </p:txBody>
        </p:sp>
      </p:grpSp>
    </p:spTree>
    <p:extLst>
      <p:ext uri="{BB962C8B-B14F-4D97-AF65-F5344CB8AC3E}">
        <p14:creationId xmlns:p14="http://schemas.microsoft.com/office/powerpoint/2010/main" val="3048792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95412"/>
            <a:ext cx="9611571"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Organizational structure of the project (diagram, RACI matrix)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614927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p:txBody>
      </p:sp>
      <p:pic>
        <p:nvPicPr>
          <p:cNvPr id="2" name="Content Placeholder 5">
            <a:extLst>
              <a:ext uri="{FF2B5EF4-FFF2-40B4-BE49-F238E27FC236}">
                <a16:creationId xmlns:a16="http://schemas.microsoft.com/office/drawing/2014/main" id="{854E359D-247B-FA03-A62A-97C4F96A1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12" y="1763993"/>
            <a:ext cx="6411019" cy="4470428"/>
          </a:xfrm>
          <a:prstGeom prst="rect">
            <a:avLst/>
          </a:prstGeom>
        </p:spPr>
      </p:pic>
    </p:spTree>
    <p:extLst>
      <p:ext uri="{BB962C8B-B14F-4D97-AF65-F5344CB8AC3E}">
        <p14:creationId xmlns:p14="http://schemas.microsoft.com/office/powerpoint/2010/main" val="2374681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95412"/>
            <a:ext cx="9611571"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Organizational structure of the project (diagram, RACI matrix)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614927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p:txBody>
      </p:sp>
      <p:pic>
        <p:nvPicPr>
          <p:cNvPr id="3" name="Obrázek 7">
            <a:extLst>
              <a:ext uri="{FF2B5EF4-FFF2-40B4-BE49-F238E27FC236}">
                <a16:creationId xmlns:a16="http://schemas.microsoft.com/office/drawing/2014/main" id="{F46FD2FB-DACF-7D70-0F77-091D7C64CC32}"/>
              </a:ext>
            </a:extLst>
          </p:cNvPr>
          <p:cNvPicPr>
            <a:picLocks noChangeAspect="1"/>
          </p:cNvPicPr>
          <p:nvPr/>
        </p:nvPicPr>
        <p:blipFill rotWithShape="1">
          <a:blip r:embed="rId3"/>
          <a:srcRect l="2597" r="2353" b="6184"/>
          <a:stretch/>
        </p:blipFill>
        <p:spPr bwMode="auto">
          <a:xfrm>
            <a:off x="358219" y="1672555"/>
            <a:ext cx="11279293" cy="4437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918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95412"/>
            <a:ext cx="9611571"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Organizational structure of the project (diagram, RACI matrix)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614927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9531BF38-A858-366A-8EB0-50CF0F0BB4AD}"/>
              </a:ext>
            </a:extLst>
          </p:cNvPr>
          <p:cNvPicPr>
            <a:picLocks noChangeAspect="1"/>
          </p:cNvPicPr>
          <p:nvPr/>
        </p:nvPicPr>
        <p:blipFill>
          <a:blip r:embed="rId3"/>
          <a:stretch>
            <a:fillRect/>
          </a:stretch>
        </p:blipFill>
        <p:spPr>
          <a:xfrm>
            <a:off x="2328909" y="951707"/>
            <a:ext cx="7522589" cy="5803638"/>
          </a:xfrm>
          <a:prstGeom prst="rect">
            <a:avLst/>
          </a:prstGeom>
        </p:spPr>
      </p:pic>
    </p:spTree>
    <p:extLst>
      <p:ext uri="{BB962C8B-B14F-4D97-AF65-F5344CB8AC3E}">
        <p14:creationId xmlns:p14="http://schemas.microsoft.com/office/powerpoint/2010/main" val="213810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Obdélník 7">
            <a:extLst>
              <a:ext uri="{FF2B5EF4-FFF2-40B4-BE49-F238E27FC236}">
                <a16:creationId xmlns:a16="http://schemas.microsoft.com/office/drawing/2014/main" id="{86DA222F-4221-4DEB-AFA2-506F13A6C37B}"/>
              </a:ext>
            </a:extLst>
          </p:cNvPr>
          <p:cNvSpPr/>
          <p:nvPr/>
        </p:nvSpPr>
        <p:spPr>
          <a:xfrm>
            <a:off x="251519" y="276742"/>
            <a:ext cx="10013801" cy="523220"/>
          </a:xfrm>
          <a:prstGeom prst="rect">
            <a:avLst/>
          </a:prstGeom>
        </p:spPr>
        <p:txBody>
          <a:bodyPr wrap="square">
            <a:spAutoFit/>
          </a:bodyPr>
          <a:lstStyle/>
          <a:p>
            <a:pPr lvl="0">
              <a:defRPr/>
            </a:pPr>
            <a:r>
              <a:rPr lang="en-GB" sz="2800" kern="0" dirty="0">
                <a:solidFill>
                  <a:srgbClr val="002060"/>
                </a:solidFill>
                <a:latin typeface="Times New Roman"/>
                <a:ea typeface="+mj-ea"/>
                <a:cs typeface="+mj-cs"/>
              </a:rPr>
              <a:t>Time for recap – let’s watch together</a:t>
            </a:r>
          </a:p>
        </p:txBody>
      </p:sp>
      <p:sp>
        <p:nvSpPr>
          <p:cNvPr id="3" name="Zástupný symbol pro obsah 2">
            <a:extLst>
              <a:ext uri="{FF2B5EF4-FFF2-40B4-BE49-F238E27FC236}">
                <a16:creationId xmlns:a16="http://schemas.microsoft.com/office/drawing/2014/main" id="{395AFB9C-3935-9C44-BE5C-80EAA7F5842A}"/>
              </a:ext>
            </a:extLst>
          </p:cNvPr>
          <p:cNvSpPr txBox="1">
            <a:spLocks/>
          </p:cNvSpPr>
          <p:nvPr/>
        </p:nvSpPr>
        <p:spPr>
          <a:xfrm>
            <a:off x="251519" y="14770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Zástupný symbol pro obsah 2">
            <a:extLst>
              <a:ext uri="{FF2B5EF4-FFF2-40B4-BE49-F238E27FC236}">
                <a16:creationId xmlns:a16="http://schemas.microsoft.com/office/drawing/2014/main" id="{2704C91F-CF7D-B729-E4EB-96D21E8443CF}"/>
              </a:ext>
            </a:extLst>
          </p:cNvPr>
          <p:cNvSpPr txBox="1">
            <a:spLocks/>
          </p:cNvSpPr>
          <p:nvPr/>
        </p:nvSpPr>
        <p:spPr>
          <a:xfrm>
            <a:off x="403919" y="1629471"/>
            <a:ext cx="10588115" cy="5258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 name="Online Media 5" title="How to Perform a RACI Matrix | Lord of the Rings Example">
            <a:hlinkClick r:id="" action="ppaction://media"/>
            <a:extLst>
              <a:ext uri="{FF2B5EF4-FFF2-40B4-BE49-F238E27FC236}">
                <a16:creationId xmlns:a16="http://schemas.microsoft.com/office/drawing/2014/main" id="{8DAB0700-5F9E-5D29-7E0D-DBD34829D549}"/>
              </a:ext>
            </a:extLst>
          </p:cNvPr>
          <p:cNvPicPr>
            <a:picLocks noRot="1" noChangeAspect="1"/>
          </p:cNvPicPr>
          <p:nvPr>
            <a:videoFile r:link="rId1"/>
          </p:nvPr>
        </p:nvPicPr>
        <p:blipFill>
          <a:blip r:embed="rId3"/>
          <a:stretch>
            <a:fillRect/>
          </a:stretch>
        </p:blipFill>
        <p:spPr>
          <a:xfrm>
            <a:off x="840129" y="1075473"/>
            <a:ext cx="9425191" cy="5325233"/>
          </a:xfrm>
          <a:prstGeom prst="rect">
            <a:avLst/>
          </a:prstGeom>
        </p:spPr>
      </p:pic>
    </p:spTree>
    <p:extLst>
      <p:ext uri="{BB962C8B-B14F-4D97-AF65-F5344CB8AC3E}">
        <p14:creationId xmlns:p14="http://schemas.microsoft.com/office/powerpoint/2010/main" val="193176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98457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Group work – RACI matrix Point 1.6.2 of the seminar work template</a:t>
            </a:r>
          </a:p>
        </p:txBody>
      </p:sp>
      <p:sp>
        <p:nvSpPr>
          <p:cNvPr id="8" name="Zástupný symbol pro obsah 2"/>
          <p:cNvSpPr txBox="1">
            <a:spLocks/>
          </p:cNvSpPr>
          <p:nvPr/>
        </p:nvSpPr>
        <p:spPr>
          <a:xfrm>
            <a:off x="475049" y="1373343"/>
            <a:ext cx="9845744" cy="4841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Create your own RACI matrix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First identify the </a:t>
            </a:r>
            <a:r>
              <a:rPr kumimoji="0" lang="en-GB" altLang="cs-CZ"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main stakeholders </a:t>
            </a:r>
            <a:r>
              <a:rPr kumimoji="0" lang="en-GB"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and main </a:t>
            </a:r>
            <a:r>
              <a:rPr kumimoji="0" lang="en-GB" altLang="cs-CZ"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activities</a:t>
            </a:r>
            <a:r>
              <a:rPr kumimoji="0" lang="en-GB" altLang="cs-CZ"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of your project (look back in your Logical framework and the activities and tasks in your matrix, use them for your RACI matrix as well.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725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181652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Key</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readings</a:t>
            </a: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 can find support in the following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2. Project Management Growth: Concepts and Definitions</a:t>
            </a: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4. Organizing and Staffing the Project Office and Team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Kerzner, H. (2017). Project Management: A Systems Approach to Planning, Scheduling, and Controlling. Hoboken, New Jersey: John Wiley &amp; Sons, Inc. ISBN 978-1-119-16535-4.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5. Developing a mission, vision, goals, and objectives for the project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Haegney</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J. (2016). Fundamentals of project management. AMACOM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1, 2 &amp; 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Grit, R. (2021). Project management : A practical approach. Taylor &amp; Francis Group.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32279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0" cap="none" spc="0" normalizeH="0" baseline="0" noProof="0" dirty="0">
                <a:ln>
                  <a:noFill/>
                </a:ln>
                <a:solidFill>
                  <a:srgbClr val="002060"/>
                </a:solidFill>
                <a:effectLst/>
                <a:uLnTx/>
                <a:uFillTx/>
                <a:latin typeface="Times New Roman"/>
                <a:ea typeface="+mn-ea"/>
                <a:cs typeface="+mn-cs"/>
              </a:rPr>
              <a:t>R</a:t>
            </a:r>
            <a:r>
              <a:rPr kumimoji="0" lang="en-US" sz="2000" b="0" i="0" u="none" strike="noStrike" kern="0" cap="none" spc="0" normalizeH="0" baseline="0" noProof="0">
                <a:ln>
                  <a:noFill/>
                </a:ln>
                <a:solidFill>
                  <a:srgbClr val="002060"/>
                </a:solidFill>
                <a:effectLst/>
                <a:uLnTx/>
                <a:uFillTx/>
                <a:latin typeface="Times New Roman"/>
                <a:ea typeface="+mn-ea"/>
                <a:cs typeface="+mn-cs"/>
              </a:rPr>
              <a:t>eferences</a:t>
            </a:r>
            <a:endParaRPr kumimoji="0" lang="en-GB" sz="2000" b="0" i="0" u="none" strike="noStrike" kern="0" cap="none" spc="0" normalizeH="0" baseline="0" noProof="0" dirty="0">
              <a:ln>
                <a:noFill/>
              </a:ln>
              <a:solidFill>
                <a:srgbClr val="002060"/>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44086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Grit, R. (2021). Project management : A practical approach. Taylor &amp; Francis Group.</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2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Haegney</a:t>
            </a:r>
            <a:r>
              <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J. (2016). Fundamentals of project management. AMACOM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Kerzner, H. (2017). Project Management: A Systems Approach to Planning, Scheduling, and Controlling. Hoboken, New Jersey: John Wiley &amp; Sons, Inc. ISBN 978-1-119-16535-4.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4892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is project  lifecycle</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288282" y="798149"/>
            <a:ext cx="5219211" cy="5587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Every program, project, or product has certain phases of development known as </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life-cycle</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clear understanding of these phases permits managers and executives to better control resources to achieve </a:t>
            </a:r>
            <a:r>
              <a:rPr lang="en-GB" sz="2000" dirty="0">
                <a:solidFill>
                  <a:srgbClr val="002060"/>
                </a:solidFill>
                <a:latin typeface="Times New Roman" panose="02020603050405020304" pitchFamily="18" charset="0"/>
                <a:cs typeface="Times New Roman" panose="02020603050405020304" pitchFamily="18" charset="0"/>
              </a:rPr>
              <a:t>the specific objectives of the project</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However, </a:t>
            </a:r>
            <a:r>
              <a:rPr kumimoji="0" lang="en-GB"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end result </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is often only temporary.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Example</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results of reorganising a car factory or manufacturing a new car model, will lose their value in the long term. After a number of years, the car factory will start up a new project in order to manufacture an even newer car model. </a:t>
            </a:r>
          </a:p>
          <a:p>
            <a:pPr>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entire process from start to finish of a project is called the ‘</a:t>
            </a:r>
            <a:r>
              <a:rPr kumimoji="0" lang="en-GB" sz="20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lifecycle</a:t>
            </a: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C8B532B-7AE1-2FA7-FC1D-986FF12957A9}"/>
              </a:ext>
            </a:extLst>
          </p:cNvPr>
          <p:cNvPicPr>
            <a:picLocks noChangeAspect="1"/>
          </p:cNvPicPr>
          <p:nvPr/>
        </p:nvPicPr>
        <p:blipFill>
          <a:blip r:embed="rId3"/>
          <a:stretch>
            <a:fillRect/>
          </a:stretch>
        </p:blipFill>
        <p:spPr>
          <a:xfrm>
            <a:off x="1073425" y="3379874"/>
            <a:ext cx="3505695" cy="2956892"/>
          </a:xfrm>
          <a:prstGeom prst="rect">
            <a:avLst/>
          </a:prstGeom>
        </p:spPr>
      </p:pic>
    </p:spTree>
    <p:extLst>
      <p:ext uri="{BB962C8B-B14F-4D97-AF65-F5344CB8AC3E}">
        <p14:creationId xmlns:p14="http://schemas.microsoft.com/office/powerpoint/2010/main" val="22565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6583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Project  lifecycle phases</a:t>
            </a:r>
          </a:p>
        </p:txBody>
      </p:sp>
      <p:pic>
        <p:nvPicPr>
          <p:cNvPr id="5" name="Picture 4">
            <a:extLst>
              <a:ext uri="{FF2B5EF4-FFF2-40B4-BE49-F238E27FC236}">
                <a16:creationId xmlns:a16="http://schemas.microsoft.com/office/drawing/2014/main" id="{D35A4721-159E-DFAC-C321-58B0DE6A2E49}"/>
              </a:ext>
            </a:extLst>
          </p:cNvPr>
          <p:cNvPicPr>
            <a:picLocks noChangeAspect="1"/>
          </p:cNvPicPr>
          <p:nvPr/>
        </p:nvPicPr>
        <p:blipFill>
          <a:blip r:embed="rId3"/>
          <a:stretch>
            <a:fillRect/>
          </a:stretch>
        </p:blipFill>
        <p:spPr>
          <a:xfrm>
            <a:off x="834946" y="1838960"/>
            <a:ext cx="9854528" cy="3373120"/>
          </a:xfrm>
          <a:prstGeom prst="rect">
            <a:avLst/>
          </a:prstGeom>
        </p:spPr>
      </p:pic>
    </p:spTree>
    <p:extLst>
      <p:ext uri="{BB962C8B-B14F-4D97-AF65-F5344CB8AC3E}">
        <p14:creationId xmlns:p14="http://schemas.microsoft.com/office/powerpoint/2010/main" val="86857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65837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Project  lifecycle phases</a:t>
            </a:r>
          </a:p>
        </p:txBody>
      </p:sp>
      <p:sp>
        <p:nvSpPr>
          <p:cNvPr id="2" name="Zástupný symbol pro obsah 2">
            <a:extLst>
              <a:ext uri="{FF2B5EF4-FFF2-40B4-BE49-F238E27FC236}">
                <a16:creationId xmlns:a16="http://schemas.microsoft.com/office/drawing/2014/main" id="{92B64AEE-A9DB-7471-CA67-F2EBACCE3ACA}"/>
              </a:ext>
            </a:extLst>
          </p:cNvPr>
          <p:cNvSpPr txBox="1">
            <a:spLocks/>
          </p:cNvSpPr>
          <p:nvPr/>
        </p:nvSpPr>
        <p:spPr>
          <a:xfrm>
            <a:off x="251521" y="1164853"/>
            <a:ext cx="9927196" cy="5226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GB" altLang="cs-CZ"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Phases at the start of the project </a:t>
            </a: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concept, definition, preliminary design, detailed design and production.</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Utilisation </a:t>
            </a:r>
            <a:r>
              <a:rPr lang="en-GB" altLang="cs-CZ" sz="2800" b="1" dirty="0">
                <a:solidFill>
                  <a:srgbClr val="002060"/>
                </a:solidFill>
                <a:latin typeface="Times New Roman" panose="02020603050405020304" pitchFamily="18" charset="0"/>
                <a:cs typeface="Times New Roman" panose="02020603050405020304" pitchFamily="18" charset="0"/>
              </a:rPr>
              <a:t>phase </a:t>
            </a:r>
            <a:r>
              <a:rPr lang="en-GB" altLang="cs-CZ" sz="2800" dirty="0">
                <a:solidFill>
                  <a:srgbClr val="002060"/>
                </a:solidFill>
                <a:latin typeface="Times New Roman" panose="02020603050405020304" pitchFamily="18" charset="0"/>
                <a:cs typeface="Times New Roman" panose="02020603050405020304" pitchFamily="18" charset="0"/>
              </a:rPr>
              <a:t>- </a:t>
            </a: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the end of the production phase, the deliverable is accomplished and subsequently used.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During the utilisation phase</a:t>
            </a: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follow-up and maintenance are required to maintain the results and keep them up to date.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After some time, follow-up might be insufficient, and stagnation will occur.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4926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Obdélník 7">
            <a:extLst>
              <a:ext uri="{FF2B5EF4-FFF2-40B4-BE49-F238E27FC236}">
                <a16:creationId xmlns:a16="http://schemas.microsoft.com/office/drawing/2014/main" id="{86DA222F-4221-4DEB-AFA2-506F13A6C37B}"/>
              </a:ext>
            </a:extLst>
          </p:cNvPr>
          <p:cNvSpPr/>
          <p:nvPr/>
        </p:nvSpPr>
        <p:spPr>
          <a:xfrm>
            <a:off x="281082" y="300413"/>
            <a:ext cx="391645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Times New Roman"/>
                <a:ea typeface="+mn-ea"/>
                <a:cs typeface="+mn-cs"/>
              </a:rPr>
              <a:t>Project  lifecycle example</a:t>
            </a:r>
          </a:p>
        </p:txBody>
      </p:sp>
      <p:sp>
        <p:nvSpPr>
          <p:cNvPr id="2" name="Zástupný symbol pro obsah 2">
            <a:extLst>
              <a:ext uri="{FF2B5EF4-FFF2-40B4-BE49-F238E27FC236}">
                <a16:creationId xmlns:a16="http://schemas.microsoft.com/office/drawing/2014/main" id="{92B64AEE-A9DB-7471-CA67-F2EBACCE3ACA}"/>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32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Example for car factory: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sales of the model start slowing down, or the factory becomes obsolete from a technical perspective.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decline then follows, and the project output is no longer useful.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alt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 the meantime, a new project might be started up to manufacture an even newer model or build a new factory, and the lifecycle of a new project begins.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4927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008264D-0BBB-CB40-9641-13C42A1DBB47}"/>
              </a:ext>
            </a:extLst>
          </p:cNvPr>
          <p:cNvPicPr>
            <a:picLocks noChangeAspect="1"/>
          </p:cNvPicPr>
          <p:nvPr/>
        </p:nvPicPr>
        <p:blipFill>
          <a:blip r:embed="rId3"/>
          <a:stretch>
            <a:fillRect/>
          </a:stretch>
        </p:blipFill>
        <p:spPr>
          <a:xfrm>
            <a:off x="2039647" y="2139779"/>
            <a:ext cx="8112706" cy="3929884"/>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16312</TotalTime>
  <Words>2847</Words>
  <Application>Microsoft Office PowerPoint</Application>
  <PresentationFormat>Širokoúhlá obrazovka</PresentationFormat>
  <Paragraphs>291</Paragraphs>
  <Slides>40</Slides>
  <Notes>6</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40</vt:i4>
      </vt:variant>
    </vt:vector>
  </HeadingPairs>
  <TitlesOfParts>
    <vt:vector size="47" baseType="lpstr">
      <vt:lpstr>Arial</vt:lpstr>
      <vt:lpstr>Calibri</vt:lpstr>
      <vt:lpstr>Calibri Light</vt:lpstr>
      <vt:lpstr>Enriqueta</vt:lpstr>
      <vt:lpstr>Times New Roman</vt:lpstr>
      <vt:lpstr>Wingdings</vt:lpstr>
      <vt:lpstr>Motiv Office</vt:lpstr>
      <vt:lpstr>Defining Project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Lucie Reczkova (Researcher)</cp:lastModifiedBy>
  <cp:revision>181</cp:revision>
  <dcterms:created xsi:type="dcterms:W3CDTF">2016-11-25T20:36:16Z</dcterms:created>
  <dcterms:modified xsi:type="dcterms:W3CDTF">2024-10-15T07:02:22Z</dcterms:modified>
</cp:coreProperties>
</file>