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21" r:id="rId3"/>
    <p:sldId id="394" r:id="rId4"/>
    <p:sldId id="291" r:id="rId5"/>
    <p:sldId id="351" r:id="rId6"/>
    <p:sldId id="395" r:id="rId7"/>
    <p:sldId id="355" r:id="rId8"/>
    <p:sldId id="346" r:id="rId9"/>
    <p:sldId id="359" r:id="rId10"/>
    <p:sldId id="354" r:id="rId11"/>
    <p:sldId id="347" r:id="rId12"/>
    <p:sldId id="345" r:id="rId13"/>
    <p:sldId id="348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350D-6AF5-47D6-992B-C4C58B8C097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4B226-95B6-4FB4-8FC9-EDA107599E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5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https://edit.org</a:t>
            </a:r>
            <a:endParaRPr lang="cs-CZ" sz="1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4B226-95B6-4FB4-8FC9-EDA107599E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54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https://edit.org</a:t>
            </a:r>
            <a:endParaRPr lang="cs-CZ" sz="12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4B226-95B6-4FB4-8FC9-EDA107599E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0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088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15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231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68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99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3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7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68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5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16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51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51738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a </a:t>
            </a:r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br>
              <a:rPr lang="en-GB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 1</a:t>
            </a:r>
            <a:r>
              <a:rPr lang="cs-CZ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criterion, developing project idea and name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</a:t>
            </a:r>
            <a:endParaRPr kumimoji="0" lang="en-GB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triangle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Grafický objekt 22" descr="Zpět obrys">
            <a:extLst>
              <a:ext uri="{FF2B5EF4-FFF2-40B4-BE49-F238E27FC236}">
                <a16:creationId xmlns:a16="http://schemas.microsoft.com/office/drawing/2014/main" id="{348D1F61-FED1-ABD4-A8E3-63A18B2D4264}"/>
              </a:ext>
            </a:extLst>
          </p:cNvPr>
          <p:cNvSpPr/>
          <p:nvPr/>
        </p:nvSpPr>
        <p:spPr>
          <a:xfrm rot="18641193">
            <a:off x="4507413" y="1825774"/>
            <a:ext cx="1932761" cy="1280144"/>
          </a:xfrm>
          <a:custGeom>
            <a:avLst/>
            <a:gdLst>
              <a:gd name="connsiteX0" fmla="*/ 344907 w 1221226"/>
              <a:gd name="connsiteY0" fmla="*/ 344790 h 950416"/>
              <a:gd name="connsiteX1" fmla="*/ 64139 w 1221226"/>
              <a:gd name="connsiteY1" fmla="*/ 344790 h 950416"/>
              <a:gd name="connsiteX2" fmla="*/ 63974 w 1221226"/>
              <a:gd name="connsiteY2" fmla="*/ 344622 h 950416"/>
              <a:gd name="connsiteX3" fmla="*/ 64023 w 1221226"/>
              <a:gd name="connsiteY3" fmla="*/ 344507 h 950416"/>
              <a:gd name="connsiteX4" fmla="*/ 384985 w 1221226"/>
              <a:gd name="connsiteY4" fmla="*/ 23544 h 950416"/>
              <a:gd name="connsiteX5" fmla="*/ 361441 w 1221226"/>
              <a:gd name="connsiteY5" fmla="*/ 0 h 950416"/>
              <a:gd name="connsiteX6" fmla="*/ 0 w 1221226"/>
              <a:gd name="connsiteY6" fmla="*/ 361441 h 950416"/>
              <a:gd name="connsiteX7" fmla="*/ 361441 w 1221226"/>
              <a:gd name="connsiteY7" fmla="*/ 722882 h 950416"/>
              <a:gd name="connsiteX8" fmla="*/ 384985 w 1221226"/>
              <a:gd name="connsiteY8" fmla="*/ 699338 h 950416"/>
              <a:gd name="connsiteX9" fmla="*/ 64023 w 1221226"/>
              <a:gd name="connsiteY9" fmla="*/ 378375 h 950416"/>
              <a:gd name="connsiteX10" fmla="*/ 64024 w 1221226"/>
              <a:gd name="connsiteY10" fmla="*/ 378140 h 950416"/>
              <a:gd name="connsiteX11" fmla="*/ 64139 w 1221226"/>
              <a:gd name="connsiteY11" fmla="*/ 378092 h 950416"/>
              <a:gd name="connsiteX12" fmla="*/ 344907 w 1221226"/>
              <a:gd name="connsiteY12" fmla="*/ 378092 h 950416"/>
              <a:gd name="connsiteX13" fmla="*/ 1190289 w 1221226"/>
              <a:gd name="connsiteY13" fmla="*/ 950417 h 950416"/>
              <a:gd name="connsiteX14" fmla="*/ 1221227 w 1221226"/>
              <a:gd name="connsiteY14" fmla="*/ 938028 h 950416"/>
              <a:gd name="connsiteX15" fmla="*/ 344907 w 1221226"/>
              <a:gd name="connsiteY15" fmla="*/ 344790 h 95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1226" h="950416">
                <a:moveTo>
                  <a:pt x="344907" y="344790"/>
                </a:moveTo>
                <a:lnTo>
                  <a:pt x="64139" y="344790"/>
                </a:lnTo>
                <a:cubicBezTo>
                  <a:pt x="64048" y="344788"/>
                  <a:pt x="63974" y="344714"/>
                  <a:pt x="63974" y="344622"/>
                </a:cubicBezTo>
                <a:cubicBezTo>
                  <a:pt x="63976" y="344579"/>
                  <a:pt x="63993" y="344537"/>
                  <a:pt x="64023" y="344507"/>
                </a:cubicBezTo>
                <a:lnTo>
                  <a:pt x="384985" y="23544"/>
                </a:lnTo>
                <a:lnTo>
                  <a:pt x="361441" y="0"/>
                </a:lnTo>
                <a:lnTo>
                  <a:pt x="0" y="361441"/>
                </a:lnTo>
                <a:lnTo>
                  <a:pt x="361441" y="722882"/>
                </a:lnTo>
                <a:lnTo>
                  <a:pt x="384985" y="699338"/>
                </a:lnTo>
                <a:lnTo>
                  <a:pt x="64023" y="378375"/>
                </a:lnTo>
                <a:cubicBezTo>
                  <a:pt x="63958" y="378310"/>
                  <a:pt x="63959" y="378203"/>
                  <a:pt x="64024" y="378140"/>
                </a:cubicBezTo>
                <a:cubicBezTo>
                  <a:pt x="64056" y="378110"/>
                  <a:pt x="64096" y="378092"/>
                  <a:pt x="64139" y="378092"/>
                </a:cubicBezTo>
                <a:lnTo>
                  <a:pt x="344907" y="378092"/>
                </a:lnTo>
                <a:cubicBezTo>
                  <a:pt x="717587" y="376853"/>
                  <a:pt x="1053014" y="603936"/>
                  <a:pt x="1190289" y="950417"/>
                </a:cubicBezTo>
                <a:lnTo>
                  <a:pt x="1221227" y="938028"/>
                </a:lnTo>
                <a:cubicBezTo>
                  <a:pt x="1078912" y="578887"/>
                  <a:pt x="731216" y="343508"/>
                  <a:pt x="344907" y="34479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6661BD2C-ADFC-B116-A7C4-A0A3D2283AC1}"/>
              </a:ext>
            </a:extLst>
          </p:cNvPr>
          <p:cNvGrpSpPr/>
          <p:nvPr/>
        </p:nvGrpSpPr>
        <p:grpSpPr>
          <a:xfrm>
            <a:off x="5338227" y="703189"/>
            <a:ext cx="5081385" cy="3809221"/>
            <a:chOff x="6381902" y="1552091"/>
            <a:chExt cx="5626179" cy="4270293"/>
          </a:xfrm>
        </p:grpSpPr>
        <p:grpSp>
          <p:nvGrpSpPr>
            <p:cNvPr id="38" name="Skupina 37">
              <a:extLst>
                <a:ext uri="{FF2B5EF4-FFF2-40B4-BE49-F238E27FC236}">
                  <a16:creationId xmlns:a16="http://schemas.microsoft.com/office/drawing/2014/main" id="{56FB48FA-BC3C-8AEE-470D-E09E747FFBA1}"/>
                </a:ext>
              </a:extLst>
            </p:cNvPr>
            <p:cNvGrpSpPr/>
            <p:nvPr/>
          </p:nvGrpSpPr>
          <p:grpSpPr>
            <a:xfrm>
              <a:off x="6381902" y="1552091"/>
              <a:ext cx="5626179" cy="4270293"/>
              <a:chOff x="-108253" y="986645"/>
              <a:chExt cx="12826432" cy="4835739"/>
            </a:xfrm>
          </p:grpSpPr>
          <p:sp>
            <p:nvSpPr>
              <p:cNvPr id="39" name="Zástupný symbol pro obsah 2">
                <a:extLst>
                  <a:ext uri="{FF2B5EF4-FFF2-40B4-BE49-F238E27FC236}">
                    <a16:creationId xmlns:a16="http://schemas.microsoft.com/office/drawing/2014/main" id="{AE8DE424-9BB8-6D17-66CA-C9CF779FA6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63818" y="1035616"/>
                <a:ext cx="9845745" cy="4786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GB" altLang="cs-CZ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228600" marR="0" lvl="0" indent="-22860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cs-CZ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787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cs-CZ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787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cs-CZ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787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cs-CZ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787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cs-CZ" altLang="cs-CZ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30787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altLang="cs-CZ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0787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7D3B756A-4EB3-242E-FC31-AE03EF3927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95126" y="1127757"/>
                <a:ext cx="4645006" cy="3257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l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90000"/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" pitchFamily="2" charset="2"/>
                  <a:buChar char="l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66FF"/>
                  </a:buClr>
                  <a:buSzPct val="80000"/>
                  <a:buFont typeface="Wingdings" pitchFamily="2" charset="2"/>
                  <a:buNone/>
                  <a:tabLst/>
                  <a:defRPr/>
                </a:pPr>
                <a:endParaRPr kumimoji="0" lang="cs-CZ" sz="3000" b="0" i="0" u="none" strike="noStrike" kern="0" cap="none" spc="0" normalizeH="0" baseline="0" noProof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  <p:grpSp>
            <p:nvGrpSpPr>
              <p:cNvPr id="41" name="Skupina 40">
                <a:extLst>
                  <a:ext uri="{FF2B5EF4-FFF2-40B4-BE49-F238E27FC236}">
                    <a16:creationId xmlns:a16="http://schemas.microsoft.com/office/drawing/2014/main" id="{1E3D033A-2547-1404-1E0B-254864A58786}"/>
                  </a:ext>
                </a:extLst>
              </p:cNvPr>
              <p:cNvGrpSpPr/>
              <p:nvPr/>
            </p:nvGrpSpPr>
            <p:grpSpPr>
              <a:xfrm>
                <a:off x="-108253" y="986645"/>
                <a:ext cx="12826432" cy="4342451"/>
                <a:chOff x="-568375" y="1436130"/>
                <a:chExt cx="10526913" cy="4342451"/>
              </a:xfrm>
            </p:grpSpPr>
            <p:sp>
              <p:nvSpPr>
                <p:cNvPr id="46" name="TextBox 2">
                  <a:extLst>
                    <a:ext uri="{FF2B5EF4-FFF2-40B4-BE49-F238E27FC236}">
                      <a16:creationId xmlns:a16="http://schemas.microsoft.com/office/drawing/2014/main" id="{7F7EE4C0-D206-CD1A-0E61-13078A378BA9}"/>
                    </a:ext>
                  </a:extLst>
                </p:cNvPr>
                <p:cNvSpPr txBox="1"/>
                <p:nvPr/>
              </p:nvSpPr>
              <p:spPr>
                <a:xfrm>
                  <a:off x="2770683" y="3471630"/>
                  <a:ext cx="3982278" cy="7319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PROJE</a:t>
                  </a:r>
                  <a:r>
                    <a:rPr kumimoji="0" lang="en-GB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</a:t>
                  </a:r>
                  <a:r>
                    <a:rPr kumimoji="0" lang="cs-CZ" sz="3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</a:t>
                  </a:r>
                </a:p>
              </p:txBody>
            </p:sp>
            <p:grpSp>
              <p:nvGrpSpPr>
                <p:cNvPr id="47" name="Skupina 46">
                  <a:extLst>
                    <a:ext uri="{FF2B5EF4-FFF2-40B4-BE49-F238E27FC236}">
                      <a16:creationId xmlns:a16="http://schemas.microsoft.com/office/drawing/2014/main" id="{3C72DD0B-42D3-9DD7-16D2-767FC0C41523}"/>
                    </a:ext>
                  </a:extLst>
                </p:cNvPr>
                <p:cNvGrpSpPr/>
                <p:nvPr/>
              </p:nvGrpSpPr>
              <p:grpSpPr>
                <a:xfrm>
                  <a:off x="-568375" y="1436130"/>
                  <a:ext cx="10526913" cy="4342451"/>
                  <a:chOff x="-568375" y="1436130"/>
                  <a:chExt cx="10526913" cy="4342451"/>
                </a:xfrm>
              </p:grpSpPr>
              <p:sp>
                <p:nvSpPr>
                  <p:cNvPr id="48" name="TextBox 1">
                    <a:extLst>
                      <a:ext uri="{FF2B5EF4-FFF2-40B4-BE49-F238E27FC236}">
                        <a16:creationId xmlns:a16="http://schemas.microsoft.com/office/drawing/2014/main" id="{F63D65A4-809A-B30E-2C91-E04A5A6E0C22}"/>
                      </a:ext>
                    </a:extLst>
                  </p:cNvPr>
                  <p:cNvSpPr txBox="1"/>
                  <p:nvPr/>
                </p:nvSpPr>
                <p:spPr>
                  <a:xfrm>
                    <a:off x="4724257" y="1638939"/>
                    <a:ext cx="4556720" cy="10455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Conforming to specific requirements including costs and resources</a:t>
                    </a:r>
                    <a:endPara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TextBox 5">
                    <a:extLst>
                      <a:ext uri="{FF2B5EF4-FFF2-40B4-BE49-F238E27FC236}">
                        <a16:creationId xmlns:a16="http://schemas.microsoft.com/office/drawing/2014/main" id="{9A206123-550A-A13C-ACFE-EC30312BA72B}"/>
                      </a:ext>
                    </a:extLst>
                  </p:cNvPr>
                  <p:cNvSpPr txBox="1"/>
                  <p:nvPr/>
                </p:nvSpPr>
                <p:spPr>
                  <a:xfrm>
                    <a:off x="5858087" y="5309721"/>
                    <a:ext cx="4100451" cy="468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Specific objective</a:t>
                    </a:r>
                  </a:p>
                </p:txBody>
              </p:sp>
              <p:sp>
                <p:nvSpPr>
                  <p:cNvPr id="51" name="TextBox 6">
                    <a:extLst>
                      <a:ext uri="{FF2B5EF4-FFF2-40B4-BE49-F238E27FC236}">
                        <a16:creationId xmlns:a16="http://schemas.microsoft.com/office/drawing/2014/main" id="{7ADE867A-97C1-09EB-9BE3-DA6D3BF3BA3E}"/>
                      </a:ext>
                    </a:extLst>
                  </p:cNvPr>
                  <p:cNvSpPr txBox="1"/>
                  <p:nvPr/>
                </p:nvSpPr>
                <p:spPr>
                  <a:xfrm>
                    <a:off x="-568375" y="1436130"/>
                    <a:ext cx="4519620" cy="10940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GB" dirty="0">
                        <a:solidFill>
                          <a:srgbClr val="002060"/>
                        </a:solidFill>
                        <a:latin typeface="Calibri" panose="020F0502020204030204"/>
                      </a:rPr>
                      <a:t>Unique product,</a:t>
                    </a:r>
                    <a:r>
                      <a:rPr lang="en-GB" sz="3200" dirty="0">
                        <a:solidFill>
                          <a:srgbClr val="002060"/>
                        </a:solidFill>
                        <a:latin typeface="Calibri" panose="020F0502020204030204"/>
                      </a:rPr>
                      <a:t> </a:t>
                    </a:r>
                    <a:r>
                      <a:rPr lang="en-GB" dirty="0">
                        <a:solidFill>
                          <a:srgbClr val="002060"/>
                        </a:solidFill>
                        <a:latin typeface="Calibri" panose="020F0502020204030204"/>
                      </a:rPr>
                      <a:t>service, or result</a:t>
                    </a:r>
                    <a:endPara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42" name="Grafický objekt 41" descr="Šipka nahoru se souvislou výplní">
                <a:extLst>
                  <a:ext uri="{FF2B5EF4-FFF2-40B4-BE49-F238E27FC236}">
                    <a16:creationId xmlns:a16="http://schemas.microsoft.com/office/drawing/2014/main" id="{939FCCE9-AFBF-CD01-13A1-915FEE0F9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8923732">
                <a:off x="4128289" y="2250425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3" name="Grafický objekt 42" descr="Šipka nahoru se souvislou výplní">
                <a:extLst>
                  <a:ext uri="{FF2B5EF4-FFF2-40B4-BE49-F238E27FC236}">
                    <a16:creationId xmlns:a16="http://schemas.microsoft.com/office/drawing/2014/main" id="{586BD245-F3D9-8AB6-91AE-DADD0554D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3007284">
                <a:off x="4110727" y="35666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4" name="Grafický objekt 43" descr="Šipka nahoru se souvislou výplní">
                <a:extLst>
                  <a:ext uri="{FF2B5EF4-FFF2-40B4-BE49-F238E27FC236}">
                    <a16:creationId xmlns:a16="http://schemas.microsoft.com/office/drawing/2014/main" id="{432EFE5D-5303-5EE2-4775-D55BCE6AD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8466069">
                <a:off x="6832095" y="3593759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52" name="Grafický objekt 51" descr="Šipka nahoru se souvislou výplní">
              <a:extLst>
                <a:ext uri="{FF2B5EF4-FFF2-40B4-BE49-F238E27FC236}">
                  <a16:creationId xmlns:a16="http://schemas.microsoft.com/office/drawing/2014/main" id="{56E8C947-D772-9239-8710-5AC874E4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5706">
              <a:off x="9384177" y="2751335"/>
              <a:ext cx="401092" cy="807479"/>
            </a:xfrm>
            <a:prstGeom prst="rect">
              <a:avLst/>
            </a:prstGeom>
          </p:spPr>
        </p:pic>
      </p:grpSp>
      <p:pic>
        <p:nvPicPr>
          <p:cNvPr id="54" name="Obrázek 53">
            <a:extLst>
              <a:ext uri="{FF2B5EF4-FFF2-40B4-BE49-F238E27FC236}">
                <a16:creationId xmlns:a16="http://schemas.microsoft.com/office/drawing/2014/main" id="{67FAD233-D284-36AE-6C9F-9DFAEEABDB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105" t="16986" r="28947" b="20877"/>
          <a:stretch/>
        </p:blipFill>
        <p:spPr>
          <a:xfrm>
            <a:off x="573868" y="1988610"/>
            <a:ext cx="4138863" cy="4261390"/>
          </a:xfrm>
          <a:prstGeom prst="rect">
            <a:avLst/>
          </a:prstGeom>
        </p:spPr>
      </p:pic>
      <p:sp>
        <p:nvSpPr>
          <p:cNvPr id="55" name="TextBox 5">
            <a:extLst>
              <a:ext uri="{FF2B5EF4-FFF2-40B4-BE49-F238E27FC236}">
                <a16:creationId xmlns:a16="http://schemas.microsoft.com/office/drawing/2014/main" id="{70803D00-E1C3-0968-58CF-7400B58C8FB2}"/>
              </a:ext>
            </a:extLst>
          </p:cNvPr>
          <p:cNvSpPr txBox="1"/>
          <p:nvPr/>
        </p:nvSpPr>
        <p:spPr>
          <a:xfrm>
            <a:off x="5640695" y="3744082"/>
            <a:ext cx="197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2060"/>
                </a:solidFill>
                <a:latin typeface="Calibri" panose="020F0502020204030204"/>
              </a:rPr>
              <a:t>Time-bound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03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1 – Individual work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Develop a project “My Schedule Today":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 a goal (quantifiable-SMART)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schedule of a day, logic of compiling a sequence of activities (time + activities)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Assign resources to activities (personnel, costs - quantified in a currency)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Identify project risks</a:t>
            </a:r>
          </a:p>
          <a:p>
            <a:pPr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Recommendation: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Limited time 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day: start 00:01 - end 24:00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activities are focused on achieving your goal (result / benefit that can be verified)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Costs of all resources (morning breakfast, travelling, activities, shopping, etc.), hidden costs - energy consumption, housing, services, etc.)</a:t>
            </a:r>
          </a:p>
          <a:p>
            <a:pPr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Summarize the main findings and the overall budget of the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B0D91A8C-E92F-1957-8FD0-B10657B50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0020" y="2502467"/>
            <a:ext cx="3406444" cy="17032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69878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403556" y="1339095"/>
            <a:ext cx="977515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Choose the name of your project (for your seminar paper)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10 minutes to write down ideas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Select 3 options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Determine the “pros" and “cons" of the selected options (advantages and disadvantages, whether is it feasible to implement it as a project)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•	Choose the final idea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bdélník 4">
            <a:extLst>
              <a:ext uri="{FF2B5EF4-FFF2-40B4-BE49-F238E27FC236}">
                <a16:creationId xmlns:a16="http://schemas.microsoft.com/office/drawing/2014/main" id="{03FEC05D-C2F6-8023-AC37-5862D9552B7C}"/>
              </a:ext>
            </a:extLst>
          </p:cNvPr>
          <p:cNvSpPr/>
          <p:nvPr/>
        </p:nvSpPr>
        <p:spPr>
          <a:xfrm>
            <a:off x="403557" y="449337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2 – 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1414780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Questions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…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417776" y="3126657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GB" altLang="cs-CZ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ny</a:t>
            </a:r>
            <a:r>
              <a:rPr kumimoji="0" lang="en-GB" alt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problems with the idea for your project?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2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5092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75438-1F3D-59DA-E1E5-21E8221A0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99" y="2085472"/>
            <a:ext cx="8647888" cy="42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245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9915" y="1236527"/>
            <a:ext cx="9694948" cy="511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min.)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 to your project and answering any questions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55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min.)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Working together – Project should be SMART (20mins)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1 - Develop a project “My Schedule Today“ (30mins)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Create a groups of up to 3 people for working on the project (5mins)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PART 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lang="cs-CZ" alt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min.)</a:t>
            </a:r>
            <a:endParaRPr kumimoji="0" lang="en-GB" altLang="cs-CZ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Task 2. Choose a project topic and name (what is appropriate to use as a project - feedback from the tutor) write down ideas, students choose 3 topics and then determine the "+" and "-" of the ideas (advantages and disadvantages, whether to implement as a project) (25mins)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quiz (5mins)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will be feedback as needed during the time of the groups working on each section of their project and according to the needs of each group/students)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18558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Introduction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67700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need to complete an assignment (seminar paper) for max. of 30 points (30% of final grade).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due date is 15.12.2024 (midnight).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Upload (doc/pdf file) to Information System (homework vaults-will specify it later on)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need to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 your assignment 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(seminar paper) during the last lecture on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18.12.2024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will be a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10-15 minutes presentation in class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ax. of 5 points (5% of final grade)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57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448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 and 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practice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bjectives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end of this seminar you should be able to: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choose an idea suitable for your project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define your project to be SMART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identify each phase of your project and their products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project management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6B9832-77EF-630E-716A-3857D387D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038" y="1296139"/>
            <a:ext cx="4645007" cy="325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cs-CZ" sz="3000" b="0" i="0" u="none" strike="noStrike" kern="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C3AA7D-52C8-B308-3DAA-0045033EEADE}"/>
              </a:ext>
            </a:extLst>
          </p:cNvPr>
          <p:cNvSpPr txBox="1"/>
          <p:nvPr/>
        </p:nvSpPr>
        <p:spPr>
          <a:xfrm>
            <a:off x="466928" y="1575882"/>
            <a:ext cx="977435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management is the planning, organizing, directing, and controlling of company resources for a relatively short-term objective that has been established to complete specific goals and objectives. </a:t>
            </a:r>
          </a:p>
        </p:txBody>
      </p:sp>
    </p:spTree>
    <p:extLst>
      <p:ext uri="{BB962C8B-B14F-4D97-AF65-F5344CB8AC3E}">
        <p14:creationId xmlns:p14="http://schemas.microsoft.com/office/powerpoint/2010/main" val="37457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project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504A4C85-9766-5F62-F965-9882547E4ED9}"/>
              </a:ext>
            </a:extLst>
          </p:cNvPr>
          <p:cNvGrpSpPr/>
          <p:nvPr/>
        </p:nvGrpSpPr>
        <p:grpSpPr>
          <a:xfrm>
            <a:off x="395536" y="1035616"/>
            <a:ext cx="11057685" cy="4786768"/>
            <a:chOff x="395536" y="1035616"/>
            <a:chExt cx="11057685" cy="4786768"/>
          </a:xfrm>
        </p:grpSpPr>
        <p:sp>
          <p:nvSpPr>
            <p:cNvPr id="8" name="Zástupný symbol pro obsah 2"/>
            <p:cNvSpPr txBox="1">
              <a:spLocks/>
            </p:cNvSpPr>
            <p:nvPr/>
          </p:nvSpPr>
          <p:spPr>
            <a:xfrm>
              <a:off x="395536" y="1035616"/>
              <a:ext cx="9845744" cy="478676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28600" marR="0" lvl="0" indent="-22860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228600" marR="0" lvl="0" indent="-22860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alt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3F6B9832-77EF-630E-716A-3857D387D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8038" y="1296139"/>
              <a:ext cx="4645007" cy="3257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l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l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66FF"/>
                </a:buClr>
                <a:buSzPct val="80000"/>
                <a:buFont typeface="Wingdings" pitchFamily="2" charset="2"/>
                <a:buNone/>
                <a:tabLst/>
                <a:defRPr/>
              </a:pPr>
              <a:endParaRPr kumimoji="0" lang="cs-CZ" sz="3000" b="0" i="0" u="none" strike="noStrike" kern="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5A0B8490-0A49-3F27-6793-3BB346B07EA4}"/>
                </a:ext>
              </a:extLst>
            </p:cNvPr>
            <p:cNvGrpSpPr/>
            <p:nvPr/>
          </p:nvGrpSpPr>
          <p:grpSpPr>
            <a:xfrm>
              <a:off x="866274" y="1636699"/>
              <a:ext cx="10586947" cy="3509719"/>
              <a:chOff x="231439" y="2086184"/>
              <a:chExt cx="8688923" cy="3509719"/>
            </a:xfrm>
          </p:grpSpPr>
          <p:sp>
            <p:nvSpPr>
              <p:cNvPr id="12" name="TextBox 2">
                <a:extLst>
                  <a:ext uri="{FF2B5EF4-FFF2-40B4-BE49-F238E27FC236}">
                    <a16:creationId xmlns:a16="http://schemas.microsoft.com/office/drawing/2014/main" id="{D7B405C3-2AC1-1D0C-DD6B-BC06644A6275}"/>
                  </a:ext>
                </a:extLst>
              </p:cNvPr>
              <p:cNvSpPr txBox="1"/>
              <p:nvPr/>
            </p:nvSpPr>
            <p:spPr>
              <a:xfrm>
                <a:off x="2601946" y="3470961"/>
                <a:ext cx="3600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PROJE</a:t>
                </a:r>
                <a:r>
                  <a:rPr kumimoji="0" lang="en-GB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</a:t>
                </a:r>
                <a:r>
                  <a:rPr kumimoji="0" lang="cs-CZ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</a:t>
                </a:r>
              </a:p>
            </p:txBody>
          </p:sp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D4EF1431-756D-0A8F-EEE6-C0D8B53A6320}"/>
                  </a:ext>
                </a:extLst>
              </p:cNvPr>
              <p:cNvGrpSpPr/>
              <p:nvPr/>
            </p:nvGrpSpPr>
            <p:grpSpPr>
              <a:xfrm>
                <a:off x="231439" y="2086184"/>
                <a:ext cx="8688923" cy="3509719"/>
                <a:chOff x="231439" y="2086184"/>
                <a:chExt cx="8688923" cy="3509719"/>
              </a:xfrm>
            </p:grpSpPr>
            <p:sp>
              <p:nvSpPr>
                <p:cNvPr id="14" name="TextBox 1">
                  <a:extLst>
                    <a:ext uri="{FF2B5EF4-FFF2-40B4-BE49-F238E27FC236}">
                      <a16:creationId xmlns:a16="http://schemas.microsoft.com/office/drawing/2014/main" id="{C0A27759-2B60-A05B-EA8E-9CB0F103FD6B}"/>
                    </a:ext>
                  </a:extLst>
                </p:cNvPr>
                <p:cNvSpPr txBox="1"/>
                <p:nvPr/>
              </p:nvSpPr>
              <p:spPr>
                <a:xfrm>
                  <a:off x="5336946" y="2100796"/>
                  <a:ext cx="3454152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3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Conforming to specific requirements including costs and resources</a:t>
                  </a:r>
                </a:p>
              </p:txBody>
            </p:sp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925D0123-9F2E-4D35-D220-B9CB705FEA1F}"/>
                    </a:ext>
                  </a:extLst>
                </p:cNvPr>
                <p:cNvSpPr txBox="1"/>
                <p:nvPr/>
              </p:nvSpPr>
              <p:spPr>
                <a:xfrm>
                  <a:off x="231439" y="4950083"/>
                  <a:ext cx="3600399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Time-bound</a:t>
                  </a:r>
                </a:p>
              </p:txBody>
            </p:sp>
            <p:sp>
              <p:nvSpPr>
                <p:cNvPr id="16" name="TextBox 5">
                  <a:extLst>
                    <a:ext uri="{FF2B5EF4-FFF2-40B4-BE49-F238E27FC236}">
                      <a16:creationId xmlns:a16="http://schemas.microsoft.com/office/drawing/2014/main" id="{8A1B5E72-751F-EB55-EC31-A20D29E48122}"/>
                    </a:ext>
                  </a:extLst>
                </p:cNvPr>
                <p:cNvSpPr txBox="1"/>
                <p:nvPr/>
              </p:nvSpPr>
              <p:spPr>
                <a:xfrm>
                  <a:off x="5466210" y="5011128"/>
                  <a:ext cx="345415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Specific objective</a:t>
                  </a:r>
                </a:p>
              </p:txBody>
            </p:sp>
            <p:sp>
              <p:nvSpPr>
                <p:cNvPr id="17" name="TextBox 6">
                  <a:extLst>
                    <a:ext uri="{FF2B5EF4-FFF2-40B4-BE49-F238E27FC236}">
                      <a16:creationId xmlns:a16="http://schemas.microsoft.com/office/drawing/2014/main" id="{4A5C0EC0-562A-1591-61DA-AB52EB171CE7}"/>
                    </a:ext>
                  </a:extLst>
                </p:cNvPr>
                <p:cNvSpPr txBox="1"/>
                <p:nvPr/>
              </p:nvSpPr>
              <p:spPr>
                <a:xfrm>
                  <a:off x="319775" y="2086184"/>
                  <a:ext cx="3384376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GB" sz="3200" dirty="0">
                      <a:solidFill>
                        <a:srgbClr val="002060"/>
                      </a:solidFill>
                      <a:latin typeface="Calibri" panose="020F0502020204030204"/>
                    </a:rPr>
                    <a:t>Unique product, service, or result</a:t>
                  </a:r>
                  <a:endPara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" name="Grafický objekt 2" descr="Šipka nahoru se souvislou výplní">
              <a:extLst>
                <a:ext uri="{FF2B5EF4-FFF2-40B4-BE49-F238E27FC236}">
                  <a16:creationId xmlns:a16="http://schemas.microsoft.com/office/drawing/2014/main" id="{9E913854-2301-FCCA-3A8A-BC79930AD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8923732">
              <a:off x="4128289" y="2250425"/>
              <a:ext cx="914400" cy="914400"/>
            </a:xfrm>
            <a:prstGeom prst="rect">
              <a:avLst/>
            </a:prstGeom>
          </p:spPr>
        </p:pic>
        <p:pic>
          <p:nvPicPr>
            <p:cNvPr id="7" name="Grafický objekt 6" descr="Šipka nahoru se souvislou výplní">
              <a:extLst>
                <a:ext uri="{FF2B5EF4-FFF2-40B4-BE49-F238E27FC236}">
                  <a16:creationId xmlns:a16="http://schemas.microsoft.com/office/drawing/2014/main" id="{3324592E-D648-F99D-7D3B-06CCA2DD0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3007284">
              <a:off x="4110727" y="3566600"/>
              <a:ext cx="914400" cy="914400"/>
            </a:xfrm>
            <a:prstGeom prst="rect">
              <a:avLst/>
            </a:prstGeom>
          </p:spPr>
        </p:pic>
        <p:pic>
          <p:nvPicPr>
            <p:cNvPr id="9" name="Grafický objekt 8" descr="Šipka nahoru se souvislou výplní">
              <a:extLst>
                <a:ext uri="{FF2B5EF4-FFF2-40B4-BE49-F238E27FC236}">
                  <a16:creationId xmlns:a16="http://schemas.microsoft.com/office/drawing/2014/main" id="{2481CF81-40AC-482C-9797-D8467CE59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466069">
              <a:off x="6591215" y="3659426"/>
              <a:ext cx="914400" cy="914400"/>
            </a:xfrm>
            <a:prstGeom prst="rect">
              <a:avLst/>
            </a:prstGeom>
          </p:spPr>
        </p:pic>
        <p:pic>
          <p:nvPicPr>
            <p:cNvPr id="10" name="Grafický objekt 9" descr="Šipka nahoru se souvislou výplní">
              <a:extLst>
                <a:ext uri="{FF2B5EF4-FFF2-40B4-BE49-F238E27FC236}">
                  <a16:creationId xmlns:a16="http://schemas.microsoft.com/office/drawing/2014/main" id="{C4F313FE-BB58-F8EF-C256-430DF5B1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868917">
              <a:off x="6632516" y="228085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14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7224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7579" y="1217162"/>
            <a:ext cx="9845744" cy="51733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36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E9CE7A2F-DC50-659E-2569-FAEDF358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14337"/>
            <a:ext cx="10515600" cy="276351"/>
          </a:xfrm>
        </p:spPr>
        <p:txBody>
          <a:bodyPr>
            <a:noAutofit/>
          </a:bodyPr>
          <a:lstStyle/>
          <a:p>
            <a:br>
              <a: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GB" sz="3200" dirty="0"/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4D952CC5-E425-5DE0-D695-79A7FBB26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996" y="1155607"/>
            <a:ext cx="5157787" cy="627053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cs-CZ" alt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</a:t>
            </a:r>
            <a:r>
              <a:rPr lang="en-GB" altLang="cs-CZ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ect</a:t>
            </a:r>
            <a:r>
              <a:rPr lang="en-GB" altLang="cs-C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proposal</a:t>
            </a:r>
            <a:endParaRPr lang="en-GB" dirty="0"/>
          </a:p>
        </p:txBody>
      </p:sp>
      <p:sp>
        <p:nvSpPr>
          <p:cNvPr id="14" name="Zástupný obsah 13">
            <a:extLst>
              <a:ext uri="{FF2B5EF4-FFF2-40B4-BE49-F238E27FC236}">
                <a16:creationId xmlns:a16="http://schemas.microsoft.com/office/drawing/2014/main" id="{ABAFB2AF-A4D6-6448-B0FD-0DF080009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481" y="1945789"/>
            <a:ext cx="5434519" cy="44447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cs-CZ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exist as a problem or an idea</a:t>
            </a:r>
            <a:r>
              <a:rPr lang="cs-CZ" altLang="cs-CZ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cs-CZ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investigate the current state of the problem and set the aim or desired result of the project</a:t>
            </a:r>
          </a:p>
          <a:p>
            <a:pPr marL="0" indent="0">
              <a:buNone/>
              <a:defRPr/>
            </a:pPr>
            <a:r>
              <a:rPr lang="en-GB" altLang="cs-C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</a:t>
            </a:r>
            <a:r>
              <a:rPr lang="en-GB" altLang="cs-C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for an accommodation for a family</a:t>
            </a: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chances of refugees to find a job</a:t>
            </a: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microbusinesses to find new channels to distribute and sell their products and services</a:t>
            </a:r>
            <a:endParaRPr lang="cs-CZ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6" name="Zástupný obsah 15">
            <a:extLst>
              <a:ext uri="{FF2B5EF4-FFF2-40B4-BE49-F238E27FC236}">
                <a16:creationId xmlns:a16="http://schemas.microsoft.com/office/drawing/2014/main" id="{14AEDAAA-737A-C807-DD31-71452CA925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45790"/>
            <a:ext cx="5183188" cy="4467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GB" altLang="cs-CZ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GB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cs-CZ" altLang="cs-CZ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a house</a:t>
            </a: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and refurbish an apartment</a:t>
            </a: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GB" altLang="cs-CZ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GB" altLang="cs-CZ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training courses for refugees</a:t>
            </a: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  <a:defRPr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cs-CZ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regular marketplaces in town or online marketplaces</a:t>
            </a:r>
            <a:endParaRPr kumimoji="0" lang="en-GB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6D9EA35D-BAB2-1466-F477-2A2220973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1159235"/>
            <a:ext cx="5183188" cy="104894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 results of the project</a:t>
            </a:r>
            <a:endParaRPr lang="cs-CZ" altLang="cs-CZ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altLang="cs-CZ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200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590B7AA-E340-E9FB-F94F-187759CEEDC7}"/>
              </a:ext>
            </a:extLst>
          </p:cNvPr>
          <p:cNvSpPr/>
          <p:nvPr/>
        </p:nvSpPr>
        <p:spPr>
          <a:xfrm>
            <a:off x="395536" y="444714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 project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986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Working together - Project should be SMART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define what does SMART mean and working together on examples.</a:t>
            </a:r>
          </a:p>
          <a:p>
            <a:pPr>
              <a:defRPr/>
            </a:pPr>
            <a:endParaRPr lang="en-GB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nímek obrazovky, Písmo, plakát&#10;&#10;Popis byl vytvořen automaticky">
            <a:extLst>
              <a:ext uri="{FF2B5EF4-FFF2-40B4-BE49-F238E27FC236}">
                <a16:creationId xmlns:a16="http://schemas.microsoft.com/office/drawing/2014/main" id="{7E32FD1F-8630-3B15-1D9B-D1A43A5E9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33" y="1668186"/>
            <a:ext cx="8550612" cy="511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88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7224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should be SMART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007768" y="1035616"/>
            <a:ext cx="7386968" cy="5548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cs-CZ" altLang="cs-CZ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Specific</a:t>
            </a: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want to build a house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buy and refurbish an apartment in certain locality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cs-CZ" altLang="cs-CZ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GB" altLang="cs-CZ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easurable</a:t>
            </a: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 many training courses do you need to set up and for how many people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GB" altLang="cs-CZ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Attainable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Marketplace example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size of the place/rent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web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site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set up, maintenance, costs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cs-CZ" altLang="cs-CZ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Realis</a:t>
            </a: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tic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R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fugee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example – qualification needed on the job market / are they able to learn such 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quailifications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cs-CZ" altLang="cs-CZ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GB" altLang="cs-CZ" sz="24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imebound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hen we need to reach our goal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need to move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our new home within one year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80DCAC9-8329-B556-C980-7340319EA250}"/>
              </a:ext>
            </a:extLst>
          </p:cNvPr>
          <p:cNvSpPr txBox="1"/>
          <p:nvPr/>
        </p:nvSpPr>
        <p:spPr>
          <a:xfrm>
            <a:off x="251519" y="1162769"/>
            <a:ext cx="314343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  <a:defRPr/>
            </a:pPr>
            <a:r>
              <a:rPr lang="cs-CZ" altLang="cs-CZ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cs-CZ" altLang="cs-C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altLang="cs-CZ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for an accommodation for a family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chances of refugees to find a job</a:t>
            </a: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microbusinesses to find new channels to distribute and sell their products and services</a:t>
            </a: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7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909</Words>
  <Application>Microsoft Office PowerPoint</Application>
  <PresentationFormat>Širokoúhlá obrazovka</PresentationFormat>
  <Paragraphs>143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Motiv Office</vt:lpstr>
      <vt:lpstr>Developing a Project  Seminar 1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Project Management Triangle   2. Developing a Project – My schedule tomorrow</dc:title>
  <dc:creator>Lucie Reczkova</dc:creator>
  <cp:lastModifiedBy>Lucie Reczkova (Researcher)</cp:lastModifiedBy>
  <cp:revision>60</cp:revision>
  <dcterms:created xsi:type="dcterms:W3CDTF">2022-09-20T14:18:12Z</dcterms:created>
  <dcterms:modified xsi:type="dcterms:W3CDTF">2024-10-01T07:37:11Z</dcterms:modified>
</cp:coreProperties>
</file>