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91" r:id="rId3"/>
    <p:sldId id="386" r:id="rId4"/>
    <p:sldId id="387" r:id="rId5"/>
    <p:sldId id="391" r:id="rId6"/>
    <p:sldId id="396" r:id="rId7"/>
    <p:sldId id="398" r:id="rId8"/>
    <p:sldId id="397" r:id="rId9"/>
    <p:sldId id="394" r:id="rId10"/>
    <p:sldId id="395" r:id="rId11"/>
    <p:sldId id="393"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72924-C52D-4B0F-A387-0765B0B680C3}" type="datetimeFigureOut">
              <a:rPr lang="en-GB" smtClean="0"/>
              <a:t>22/10/2024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8CAC8-3606-4AE4-A979-971E4A4BEA20}" type="slidenum">
              <a:rPr lang="en-GB" smtClean="0"/>
              <a:t>‹#›</a:t>
            </a:fld>
            <a:endParaRPr lang="en-GB"/>
          </a:p>
        </p:txBody>
      </p:sp>
    </p:spTree>
    <p:extLst>
      <p:ext uri="{BB962C8B-B14F-4D97-AF65-F5344CB8AC3E}">
        <p14:creationId xmlns:p14="http://schemas.microsoft.com/office/powerpoint/2010/main" val="398908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12486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12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46314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74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1299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08284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1828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22.10.2024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1216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22.10.2024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09398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22.10.2024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8238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91877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29374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3877412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zkova@opf.slu.cz"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eb.mindonmap.com/creat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451738"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Customer </a:t>
            </a:r>
            <a:r>
              <a:rPr lang="cs-CZ" sz="5333" b="1" dirty="0" err="1">
                <a:solidFill>
                  <a:schemeClr val="bg1"/>
                </a:solidFill>
                <a:latin typeface="Times New Roman" panose="02020603050405020304" pitchFamily="18" charset="0"/>
                <a:cs typeface="Times New Roman" panose="02020603050405020304" pitchFamily="18" charset="0"/>
              </a:rPr>
              <a:t>Expectations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The</a:t>
            </a:r>
            <a:r>
              <a:rPr lang="cs-CZ" sz="1867" dirty="0">
                <a:solidFill>
                  <a:schemeClr val="bg1"/>
                </a:solidFill>
                <a:latin typeface="Times New Roman" panose="02020603050405020304" pitchFamily="18" charset="0"/>
                <a:cs typeface="Times New Roman" panose="02020603050405020304" pitchFamily="18" charset="0"/>
              </a:rPr>
              <a:t> Project </a:t>
            </a:r>
            <a:r>
              <a:rPr lang="cs-CZ" sz="1867" dirty="0" err="1">
                <a:solidFill>
                  <a:schemeClr val="bg1"/>
                </a:solidFill>
                <a:latin typeface="Times New Roman" panose="02020603050405020304" pitchFamily="18" charset="0"/>
                <a:cs typeface="Times New Roman" panose="02020603050405020304" pitchFamily="18" charset="0"/>
              </a:rPr>
              <a:t>Product</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4" name="Podnadpis 2">
            <a:extLst>
              <a:ext uri="{FF2B5EF4-FFF2-40B4-BE49-F238E27FC236}">
                <a16:creationId xmlns:a16="http://schemas.microsoft.com/office/drawing/2014/main" id="{786BB23C-22E4-4B2F-726C-2C0BF06F039E}"/>
              </a:ext>
            </a:extLst>
          </p:cNvPr>
          <p:cNvSpPr txBox="1">
            <a:spLocks/>
          </p:cNvSpPr>
          <p:nvPr/>
        </p:nvSpPr>
        <p:spPr>
          <a:xfrm>
            <a:off x="8165055" y="4361173"/>
            <a:ext cx="3797974" cy="214017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Project Management</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altLang="cs-CZ" sz="1800" dirty="0">
              <a:solidFill>
                <a:srgbClr val="307871"/>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Lucie </a:t>
            </a:r>
            <a:r>
              <a:rPr kumimoji="0" lang="en-GB" altLang="cs-CZ" sz="1800" b="0"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Reczzkova</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B304</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hlinkClick r:id="rId3"/>
              </a:rPr>
              <a:t>Reczkova@opf.slu.cz</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Office hours: Wednesday 10-11.30</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2.6 Quality tolerances - any tolerances that can be applied to the acceptance criteria</a:t>
            </a: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2.7 Responsibility for acceptance - who is responsible for acceptance</a:t>
            </a: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6 </a:t>
            </a:r>
            <a:r>
              <a:rPr lang="en-GB" sz="2000" b="1" dirty="0">
                <a:solidFill>
                  <a:srgbClr val="002060"/>
                </a:solidFill>
                <a:latin typeface="Times New Roman" panose="02020603050405020304" pitchFamily="18" charset="0"/>
                <a:cs typeface="Times New Roman" panose="02020603050405020304" pitchFamily="18" charset="0"/>
              </a:rPr>
              <a:t>– 2.7</a:t>
            </a:r>
            <a:endPar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631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RACI matrix Point 1.6.2 of the seminar work template</a:t>
            </a:r>
          </a:p>
        </p:txBody>
      </p:sp>
      <p:sp>
        <p:nvSpPr>
          <p:cNvPr id="8" name="Zástupný symbol pro obsah 2"/>
          <p:cNvSpPr txBox="1">
            <a:spLocks/>
          </p:cNvSpPr>
          <p:nvPr/>
        </p:nvSpPr>
        <p:spPr>
          <a:xfrm>
            <a:off x="395536" y="1572126"/>
            <a:ext cx="9845744" cy="4841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kumimoji="0" lang="en-GB" altLang="cs-CZ" sz="200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3" name="Obrázek 2">
            <a:extLst>
              <a:ext uri="{FF2B5EF4-FFF2-40B4-BE49-F238E27FC236}">
                <a16:creationId xmlns:a16="http://schemas.microsoft.com/office/drawing/2014/main" id="{0FAC824C-840F-EBDA-7F4C-B668C01FD071}"/>
              </a:ext>
            </a:extLst>
          </p:cNvPr>
          <p:cNvPicPr>
            <a:picLocks noChangeAspect="1"/>
          </p:cNvPicPr>
          <p:nvPr/>
        </p:nvPicPr>
        <p:blipFill>
          <a:blip r:embed="rId3">
            <a:duotone>
              <a:prstClr val="black"/>
              <a:schemeClr val="tx2">
                <a:tint val="45000"/>
                <a:satMod val="400000"/>
              </a:schemeClr>
            </a:duotone>
          </a:blip>
          <a:stretch>
            <a:fillRect/>
          </a:stretch>
        </p:blipFill>
        <p:spPr>
          <a:xfrm>
            <a:off x="817122" y="1094052"/>
            <a:ext cx="9870941" cy="5019123"/>
          </a:xfrm>
          <a:prstGeom prst="rect">
            <a:avLst/>
          </a:prstGeom>
        </p:spPr>
      </p:pic>
    </p:spTree>
    <p:extLst>
      <p:ext uri="{BB962C8B-B14F-4D97-AF65-F5344CB8AC3E}">
        <p14:creationId xmlns:p14="http://schemas.microsoft.com/office/powerpoint/2010/main" val="51725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5">
            <a:extLst>
              <a:ext uri="{FF2B5EF4-FFF2-40B4-BE49-F238E27FC236}">
                <a16:creationId xmlns:a16="http://schemas.microsoft.com/office/drawing/2014/main" id="{1A491A43-341D-AA23-759B-886F95482C32}"/>
              </a:ext>
            </a:extLst>
          </p:cNvPr>
          <p:cNvPicPr>
            <a:picLocks noChangeAspect="1"/>
          </p:cNvPicPr>
          <p:nvPr/>
        </p:nvPicPr>
        <p:blipFill>
          <a:blip r:embed="rId3"/>
          <a:stretch>
            <a:fillRect/>
          </a:stretch>
        </p:blipFill>
        <p:spPr>
          <a:xfrm>
            <a:off x="1731523" y="2002493"/>
            <a:ext cx="8973353" cy="4531517"/>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4482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 and </a:t>
            </a:r>
            <a:r>
              <a:rPr kumimoji="0" 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practice</a:t>
            </a: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a:t>
            </a:r>
            <a:r>
              <a:rPr kumimoji="0" lang="en-GB"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bjectives</a:t>
            </a:r>
            <a:endPar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seminar, you should be able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understand what customers expect from your final product</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understand how your value proposition meets your customers </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understand what quality is still acceptable </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understand who is going to assess the quality of your product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696056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Feedback, answering any questions, and discussion </a:t>
            </a:r>
          </a:p>
        </p:txBody>
      </p:sp>
      <p:sp>
        <p:nvSpPr>
          <p:cNvPr id="8" name="Zástupný symbol pro obsah 2"/>
          <p:cNvSpPr txBox="1">
            <a:spLocks/>
          </p:cNvSpPr>
          <p:nvPr/>
        </p:nvSpPr>
        <p:spPr>
          <a:xfrm>
            <a:off x="395536" y="952416"/>
            <a:ext cx="9845744" cy="54608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1.6 Organizational structure of the project</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1.6.1. Create a diagram of the organizational structure of the project and identify people on each position:</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sponsor:</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Main users of the project:</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Main suppliers:</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supervision for suppliers / users / company:</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support:</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manager:</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Team manager (s):</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Stakeholders of the project:</a:t>
            </a:r>
          </a:p>
          <a:p>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1.6.2. RACI matrix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8891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Project product name: (this is, for example, the final product, service, innovation, etc.)</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2.2 The purpose of this project product - the purpose that the project product as a whole is to achieve and who will use it.</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2.3 Composition - a list of the main products or groups of products to be delivered by the project (e.g. for a car - tires, equipment, model line,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2" name="Obdélník 1">
            <a:extLst>
              <a:ext uri="{FF2B5EF4-FFF2-40B4-BE49-F238E27FC236}">
                <a16:creationId xmlns:a16="http://schemas.microsoft.com/office/drawing/2014/main" id="{6A919077-EC30-4A24-2174-9BF2E53742DD}"/>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2.1 - 2.3</a:t>
            </a:r>
            <a:endPar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391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lang="en-US" altLang="cs-CZ" sz="2400" dirty="0">
                <a:solidFill>
                  <a:srgbClr val="002060"/>
                </a:solidFill>
                <a:latin typeface="Times New Roman" panose="02020603050405020304" pitchFamily="18" charset="0"/>
                <a:cs typeface="Times New Roman" panose="02020603050405020304" pitchFamily="18" charset="0"/>
              </a:rPr>
              <a:t>4</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Customer expectations for quality - a description of the expected quality of the project product from the user's point of view, including determination of the standard (specific characteristics of product quality, meeting e.g. testing, functionality, time of use, etc.)</a:t>
            </a:r>
          </a:p>
          <a:p>
            <a:pPr lvl="0">
              <a:lnSpc>
                <a:spcPct val="100000"/>
              </a:lnSpc>
            </a:pPr>
            <a:r>
              <a:rPr lang="cs-CZ" sz="2400" dirty="0" err="1">
                <a:solidFill>
                  <a:srgbClr val="002060"/>
                </a:solidFill>
                <a:latin typeface="Times New Roman" panose="02020603050405020304" pitchFamily="18" charset="0"/>
                <a:cs typeface="Times New Roman" panose="02020603050405020304" pitchFamily="18" charset="0"/>
              </a:rPr>
              <a:t>You</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can</a:t>
            </a:r>
            <a:r>
              <a:rPr lang="cs-CZ" sz="2400" dirty="0">
                <a:solidFill>
                  <a:srgbClr val="002060"/>
                </a:solidFill>
                <a:latin typeface="Times New Roman" panose="02020603050405020304" pitchFamily="18" charset="0"/>
                <a:cs typeface="Times New Roman" panose="02020603050405020304" pitchFamily="18" charset="0"/>
              </a:rPr>
              <a:t> use </a:t>
            </a:r>
            <a:r>
              <a:rPr lang="cs-CZ" sz="2400" dirty="0" err="1">
                <a:solidFill>
                  <a:srgbClr val="002060"/>
                </a:solidFill>
                <a:latin typeface="Times New Roman" panose="02020603050405020304" pitchFamily="18" charset="0"/>
                <a:cs typeface="Times New Roman" panose="02020603050405020304" pitchFamily="18" charset="0"/>
              </a:rPr>
              <a:t>Empathy</a:t>
            </a:r>
            <a:r>
              <a:rPr lang="cs-CZ" sz="2400" dirty="0">
                <a:solidFill>
                  <a:srgbClr val="002060"/>
                </a:solidFill>
                <a:latin typeface="Times New Roman" panose="02020603050405020304" pitchFamily="18" charset="0"/>
                <a:cs typeface="Times New Roman" panose="02020603050405020304" pitchFamily="18" charset="0"/>
              </a:rPr>
              <a:t> map to </a:t>
            </a:r>
            <a:r>
              <a:rPr lang="cs-CZ" sz="2400" dirty="0" err="1">
                <a:solidFill>
                  <a:srgbClr val="002060"/>
                </a:solidFill>
                <a:latin typeface="Times New Roman" panose="02020603050405020304" pitchFamily="18" charset="0"/>
                <a:cs typeface="Times New Roman" panose="02020603050405020304" pitchFamily="18" charset="0"/>
              </a:rPr>
              <a:t>help</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generate</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ideas</a:t>
            </a:r>
            <a:endParaRPr lang="cs-CZ" sz="2400" dirty="0">
              <a:solidFill>
                <a:srgbClr val="002060"/>
              </a:solidFill>
              <a:latin typeface="Times New Roman" panose="02020603050405020304" pitchFamily="18" charset="0"/>
              <a:cs typeface="Times New Roman" panose="02020603050405020304" pitchFamily="18" charset="0"/>
            </a:endParaRPr>
          </a:p>
          <a:p>
            <a:pPr lvl="0">
              <a:lnSpc>
                <a:spcPct val="100000"/>
              </a:lnSpc>
            </a:pPr>
            <a:endParaRPr lang="cs-CZ" sz="2400" dirty="0">
              <a:solidFill>
                <a:srgbClr val="002060"/>
              </a:solidFill>
              <a:latin typeface="Times New Roman" panose="02020603050405020304" pitchFamily="18" charset="0"/>
              <a:cs typeface="Times New Roman" panose="02020603050405020304" pitchFamily="18" charset="0"/>
            </a:endParaRPr>
          </a:p>
          <a:p>
            <a:pPr lvl="0">
              <a:lnSpc>
                <a:spcPct val="100000"/>
              </a:lnSpc>
            </a:pPr>
            <a:r>
              <a:rPr lang="cs-CZ" sz="2400" dirty="0" err="1">
                <a:solidFill>
                  <a:srgbClr val="002060"/>
                </a:solidFill>
                <a:latin typeface="Times New Roman" panose="02020603050405020304" pitchFamily="18" charset="0"/>
                <a:cs typeface="Times New Roman" panose="02020603050405020304" pitchFamily="18" charset="0"/>
              </a:rPr>
              <a:t>You</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can</a:t>
            </a:r>
            <a:r>
              <a:rPr lang="cs-CZ" sz="2400" dirty="0">
                <a:solidFill>
                  <a:srgbClr val="002060"/>
                </a:solidFill>
                <a:latin typeface="Times New Roman" panose="02020603050405020304" pitchFamily="18" charset="0"/>
                <a:cs typeface="Times New Roman" panose="02020603050405020304" pitchFamily="18" charset="0"/>
              </a:rPr>
              <a:t> use: </a:t>
            </a:r>
            <a:r>
              <a:rPr lang="cs-CZ" sz="24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https://web.mindonmap.com/create</a:t>
            </a:r>
            <a:r>
              <a:rPr lang="cs-CZ" sz="2400" dirty="0">
                <a:solidFill>
                  <a:srgbClr val="002060"/>
                </a:solidFill>
                <a:latin typeface="Times New Roman" panose="02020603050405020304" pitchFamily="18" charset="0"/>
                <a:cs typeface="Times New Roman" panose="02020603050405020304" pitchFamily="18" charset="0"/>
              </a:rPr>
              <a:t>  to </a:t>
            </a:r>
            <a:r>
              <a:rPr lang="cs-CZ" sz="2400" dirty="0" err="1">
                <a:solidFill>
                  <a:srgbClr val="002060"/>
                </a:solidFill>
                <a:latin typeface="Times New Roman" panose="02020603050405020304" pitchFamily="18" charset="0"/>
                <a:cs typeface="Times New Roman" panose="02020603050405020304" pitchFamily="18" charset="0"/>
              </a:rPr>
              <a:t>create</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your</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own</a:t>
            </a:r>
            <a:r>
              <a:rPr lang="cs-CZ" sz="2400" dirty="0">
                <a:solidFill>
                  <a:srgbClr val="002060"/>
                </a:solidFill>
                <a:latin typeface="Times New Roman" panose="02020603050405020304" pitchFamily="18" charset="0"/>
                <a:cs typeface="Times New Roman" panose="02020603050405020304" pitchFamily="18" charset="0"/>
              </a:rPr>
              <a:t> map </a:t>
            </a:r>
          </a:p>
          <a:p>
            <a:pPr lvl="0">
              <a:lnSpc>
                <a:spcPct val="100000"/>
              </a:lnSpc>
            </a:pPr>
            <a:endParaRPr lang="cs-CZ" sz="2400" dirty="0">
              <a:solidFill>
                <a:schemeClr val="accent1">
                  <a:lumMod val="50000"/>
                </a:schemeClr>
              </a:solidFill>
              <a:latin typeface="Times New Roman" panose="02020603050405020304" pitchFamily="18" charset="0"/>
              <a:cs typeface="Times New Roman" panose="02020603050405020304" pitchFamily="18" charset="0"/>
            </a:endParaRPr>
          </a:p>
          <a:p>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395324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a:t>
            </a:r>
          </a:p>
        </p:txBody>
      </p:sp>
      <p:pic>
        <p:nvPicPr>
          <p:cNvPr id="2" name="Picture 4" descr="A picture containing text, screenshot, font, design&#10;&#10;Description automatically generated">
            <a:extLst>
              <a:ext uri="{FF2B5EF4-FFF2-40B4-BE49-F238E27FC236}">
                <a16:creationId xmlns:a16="http://schemas.microsoft.com/office/drawing/2014/main" id="{8C7F55C2-4132-9052-47B7-2B60BE520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50" y="1578908"/>
            <a:ext cx="5668160" cy="4244046"/>
          </a:xfrm>
          <a:prstGeom prst="rect">
            <a:avLst/>
          </a:prstGeom>
        </p:spPr>
      </p:pic>
      <p:pic>
        <p:nvPicPr>
          <p:cNvPr id="3" name="Picture 9" descr="A picture containing text, diagram, screenshot, line&#10;&#10;Description automatically generated">
            <a:extLst>
              <a:ext uri="{FF2B5EF4-FFF2-40B4-BE49-F238E27FC236}">
                <a16:creationId xmlns:a16="http://schemas.microsoft.com/office/drawing/2014/main" id="{3AB021DC-BF8C-16C9-746E-FA45D3657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070" y="1716830"/>
            <a:ext cx="6297930" cy="4073470"/>
          </a:xfrm>
          <a:prstGeom prst="rect">
            <a:avLst/>
          </a:prstGeom>
        </p:spPr>
      </p:pic>
    </p:spTree>
    <p:extLst>
      <p:ext uri="{BB962C8B-B14F-4D97-AF65-F5344CB8AC3E}">
        <p14:creationId xmlns:p14="http://schemas.microsoft.com/office/powerpoint/2010/main" val="15374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a:t>
            </a:r>
          </a:p>
        </p:txBody>
      </p:sp>
      <p:pic>
        <p:nvPicPr>
          <p:cNvPr id="3" name="Picture 9" descr="A picture containing text, diagram, screenshot, line&#10;&#10;Description automatically generated">
            <a:extLst>
              <a:ext uri="{FF2B5EF4-FFF2-40B4-BE49-F238E27FC236}">
                <a16:creationId xmlns:a16="http://schemas.microsoft.com/office/drawing/2014/main" id="{3AB021DC-BF8C-16C9-746E-FA45D365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46" y="844824"/>
            <a:ext cx="9350034" cy="6047556"/>
          </a:xfrm>
          <a:prstGeom prst="rect">
            <a:avLst/>
          </a:prstGeom>
        </p:spPr>
      </p:pic>
    </p:spTree>
    <p:extLst>
      <p:ext uri="{BB962C8B-B14F-4D97-AF65-F5344CB8AC3E}">
        <p14:creationId xmlns:p14="http://schemas.microsoft.com/office/powerpoint/2010/main" val="91205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a:t>
            </a:r>
          </a:p>
        </p:txBody>
      </p:sp>
      <p:pic>
        <p:nvPicPr>
          <p:cNvPr id="7" name="Picture 4" descr="A picture containing text, font, screenshot, circle&#10;&#10;Description automatically generated">
            <a:extLst>
              <a:ext uri="{FF2B5EF4-FFF2-40B4-BE49-F238E27FC236}">
                <a16:creationId xmlns:a16="http://schemas.microsoft.com/office/drawing/2014/main" id="{9E052B9E-790E-4398-A652-6FC43A8FA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829" y="1448254"/>
            <a:ext cx="7223302" cy="4406214"/>
          </a:xfrm>
          <a:prstGeom prst="rect">
            <a:avLst/>
          </a:prstGeom>
        </p:spPr>
      </p:pic>
    </p:spTree>
    <p:extLst>
      <p:ext uri="{BB962C8B-B14F-4D97-AF65-F5344CB8AC3E}">
        <p14:creationId xmlns:p14="http://schemas.microsoft.com/office/powerpoint/2010/main" val="110950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ástupný symbol pro obsah 2">
            <a:extLst>
              <a:ext uri="{FF2B5EF4-FFF2-40B4-BE49-F238E27FC236}">
                <a16:creationId xmlns:a16="http://schemas.microsoft.com/office/drawing/2014/main" id="{2C1CF9A2-CF79-FD69-7B98-7BFDDD7B424F}"/>
              </a:ext>
            </a:extLst>
          </p:cNvPr>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5 Acceptance criteria - a prioritized list of measurable criteria to be met in order for the final product of the project to be accepted / accepted.</a:t>
            </a:r>
          </a:p>
          <a:p>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9">
            <a:extLst>
              <a:ext uri="{FF2B5EF4-FFF2-40B4-BE49-F238E27FC236}">
                <a16:creationId xmlns:a16="http://schemas.microsoft.com/office/drawing/2014/main" id="{CCB8C4DA-DA60-E9F1-848F-29D0AEB0E6E7}"/>
              </a:ext>
            </a:extLst>
          </p:cNvPr>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Description of the project product (final project output) points </a:t>
            </a:r>
            <a:r>
              <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lang="en-GB" sz="2000" b="1" dirty="0">
                <a:solidFill>
                  <a:srgbClr val="002060"/>
                </a:solidFill>
                <a:latin typeface="Times New Roman" panose="02020603050405020304" pitchFamily="18" charset="0"/>
                <a:cs typeface="Times New Roman" panose="02020603050405020304" pitchFamily="18" charset="0"/>
              </a:rPr>
              <a:t>5</a:t>
            </a:r>
            <a:endPar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106673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4559</TotalTime>
  <Words>497</Words>
  <Application>Microsoft Office PowerPoint</Application>
  <PresentationFormat>Širokoúhlá obrazovka</PresentationFormat>
  <Paragraphs>67</Paragraphs>
  <Slides>12</Slides>
  <Notes>0</Notes>
  <HiddenSlides>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Customer Expectations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Project Management Triangle   2. Developing a Project – My schedule tomorrow</dc:title>
  <dc:creator>Lucie Reczkova</dc:creator>
  <cp:lastModifiedBy>student</cp:lastModifiedBy>
  <cp:revision>79</cp:revision>
  <dcterms:created xsi:type="dcterms:W3CDTF">2022-09-20T14:18:12Z</dcterms:created>
  <dcterms:modified xsi:type="dcterms:W3CDTF">2024-10-22T10:26:02Z</dcterms:modified>
</cp:coreProperties>
</file>