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6" r:id="rId3"/>
    <p:sldId id="262" r:id="rId4"/>
    <p:sldId id="404" r:id="rId5"/>
    <p:sldId id="409" r:id="rId6"/>
    <p:sldId id="405" r:id="rId7"/>
    <p:sldId id="406" r:id="rId8"/>
    <p:sldId id="407" r:id="rId9"/>
    <p:sldId id="408" r:id="rId10"/>
    <p:sldId id="410" r:id="rId11"/>
    <p:sldId id="411" r:id="rId12"/>
    <p:sldId id="412" r:id="rId13"/>
    <p:sldId id="456"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370" r:id="rId58"/>
    <p:sldId id="403"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95" autoAdjust="0"/>
    <p:restoredTop sz="94660"/>
  </p:normalViewPr>
  <p:slideViewPr>
    <p:cSldViewPr snapToGrid="0">
      <p:cViewPr varScale="1">
        <p:scale>
          <a:sx n="86" d="100"/>
          <a:sy n="86" d="100"/>
        </p:scale>
        <p:origin x="1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A0FAF-FB1C-4413-9BD5-731501C560C5}" type="doc">
      <dgm:prSet loTypeId="urn:microsoft.com/office/officeart/2005/8/layout/matrix2" loCatId="matrix" qsTypeId="urn:microsoft.com/office/officeart/2005/8/quickstyle/3d9" qsCatId="3D" csTypeId="urn:microsoft.com/office/officeart/2005/8/colors/accent1_3" csCatId="accent1" phldr="1"/>
      <dgm:spPr/>
      <dgm:t>
        <a:bodyPr/>
        <a:lstStyle/>
        <a:p>
          <a:endParaRPr lang="cs-CZ"/>
        </a:p>
      </dgm:t>
    </dgm:pt>
    <dgm:pt modelId="{CD3363A2-EA7C-4985-868F-6642CB2D8C49}">
      <dgm:prSet phldrT="[Text]"/>
      <dgm:spPr/>
      <dgm:t>
        <a:bodyPr/>
        <a:lstStyle/>
        <a:p>
          <a:r>
            <a:rPr lang="cs-CZ" dirty="0"/>
            <a:t>Question marks</a:t>
          </a:r>
        </a:p>
      </dgm:t>
    </dgm:pt>
    <dgm:pt modelId="{E3F7FA66-2D93-4F2F-B1A6-DAF4BD5886E6}" type="parTrans" cxnId="{69DE4F77-0EA5-492E-8918-C2F131EE76F9}">
      <dgm:prSet/>
      <dgm:spPr/>
      <dgm:t>
        <a:bodyPr/>
        <a:lstStyle/>
        <a:p>
          <a:endParaRPr lang="cs-CZ"/>
        </a:p>
      </dgm:t>
    </dgm:pt>
    <dgm:pt modelId="{56ABA188-2814-4D30-A5A3-AACA4FAE4D29}" type="sibTrans" cxnId="{69DE4F77-0EA5-492E-8918-C2F131EE76F9}">
      <dgm:prSet/>
      <dgm:spPr/>
      <dgm:t>
        <a:bodyPr/>
        <a:lstStyle/>
        <a:p>
          <a:endParaRPr lang="cs-CZ"/>
        </a:p>
      </dgm:t>
    </dgm:pt>
    <dgm:pt modelId="{4B5D7829-D559-4213-B3F2-9DD9C19C45F0}">
      <dgm:prSet phldrT="[Text]"/>
      <dgm:spPr/>
      <dgm:t>
        <a:bodyPr/>
        <a:lstStyle/>
        <a:p>
          <a:r>
            <a:rPr lang="cs-CZ" dirty="0"/>
            <a:t>Dogs</a:t>
          </a:r>
        </a:p>
      </dgm:t>
    </dgm:pt>
    <dgm:pt modelId="{0F8235ED-E722-4B8B-B6E7-FB5E6CAB4C50}" type="parTrans" cxnId="{0B93C0BC-3088-4BE1-8182-BD880EEC584F}">
      <dgm:prSet/>
      <dgm:spPr/>
      <dgm:t>
        <a:bodyPr/>
        <a:lstStyle/>
        <a:p>
          <a:endParaRPr lang="cs-CZ"/>
        </a:p>
      </dgm:t>
    </dgm:pt>
    <dgm:pt modelId="{93A258BB-6FDE-48C5-99E6-B453EB2C15C3}" type="sibTrans" cxnId="{0B93C0BC-3088-4BE1-8182-BD880EEC584F}">
      <dgm:prSet/>
      <dgm:spPr/>
      <dgm:t>
        <a:bodyPr/>
        <a:lstStyle/>
        <a:p>
          <a:endParaRPr lang="cs-CZ"/>
        </a:p>
      </dgm:t>
    </dgm:pt>
    <dgm:pt modelId="{3EBDBF61-B791-4139-ACB0-2103B2B6DE54}">
      <dgm:prSet phldrT="[Text]"/>
      <dgm:spPr/>
      <dgm:t>
        <a:bodyPr/>
        <a:lstStyle/>
        <a:p>
          <a:r>
            <a:rPr lang="cs-CZ" dirty="0"/>
            <a:t>Stars</a:t>
          </a:r>
        </a:p>
      </dgm:t>
    </dgm:pt>
    <dgm:pt modelId="{719374A2-078A-440B-826B-C7E1F4AC1133}" type="sibTrans" cxnId="{458224E7-0C67-41E9-9827-50B3E18FE355}">
      <dgm:prSet/>
      <dgm:spPr/>
      <dgm:t>
        <a:bodyPr/>
        <a:lstStyle/>
        <a:p>
          <a:endParaRPr lang="cs-CZ"/>
        </a:p>
      </dgm:t>
    </dgm:pt>
    <dgm:pt modelId="{3A001A66-14EA-46A8-BBEE-6CC1C52E7D45}" type="parTrans" cxnId="{458224E7-0C67-41E9-9827-50B3E18FE355}">
      <dgm:prSet/>
      <dgm:spPr/>
      <dgm:t>
        <a:bodyPr/>
        <a:lstStyle/>
        <a:p>
          <a:endParaRPr lang="cs-CZ"/>
        </a:p>
      </dgm:t>
    </dgm:pt>
    <dgm:pt modelId="{A7FD1333-6B9D-44A7-BF93-9A0916F59A72}">
      <dgm:prSet phldrT="[Text]"/>
      <dgm:spPr/>
      <dgm:t>
        <a:bodyPr/>
        <a:lstStyle/>
        <a:p>
          <a:r>
            <a:rPr lang="cs-CZ" dirty="0"/>
            <a:t>Cash cows</a:t>
          </a:r>
        </a:p>
      </dgm:t>
    </dgm:pt>
    <dgm:pt modelId="{7EBD8ADC-B0C3-42B5-96F3-C7B3F1992EA9}" type="parTrans" cxnId="{F8A2C74B-CE44-49BC-8B05-3F54FA03084F}">
      <dgm:prSet/>
      <dgm:spPr/>
      <dgm:t>
        <a:bodyPr/>
        <a:lstStyle/>
        <a:p>
          <a:endParaRPr lang="cs-CZ"/>
        </a:p>
      </dgm:t>
    </dgm:pt>
    <dgm:pt modelId="{2AD8EFA1-92C3-4D4A-9361-34518259866D}" type="sibTrans" cxnId="{F8A2C74B-CE44-49BC-8B05-3F54FA03084F}">
      <dgm:prSet/>
      <dgm:spPr/>
      <dgm:t>
        <a:bodyPr/>
        <a:lstStyle/>
        <a:p>
          <a:endParaRPr lang="cs-CZ"/>
        </a:p>
      </dgm:t>
    </dgm:pt>
    <dgm:pt modelId="{181134E4-49BC-40ED-8DF6-C19B7987E6E5}" type="pres">
      <dgm:prSet presAssocID="{68AA0FAF-FB1C-4413-9BD5-731501C560C5}" presName="matrix" presStyleCnt="0">
        <dgm:presLayoutVars>
          <dgm:chMax val="1"/>
          <dgm:dir/>
          <dgm:resizeHandles val="exact"/>
        </dgm:presLayoutVars>
      </dgm:prSet>
      <dgm:spPr/>
    </dgm:pt>
    <dgm:pt modelId="{76FEEEB9-FFE3-4AAC-8787-7EFE709BDA4D}" type="pres">
      <dgm:prSet presAssocID="{68AA0FAF-FB1C-4413-9BD5-731501C560C5}" presName="axisShape" presStyleLbl="bgShp" presStyleIdx="0" presStyleCnt="1"/>
      <dgm:spPr/>
    </dgm:pt>
    <dgm:pt modelId="{A7523E59-2300-4DF4-B89B-64487E2C644A}" type="pres">
      <dgm:prSet presAssocID="{68AA0FAF-FB1C-4413-9BD5-731501C560C5}" presName="rect1" presStyleLbl="node1" presStyleIdx="0" presStyleCnt="4">
        <dgm:presLayoutVars>
          <dgm:chMax val="0"/>
          <dgm:chPref val="0"/>
          <dgm:bulletEnabled val="1"/>
        </dgm:presLayoutVars>
      </dgm:prSet>
      <dgm:spPr/>
    </dgm:pt>
    <dgm:pt modelId="{D410AEC4-91C4-4D7A-A79A-832ECF968EF6}" type="pres">
      <dgm:prSet presAssocID="{68AA0FAF-FB1C-4413-9BD5-731501C560C5}" presName="rect2" presStyleLbl="node1" presStyleIdx="1" presStyleCnt="4">
        <dgm:presLayoutVars>
          <dgm:chMax val="0"/>
          <dgm:chPref val="0"/>
          <dgm:bulletEnabled val="1"/>
        </dgm:presLayoutVars>
      </dgm:prSet>
      <dgm:spPr/>
    </dgm:pt>
    <dgm:pt modelId="{DAD3A180-9E29-494A-9628-E58E26402978}" type="pres">
      <dgm:prSet presAssocID="{68AA0FAF-FB1C-4413-9BD5-731501C560C5}" presName="rect3" presStyleLbl="node1" presStyleIdx="2" presStyleCnt="4">
        <dgm:presLayoutVars>
          <dgm:chMax val="0"/>
          <dgm:chPref val="0"/>
          <dgm:bulletEnabled val="1"/>
        </dgm:presLayoutVars>
      </dgm:prSet>
      <dgm:spPr/>
    </dgm:pt>
    <dgm:pt modelId="{DDD34214-F934-4ACB-81A5-D75C8351DECD}" type="pres">
      <dgm:prSet presAssocID="{68AA0FAF-FB1C-4413-9BD5-731501C560C5}" presName="rect4" presStyleLbl="node1" presStyleIdx="3" presStyleCnt="4">
        <dgm:presLayoutVars>
          <dgm:chMax val="0"/>
          <dgm:chPref val="0"/>
          <dgm:bulletEnabled val="1"/>
        </dgm:presLayoutVars>
      </dgm:prSet>
      <dgm:spPr/>
    </dgm:pt>
  </dgm:ptLst>
  <dgm:cxnLst>
    <dgm:cxn modelId="{216EC80D-9CD5-4B68-9102-1CEA44DB4E46}" type="presOf" srcId="{CD3363A2-EA7C-4985-868F-6642CB2D8C49}" destId="{D410AEC4-91C4-4D7A-A79A-832ECF968EF6}" srcOrd="0" destOrd="0" presId="urn:microsoft.com/office/officeart/2005/8/layout/matrix2"/>
    <dgm:cxn modelId="{F8A2C74B-CE44-49BC-8B05-3F54FA03084F}" srcId="{68AA0FAF-FB1C-4413-9BD5-731501C560C5}" destId="{A7FD1333-6B9D-44A7-BF93-9A0916F59A72}" srcOrd="2" destOrd="0" parTransId="{7EBD8ADC-B0C3-42B5-96F3-C7B3F1992EA9}" sibTransId="{2AD8EFA1-92C3-4D4A-9361-34518259866D}"/>
    <dgm:cxn modelId="{1BF96955-5E69-411B-B172-9F40B45222D5}" type="presOf" srcId="{68AA0FAF-FB1C-4413-9BD5-731501C560C5}" destId="{181134E4-49BC-40ED-8DF6-C19B7987E6E5}" srcOrd="0" destOrd="0" presId="urn:microsoft.com/office/officeart/2005/8/layout/matrix2"/>
    <dgm:cxn modelId="{49937955-DD44-4B5D-A103-2B942AC434D2}" type="presOf" srcId="{4B5D7829-D559-4213-B3F2-9DD9C19C45F0}" destId="{DDD34214-F934-4ACB-81A5-D75C8351DECD}" srcOrd="0" destOrd="0" presId="urn:microsoft.com/office/officeart/2005/8/layout/matrix2"/>
    <dgm:cxn modelId="{69DE4F77-0EA5-492E-8918-C2F131EE76F9}" srcId="{68AA0FAF-FB1C-4413-9BD5-731501C560C5}" destId="{CD3363A2-EA7C-4985-868F-6642CB2D8C49}" srcOrd="1" destOrd="0" parTransId="{E3F7FA66-2D93-4F2F-B1A6-DAF4BD5886E6}" sibTransId="{56ABA188-2814-4D30-A5A3-AACA4FAE4D29}"/>
    <dgm:cxn modelId="{FD4F2BB2-252E-4A65-BB3C-C23204F5A741}" type="presOf" srcId="{3EBDBF61-B791-4139-ACB0-2103B2B6DE54}" destId="{A7523E59-2300-4DF4-B89B-64487E2C644A}" srcOrd="0" destOrd="0" presId="urn:microsoft.com/office/officeart/2005/8/layout/matrix2"/>
    <dgm:cxn modelId="{0B93C0BC-3088-4BE1-8182-BD880EEC584F}" srcId="{68AA0FAF-FB1C-4413-9BD5-731501C560C5}" destId="{4B5D7829-D559-4213-B3F2-9DD9C19C45F0}" srcOrd="3" destOrd="0" parTransId="{0F8235ED-E722-4B8B-B6E7-FB5E6CAB4C50}" sibTransId="{93A258BB-6FDE-48C5-99E6-B453EB2C15C3}"/>
    <dgm:cxn modelId="{F7C0AAC7-B0F2-4E3F-B229-B9B78FFC701F}" type="presOf" srcId="{A7FD1333-6B9D-44A7-BF93-9A0916F59A72}" destId="{DAD3A180-9E29-494A-9628-E58E26402978}" srcOrd="0" destOrd="0" presId="urn:microsoft.com/office/officeart/2005/8/layout/matrix2"/>
    <dgm:cxn modelId="{458224E7-0C67-41E9-9827-50B3E18FE355}" srcId="{68AA0FAF-FB1C-4413-9BD5-731501C560C5}" destId="{3EBDBF61-B791-4139-ACB0-2103B2B6DE54}" srcOrd="0" destOrd="0" parTransId="{3A001A66-14EA-46A8-BBEE-6CC1C52E7D45}" sibTransId="{719374A2-078A-440B-826B-C7E1F4AC1133}"/>
    <dgm:cxn modelId="{A3586AA3-A8A4-4B69-9B19-2EB5E74805BE}" type="presParOf" srcId="{181134E4-49BC-40ED-8DF6-C19B7987E6E5}" destId="{76FEEEB9-FFE3-4AAC-8787-7EFE709BDA4D}" srcOrd="0" destOrd="0" presId="urn:microsoft.com/office/officeart/2005/8/layout/matrix2"/>
    <dgm:cxn modelId="{5E227973-67AE-4216-BF25-AE1BBEDA7D28}" type="presParOf" srcId="{181134E4-49BC-40ED-8DF6-C19B7987E6E5}" destId="{A7523E59-2300-4DF4-B89B-64487E2C644A}" srcOrd="1" destOrd="0" presId="urn:microsoft.com/office/officeart/2005/8/layout/matrix2"/>
    <dgm:cxn modelId="{DA4EAD2A-13D3-4F56-BA1F-F3E1AE3B20FB}" type="presParOf" srcId="{181134E4-49BC-40ED-8DF6-C19B7987E6E5}" destId="{D410AEC4-91C4-4D7A-A79A-832ECF968EF6}" srcOrd="2" destOrd="0" presId="urn:microsoft.com/office/officeart/2005/8/layout/matrix2"/>
    <dgm:cxn modelId="{3F8D8981-7432-44E3-9B8C-B57C003C8A90}" type="presParOf" srcId="{181134E4-49BC-40ED-8DF6-C19B7987E6E5}" destId="{DAD3A180-9E29-494A-9628-E58E26402978}" srcOrd="3" destOrd="0" presId="urn:microsoft.com/office/officeart/2005/8/layout/matrix2"/>
    <dgm:cxn modelId="{BAB6C4B0-BA6C-4A1B-B457-A5142CC7080E}" type="presParOf" srcId="{181134E4-49BC-40ED-8DF6-C19B7987E6E5}" destId="{DDD34214-F934-4ACB-81A5-D75C8351DEC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EEEB9-FFE3-4AAC-8787-7EFE709BDA4D}">
      <dsp:nvSpPr>
        <dsp:cNvPr id="0" name=""/>
        <dsp:cNvSpPr/>
      </dsp:nvSpPr>
      <dsp:spPr>
        <a:xfrm>
          <a:off x="722566" y="0"/>
          <a:ext cx="3848063" cy="38480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A7523E59-2300-4DF4-B89B-64487E2C644A}">
      <dsp:nvSpPr>
        <dsp:cNvPr id="0" name=""/>
        <dsp:cNvSpPr/>
      </dsp:nvSpPr>
      <dsp:spPr>
        <a:xfrm>
          <a:off x="972690" y="250124"/>
          <a:ext cx="1539225" cy="1539225"/>
        </a:xfrm>
        <a:prstGeom prst="roundRect">
          <a:avLst/>
        </a:prstGeom>
        <a:solidFill>
          <a:schemeClr val="accent1">
            <a:shade val="8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cs-CZ" sz="2500" kern="1200" dirty="0"/>
            <a:t>Stars</a:t>
          </a:r>
        </a:p>
      </dsp:txBody>
      <dsp:txXfrm>
        <a:off x="1047829" y="325263"/>
        <a:ext cx="1388947" cy="1388947"/>
      </dsp:txXfrm>
    </dsp:sp>
    <dsp:sp modelId="{D410AEC4-91C4-4D7A-A79A-832ECF968EF6}">
      <dsp:nvSpPr>
        <dsp:cNvPr id="0" name=""/>
        <dsp:cNvSpPr/>
      </dsp:nvSpPr>
      <dsp:spPr>
        <a:xfrm>
          <a:off x="2781280" y="250124"/>
          <a:ext cx="1539225" cy="1539225"/>
        </a:xfrm>
        <a:prstGeom prst="roundRect">
          <a:avLst/>
        </a:prstGeom>
        <a:solidFill>
          <a:schemeClr val="accent1">
            <a:shade val="80000"/>
            <a:hueOff val="90421"/>
            <a:satOff val="1725"/>
            <a:lumOff val="761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cs-CZ" sz="2500" kern="1200" dirty="0"/>
            <a:t>Question marks</a:t>
          </a:r>
        </a:p>
      </dsp:txBody>
      <dsp:txXfrm>
        <a:off x="2856419" y="325263"/>
        <a:ext cx="1388947" cy="1388947"/>
      </dsp:txXfrm>
    </dsp:sp>
    <dsp:sp modelId="{DAD3A180-9E29-494A-9628-E58E26402978}">
      <dsp:nvSpPr>
        <dsp:cNvPr id="0" name=""/>
        <dsp:cNvSpPr/>
      </dsp:nvSpPr>
      <dsp:spPr>
        <a:xfrm>
          <a:off x="972690" y="2058713"/>
          <a:ext cx="1539225" cy="1539225"/>
        </a:xfrm>
        <a:prstGeom prst="roundRect">
          <a:avLst/>
        </a:prstGeom>
        <a:solidFill>
          <a:schemeClr val="accent1">
            <a:shade val="80000"/>
            <a:hueOff val="180842"/>
            <a:satOff val="3450"/>
            <a:lumOff val="1523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cs-CZ" sz="2500" kern="1200" dirty="0"/>
            <a:t>Cash cows</a:t>
          </a:r>
        </a:p>
      </dsp:txBody>
      <dsp:txXfrm>
        <a:off x="1047829" y="2133852"/>
        <a:ext cx="1388947" cy="1388947"/>
      </dsp:txXfrm>
    </dsp:sp>
    <dsp:sp modelId="{DDD34214-F934-4ACB-81A5-D75C8351DECD}">
      <dsp:nvSpPr>
        <dsp:cNvPr id="0" name=""/>
        <dsp:cNvSpPr/>
      </dsp:nvSpPr>
      <dsp:spPr>
        <a:xfrm>
          <a:off x="2781280" y="2058713"/>
          <a:ext cx="1539225" cy="1539225"/>
        </a:xfrm>
        <a:prstGeom prst="roundRect">
          <a:avLst/>
        </a:prstGeom>
        <a:solidFill>
          <a:schemeClr val="accent1">
            <a:shade val="80000"/>
            <a:hueOff val="271263"/>
            <a:satOff val="5175"/>
            <a:lumOff val="2285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cs-CZ" sz="2500" kern="1200" dirty="0"/>
            <a:t>Dogs</a:t>
          </a:r>
        </a:p>
      </dsp:txBody>
      <dsp:txXfrm>
        <a:off x="2856419" y="2133852"/>
        <a:ext cx="1388947" cy="138894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AB33F-40D1-49BF-BE2E-C69774E8829D}" type="datetimeFigureOut">
              <a:rPr lang="cs-CZ" smtClean="0"/>
              <a:t>27.10.2019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04CE8-9717-490F-B4A4-8ABA169C2B57}" type="slidenum">
              <a:rPr lang="cs-CZ" smtClean="0"/>
              <a:t>‹#›</a:t>
            </a:fld>
            <a:endParaRPr lang="cs-CZ"/>
          </a:p>
        </p:txBody>
      </p:sp>
    </p:spTree>
    <p:extLst>
      <p:ext uri="{BB962C8B-B14F-4D97-AF65-F5344CB8AC3E}">
        <p14:creationId xmlns:p14="http://schemas.microsoft.com/office/powerpoint/2010/main" val="217348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27.10.2019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27.10.2019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27.10.2019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27.10.2019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time_continue=11&amp;v=VxSObyUhqNY"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48613"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554878" y="870926"/>
            <a:ext cx="6816757" cy="2372331"/>
          </a:xfrm>
          <a:prstGeom prst="rect">
            <a:avLst/>
          </a:prstGeom>
        </p:spPr>
        <p:txBody>
          <a:bodyPr anchor="t">
            <a:normAutofit/>
          </a:bodyPr>
          <a:lstStyle/>
          <a:p>
            <a:pPr algn="ctr"/>
            <a:r>
              <a:rPr lang="cs-CZ" sz="5333" b="1" dirty="0">
                <a:solidFill>
                  <a:schemeClr val="bg1"/>
                </a:solidFill>
                <a:latin typeface="Times New Roman" panose="02020603050405020304" pitchFamily="18" charset="0"/>
                <a:cs typeface="Times New Roman" panose="02020603050405020304" pitchFamily="18" charset="0"/>
              </a:rPr>
              <a:t>Product</a:t>
            </a:r>
            <a:br>
              <a:rPr lang="cs-CZ" sz="5400" b="1" cap="all" dirty="0"/>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Kateřina Matušínská, Ph.D.</a:t>
            </a:r>
          </a:p>
          <a:p>
            <a:pPr algn="r"/>
            <a:r>
              <a:rPr lang="cs-CZ" altLang="cs-CZ" sz="1200" b="1" dirty="0">
                <a:solidFill>
                  <a:srgbClr val="307871"/>
                </a:solidFill>
                <a:latin typeface="Times New Roman" panose="02020603050405020304" pitchFamily="18" charset="0"/>
                <a:cs typeface="Times New Roman" panose="02020603050405020304" pitchFamily="18" charset="0"/>
              </a:rPr>
              <a:t>Ing. Martin Klepek,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err="1">
                <a:solidFill>
                  <a:srgbClr val="307871"/>
                </a:solidFill>
                <a:latin typeface="Times New Roman" panose="02020603050405020304" pitchFamily="18" charset="0"/>
                <a:cs typeface="Times New Roman" panose="02020603050405020304" pitchFamily="18" charset="0"/>
              </a:rPr>
              <a:t>Principles</a:t>
            </a:r>
            <a:r>
              <a:rPr lang="cs-CZ" altLang="cs-CZ" sz="1200" dirty="0">
                <a:solidFill>
                  <a:srgbClr val="307871"/>
                </a:solidFill>
                <a:latin typeface="Times New Roman" panose="02020603050405020304" pitchFamily="18" charset="0"/>
                <a:cs typeface="Times New Roman" panose="02020603050405020304" pitchFamily="18" charset="0"/>
              </a:rPr>
              <a:t> </a:t>
            </a:r>
            <a:r>
              <a:rPr lang="cs-CZ" altLang="cs-CZ" sz="1200" dirty="0" err="1">
                <a:solidFill>
                  <a:srgbClr val="307871"/>
                </a:solidFill>
                <a:latin typeface="Times New Roman" panose="02020603050405020304" pitchFamily="18" charset="0"/>
                <a:cs typeface="Times New Roman" panose="02020603050405020304" pitchFamily="18" charset="0"/>
              </a:rPr>
              <a:t>of</a:t>
            </a:r>
            <a:r>
              <a:rPr lang="cs-CZ" altLang="cs-CZ" sz="1200" dirty="0">
                <a:solidFill>
                  <a:srgbClr val="307871"/>
                </a:solidFill>
                <a:latin typeface="Times New Roman" panose="02020603050405020304" pitchFamily="18" charset="0"/>
                <a:cs typeface="Times New Roman" panose="02020603050405020304" pitchFamily="18" charset="0"/>
              </a:rPr>
              <a:t> Marketing</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en-GB" altLang="cs-CZ" sz="1200" dirty="0">
                <a:solidFill>
                  <a:srgbClr val="307871"/>
                </a:solidFill>
                <a:latin typeface="Times New Roman" panose="02020603050405020304" pitchFamily="18" charset="0"/>
                <a:cs typeface="Times New Roman" panose="02020603050405020304" pitchFamily="18" charset="0"/>
              </a:rPr>
              <a:t>Subject code</a:t>
            </a:r>
          </a:p>
        </p:txBody>
      </p:sp>
      <p:sp>
        <p:nvSpPr>
          <p:cNvPr id="4" name="Obdélník 3">
            <a:extLst>
              <a:ext uri="{FF2B5EF4-FFF2-40B4-BE49-F238E27FC236}">
                <a16:creationId xmlns:a16="http://schemas.microsoft.com/office/drawing/2014/main" id="{88E440D7-593D-4770-B701-A9E71DB626DE}"/>
              </a:ext>
            </a:extLst>
          </p:cNvPr>
          <p:cNvSpPr/>
          <p:nvPr/>
        </p:nvSpPr>
        <p:spPr>
          <a:xfrm>
            <a:off x="1211627" y="3519780"/>
            <a:ext cx="6096000" cy="1107996"/>
          </a:xfrm>
          <a:prstGeom prst="rect">
            <a:avLst/>
          </a:prstGeom>
        </p:spPr>
        <p:txBody>
          <a:bodyPr>
            <a:spAutoFit/>
          </a:bodyPr>
          <a:lstStyle/>
          <a:p>
            <a:pPr algn="ctr"/>
            <a:r>
              <a:rPr lang="cs-CZ" sz="2200" b="1" i="1" dirty="0">
                <a:solidFill>
                  <a:schemeClr val="bg1"/>
                </a:solidFill>
                <a:latin typeface="Times New Roman" panose="02020603050405020304" pitchFamily="18" charset="0"/>
                <a:cs typeface="Times New Roman" panose="02020603050405020304" pitchFamily="18" charset="0"/>
              </a:rPr>
              <a:t>T</a:t>
            </a:r>
            <a:r>
              <a:rPr lang="en-CA" sz="2200" b="1" i="1" dirty="0">
                <a:solidFill>
                  <a:schemeClr val="bg1"/>
                </a:solidFill>
                <a:latin typeface="Times New Roman" panose="02020603050405020304" pitchFamily="18" charset="0"/>
                <a:cs typeface="Times New Roman" panose="02020603050405020304" pitchFamily="18" charset="0"/>
              </a:rPr>
              <a:t>he aim of the lecture is to explain the </a:t>
            </a:r>
            <a:r>
              <a:rPr lang="cs-CZ" sz="2200" b="1" i="1" dirty="0">
                <a:solidFill>
                  <a:schemeClr val="bg1"/>
                </a:solidFill>
                <a:latin typeface="Times New Roman" panose="02020603050405020304" pitchFamily="18" charset="0"/>
                <a:cs typeface="Times New Roman" panose="02020603050405020304" pitchFamily="18" charset="0"/>
              </a:rPr>
              <a:t>core ideas around product its typology and how the product delivers value to the customers.</a:t>
            </a:r>
            <a:endParaRPr lang="cs-CZ"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358623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Classification</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780796"/>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b="1" dirty="0">
                <a:solidFill>
                  <a:srgbClr val="307871"/>
                </a:solidFill>
                <a:latin typeface="Times New Roman" panose="02020603050405020304" pitchFamily="18" charset="0"/>
                <a:cs typeface="Times New Roman" panose="02020603050405020304" pitchFamily="18" charset="0"/>
              </a:rPr>
              <a:t>Nondurable  goods  </a:t>
            </a:r>
            <a:r>
              <a:rPr lang="en-US" altLang="cs-CZ" sz="3200" dirty="0">
                <a:solidFill>
                  <a:srgbClr val="307871"/>
                </a:solidFill>
                <a:latin typeface="Times New Roman" panose="02020603050405020304" pitchFamily="18" charset="0"/>
                <a:cs typeface="Times New Roman" panose="02020603050405020304" pitchFamily="18" charset="0"/>
              </a:rPr>
              <a:t>are  tangible  goods  normally  consumed  in  one  or  a  few  uses, such  as  beer  and  shampoo.  Because  these  goods  are  purchased  frequently,  the appropriate  strategy  is  to  make  them  available  in  many  locations,  charge  only  a small markup, and advertise heavily to induce trial and build preference.</a:t>
            </a:r>
            <a:endParaRPr lang="cs-CZ" altLang="cs-CZ" sz="3200" dirty="0">
              <a:solidFill>
                <a:srgbClr val="307871"/>
              </a:solidFill>
              <a:latin typeface="Times New Roman" panose="02020603050405020304" pitchFamily="18" charset="0"/>
              <a:cs typeface="Times New Roman" panose="02020603050405020304" pitchFamily="18" charset="0"/>
            </a:endParaRPr>
          </a:p>
          <a:p>
            <a:pPr algn="just">
              <a:lnSpc>
                <a:spcPct val="90000"/>
              </a:lnSpc>
              <a:spcBef>
                <a:spcPts val="1000"/>
              </a:spcBef>
            </a:pPr>
            <a:endParaRPr lang="cs-CZ" altLang="cs-CZ" sz="32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en-US" altLang="cs-CZ" sz="3200" b="1" dirty="0">
                <a:solidFill>
                  <a:srgbClr val="307871"/>
                </a:solidFill>
                <a:latin typeface="Times New Roman" panose="02020603050405020304" pitchFamily="18" charset="0"/>
                <a:cs typeface="Times New Roman" panose="02020603050405020304" pitchFamily="18" charset="0"/>
              </a:rPr>
              <a:t>Durable goods </a:t>
            </a:r>
            <a:r>
              <a:rPr lang="en-US" altLang="cs-CZ" sz="3200" dirty="0">
                <a:solidFill>
                  <a:srgbClr val="307871"/>
                </a:solidFill>
                <a:latin typeface="Times New Roman" panose="02020603050405020304" pitchFamily="18" charset="0"/>
                <a:cs typeface="Times New Roman" panose="02020603050405020304" pitchFamily="18" charset="0"/>
              </a:rPr>
              <a:t>are tangible goods that normally survive many uses: refrigerators, machine  tools,  and  clothing.  Durable  products  normally  require  more  personal selling and service, command a higher margin, and require more seller guarantees. </a:t>
            </a:r>
          </a:p>
        </p:txBody>
      </p:sp>
    </p:spTree>
    <p:extLst>
      <p:ext uri="{BB962C8B-B14F-4D97-AF65-F5344CB8AC3E}">
        <p14:creationId xmlns:p14="http://schemas.microsoft.com/office/powerpoint/2010/main" val="333597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358623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Classification</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337598"/>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b="1" dirty="0">
                <a:solidFill>
                  <a:srgbClr val="307871"/>
                </a:solidFill>
                <a:latin typeface="Times New Roman" panose="02020603050405020304" pitchFamily="18" charset="0"/>
                <a:cs typeface="Times New Roman" panose="02020603050405020304" pitchFamily="18" charset="0"/>
              </a:rPr>
              <a:t>Services are intangible, inseparable, variable, and perishable products that normally require more quality control, supplier credibility and adaptability. Examples include haircuts, legal advice, and appliance repairs.</a:t>
            </a:r>
            <a:endParaRPr lang="cs-CZ" altLang="cs-CZ" sz="3200" b="1"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endParaRPr lang="cs-CZ" altLang="cs-CZ" sz="32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en-US" altLang="cs-CZ" sz="3200" b="1" dirty="0">
                <a:solidFill>
                  <a:srgbClr val="307871"/>
                </a:solidFill>
                <a:latin typeface="Times New Roman" panose="02020603050405020304" pitchFamily="18" charset="0"/>
                <a:cs typeface="Times New Roman" panose="02020603050405020304" pitchFamily="18" charset="0"/>
              </a:rPr>
              <a:t>Goods are tangible, can be stored for later sell, do not differ piece by piece very much, and can be sold second hand. Production is separated from consumption. Examples include toys, smartphones, and fast-moving consumer goods.</a:t>
            </a:r>
            <a:endParaRPr lang="en-US" altLang="cs-CZ"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65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1750800"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Two types</a:t>
            </a:r>
            <a:endParaRPr lang="en-GB" sz="2800" b="1" kern="0" dirty="0">
              <a:solidFill>
                <a:srgbClr val="307871"/>
              </a:solidFill>
              <a:latin typeface="Times New Roman"/>
              <a:ea typeface="+mj-ea"/>
              <a:cs typeface="+mj-cs"/>
            </a:endParaRPr>
          </a:p>
        </p:txBody>
      </p:sp>
      <p:graphicFrame>
        <p:nvGraphicFramePr>
          <p:cNvPr id="6" name="Zástupný symbol pro obsah 4">
            <a:extLst>
              <a:ext uri="{FF2B5EF4-FFF2-40B4-BE49-F238E27FC236}">
                <a16:creationId xmlns:a16="http://schemas.microsoft.com/office/drawing/2014/main" id="{7637B6D4-12AA-4CF2-AAE4-61D57C49151B}"/>
              </a:ext>
            </a:extLst>
          </p:cNvPr>
          <p:cNvGraphicFramePr>
            <a:graphicFrameLocks/>
          </p:cNvGraphicFramePr>
          <p:nvPr>
            <p:extLst>
              <p:ext uri="{D42A27DB-BD31-4B8C-83A1-F6EECF244321}">
                <p14:modId xmlns:p14="http://schemas.microsoft.com/office/powerpoint/2010/main" val="740331403"/>
              </p:ext>
            </p:extLst>
          </p:nvPr>
        </p:nvGraphicFramePr>
        <p:xfrm>
          <a:off x="838200" y="1434014"/>
          <a:ext cx="10278978" cy="5184749"/>
        </p:xfrm>
        <a:graphic>
          <a:graphicData uri="http://schemas.openxmlformats.org/drawingml/2006/table">
            <a:tbl>
              <a:tblPr firstRow="1" bandRow="1">
                <a:tableStyleId>{93296810-A885-4BE3-A3E7-6D5BEEA58F35}</a:tableStyleId>
              </a:tblPr>
              <a:tblGrid>
                <a:gridCol w="5139489">
                  <a:extLst>
                    <a:ext uri="{9D8B030D-6E8A-4147-A177-3AD203B41FA5}">
                      <a16:colId xmlns:a16="http://schemas.microsoft.com/office/drawing/2014/main" val="20000"/>
                    </a:ext>
                  </a:extLst>
                </a:gridCol>
                <a:gridCol w="5139489">
                  <a:extLst>
                    <a:ext uri="{9D8B030D-6E8A-4147-A177-3AD203B41FA5}">
                      <a16:colId xmlns:a16="http://schemas.microsoft.com/office/drawing/2014/main" val="20001"/>
                    </a:ext>
                  </a:extLst>
                </a:gridCol>
              </a:tblGrid>
              <a:tr h="575157">
                <a:tc>
                  <a:txBody>
                    <a:bodyPr/>
                    <a:lstStyle/>
                    <a:p>
                      <a:r>
                        <a:rPr lang="cs-CZ" sz="2800" dirty="0" err="1">
                          <a:effectLst/>
                        </a:rPr>
                        <a:t>Goods</a:t>
                      </a:r>
                      <a:endParaRPr lang="cs-CZ" sz="2800" b="0" dirty="0">
                        <a:solidFill>
                          <a:srgbClr val="000000"/>
                        </a:solidFill>
                        <a:effectLst/>
                        <a:latin typeface="arial"/>
                      </a:endParaRPr>
                    </a:p>
                  </a:txBody>
                  <a:tcPr marL="43841" marR="43841" marT="43841" marB="43841"/>
                </a:tc>
                <a:tc>
                  <a:txBody>
                    <a:bodyPr/>
                    <a:lstStyle/>
                    <a:p>
                      <a:r>
                        <a:rPr lang="cs-CZ" sz="2800" dirty="0" err="1">
                          <a:effectLst/>
                        </a:rPr>
                        <a:t>Services</a:t>
                      </a:r>
                      <a:endParaRPr lang="cs-CZ" sz="2800" b="0" dirty="0">
                        <a:solidFill>
                          <a:srgbClr val="000000"/>
                        </a:solidFill>
                        <a:effectLst/>
                        <a:latin typeface="arial"/>
                      </a:endParaRPr>
                    </a:p>
                  </a:txBody>
                  <a:tcPr marL="43841" marR="43841" marT="43841" marB="43841"/>
                </a:tc>
                <a:extLst>
                  <a:ext uri="{0D108BD9-81ED-4DB2-BD59-A6C34878D82A}">
                    <a16:rowId xmlns:a16="http://schemas.microsoft.com/office/drawing/2014/main" val="10000"/>
                  </a:ext>
                </a:extLst>
              </a:tr>
              <a:tr h="575157">
                <a:tc>
                  <a:txBody>
                    <a:bodyPr/>
                    <a:lstStyle/>
                    <a:p>
                      <a:r>
                        <a:rPr lang="cs-CZ" sz="2800">
                          <a:effectLst/>
                        </a:rPr>
                        <a:t>A physical commodity</a:t>
                      </a:r>
                      <a:endParaRPr lang="cs-CZ" sz="2800" b="0">
                        <a:solidFill>
                          <a:srgbClr val="000000"/>
                        </a:solidFill>
                        <a:effectLst/>
                        <a:latin typeface="arial"/>
                      </a:endParaRPr>
                    </a:p>
                  </a:txBody>
                  <a:tcPr marL="43841" marR="43841" marT="43841" marB="43841"/>
                </a:tc>
                <a:tc>
                  <a:txBody>
                    <a:bodyPr/>
                    <a:lstStyle/>
                    <a:p>
                      <a:r>
                        <a:rPr lang="cs-CZ" sz="2800">
                          <a:effectLst/>
                        </a:rPr>
                        <a:t>A process or activity</a:t>
                      </a:r>
                      <a:endParaRPr lang="cs-CZ" sz="2800" b="0">
                        <a:solidFill>
                          <a:srgbClr val="000000"/>
                        </a:solidFill>
                        <a:effectLst/>
                        <a:latin typeface="arial"/>
                      </a:endParaRPr>
                    </a:p>
                  </a:txBody>
                  <a:tcPr marL="43841" marR="43841" marT="43841" marB="43841"/>
                </a:tc>
                <a:extLst>
                  <a:ext uri="{0D108BD9-81ED-4DB2-BD59-A6C34878D82A}">
                    <a16:rowId xmlns:a16="http://schemas.microsoft.com/office/drawing/2014/main" val="10001"/>
                  </a:ext>
                </a:extLst>
              </a:tr>
              <a:tr h="575157">
                <a:tc>
                  <a:txBody>
                    <a:bodyPr/>
                    <a:lstStyle/>
                    <a:p>
                      <a:r>
                        <a:rPr lang="cs-CZ" sz="2800" dirty="0" err="1">
                          <a:effectLst/>
                        </a:rPr>
                        <a:t>Tangible</a:t>
                      </a:r>
                      <a:endParaRPr lang="cs-CZ" sz="2800" b="0" dirty="0">
                        <a:solidFill>
                          <a:srgbClr val="000000"/>
                        </a:solidFill>
                        <a:effectLst/>
                        <a:latin typeface="arial"/>
                      </a:endParaRPr>
                    </a:p>
                  </a:txBody>
                  <a:tcPr marL="43841" marR="43841" marT="43841" marB="43841"/>
                </a:tc>
                <a:tc>
                  <a:txBody>
                    <a:bodyPr/>
                    <a:lstStyle/>
                    <a:p>
                      <a:r>
                        <a:rPr lang="cs-CZ" sz="2800">
                          <a:effectLst/>
                        </a:rPr>
                        <a:t>Intangible</a:t>
                      </a:r>
                      <a:endParaRPr lang="cs-CZ" sz="2800" b="0">
                        <a:solidFill>
                          <a:srgbClr val="000000"/>
                        </a:solidFill>
                        <a:effectLst/>
                        <a:latin typeface="arial"/>
                      </a:endParaRPr>
                    </a:p>
                  </a:txBody>
                  <a:tcPr marL="43841" marR="43841" marT="43841" marB="43841"/>
                </a:tc>
                <a:extLst>
                  <a:ext uri="{0D108BD9-81ED-4DB2-BD59-A6C34878D82A}">
                    <a16:rowId xmlns:a16="http://schemas.microsoft.com/office/drawing/2014/main" val="10002"/>
                  </a:ext>
                </a:extLst>
              </a:tr>
              <a:tr h="575157">
                <a:tc>
                  <a:txBody>
                    <a:bodyPr/>
                    <a:lstStyle/>
                    <a:p>
                      <a:r>
                        <a:rPr lang="cs-CZ" sz="2800">
                          <a:effectLst/>
                        </a:rPr>
                        <a:t>Homogenous</a:t>
                      </a:r>
                      <a:endParaRPr lang="cs-CZ" sz="2800" b="0">
                        <a:solidFill>
                          <a:srgbClr val="000000"/>
                        </a:solidFill>
                        <a:effectLst/>
                        <a:latin typeface="arial"/>
                      </a:endParaRPr>
                    </a:p>
                  </a:txBody>
                  <a:tcPr marL="43841" marR="43841" marT="43841" marB="43841"/>
                </a:tc>
                <a:tc>
                  <a:txBody>
                    <a:bodyPr/>
                    <a:lstStyle/>
                    <a:p>
                      <a:r>
                        <a:rPr lang="cs-CZ" sz="2800">
                          <a:effectLst/>
                        </a:rPr>
                        <a:t>Heterogeneous</a:t>
                      </a:r>
                      <a:endParaRPr lang="cs-CZ" sz="2800" b="0">
                        <a:solidFill>
                          <a:srgbClr val="000000"/>
                        </a:solidFill>
                        <a:effectLst/>
                        <a:latin typeface="arial"/>
                      </a:endParaRPr>
                    </a:p>
                  </a:txBody>
                  <a:tcPr marL="43841" marR="43841" marT="43841" marB="43841"/>
                </a:tc>
                <a:extLst>
                  <a:ext uri="{0D108BD9-81ED-4DB2-BD59-A6C34878D82A}">
                    <a16:rowId xmlns:a16="http://schemas.microsoft.com/office/drawing/2014/main" val="10003"/>
                  </a:ext>
                </a:extLst>
              </a:tr>
              <a:tr h="1086954">
                <a:tc>
                  <a:txBody>
                    <a:bodyPr/>
                    <a:lstStyle/>
                    <a:p>
                      <a:r>
                        <a:rPr lang="en-US" sz="2800" dirty="0">
                          <a:effectLst/>
                        </a:rPr>
                        <a:t>Production and distribution are </a:t>
                      </a:r>
                      <a:r>
                        <a:rPr lang="en-US" sz="2800" dirty="0" err="1">
                          <a:effectLst/>
                        </a:rPr>
                        <a:t>separat</a:t>
                      </a:r>
                      <a:r>
                        <a:rPr lang="cs-CZ" sz="2800" dirty="0" err="1">
                          <a:effectLst/>
                        </a:rPr>
                        <a:t>ed</a:t>
                      </a:r>
                      <a:r>
                        <a:rPr lang="en-US" sz="2800" dirty="0">
                          <a:effectLst/>
                        </a:rPr>
                        <a:t> from </a:t>
                      </a:r>
                      <a:r>
                        <a:rPr lang="en-US" sz="2800" dirty="0" err="1">
                          <a:effectLst/>
                        </a:rPr>
                        <a:t>th</a:t>
                      </a:r>
                      <a:r>
                        <a:rPr lang="cs-CZ" sz="2800" dirty="0">
                          <a:effectLst/>
                        </a:rPr>
                        <a:t>e </a:t>
                      </a:r>
                      <a:r>
                        <a:rPr lang="en-US" sz="2800" dirty="0">
                          <a:effectLst/>
                        </a:rPr>
                        <a:t>consumption</a:t>
                      </a:r>
                      <a:endParaRPr lang="en-US" sz="2800" b="0" dirty="0">
                        <a:solidFill>
                          <a:srgbClr val="000000"/>
                        </a:solidFill>
                        <a:effectLst/>
                        <a:latin typeface="arial"/>
                      </a:endParaRPr>
                    </a:p>
                  </a:txBody>
                  <a:tcPr marL="43841" marR="43841" marT="43841" marB="43841"/>
                </a:tc>
                <a:tc>
                  <a:txBody>
                    <a:bodyPr/>
                    <a:lstStyle/>
                    <a:p>
                      <a:r>
                        <a:rPr lang="en-US" sz="2800">
                          <a:effectLst/>
                        </a:rPr>
                        <a:t>Production, distribution and consumption are simultaneous processes</a:t>
                      </a:r>
                      <a:endParaRPr lang="en-US" sz="2800" b="0">
                        <a:solidFill>
                          <a:srgbClr val="000000"/>
                        </a:solidFill>
                        <a:effectLst/>
                        <a:latin typeface="arial"/>
                      </a:endParaRPr>
                    </a:p>
                  </a:txBody>
                  <a:tcPr marL="43841" marR="43841" marT="43841" marB="43841"/>
                </a:tc>
                <a:extLst>
                  <a:ext uri="{0D108BD9-81ED-4DB2-BD59-A6C34878D82A}">
                    <a16:rowId xmlns:a16="http://schemas.microsoft.com/office/drawing/2014/main" val="10004"/>
                  </a:ext>
                </a:extLst>
              </a:tr>
              <a:tr h="575157">
                <a:tc>
                  <a:txBody>
                    <a:bodyPr/>
                    <a:lstStyle/>
                    <a:p>
                      <a:r>
                        <a:rPr lang="cs-CZ" sz="2800">
                          <a:effectLst/>
                        </a:rPr>
                        <a:t>Can be stored</a:t>
                      </a:r>
                      <a:endParaRPr lang="cs-CZ" sz="2800" b="0">
                        <a:solidFill>
                          <a:srgbClr val="000000"/>
                        </a:solidFill>
                        <a:effectLst/>
                        <a:latin typeface="arial"/>
                      </a:endParaRPr>
                    </a:p>
                  </a:txBody>
                  <a:tcPr marL="43841" marR="43841" marT="43841" marB="43841"/>
                </a:tc>
                <a:tc>
                  <a:txBody>
                    <a:bodyPr/>
                    <a:lstStyle/>
                    <a:p>
                      <a:r>
                        <a:rPr lang="cs-CZ" sz="2800">
                          <a:effectLst/>
                        </a:rPr>
                        <a:t>Cannot be stored</a:t>
                      </a:r>
                      <a:endParaRPr lang="cs-CZ" sz="2800" b="0">
                        <a:solidFill>
                          <a:srgbClr val="000000"/>
                        </a:solidFill>
                        <a:effectLst/>
                        <a:latin typeface="arial"/>
                      </a:endParaRPr>
                    </a:p>
                  </a:txBody>
                  <a:tcPr marL="43841" marR="43841" marT="43841" marB="43841"/>
                </a:tc>
                <a:extLst>
                  <a:ext uri="{0D108BD9-81ED-4DB2-BD59-A6C34878D82A}">
                    <a16:rowId xmlns:a16="http://schemas.microsoft.com/office/drawing/2014/main" val="10005"/>
                  </a:ext>
                </a:extLst>
              </a:tr>
              <a:tr h="763416">
                <a:tc>
                  <a:txBody>
                    <a:bodyPr/>
                    <a:lstStyle/>
                    <a:p>
                      <a:r>
                        <a:rPr lang="en-US" sz="2800" dirty="0">
                          <a:effectLst/>
                        </a:rPr>
                        <a:t>Transfer of ownership is possible</a:t>
                      </a:r>
                      <a:endParaRPr lang="en-US" sz="2800" b="0" dirty="0">
                        <a:solidFill>
                          <a:srgbClr val="000000"/>
                        </a:solidFill>
                        <a:effectLst/>
                        <a:latin typeface="arial"/>
                      </a:endParaRPr>
                    </a:p>
                  </a:txBody>
                  <a:tcPr marL="43841" marR="43841" marT="43841" marB="43841"/>
                </a:tc>
                <a:tc>
                  <a:txBody>
                    <a:bodyPr/>
                    <a:lstStyle/>
                    <a:p>
                      <a:r>
                        <a:rPr lang="en-US" sz="2800" dirty="0">
                          <a:effectLst/>
                        </a:rPr>
                        <a:t>Transfer of ownership is not possible</a:t>
                      </a:r>
                      <a:endParaRPr lang="en-US" sz="2800" b="0" dirty="0">
                        <a:solidFill>
                          <a:srgbClr val="000000"/>
                        </a:solidFill>
                        <a:effectLst/>
                        <a:latin typeface="arial"/>
                      </a:endParaRPr>
                    </a:p>
                  </a:txBody>
                  <a:tcPr marL="43841" marR="43841" marT="43841" marB="4384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995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3945311"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Good-service continuum</a:t>
            </a:r>
            <a:endParaRPr lang="en-GB" sz="2800" b="1" kern="0" dirty="0">
              <a:solidFill>
                <a:srgbClr val="307871"/>
              </a:solidFill>
              <a:latin typeface="Times New Roman"/>
              <a:ea typeface="+mj-ea"/>
              <a:cs typeface="+mj-cs"/>
            </a:endParaRPr>
          </a:p>
        </p:txBody>
      </p:sp>
      <p:pic>
        <p:nvPicPr>
          <p:cNvPr id="7" name="Picture 6">
            <a:extLst>
              <a:ext uri="{FF2B5EF4-FFF2-40B4-BE49-F238E27FC236}">
                <a16:creationId xmlns:a16="http://schemas.microsoft.com/office/drawing/2014/main" id="{AB2243DD-9836-4697-B72E-06096A89C6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62783" y="1099971"/>
            <a:ext cx="7266434" cy="4658058"/>
          </a:xfrm>
          <a:prstGeom prst="rect">
            <a:avLst/>
          </a:prstGeom>
          <a:noFill/>
          <a:ln>
            <a:noFill/>
          </a:ln>
        </p:spPr>
      </p:pic>
    </p:spTree>
    <p:extLst>
      <p:ext uri="{BB962C8B-B14F-4D97-AF65-F5344CB8AC3E}">
        <p14:creationId xmlns:p14="http://schemas.microsoft.com/office/powerpoint/2010/main" val="326635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803973"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Service examples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835922"/>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Health care – hospital, medical practice, dentistry, eye care.</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Professional services – accounting, legal, architectural.</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Financial services – banking, investment advising, insurance.</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Hospitality – restaurant, hotel, bed &amp; breakfast, ski resort, rafting.</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Travel – air lines, travel agencies, theme park</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Others – hair styling, pest control, lawn maintenance, counseling services.</a:t>
            </a:r>
          </a:p>
        </p:txBody>
      </p:sp>
    </p:spTree>
    <p:extLst>
      <p:ext uri="{BB962C8B-B14F-4D97-AF65-F5344CB8AC3E}">
        <p14:creationId xmlns:p14="http://schemas.microsoft.com/office/powerpoint/2010/main" val="262100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062057"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Service differences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136243"/>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4800" dirty="0">
                <a:solidFill>
                  <a:srgbClr val="307871"/>
                </a:solidFill>
                <a:latin typeface="Times New Roman" panose="02020603050405020304" pitchFamily="18" charset="0"/>
                <a:cs typeface="Times New Roman" panose="02020603050405020304" pitchFamily="18" charset="0"/>
              </a:rPr>
              <a:t>Intangibility</a:t>
            </a:r>
          </a:p>
          <a:p>
            <a:pPr marL="228600" indent="-228600" algn="just">
              <a:lnSpc>
                <a:spcPct val="90000"/>
              </a:lnSpc>
              <a:spcBef>
                <a:spcPts val="1000"/>
              </a:spcBef>
              <a:buFont typeface="Arial" panose="020B0604020202020204" pitchFamily="34" charset="0"/>
              <a:buChar char="•"/>
            </a:pPr>
            <a:r>
              <a:rPr lang="en-US" altLang="cs-CZ" sz="4800" dirty="0">
                <a:solidFill>
                  <a:srgbClr val="307871"/>
                </a:solidFill>
                <a:latin typeface="Times New Roman" panose="02020603050405020304" pitchFamily="18" charset="0"/>
                <a:cs typeface="Times New Roman" panose="02020603050405020304" pitchFamily="18" charset="0"/>
              </a:rPr>
              <a:t>Heterogeneity</a:t>
            </a:r>
          </a:p>
          <a:p>
            <a:pPr marL="228600" indent="-228600" algn="just">
              <a:lnSpc>
                <a:spcPct val="90000"/>
              </a:lnSpc>
              <a:spcBef>
                <a:spcPts val="1000"/>
              </a:spcBef>
              <a:buFont typeface="Arial" panose="020B0604020202020204" pitchFamily="34" charset="0"/>
              <a:buChar char="•"/>
            </a:pPr>
            <a:r>
              <a:rPr lang="en-US" altLang="cs-CZ" sz="4800" dirty="0">
                <a:solidFill>
                  <a:srgbClr val="307871"/>
                </a:solidFill>
                <a:latin typeface="Times New Roman" panose="02020603050405020304" pitchFamily="18" charset="0"/>
                <a:cs typeface="Times New Roman" panose="02020603050405020304" pitchFamily="18" charset="0"/>
              </a:rPr>
              <a:t>Inseparability</a:t>
            </a:r>
          </a:p>
          <a:p>
            <a:pPr marL="228600" indent="-228600" algn="just">
              <a:lnSpc>
                <a:spcPct val="90000"/>
              </a:lnSpc>
              <a:spcBef>
                <a:spcPts val="1000"/>
              </a:spcBef>
              <a:buFont typeface="Arial" panose="020B0604020202020204" pitchFamily="34" charset="0"/>
              <a:buChar char="•"/>
            </a:pPr>
            <a:r>
              <a:rPr lang="en-US" altLang="cs-CZ" sz="4800" dirty="0">
                <a:solidFill>
                  <a:srgbClr val="307871"/>
                </a:solidFill>
                <a:latin typeface="Times New Roman" panose="02020603050405020304" pitchFamily="18" charset="0"/>
                <a:cs typeface="Times New Roman" panose="02020603050405020304" pitchFamily="18" charset="0"/>
              </a:rPr>
              <a:t>Perishability</a:t>
            </a:r>
          </a:p>
        </p:txBody>
      </p:sp>
    </p:spTree>
    <p:extLst>
      <p:ext uri="{BB962C8B-B14F-4D97-AF65-F5344CB8AC3E}">
        <p14:creationId xmlns:p14="http://schemas.microsoft.com/office/powerpoint/2010/main" val="252357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222083"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Intangibility: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579441"/>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Services are intangible and do not have a physical existence.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Hence services cannot be touched, held, tasted or smelt.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This is most defining feature of a service and that which primarily differentiates it from a product.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Also, it poses a unique challenge to those engaged in marketing a service as they need to attach tangible attributes to an otherwise intangible offering.</a:t>
            </a:r>
          </a:p>
        </p:txBody>
      </p:sp>
    </p:spTree>
    <p:extLst>
      <p:ext uri="{BB962C8B-B14F-4D97-AF65-F5344CB8AC3E}">
        <p14:creationId xmlns:p14="http://schemas.microsoft.com/office/powerpoint/2010/main" val="19992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230645"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Heterogeneity/Variability: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579441"/>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Given the very nature of services, each service offering is unique and cannot be exactly repeated even by the same service provider.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While products can be mass produced and be homogenous the same is not true of services. e.g.: All burgers of a particular flavor at McDonalds are almost identical.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However, the same is not true of the service rendered by the same counter staff consecutively to two customers.</a:t>
            </a:r>
          </a:p>
        </p:txBody>
      </p:sp>
    </p:spTree>
    <p:extLst>
      <p:ext uri="{BB962C8B-B14F-4D97-AF65-F5344CB8AC3E}">
        <p14:creationId xmlns:p14="http://schemas.microsoft.com/office/powerpoint/2010/main" val="22791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45932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Inseparability: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337598"/>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This refers to the fact that services are generated and consumed within the same time frame. E.g.: a haircut is delivered to and consumed by a customer simultaneously unlike, say, a takeaway burger which the customer may consume even after a few hours of purchase.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Moreover, it is very difficult to separate a service from the service provider. E.g.: the barber is necessarily a part of the service of a haircut that he is delivering to his customer.</a:t>
            </a: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23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339102"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Perishability: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465838"/>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Services cannot be stored, saved, returned or resold once they have been used.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Once rendered to a customer the service is completely consumed and cannot be delivered to another customer. e.g.: A customer dissatisfied with the services of a barber cannot return the service of the haircut that was rendered to him. </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At the most he may decide not to visit that particular barber in the future. </a:t>
            </a: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9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562827"/>
            <a:ext cx="8280920"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Definition</a:t>
            </a:r>
            <a:r>
              <a:rPr lang="cs-CZ" sz="3200" dirty="0">
                <a:solidFill>
                  <a:srgbClr val="307871"/>
                </a:solidFill>
                <a:latin typeface="Times New Roman" panose="02020603050405020304" pitchFamily="18" charset="0"/>
                <a:cs typeface="Times New Roman" panose="02020603050405020304" pitchFamily="18" charset="0"/>
              </a:rPr>
              <a:t> of a product and its layers and levels</a:t>
            </a:r>
          </a:p>
          <a:p>
            <a:r>
              <a:rPr lang="cs-CZ" sz="3200" dirty="0">
                <a:solidFill>
                  <a:srgbClr val="307871"/>
                </a:solidFill>
                <a:latin typeface="Times New Roman" panose="02020603050405020304" pitchFamily="18" charset="0"/>
                <a:cs typeface="Times New Roman" panose="02020603050405020304" pitchFamily="18" charset="0"/>
              </a:rPr>
              <a:t>Deifferences between goods and services</a:t>
            </a:r>
          </a:p>
          <a:p>
            <a:r>
              <a:rPr lang="cs-CZ" sz="3200" dirty="0">
                <a:solidFill>
                  <a:srgbClr val="307871"/>
                </a:solidFill>
                <a:latin typeface="Times New Roman" panose="02020603050405020304" pitchFamily="18" charset="0"/>
                <a:cs typeface="Times New Roman" panose="02020603050405020304" pitchFamily="18" charset="0"/>
              </a:rPr>
              <a:t>Service characteristics</a:t>
            </a:r>
          </a:p>
          <a:p>
            <a:r>
              <a:rPr lang="cs-CZ" sz="3200" dirty="0">
                <a:solidFill>
                  <a:srgbClr val="307871"/>
                </a:solidFill>
                <a:latin typeface="Times New Roman" panose="02020603050405020304" pitchFamily="18" charset="0"/>
                <a:cs typeface="Times New Roman" panose="02020603050405020304" pitchFamily="18" charset="0"/>
              </a:rPr>
              <a:t>Product lifecycle and brand portfolio management</a:t>
            </a:r>
          </a:p>
          <a:p>
            <a:r>
              <a:rPr lang="cs-CZ" sz="3200" dirty="0">
                <a:solidFill>
                  <a:srgbClr val="307871"/>
                </a:solidFill>
                <a:latin typeface="Times New Roman" panose="02020603050405020304" pitchFamily="18" charset="0"/>
                <a:cs typeface="Times New Roman" panose="02020603050405020304" pitchFamily="18" charset="0"/>
              </a:rPr>
              <a:t>Product assortment</a:t>
            </a:r>
          </a:p>
          <a:p>
            <a:r>
              <a:rPr lang="cs-CZ" sz="3200" dirty="0">
                <a:solidFill>
                  <a:srgbClr val="307871"/>
                </a:solidFill>
                <a:latin typeface="Times New Roman" panose="02020603050405020304" pitchFamily="18" charset="0"/>
                <a:cs typeface="Times New Roman" panose="02020603050405020304" pitchFamily="18" charset="0"/>
              </a:rPr>
              <a:t>New product development</a:t>
            </a: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6396303"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Extension of marketing mix for services: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535601"/>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Product,</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Price,</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Place,</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Promotion,</a:t>
            </a:r>
          </a:p>
          <a:p>
            <a:pPr marL="228600" indent="-228600" algn="just">
              <a:lnSpc>
                <a:spcPct val="90000"/>
              </a:lnSpc>
              <a:spcBef>
                <a:spcPts val="1000"/>
              </a:spcBef>
              <a:buFont typeface="Arial" panose="020B0604020202020204" pitchFamily="34" charset="0"/>
              <a:buChar char="•"/>
            </a:pPr>
            <a:r>
              <a:rPr lang="cs-CZ" altLang="cs-CZ" sz="3200" b="1" dirty="0">
                <a:solidFill>
                  <a:srgbClr val="307871"/>
                </a:solidFill>
                <a:latin typeface="Times New Roman" panose="02020603050405020304" pitchFamily="18" charset="0"/>
                <a:cs typeface="Times New Roman" panose="02020603050405020304" pitchFamily="18" charset="0"/>
              </a:rPr>
              <a:t>P</a:t>
            </a:r>
            <a:r>
              <a:rPr lang="en-US" altLang="cs-CZ" sz="3200" b="1" dirty="0" err="1">
                <a:solidFill>
                  <a:srgbClr val="307871"/>
                </a:solidFill>
                <a:latin typeface="Times New Roman" panose="02020603050405020304" pitchFamily="18" charset="0"/>
                <a:cs typeface="Times New Roman" panose="02020603050405020304" pitchFamily="18" charset="0"/>
              </a:rPr>
              <a:t>rocesses</a:t>
            </a:r>
            <a:r>
              <a:rPr lang="en-US" altLang="cs-CZ" sz="3200" b="1" dirty="0">
                <a:solidFill>
                  <a:srgbClr val="307871"/>
                </a:solidFill>
                <a:latin typeface="Times New Roman" panose="02020603050405020304" pitchFamily="18" charset="0"/>
                <a:cs typeface="Times New Roman" panose="02020603050405020304" pitchFamily="18" charset="0"/>
              </a:rPr>
              <a:t>, </a:t>
            </a:r>
            <a:endParaRPr lang="cs-CZ" altLang="cs-CZ" sz="3200" b="1"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cs-CZ" altLang="cs-CZ" sz="3200" b="1" dirty="0">
                <a:solidFill>
                  <a:srgbClr val="307871"/>
                </a:solidFill>
                <a:latin typeface="Times New Roman" panose="02020603050405020304" pitchFamily="18" charset="0"/>
                <a:cs typeface="Times New Roman" panose="02020603050405020304" pitchFamily="18" charset="0"/>
              </a:rPr>
              <a:t>P</a:t>
            </a:r>
            <a:r>
              <a:rPr lang="en-US" altLang="cs-CZ" sz="3200" b="1" dirty="0" err="1">
                <a:solidFill>
                  <a:srgbClr val="307871"/>
                </a:solidFill>
                <a:latin typeface="Times New Roman" panose="02020603050405020304" pitchFamily="18" charset="0"/>
                <a:cs typeface="Times New Roman" panose="02020603050405020304" pitchFamily="18" charset="0"/>
              </a:rPr>
              <a:t>eople</a:t>
            </a:r>
            <a:r>
              <a:rPr lang="en-US" altLang="cs-CZ" sz="3200" b="1" dirty="0">
                <a:solidFill>
                  <a:srgbClr val="307871"/>
                </a:solidFill>
                <a:latin typeface="Times New Roman" panose="02020603050405020304" pitchFamily="18" charset="0"/>
                <a:cs typeface="Times New Roman" panose="02020603050405020304" pitchFamily="18" charset="0"/>
              </a:rPr>
              <a:t>, </a:t>
            </a:r>
            <a:endParaRPr lang="cs-CZ" altLang="cs-CZ" sz="3200" b="1"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cs-CZ" altLang="cs-CZ" sz="3200" b="1" dirty="0">
                <a:solidFill>
                  <a:srgbClr val="307871"/>
                </a:solidFill>
                <a:latin typeface="Times New Roman" panose="02020603050405020304" pitchFamily="18" charset="0"/>
                <a:cs typeface="Times New Roman" panose="02020603050405020304" pitchFamily="18" charset="0"/>
              </a:rPr>
              <a:t>P</a:t>
            </a:r>
            <a:r>
              <a:rPr lang="en-US" altLang="cs-CZ" sz="3200" b="1" dirty="0" err="1">
                <a:solidFill>
                  <a:srgbClr val="307871"/>
                </a:solidFill>
                <a:latin typeface="Times New Roman" panose="02020603050405020304" pitchFamily="18" charset="0"/>
                <a:cs typeface="Times New Roman" panose="02020603050405020304" pitchFamily="18" charset="0"/>
              </a:rPr>
              <a:t>hysical</a:t>
            </a:r>
            <a:r>
              <a:rPr lang="en-US" altLang="cs-CZ" sz="3200" b="1" dirty="0">
                <a:solidFill>
                  <a:srgbClr val="307871"/>
                </a:solidFill>
                <a:latin typeface="Times New Roman" panose="02020603050405020304" pitchFamily="18" charset="0"/>
                <a:cs typeface="Times New Roman" panose="02020603050405020304" pitchFamily="18" charset="0"/>
              </a:rPr>
              <a:t> evidence</a:t>
            </a:r>
            <a:r>
              <a:rPr lang="cs-CZ" altLang="cs-CZ" sz="3200" b="1" dirty="0">
                <a:solidFill>
                  <a:srgbClr val="307871"/>
                </a:solidFill>
                <a:latin typeface="Times New Roman" panose="02020603050405020304" pitchFamily="18" charset="0"/>
                <a:cs typeface="Times New Roman" panose="02020603050405020304" pitchFamily="18" charset="0"/>
              </a:rPr>
              <a:t>.</a:t>
            </a:r>
            <a:endParaRPr lang="en-US" altLang="cs-CZ" sz="3200" b="1"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Ã½sledek obrÃ¡zku pro people in services">
            <a:extLst>
              <a:ext uri="{FF2B5EF4-FFF2-40B4-BE49-F238E27FC236}">
                <a16:creationId xmlns:a16="http://schemas.microsoft.com/office/drawing/2014/main" id="{C5A9424A-A703-42B5-8482-E4BCF9348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943" y="1519388"/>
            <a:ext cx="6283727" cy="411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3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694773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Consumption differences goods and services</a:t>
            </a:r>
            <a:endParaRPr lang="en-GB" sz="2800" b="1" kern="0" dirty="0">
              <a:solidFill>
                <a:srgbClr val="307871"/>
              </a:solidFill>
              <a:latin typeface="Times New Roman"/>
              <a:ea typeface="+mj-ea"/>
              <a:cs typeface="+mj-cs"/>
            </a:endParaRPr>
          </a:p>
        </p:txBody>
      </p:sp>
      <p:sp>
        <p:nvSpPr>
          <p:cNvPr id="4" name="Ovál 3">
            <a:extLst>
              <a:ext uri="{FF2B5EF4-FFF2-40B4-BE49-F238E27FC236}">
                <a16:creationId xmlns:a16="http://schemas.microsoft.com/office/drawing/2014/main" id="{13F8E98D-8837-479C-ACBD-E66AED9F9074}"/>
              </a:ext>
            </a:extLst>
          </p:cNvPr>
          <p:cNvSpPr/>
          <p:nvPr/>
        </p:nvSpPr>
        <p:spPr>
          <a:xfrm>
            <a:off x="4788243" y="1005014"/>
            <a:ext cx="2421925" cy="1482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MARKETING</a:t>
            </a:r>
            <a:endParaRPr lang="en-GB" dirty="0"/>
          </a:p>
        </p:txBody>
      </p:sp>
      <p:sp>
        <p:nvSpPr>
          <p:cNvPr id="6" name="Obdélník 4">
            <a:extLst>
              <a:ext uri="{FF2B5EF4-FFF2-40B4-BE49-F238E27FC236}">
                <a16:creationId xmlns:a16="http://schemas.microsoft.com/office/drawing/2014/main" id="{972FD4BC-AADE-4962-84B8-0978C7F359ED}"/>
              </a:ext>
            </a:extLst>
          </p:cNvPr>
          <p:cNvSpPr/>
          <p:nvPr/>
        </p:nvSpPr>
        <p:spPr>
          <a:xfrm>
            <a:off x="584886" y="1169773"/>
            <a:ext cx="2957384" cy="1153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PRODUCTION</a:t>
            </a:r>
            <a:endParaRPr lang="en-GB" dirty="0"/>
          </a:p>
        </p:txBody>
      </p:sp>
      <p:sp>
        <p:nvSpPr>
          <p:cNvPr id="7" name="Obdélník 5">
            <a:extLst>
              <a:ext uri="{FF2B5EF4-FFF2-40B4-BE49-F238E27FC236}">
                <a16:creationId xmlns:a16="http://schemas.microsoft.com/office/drawing/2014/main" id="{912D391B-21A9-448A-ADC8-02C5E0F46A4F}"/>
              </a:ext>
            </a:extLst>
          </p:cNvPr>
          <p:cNvSpPr/>
          <p:nvPr/>
        </p:nvSpPr>
        <p:spPr>
          <a:xfrm>
            <a:off x="8456141" y="1169772"/>
            <a:ext cx="2957384" cy="1153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CONSUMPTION</a:t>
            </a:r>
            <a:endParaRPr lang="en-GB" dirty="0"/>
          </a:p>
        </p:txBody>
      </p:sp>
      <p:sp>
        <p:nvSpPr>
          <p:cNvPr id="8" name="Ovál 6">
            <a:extLst>
              <a:ext uri="{FF2B5EF4-FFF2-40B4-BE49-F238E27FC236}">
                <a16:creationId xmlns:a16="http://schemas.microsoft.com/office/drawing/2014/main" id="{9B778CDC-ED28-47FC-A85E-6DBB591A5A30}"/>
              </a:ext>
            </a:extLst>
          </p:cNvPr>
          <p:cNvSpPr/>
          <p:nvPr/>
        </p:nvSpPr>
        <p:spPr>
          <a:xfrm>
            <a:off x="8723870" y="4296030"/>
            <a:ext cx="2421925" cy="148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MARKETING?</a:t>
            </a:r>
            <a:endParaRPr lang="en-GB" dirty="0"/>
          </a:p>
        </p:txBody>
      </p:sp>
      <p:sp>
        <p:nvSpPr>
          <p:cNvPr id="9" name="Obdélník 7">
            <a:extLst>
              <a:ext uri="{FF2B5EF4-FFF2-40B4-BE49-F238E27FC236}">
                <a16:creationId xmlns:a16="http://schemas.microsoft.com/office/drawing/2014/main" id="{54B7B55D-F45E-40E0-BD92-17F3C723C071}"/>
              </a:ext>
            </a:extLst>
          </p:cNvPr>
          <p:cNvSpPr/>
          <p:nvPr/>
        </p:nvSpPr>
        <p:spPr>
          <a:xfrm>
            <a:off x="1511643" y="4098324"/>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PRODUCTION</a:t>
            </a:r>
            <a:endParaRPr lang="en-GB" dirty="0"/>
          </a:p>
        </p:txBody>
      </p:sp>
      <p:sp>
        <p:nvSpPr>
          <p:cNvPr id="10" name="Obdélník 8">
            <a:extLst>
              <a:ext uri="{FF2B5EF4-FFF2-40B4-BE49-F238E27FC236}">
                <a16:creationId xmlns:a16="http://schemas.microsoft.com/office/drawing/2014/main" id="{7BAD1C57-5C3B-45CE-A7AC-A639859FDB6B}"/>
              </a:ext>
            </a:extLst>
          </p:cNvPr>
          <p:cNvSpPr/>
          <p:nvPr/>
        </p:nvSpPr>
        <p:spPr>
          <a:xfrm>
            <a:off x="2496066" y="4922108"/>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CONSUMPTION</a:t>
            </a:r>
            <a:endParaRPr lang="en-GB" dirty="0"/>
          </a:p>
        </p:txBody>
      </p:sp>
      <p:sp>
        <p:nvSpPr>
          <p:cNvPr id="11" name="TextovéPole 9">
            <a:extLst>
              <a:ext uri="{FF2B5EF4-FFF2-40B4-BE49-F238E27FC236}">
                <a16:creationId xmlns:a16="http://schemas.microsoft.com/office/drawing/2014/main" id="{81CFF275-61BF-4319-B66F-C3E71BA506E5}"/>
              </a:ext>
            </a:extLst>
          </p:cNvPr>
          <p:cNvSpPr txBox="1"/>
          <p:nvPr/>
        </p:nvSpPr>
        <p:spPr>
          <a:xfrm>
            <a:off x="4590368" y="2695138"/>
            <a:ext cx="2767914" cy="369332"/>
          </a:xfrm>
          <a:prstGeom prst="rect">
            <a:avLst/>
          </a:prstGeom>
          <a:noFill/>
        </p:spPr>
        <p:txBody>
          <a:bodyPr wrap="square" rtlCol="0">
            <a:spAutoFit/>
          </a:bodyPr>
          <a:lstStyle/>
          <a:p>
            <a:pPr algn="ctr"/>
            <a:r>
              <a:rPr lang="cs-CZ" dirty="0"/>
              <a:t>OUTCOME CONSUMPTION</a:t>
            </a:r>
            <a:endParaRPr lang="en-GB" dirty="0"/>
          </a:p>
        </p:txBody>
      </p:sp>
      <p:sp>
        <p:nvSpPr>
          <p:cNvPr id="12" name="TextovéPole 10">
            <a:extLst>
              <a:ext uri="{FF2B5EF4-FFF2-40B4-BE49-F238E27FC236}">
                <a16:creationId xmlns:a16="http://schemas.microsoft.com/office/drawing/2014/main" id="{34FC6417-CB92-4DAD-A5DD-C7CB75F65D73}"/>
              </a:ext>
            </a:extLst>
          </p:cNvPr>
          <p:cNvSpPr txBox="1"/>
          <p:nvPr/>
        </p:nvSpPr>
        <p:spPr>
          <a:xfrm>
            <a:off x="4615248" y="3520300"/>
            <a:ext cx="2767914" cy="369332"/>
          </a:xfrm>
          <a:prstGeom prst="rect">
            <a:avLst/>
          </a:prstGeom>
          <a:noFill/>
        </p:spPr>
        <p:txBody>
          <a:bodyPr wrap="square" rtlCol="0">
            <a:spAutoFit/>
          </a:bodyPr>
          <a:lstStyle/>
          <a:p>
            <a:pPr algn="ctr"/>
            <a:r>
              <a:rPr lang="cs-CZ" dirty="0"/>
              <a:t>PROCESS CONSUMPTION</a:t>
            </a:r>
            <a:endParaRPr lang="en-GB" dirty="0"/>
          </a:p>
        </p:txBody>
      </p:sp>
      <p:cxnSp>
        <p:nvCxnSpPr>
          <p:cNvPr id="13" name="Přímá spojnice se šipkou 12">
            <a:extLst>
              <a:ext uri="{FF2B5EF4-FFF2-40B4-BE49-F238E27FC236}">
                <a16:creationId xmlns:a16="http://schemas.microsoft.com/office/drawing/2014/main" id="{BD203A46-C6FF-4E0C-BF44-079DB1AA5241}"/>
              </a:ext>
            </a:extLst>
          </p:cNvPr>
          <p:cNvCxnSpPr>
            <a:cxnSpLocks/>
          </p:cNvCxnSpPr>
          <p:nvPr/>
        </p:nvCxnSpPr>
        <p:spPr>
          <a:xfrm>
            <a:off x="3542270" y="1383957"/>
            <a:ext cx="49138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7BC09C2F-E58B-43FA-876F-A963031A96B4}"/>
              </a:ext>
            </a:extLst>
          </p:cNvPr>
          <p:cNvCxnSpPr>
            <a:cxnSpLocks/>
          </p:cNvCxnSpPr>
          <p:nvPr/>
        </p:nvCxnSpPr>
        <p:spPr>
          <a:xfrm flipH="1">
            <a:off x="3542269" y="1997676"/>
            <a:ext cx="491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6555000"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What is the role of marketing in services?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136243"/>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Matching the production (service) process with consumption process</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Result is that consumers perceive good service quality and value</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Than they are willing to continue he relationship with the service provider</a:t>
            </a: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
        <p:nvSpPr>
          <p:cNvPr id="4" name="Ovál 6">
            <a:extLst>
              <a:ext uri="{FF2B5EF4-FFF2-40B4-BE49-F238E27FC236}">
                <a16:creationId xmlns:a16="http://schemas.microsoft.com/office/drawing/2014/main" id="{4F47F880-ED0E-43F5-8698-DCD2A4FBC74B}"/>
              </a:ext>
            </a:extLst>
          </p:cNvPr>
          <p:cNvSpPr/>
          <p:nvPr/>
        </p:nvSpPr>
        <p:spPr>
          <a:xfrm>
            <a:off x="8723870" y="4296030"/>
            <a:ext cx="2421925" cy="148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MARKETING?</a:t>
            </a:r>
            <a:endParaRPr lang="en-GB" dirty="0"/>
          </a:p>
        </p:txBody>
      </p:sp>
      <p:sp>
        <p:nvSpPr>
          <p:cNvPr id="6" name="Obdélník 7">
            <a:extLst>
              <a:ext uri="{FF2B5EF4-FFF2-40B4-BE49-F238E27FC236}">
                <a16:creationId xmlns:a16="http://schemas.microsoft.com/office/drawing/2014/main" id="{30555FE3-FFA3-4330-8F1E-A59AD33BABA6}"/>
              </a:ext>
            </a:extLst>
          </p:cNvPr>
          <p:cNvSpPr/>
          <p:nvPr/>
        </p:nvSpPr>
        <p:spPr>
          <a:xfrm>
            <a:off x="1511643" y="4098324"/>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PRODUCTION</a:t>
            </a:r>
            <a:endParaRPr lang="en-GB" dirty="0"/>
          </a:p>
        </p:txBody>
      </p:sp>
      <p:sp>
        <p:nvSpPr>
          <p:cNvPr id="7" name="Obdélník 8">
            <a:extLst>
              <a:ext uri="{FF2B5EF4-FFF2-40B4-BE49-F238E27FC236}">
                <a16:creationId xmlns:a16="http://schemas.microsoft.com/office/drawing/2014/main" id="{AC6B2C94-AA6E-4549-B19F-9DAFF2E033AC}"/>
              </a:ext>
            </a:extLst>
          </p:cNvPr>
          <p:cNvSpPr/>
          <p:nvPr/>
        </p:nvSpPr>
        <p:spPr>
          <a:xfrm>
            <a:off x="2496066" y="4922108"/>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CONSUMPTION</a:t>
            </a:r>
            <a:endParaRPr lang="en-GB" dirty="0"/>
          </a:p>
        </p:txBody>
      </p:sp>
    </p:spTree>
    <p:extLst>
      <p:ext uri="{BB962C8B-B14F-4D97-AF65-F5344CB8AC3E}">
        <p14:creationId xmlns:p14="http://schemas.microsoft.com/office/powerpoint/2010/main" val="33363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549096"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What remains?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2821285"/>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Market research</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Pricing</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Advertising</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Marketing communication</a:t>
            </a: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
        <p:nvSpPr>
          <p:cNvPr id="4" name="Ovál 6">
            <a:extLst>
              <a:ext uri="{FF2B5EF4-FFF2-40B4-BE49-F238E27FC236}">
                <a16:creationId xmlns:a16="http://schemas.microsoft.com/office/drawing/2014/main" id="{4F47F880-ED0E-43F5-8698-DCD2A4FBC74B}"/>
              </a:ext>
            </a:extLst>
          </p:cNvPr>
          <p:cNvSpPr/>
          <p:nvPr/>
        </p:nvSpPr>
        <p:spPr>
          <a:xfrm>
            <a:off x="8723870" y="4296030"/>
            <a:ext cx="2421925" cy="148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MARKETING?</a:t>
            </a:r>
            <a:endParaRPr lang="en-GB" dirty="0"/>
          </a:p>
        </p:txBody>
      </p:sp>
      <p:sp>
        <p:nvSpPr>
          <p:cNvPr id="6" name="Obdélník 7">
            <a:extLst>
              <a:ext uri="{FF2B5EF4-FFF2-40B4-BE49-F238E27FC236}">
                <a16:creationId xmlns:a16="http://schemas.microsoft.com/office/drawing/2014/main" id="{30555FE3-FFA3-4330-8F1E-A59AD33BABA6}"/>
              </a:ext>
            </a:extLst>
          </p:cNvPr>
          <p:cNvSpPr/>
          <p:nvPr/>
        </p:nvSpPr>
        <p:spPr>
          <a:xfrm>
            <a:off x="1511643" y="4098324"/>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PRODUCTION</a:t>
            </a:r>
            <a:endParaRPr lang="en-GB" dirty="0"/>
          </a:p>
        </p:txBody>
      </p:sp>
      <p:sp>
        <p:nvSpPr>
          <p:cNvPr id="7" name="Obdélník 8">
            <a:extLst>
              <a:ext uri="{FF2B5EF4-FFF2-40B4-BE49-F238E27FC236}">
                <a16:creationId xmlns:a16="http://schemas.microsoft.com/office/drawing/2014/main" id="{AC6B2C94-AA6E-4549-B19F-9DAFF2E033AC}"/>
              </a:ext>
            </a:extLst>
          </p:cNvPr>
          <p:cNvSpPr/>
          <p:nvPr/>
        </p:nvSpPr>
        <p:spPr>
          <a:xfrm>
            <a:off x="2496066" y="4922108"/>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CONSUMPTION</a:t>
            </a:r>
            <a:endParaRPr lang="en-GB" dirty="0"/>
          </a:p>
        </p:txBody>
      </p:sp>
    </p:spTree>
    <p:extLst>
      <p:ext uri="{BB962C8B-B14F-4D97-AF65-F5344CB8AC3E}">
        <p14:creationId xmlns:p14="http://schemas.microsoft.com/office/powerpoint/2010/main" val="308451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260555"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What is new?</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2249847"/>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Relationship management</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Customer processes analysis</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Customer databases</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Feedback</a:t>
            </a:r>
          </a:p>
        </p:txBody>
      </p:sp>
      <p:sp>
        <p:nvSpPr>
          <p:cNvPr id="4" name="Ovál 6">
            <a:extLst>
              <a:ext uri="{FF2B5EF4-FFF2-40B4-BE49-F238E27FC236}">
                <a16:creationId xmlns:a16="http://schemas.microsoft.com/office/drawing/2014/main" id="{4F47F880-ED0E-43F5-8698-DCD2A4FBC74B}"/>
              </a:ext>
            </a:extLst>
          </p:cNvPr>
          <p:cNvSpPr/>
          <p:nvPr/>
        </p:nvSpPr>
        <p:spPr>
          <a:xfrm>
            <a:off x="8723870" y="4296030"/>
            <a:ext cx="2421925" cy="148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MARKETING?</a:t>
            </a:r>
            <a:endParaRPr lang="en-GB" dirty="0"/>
          </a:p>
        </p:txBody>
      </p:sp>
      <p:sp>
        <p:nvSpPr>
          <p:cNvPr id="6" name="Obdélník 7">
            <a:extLst>
              <a:ext uri="{FF2B5EF4-FFF2-40B4-BE49-F238E27FC236}">
                <a16:creationId xmlns:a16="http://schemas.microsoft.com/office/drawing/2014/main" id="{30555FE3-FFA3-4330-8F1E-A59AD33BABA6}"/>
              </a:ext>
            </a:extLst>
          </p:cNvPr>
          <p:cNvSpPr/>
          <p:nvPr/>
        </p:nvSpPr>
        <p:spPr>
          <a:xfrm>
            <a:off x="1511643" y="4098324"/>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PRODUCTION</a:t>
            </a:r>
            <a:endParaRPr lang="en-GB" dirty="0"/>
          </a:p>
        </p:txBody>
      </p:sp>
      <p:sp>
        <p:nvSpPr>
          <p:cNvPr id="7" name="Obdélník 8">
            <a:extLst>
              <a:ext uri="{FF2B5EF4-FFF2-40B4-BE49-F238E27FC236}">
                <a16:creationId xmlns:a16="http://schemas.microsoft.com/office/drawing/2014/main" id="{AC6B2C94-AA6E-4549-B19F-9DAFF2E033AC}"/>
              </a:ext>
            </a:extLst>
          </p:cNvPr>
          <p:cNvSpPr/>
          <p:nvPr/>
        </p:nvSpPr>
        <p:spPr>
          <a:xfrm>
            <a:off x="2496066" y="4922108"/>
            <a:ext cx="2957384" cy="11532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CONSUMPTION</a:t>
            </a:r>
            <a:endParaRPr lang="en-GB" dirty="0"/>
          </a:p>
        </p:txBody>
      </p:sp>
    </p:spTree>
    <p:extLst>
      <p:ext uri="{BB962C8B-B14F-4D97-AF65-F5344CB8AC3E}">
        <p14:creationId xmlns:p14="http://schemas.microsoft.com/office/powerpoint/2010/main" val="114307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1635384"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Excercise</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5293757"/>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YOU ARE RICE MERCHANT IN CHINA COUNTRYSIDE</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The city you operate is located in distant area, so expansion to other cities is not possible.</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You basically cannot improve anyhow the rice, all farmers have the same conditions and type of seed available.</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Price reduction brings only short term sales however in a long run it brings price wars leaving all the farmers bleeding financially.</a:t>
            </a:r>
          </a:p>
          <a:p>
            <a:pPr marL="228600" indent="-228600" algn="just">
              <a:lnSpc>
                <a:spcPct val="90000"/>
              </a:lnSpc>
              <a:spcBef>
                <a:spcPts val="1000"/>
              </a:spcBef>
              <a:buFont typeface="Arial" panose="020B0604020202020204" pitchFamily="34" charset="0"/>
              <a:buChar char="•"/>
            </a:pPr>
            <a:r>
              <a:rPr lang="cs-CZ" altLang="cs-CZ" sz="3200" dirty="0">
                <a:solidFill>
                  <a:srgbClr val="307871"/>
                </a:solidFill>
                <a:latin typeface="Times New Roman" panose="02020603050405020304" pitchFamily="18" charset="0"/>
                <a:cs typeface="Times New Roman" panose="02020603050405020304" pitchFamily="18" charset="0"/>
              </a:rPr>
              <a:t>What can you do to beat your competition?</a:t>
            </a:r>
          </a:p>
          <a:p>
            <a:pPr algn="r">
              <a:lnSpc>
                <a:spcPct val="90000"/>
              </a:lnSpc>
              <a:spcBef>
                <a:spcPts val="1000"/>
              </a:spcBef>
            </a:pPr>
            <a:r>
              <a:rPr lang="cs-CZ" altLang="cs-CZ" sz="2400" dirty="0">
                <a:solidFill>
                  <a:srgbClr val="307871"/>
                </a:solidFill>
                <a:latin typeface="Times New Roman" panose="02020603050405020304" pitchFamily="18" charset="0"/>
                <a:cs typeface="Times New Roman" panose="02020603050405020304" pitchFamily="18" charset="0"/>
              </a:rPr>
              <a:t>(</a:t>
            </a:r>
            <a:r>
              <a:rPr lang="en-US" altLang="cs-CZ" sz="2400" dirty="0" err="1">
                <a:solidFill>
                  <a:srgbClr val="307871"/>
                </a:solidFill>
                <a:latin typeface="Times New Roman" panose="02020603050405020304" pitchFamily="18" charset="0"/>
                <a:cs typeface="Times New Roman" panose="02020603050405020304" pitchFamily="18" charset="0"/>
              </a:rPr>
              <a:t>Grönroos</a:t>
            </a:r>
            <a:r>
              <a:rPr lang="en-US" altLang="cs-CZ" sz="2400" dirty="0">
                <a:solidFill>
                  <a:srgbClr val="307871"/>
                </a:solidFill>
                <a:latin typeface="Times New Roman" panose="02020603050405020304" pitchFamily="18" charset="0"/>
                <a:cs typeface="Times New Roman" panose="02020603050405020304" pitchFamily="18" charset="0"/>
              </a:rPr>
              <a:t>, Ch. 2015. Service management and marketing)</a:t>
            </a:r>
          </a:p>
          <a:p>
            <a:pPr algn="r">
              <a:lnSpc>
                <a:spcPct val="90000"/>
              </a:lnSpc>
              <a:spcBef>
                <a:spcPts val="1000"/>
              </a:spcBef>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631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5953874"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Excercise – where your solution falls?</a:t>
            </a:r>
            <a:endParaRPr lang="en-GB" sz="2800" b="1" kern="0" dirty="0">
              <a:solidFill>
                <a:srgbClr val="307871"/>
              </a:solidFill>
              <a:latin typeface="Times New Roman"/>
              <a:ea typeface="+mj-ea"/>
              <a:cs typeface="+mj-cs"/>
            </a:endParaRPr>
          </a:p>
        </p:txBody>
      </p:sp>
      <p:cxnSp>
        <p:nvCxnSpPr>
          <p:cNvPr id="4" name="Přímá spojnice 4">
            <a:extLst>
              <a:ext uri="{FF2B5EF4-FFF2-40B4-BE49-F238E27FC236}">
                <a16:creationId xmlns:a16="http://schemas.microsoft.com/office/drawing/2014/main" id="{2A2DDDC3-3356-45D2-92C3-8D1683DFC249}"/>
              </a:ext>
            </a:extLst>
          </p:cNvPr>
          <p:cNvCxnSpPr>
            <a:cxnSpLocks/>
          </p:cNvCxnSpPr>
          <p:nvPr/>
        </p:nvCxnSpPr>
        <p:spPr>
          <a:xfrm flipH="1">
            <a:off x="6263640" y="1647569"/>
            <a:ext cx="1" cy="33816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Přímá spojnice 6">
            <a:extLst>
              <a:ext uri="{FF2B5EF4-FFF2-40B4-BE49-F238E27FC236}">
                <a16:creationId xmlns:a16="http://schemas.microsoft.com/office/drawing/2014/main" id="{AA84E938-6354-4D46-9314-B2E2AD65E123}"/>
              </a:ext>
            </a:extLst>
          </p:cNvPr>
          <p:cNvCxnSpPr>
            <a:cxnSpLocks/>
          </p:cNvCxnSpPr>
          <p:nvPr/>
        </p:nvCxnSpPr>
        <p:spPr>
          <a:xfrm>
            <a:off x="4023360" y="3429000"/>
            <a:ext cx="4480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ovéPole 8">
            <a:extLst>
              <a:ext uri="{FF2B5EF4-FFF2-40B4-BE49-F238E27FC236}">
                <a16:creationId xmlns:a16="http://schemas.microsoft.com/office/drawing/2014/main" id="{44786DC9-9F47-416C-9356-8842B3181497}"/>
              </a:ext>
            </a:extLst>
          </p:cNvPr>
          <p:cNvSpPr txBox="1"/>
          <p:nvPr/>
        </p:nvSpPr>
        <p:spPr>
          <a:xfrm>
            <a:off x="5038881" y="1091681"/>
            <a:ext cx="2114233" cy="369332"/>
          </a:xfrm>
          <a:prstGeom prst="rect">
            <a:avLst/>
          </a:prstGeom>
          <a:noFill/>
        </p:spPr>
        <p:txBody>
          <a:bodyPr wrap="none" rtlCol="0">
            <a:spAutoFit/>
          </a:bodyPr>
          <a:lstStyle/>
          <a:p>
            <a:r>
              <a:rPr lang="cs-CZ" dirty="0"/>
              <a:t>FOCUS ON REVENUE</a:t>
            </a:r>
            <a:endParaRPr lang="en-GB" dirty="0"/>
          </a:p>
        </p:txBody>
      </p:sp>
      <p:sp>
        <p:nvSpPr>
          <p:cNvPr id="8" name="TextovéPole 9">
            <a:extLst>
              <a:ext uri="{FF2B5EF4-FFF2-40B4-BE49-F238E27FC236}">
                <a16:creationId xmlns:a16="http://schemas.microsoft.com/office/drawing/2014/main" id="{34455255-027D-404D-8056-B4F8C65A2949}"/>
              </a:ext>
            </a:extLst>
          </p:cNvPr>
          <p:cNvSpPr txBox="1"/>
          <p:nvPr/>
        </p:nvSpPr>
        <p:spPr>
          <a:xfrm>
            <a:off x="5178122" y="5392293"/>
            <a:ext cx="1819281" cy="369332"/>
          </a:xfrm>
          <a:prstGeom prst="rect">
            <a:avLst/>
          </a:prstGeom>
          <a:noFill/>
        </p:spPr>
        <p:txBody>
          <a:bodyPr wrap="none" rtlCol="0">
            <a:spAutoFit/>
          </a:bodyPr>
          <a:lstStyle/>
          <a:p>
            <a:r>
              <a:rPr lang="cs-CZ" dirty="0"/>
              <a:t>FOCUS ON COSTS</a:t>
            </a:r>
            <a:endParaRPr lang="en-GB" dirty="0"/>
          </a:p>
        </p:txBody>
      </p:sp>
      <p:sp>
        <p:nvSpPr>
          <p:cNvPr id="9" name="TextovéPole 11">
            <a:extLst>
              <a:ext uri="{FF2B5EF4-FFF2-40B4-BE49-F238E27FC236}">
                <a16:creationId xmlns:a16="http://schemas.microsoft.com/office/drawing/2014/main" id="{ACCA1FAF-0959-40CB-9E07-C04F972A0E70}"/>
              </a:ext>
            </a:extLst>
          </p:cNvPr>
          <p:cNvSpPr txBox="1"/>
          <p:nvPr/>
        </p:nvSpPr>
        <p:spPr>
          <a:xfrm>
            <a:off x="1610696" y="3042380"/>
            <a:ext cx="1926681" cy="923330"/>
          </a:xfrm>
          <a:prstGeom prst="rect">
            <a:avLst/>
          </a:prstGeom>
          <a:noFill/>
        </p:spPr>
        <p:txBody>
          <a:bodyPr wrap="none" rtlCol="0">
            <a:spAutoFit/>
          </a:bodyPr>
          <a:lstStyle/>
          <a:p>
            <a:r>
              <a:rPr lang="cs-CZ" dirty="0"/>
              <a:t>FOCUS ON FIRM‘S </a:t>
            </a:r>
          </a:p>
          <a:p>
            <a:r>
              <a:rPr lang="cs-CZ" dirty="0"/>
              <a:t>RESOURCES AND </a:t>
            </a:r>
          </a:p>
          <a:p>
            <a:r>
              <a:rPr lang="cs-CZ" dirty="0"/>
              <a:t>PROCESSES</a:t>
            </a:r>
            <a:endParaRPr lang="en-GB" dirty="0"/>
          </a:p>
        </p:txBody>
      </p:sp>
      <p:sp>
        <p:nvSpPr>
          <p:cNvPr id="10" name="TextovéPole 12">
            <a:extLst>
              <a:ext uri="{FF2B5EF4-FFF2-40B4-BE49-F238E27FC236}">
                <a16:creationId xmlns:a16="http://schemas.microsoft.com/office/drawing/2014/main" id="{96359820-7BC1-45D5-892C-24D439128D30}"/>
              </a:ext>
            </a:extLst>
          </p:cNvPr>
          <p:cNvSpPr txBox="1"/>
          <p:nvPr/>
        </p:nvSpPr>
        <p:spPr>
          <a:xfrm>
            <a:off x="8989903" y="2854371"/>
            <a:ext cx="1817998" cy="1200329"/>
          </a:xfrm>
          <a:prstGeom prst="rect">
            <a:avLst/>
          </a:prstGeom>
          <a:noFill/>
        </p:spPr>
        <p:txBody>
          <a:bodyPr wrap="none" rtlCol="0">
            <a:spAutoFit/>
          </a:bodyPr>
          <a:lstStyle/>
          <a:p>
            <a:r>
              <a:rPr lang="cs-CZ" dirty="0"/>
              <a:t>FOCUS ON </a:t>
            </a:r>
          </a:p>
          <a:p>
            <a:r>
              <a:rPr lang="cs-CZ" dirty="0"/>
              <a:t>CONSUMERS‘</a:t>
            </a:r>
          </a:p>
          <a:p>
            <a:r>
              <a:rPr lang="cs-CZ" dirty="0"/>
              <a:t>RESOURCES AND </a:t>
            </a:r>
          </a:p>
          <a:p>
            <a:r>
              <a:rPr lang="cs-CZ" dirty="0"/>
              <a:t>PROCESSES</a:t>
            </a:r>
            <a:endParaRPr lang="en-GB" dirty="0"/>
          </a:p>
        </p:txBody>
      </p:sp>
      <p:cxnSp>
        <p:nvCxnSpPr>
          <p:cNvPr id="11" name="Přímá spojnice se šipkou 2">
            <a:extLst>
              <a:ext uri="{FF2B5EF4-FFF2-40B4-BE49-F238E27FC236}">
                <a16:creationId xmlns:a16="http://schemas.microsoft.com/office/drawing/2014/main" id="{C563C974-010F-40E4-B97A-C1B12B22BF2E}"/>
              </a:ext>
            </a:extLst>
          </p:cNvPr>
          <p:cNvCxnSpPr>
            <a:cxnSpLocks/>
          </p:cNvCxnSpPr>
          <p:nvPr/>
        </p:nvCxnSpPr>
        <p:spPr>
          <a:xfrm flipV="1">
            <a:off x="3364992" y="1982351"/>
            <a:ext cx="5797296" cy="294437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7580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6761787"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From goods dominant do service dominant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022640"/>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Changing the economic ratios and the advanced economies' orientations towards the service sector is coming up with a series of assessments of product thinking effectiveness.</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In theory, we have two approaches:</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Goods-dominant logic </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Service-dominant logic</a:t>
            </a:r>
          </a:p>
        </p:txBody>
      </p:sp>
    </p:spTree>
    <p:extLst>
      <p:ext uri="{BB962C8B-B14F-4D97-AF65-F5344CB8AC3E}">
        <p14:creationId xmlns:p14="http://schemas.microsoft.com/office/powerpoint/2010/main" val="15534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674404"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Service dominant logic</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483279"/>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Tangible products do not exist</a:t>
            </a:r>
          </a:p>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The product is always strongly connected to the benefit</a:t>
            </a:r>
          </a:p>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This tangible product only generates the benefit </a:t>
            </a:r>
          </a:p>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We say "This product has made us a service"</a:t>
            </a:r>
          </a:p>
          <a:p>
            <a:pPr marL="228600" indent="-228600" algn="just">
              <a:lnSpc>
                <a:spcPct val="90000"/>
              </a:lnSpc>
              <a:spcBef>
                <a:spcPts val="1000"/>
              </a:spcBef>
              <a:buFont typeface="Arial" panose="020B0604020202020204" pitchFamily="34" charset="0"/>
              <a:buChar char="•"/>
            </a:pPr>
            <a:r>
              <a:rPr lang="en-US" altLang="cs-CZ" sz="4000" dirty="0">
                <a:solidFill>
                  <a:srgbClr val="307871"/>
                </a:solidFill>
                <a:latin typeface="Times New Roman" panose="02020603050405020304" pitchFamily="18" charset="0"/>
                <a:cs typeface="Times New Roman" panose="02020603050405020304" pitchFamily="18" charset="0"/>
              </a:rPr>
              <a:t>The logic of service helps businesses perceive the true value that product generates.</a:t>
            </a:r>
          </a:p>
        </p:txBody>
      </p:sp>
    </p:spTree>
    <p:extLst>
      <p:ext uri="{BB962C8B-B14F-4D97-AF65-F5344CB8AC3E}">
        <p14:creationId xmlns:p14="http://schemas.microsoft.com/office/powerpoint/2010/main" val="277931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674404"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Service dominant logic</a:t>
            </a:r>
            <a:endParaRPr lang="en-GB" sz="2800" b="1" kern="0" dirty="0">
              <a:solidFill>
                <a:srgbClr val="307871"/>
              </a:solidFill>
              <a:latin typeface="Times New Roman"/>
              <a:ea typeface="+mj-ea"/>
              <a:cs typeface="+mj-cs"/>
            </a:endParaRPr>
          </a:p>
        </p:txBody>
      </p:sp>
      <p:graphicFrame>
        <p:nvGraphicFramePr>
          <p:cNvPr id="6" name="Zástupný symbol pro obsah 4">
            <a:extLst>
              <a:ext uri="{FF2B5EF4-FFF2-40B4-BE49-F238E27FC236}">
                <a16:creationId xmlns:a16="http://schemas.microsoft.com/office/drawing/2014/main" id="{F0C12768-EF4A-41A4-8122-12136B9863BB}"/>
              </a:ext>
            </a:extLst>
          </p:cNvPr>
          <p:cNvGraphicFramePr>
            <a:graphicFrameLocks/>
          </p:cNvGraphicFramePr>
          <p:nvPr>
            <p:extLst>
              <p:ext uri="{D42A27DB-BD31-4B8C-83A1-F6EECF244321}">
                <p14:modId xmlns:p14="http://schemas.microsoft.com/office/powerpoint/2010/main" val="2665478060"/>
              </p:ext>
            </p:extLst>
          </p:nvPr>
        </p:nvGraphicFramePr>
        <p:xfrm>
          <a:off x="1389888" y="1170431"/>
          <a:ext cx="9452283" cy="5215569"/>
        </p:xfrm>
        <a:graphic>
          <a:graphicData uri="http://schemas.openxmlformats.org/drawingml/2006/table">
            <a:tbl>
              <a:tblPr firstRow="1" bandRow="1">
                <a:tableStyleId>{10A1B5D5-9B99-4C35-A422-299274C87663}</a:tableStyleId>
              </a:tblPr>
              <a:tblGrid>
                <a:gridCol w="3204029">
                  <a:extLst>
                    <a:ext uri="{9D8B030D-6E8A-4147-A177-3AD203B41FA5}">
                      <a16:colId xmlns:a16="http://schemas.microsoft.com/office/drawing/2014/main" val="20000"/>
                    </a:ext>
                  </a:extLst>
                </a:gridCol>
                <a:gridCol w="3124127">
                  <a:extLst>
                    <a:ext uri="{9D8B030D-6E8A-4147-A177-3AD203B41FA5}">
                      <a16:colId xmlns:a16="http://schemas.microsoft.com/office/drawing/2014/main" val="20001"/>
                    </a:ext>
                  </a:extLst>
                </a:gridCol>
                <a:gridCol w="3124127">
                  <a:extLst>
                    <a:ext uri="{9D8B030D-6E8A-4147-A177-3AD203B41FA5}">
                      <a16:colId xmlns:a16="http://schemas.microsoft.com/office/drawing/2014/main" val="20002"/>
                    </a:ext>
                  </a:extLst>
                </a:gridCol>
              </a:tblGrid>
              <a:tr h="536990">
                <a:tc>
                  <a:txBody>
                    <a:bodyPr/>
                    <a:lstStyle/>
                    <a:p>
                      <a:r>
                        <a:rPr lang="cs-CZ" sz="2800" dirty="0" err="1"/>
                        <a:t>Logic</a:t>
                      </a:r>
                      <a:endParaRPr lang="cs-CZ" sz="2800" dirty="0"/>
                    </a:p>
                  </a:txBody>
                  <a:tcPr/>
                </a:tc>
                <a:tc>
                  <a:txBody>
                    <a:bodyPr/>
                    <a:lstStyle/>
                    <a:p>
                      <a:r>
                        <a:rPr lang="cs-CZ" sz="2800" dirty="0" err="1"/>
                        <a:t>Goods</a:t>
                      </a:r>
                      <a:r>
                        <a:rPr lang="cs-CZ" sz="2800" dirty="0"/>
                        <a:t>-Dominant</a:t>
                      </a:r>
                    </a:p>
                  </a:txBody>
                  <a:tcPr/>
                </a:tc>
                <a:tc>
                  <a:txBody>
                    <a:bodyPr/>
                    <a:lstStyle/>
                    <a:p>
                      <a:r>
                        <a:rPr lang="cs-CZ" sz="2800" dirty="0" err="1"/>
                        <a:t>Service</a:t>
                      </a:r>
                      <a:r>
                        <a:rPr lang="cs-CZ" sz="2800" dirty="0"/>
                        <a:t>-Dominant</a:t>
                      </a:r>
                    </a:p>
                  </a:txBody>
                  <a:tcPr/>
                </a:tc>
                <a:extLst>
                  <a:ext uri="{0D108BD9-81ED-4DB2-BD59-A6C34878D82A}">
                    <a16:rowId xmlns:a16="http://schemas.microsoft.com/office/drawing/2014/main" val="10000"/>
                  </a:ext>
                </a:extLst>
              </a:tr>
              <a:tr h="717921">
                <a:tc>
                  <a:txBody>
                    <a:bodyPr/>
                    <a:lstStyle/>
                    <a:p>
                      <a:r>
                        <a:rPr lang="cs-CZ" sz="2800" dirty="0" err="1"/>
                        <a:t>Main</a:t>
                      </a:r>
                      <a:r>
                        <a:rPr lang="cs-CZ" sz="2800" dirty="0"/>
                        <a:t> Idea</a:t>
                      </a:r>
                    </a:p>
                  </a:txBody>
                  <a:tcPr/>
                </a:tc>
                <a:tc>
                  <a:txBody>
                    <a:bodyPr/>
                    <a:lstStyle/>
                    <a:p>
                      <a:r>
                        <a:rPr lang="cs-CZ" sz="2800" dirty="0" err="1"/>
                        <a:t>Goods</a:t>
                      </a:r>
                      <a:endParaRPr lang="cs-CZ" sz="2800" dirty="0"/>
                    </a:p>
                  </a:txBody>
                  <a:tcPr/>
                </a:tc>
                <a:tc>
                  <a:txBody>
                    <a:bodyPr/>
                    <a:lstStyle/>
                    <a:p>
                      <a:r>
                        <a:rPr lang="cs-CZ" sz="2800" dirty="0" err="1"/>
                        <a:t>Service</a:t>
                      </a:r>
                      <a:endParaRPr lang="cs-CZ" sz="2800" dirty="0"/>
                    </a:p>
                  </a:txBody>
                  <a:tcPr/>
                </a:tc>
                <a:extLst>
                  <a:ext uri="{0D108BD9-81ED-4DB2-BD59-A6C34878D82A}">
                    <a16:rowId xmlns:a16="http://schemas.microsoft.com/office/drawing/2014/main" val="10001"/>
                  </a:ext>
                </a:extLst>
              </a:tr>
              <a:tr h="692522">
                <a:tc>
                  <a:txBody>
                    <a:bodyPr/>
                    <a:lstStyle/>
                    <a:p>
                      <a:r>
                        <a:rPr lang="cs-CZ" sz="2800" dirty="0" err="1"/>
                        <a:t>Focus</a:t>
                      </a:r>
                      <a:endParaRPr lang="cs-CZ" sz="2800" dirty="0"/>
                    </a:p>
                  </a:txBody>
                  <a:tcPr/>
                </a:tc>
                <a:tc>
                  <a:txBody>
                    <a:bodyPr/>
                    <a:lstStyle/>
                    <a:p>
                      <a:r>
                        <a:rPr lang="cs-CZ" sz="2800" dirty="0" err="1"/>
                        <a:t>Product</a:t>
                      </a:r>
                      <a:endParaRPr lang="cs-CZ" sz="2800" dirty="0"/>
                    </a:p>
                  </a:txBody>
                  <a:tcPr/>
                </a:tc>
                <a:tc>
                  <a:txBody>
                    <a:bodyPr/>
                    <a:lstStyle/>
                    <a:p>
                      <a:r>
                        <a:rPr lang="cs-CZ" sz="2800" dirty="0" err="1"/>
                        <a:t>Experience</a:t>
                      </a:r>
                      <a:endParaRPr lang="cs-CZ" sz="2800" dirty="0"/>
                    </a:p>
                  </a:txBody>
                  <a:tcPr/>
                </a:tc>
                <a:extLst>
                  <a:ext uri="{0D108BD9-81ED-4DB2-BD59-A6C34878D82A}">
                    <a16:rowId xmlns:a16="http://schemas.microsoft.com/office/drawing/2014/main" val="10002"/>
                  </a:ext>
                </a:extLst>
              </a:tr>
              <a:tr h="631414">
                <a:tc>
                  <a:txBody>
                    <a:bodyPr/>
                    <a:lstStyle/>
                    <a:p>
                      <a:r>
                        <a:rPr lang="cs-CZ" sz="2800" dirty="0" err="1"/>
                        <a:t>Improvement</a:t>
                      </a:r>
                      <a:endParaRPr lang="cs-CZ" sz="2800" dirty="0"/>
                    </a:p>
                  </a:txBody>
                  <a:tcPr/>
                </a:tc>
                <a:tc>
                  <a:txBody>
                    <a:bodyPr/>
                    <a:lstStyle/>
                    <a:p>
                      <a:r>
                        <a:rPr lang="cs-CZ" sz="2800" dirty="0" err="1"/>
                        <a:t>Product</a:t>
                      </a:r>
                      <a:r>
                        <a:rPr lang="cs-CZ" sz="2800" dirty="0"/>
                        <a:t> </a:t>
                      </a:r>
                      <a:r>
                        <a:rPr lang="cs-CZ" sz="2800" dirty="0" err="1"/>
                        <a:t>features</a:t>
                      </a:r>
                      <a:endParaRPr lang="cs-CZ" sz="2800" dirty="0"/>
                    </a:p>
                  </a:txBody>
                  <a:tcPr/>
                </a:tc>
                <a:tc>
                  <a:txBody>
                    <a:bodyPr/>
                    <a:lstStyle/>
                    <a:p>
                      <a:r>
                        <a:rPr lang="cs-CZ" sz="2800" dirty="0" err="1"/>
                        <a:t>Solution</a:t>
                      </a:r>
                      <a:endParaRPr lang="cs-CZ" sz="2800" dirty="0"/>
                    </a:p>
                  </a:txBody>
                  <a:tcPr/>
                </a:tc>
                <a:extLst>
                  <a:ext uri="{0D108BD9-81ED-4DB2-BD59-A6C34878D82A}">
                    <a16:rowId xmlns:a16="http://schemas.microsoft.com/office/drawing/2014/main" val="10003"/>
                  </a:ext>
                </a:extLst>
              </a:tr>
              <a:tr h="896725">
                <a:tc>
                  <a:txBody>
                    <a:bodyPr/>
                    <a:lstStyle/>
                    <a:p>
                      <a:r>
                        <a:rPr lang="cs-CZ" sz="2800" dirty="0" err="1"/>
                        <a:t>Means</a:t>
                      </a:r>
                      <a:r>
                        <a:rPr lang="cs-CZ" sz="2800" dirty="0"/>
                        <a:t> </a:t>
                      </a:r>
                      <a:r>
                        <a:rPr lang="cs-CZ" sz="2800" dirty="0" err="1"/>
                        <a:t>for</a:t>
                      </a:r>
                      <a:r>
                        <a:rPr lang="cs-CZ" sz="2800" dirty="0"/>
                        <a:t> </a:t>
                      </a:r>
                      <a:r>
                        <a:rPr lang="cs-CZ" sz="2800" dirty="0" err="1"/>
                        <a:t>the</a:t>
                      </a:r>
                      <a:r>
                        <a:rPr lang="cs-CZ" sz="2800" dirty="0"/>
                        <a:t> </a:t>
                      </a:r>
                      <a:r>
                        <a:rPr lang="cs-CZ" sz="2800" dirty="0" err="1"/>
                        <a:t>transaction</a:t>
                      </a:r>
                      <a:endParaRPr lang="cs-CZ" sz="2800" dirty="0"/>
                    </a:p>
                  </a:txBody>
                  <a:tcPr/>
                </a:tc>
                <a:tc>
                  <a:txBody>
                    <a:bodyPr/>
                    <a:lstStyle/>
                    <a:p>
                      <a:r>
                        <a:rPr lang="cs-CZ" sz="2800" dirty="0" err="1"/>
                        <a:t>Price</a:t>
                      </a:r>
                      <a:endParaRPr lang="cs-CZ" sz="2800" dirty="0"/>
                    </a:p>
                  </a:txBody>
                  <a:tcPr/>
                </a:tc>
                <a:tc>
                  <a:txBody>
                    <a:bodyPr/>
                    <a:lstStyle/>
                    <a:p>
                      <a:r>
                        <a:rPr lang="cs-CZ" sz="2800" dirty="0" err="1"/>
                        <a:t>Value</a:t>
                      </a:r>
                      <a:r>
                        <a:rPr lang="cs-CZ" sz="2800" dirty="0"/>
                        <a:t> </a:t>
                      </a:r>
                      <a:r>
                        <a:rPr lang="cs-CZ" sz="2800" dirty="0" err="1"/>
                        <a:t>proposition</a:t>
                      </a:r>
                      <a:endParaRPr lang="cs-CZ" sz="2800" baseline="0" dirty="0"/>
                    </a:p>
                  </a:txBody>
                  <a:tcPr/>
                </a:tc>
                <a:extLst>
                  <a:ext uri="{0D108BD9-81ED-4DB2-BD59-A6C34878D82A}">
                    <a16:rowId xmlns:a16="http://schemas.microsoft.com/office/drawing/2014/main" val="10004"/>
                  </a:ext>
                </a:extLst>
              </a:tr>
              <a:tr h="717921">
                <a:tc>
                  <a:txBody>
                    <a:bodyPr/>
                    <a:lstStyle/>
                    <a:p>
                      <a:r>
                        <a:rPr lang="cs-CZ" sz="2800" dirty="0" err="1"/>
                        <a:t>Communication</a:t>
                      </a:r>
                      <a:r>
                        <a:rPr lang="cs-CZ" sz="2800" dirty="0"/>
                        <a:t> style</a:t>
                      </a:r>
                    </a:p>
                  </a:txBody>
                  <a:tcPr/>
                </a:tc>
                <a:tc>
                  <a:txBody>
                    <a:bodyPr/>
                    <a:lstStyle/>
                    <a:p>
                      <a:r>
                        <a:rPr lang="cs-CZ" sz="2800" dirty="0" err="1"/>
                        <a:t>Promotion</a:t>
                      </a:r>
                      <a:endParaRPr lang="cs-CZ" sz="2800" dirty="0"/>
                    </a:p>
                  </a:txBody>
                  <a:tcPr/>
                </a:tc>
                <a:tc>
                  <a:txBody>
                    <a:bodyPr/>
                    <a:lstStyle/>
                    <a:p>
                      <a:r>
                        <a:rPr lang="cs-CZ" sz="2800" baseline="0" dirty="0" err="1"/>
                        <a:t>Dialogue</a:t>
                      </a:r>
                      <a:endParaRPr lang="cs-CZ" sz="2800" baseline="0" dirty="0"/>
                    </a:p>
                  </a:txBody>
                  <a:tcPr/>
                </a:tc>
                <a:extLst>
                  <a:ext uri="{0D108BD9-81ED-4DB2-BD59-A6C34878D82A}">
                    <a16:rowId xmlns:a16="http://schemas.microsoft.com/office/drawing/2014/main" val="10005"/>
                  </a:ext>
                </a:extLst>
              </a:tr>
              <a:tr h="746962">
                <a:tc>
                  <a:txBody>
                    <a:bodyPr/>
                    <a:lstStyle/>
                    <a:p>
                      <a:r>
                        <a:rPr lang="cs-CZ" sz="2800" dirty="0"/>
                        <a:t>Marketing </a:t>
                      </a:r>
                      <a:r>
                        <a:rPr lang="cs-CZ" sz="2800" dirty="0" err="1"/>
                        <a:t>goals</a:t>
                      </a:r>
                      <a:endParaRPr lang="cs-CZ" sz="2800" dirty="0"/>
                    </a:p>
                  </a:txBody>
                  <a:tcPr/>
                </a:tc>
                <a:tc>
                  <a:txBody>
                    <a:bodyPr/>
                    <a:lstStyle/>
                    <a:p>
                      <a:r>
                        <a:rPr lang="cs-CZ" sz="2800" dirty="0"/>
                        <a:t>Market</a:t>
                      </a:r>
                    </a:p>
                  </a:txBody>
                  <a:tcPr/>
                </a:tc>
                <a:tc>
                  <a:txBody>
                    <a:bodyPr/>
                    <a:lstStyle/>
                    <a:p>
                      <a:r>
                        <a:rPr lang="cs-CZ" sz="2800" baseline="0" dirty="0"/>
                        <a:t>Co-</a:t>
                      </a:r>
                      <a:r>
                        <a:rPr lang="cs-CZ" sz="2800" baseline="0" dirty="0" err="1"/>
                        <a:t>create</a:t>
                      </a:r>
                      <a:r>
                        <a:rPr lang="cs-CZ" sz="2800" baseline="0" dirty="0"/>
                        <a:t> </a:t>
                      </a:r>
                      <a:r>
                        <a:rPr lang="cs-CZ" sz="2800" baseline="0" dirty="0" err="1"/>
                        <a:t>value</a:t>
                      </a:r>
                      <a:endParaRPr lang="cs-CZ" sz="2800" baseline="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843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3741730"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characteristics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4465838"/>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The goal of the marketer is to help customers to meet their own goals.</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Means for meeting customers needs and goals are products.</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If the customer's goal is to move from point A to point B, he</a:t>
            </a:r>
            <a:r>
              <a:rPr lang="cs-CZ" altLang="cs-CZ" sz="3600" dirty="0">
                <a:solidFill>
                  <a:srgbClr val="307871"/>
                </a:solidFill>
                <a:latin typeface="Times New Roman" panose="02020603050405020304" pitchFamily="18" charset="0"/>
                <a:cs typeface="Times New Roman" panose="02020603050405020304" pitchFamily="18" charset="0"/>
              </a:rPr>
              <a:t> </a:t>
            </a:r>
            <a:r>
              <a:rPr lang="en-US" altLang="cs-CZ" sz="3600" dirty="0">
                <a:solidFill>
                  <a:srgbClr val="307871"/>
                </a:solidFill>
                <a:latin typeface="Times New Roman" panose="02020603050405020304" pitchFamily="18" charset="0"/>
                <a:cs typeface="Times New Roman" panose="02020603050405020304" pitchFamily="18" charset="0"/>
              </a:rPr>
              <a:t>can own a car (goods) or use public transport or a taxi (service).</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Both products achieve our customer's goal.</a:t>
            </a:r>
          </a:p>
        </p:txBody>
      </p:sp>
    </p:spTree>
    <p:extLst>
      <p:ext uri="{BB962C8B-B14F-4D97-AF65-F5344CB8AC3E}">
        <p14:creationId xmlns:p14="http://schemas.microsoft.com/office/powerpoint/2010/main" val="45914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75908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Case study: Hilti</a:t>
            </a:r>
            <a:endParaRPr lang="en-GB" sz="2800" b="1" kern="0" dirty="0">
              <a:solidFill>
                <a:srgbClr val="307871"/>
              </a:solidFill>
              <a:latin typeface="Times New Roman"/>
              <a:ea typeface="+mj-ea"/>
              <a:cs typeface="+mj-cs"/>
            </a:endParaRPr>
          </a:p>
        </p:txBody>
      </p:sp>
      <p:pic>
        <p:nvPicPr>
          <p:cNvPr id="4" name="Picture 4" descr="Výsledek obrázku pro hilti">
            <a:extLst>
              <a:ext uri="{FF2B5EF4-FFF2-40B4-BE49-F238E27FC236}">
                <a16:creationId xmlns:a16="http://schemas.microsoft.com/office/drawing/2014/main" id="{9EA1AE4D-C42E-4780-8AFF-73CF6130A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49" y="1602999"/>
            <a:ext cx="9117502" cy="455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4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185178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Case study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999317"/>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The Swiss firm Hilti is a manufacturer of high quality professional electronic tools.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Customers are mainly construction companies.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Thanks to the fierce competition, which was able to produce at a lower cost, large orders were dropping significantly.</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Hilti responded by changing the business model from product to service thinking.</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Providing large developers and construction companies with rental of machinery.</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Ensured delivery of the specified quantity and type of tools directly to the construction.</a:t>
            </a:r>
          </a:p>
        </p:txBody>
      </p:sp>
    </p:spTree>
    <p:extLst>
      <p:ext uri="{BB962C8B-B14F-4D97-AF65-F5344CB8AC3E}">
        <p14:creationId xmlns:p14="http://schemas.microsoft.com/office/powerpoint/2010/main" val="4031818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185178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Case study</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5771836"/>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Construction companies do not have to buy, own and maintain tools.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The client's need is access to tools rather than tool ownership.</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Clients can concentrate on what they do best and that's building and not caring for tools.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Set up a regular company income from contracts for rental of tools.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Hilti also provides service and that machines are always functional and available.</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For this added value, the customer is willing to pay - he is sure that the construction will not be blocked due to machine failures.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No delay mean no fine for delayed constructions.</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hlinkClick r:id="rId3"/>
              </a:rPr>
              <a:t>https://www.youtube.com/watch?time_continue=11&amp;v=VxSObyUhqNY</a:t>
            </a:r>
            <a:endParaRPr lang="cs-CZ" altLang="cs-CZ" sz="28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endParaRPr lang="en-US" altLang="cs-CZ" sz="2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717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884123"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Lifecycle</a:t>
            </a:r>
            <a:endParaRPr lang="en-GB" sz="2800" b="1" kern="0" dirty="0">
              <a:solidFill>
                <a:srgbClr val="307871"/>
              </a:solidFill>
              <a:latin typeface="Times New Roman"/>
              <a:ea typeface="+mj-ea"/>
              <a:cs typeface="+mj-cs"/>
            </a:endParaRPr>
          </a:p>
        </p:txBody>
      </p:sp>
      <p:cxnSp>
        <p:nvCxnSpPr>
          <p:cNvPr id="4" name="Přímá spojovací čára 6">
            <a:extLst>
              <a:ext uri="{FF2B5EF4-FFF2-40B4-BE49-F238E27FC236}">
                <a16:creationId xmlns:a16="http://schemas.microsoft.com/office/drawing/2014/main" id="{C80D59AB-3B74-43F8-920A-7CD1E981D8BD}"/>
              </a:ext>
            </a:extLst>
          </p:cNvPr>
          <p:cNvCxnSpPr/>
          <p:nvPr/>
        </p:nvCxnSpPr>
        <p:spPr>
          <a:xfrm rot="5400000">
            <a:off x="-61936" y="3715402"/>
            <a:ext cx="3937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7">
            <a:extLst>
              <a:ext uri="{FF2B5EF4-FFF2-40B4-BE49-F238E27FC236}">
                <a16:creationId xmlns:a16="http://schemas.microsoft.com/office/drawing/2014/main" id="{3214E2E9-CD6E-4B42-9124-E07D5983A90B}"/>
              </a:ext>
            </a:extLst>
          </p:cNvPr>
          <p:cNvCxnSpPr/>
          <p:nvPr/>
        </p:nvCxnSpPr>
        <p:spPr>
          <a:xfrm rot="10800000" flipV="1">
            <a:off x="1911067" y="4747714"/>
            <a:ext cx="8583613" cy="111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Volný tvar 13">
            <a:extLst>
              <a:ext uri="{FF2B5EF4-FFF2-40B4-BE49-F238E27FC236}">
                <a16:creationId xmlns:a16="http://schemas.microsoft.com/office/drawing/2014/main" id="{A385BA30-0565-431F-A183-C7E879463DE2}"/>
              </a:ext>
            </a:extLst>
          </p:cNvPr>
          <p:cNvSpPr/>
          <p:nvPr/>
        </p:nvSpPr>
        <p:spPr>
          <a:xfrm>
            <a:off x="3008312" y="1895771"/>
            <a:ext cx="5953125" cy="28575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lIns="100794" tIns="50397" rIns="100794" bIns="50397" anchor="ctr"/>
          <a:lstStyle/>
          <a:p>
            <a:pPr algn="ctr">
              <a:buFont typeface="Times New Roman" pitchFamily="16" charset="0"/>
              <a:buNone/>
              <a:defRPr/>
            </a:pPr>
            <a:endParaRPr lang="cs-CZ" u="sng"/>
          </a:p>
        </p:txBody>
      </p:sp>
      <p:cxnSp>
        <p:nvCxnSpPr>
          <p:cNvPr id="8" name="Přímá spojovací čára 17">
            <a:extLst>
              <a:ext uri="{FF2B5EF4-FFF2-40B4-BE49-F238E27FC236}">
                <a16:creationId xmlns:a16="http://schemas.microsoft.com/office/drawing/2014/main" id="{B9B87A36-0D12-4AE3-A6BB-3B2AFCD84CB5}"/>
              </a:ext>
            </a:extLst>
          </p:cNvPr>
          <p:cNvCxnSpPr/>
          <p:nvPr/>
        </p:nvCxnSpPr>
        <p:spPr>
          <a:xfrm flipV="1">
            <a:off x="2997199" y="1747696"/>
            <a:ext cx="22225"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Přímá spojovací čára 18">
            <a:extLst>
              <a:ext uri="{FF2B5EF4-FFF2-40B4-BE49-F238E27FC236}">
                <a16:creationId xmlns:a16="http://schemas.microsoft.com/office/drawing/2014/main" id="{EC9E1090-5E7C-42FE-A3A6-0EA21DD1B56E}"/>
              </a:ext>
            </a:extLst>
          </p:cNvPr>
          <p:cNvCxnSpPr/>
          <p:nvPr/>
        </p:nvCxnSpPr>
        <p:spPr>
          <a:xfrm flipV="1">
            <a:off x="4268787" y="1747696"/>
            <a:ext cx="23813"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Přímá spojovací čára 19">
            <a:extLst>
              <a:ext uri="{FF2B5EF4-FFF2-40B4-BE49-F238E27FC236}">
                <a16:creationId xmlns:a16="http://schemas.microsoft.com/office/drawing/2014/main" id="{AFB8FF9F-303B-44F1-9B6C-56965B86FF68}"/>
              </a:ext>
            </a:extLst>
          </p:cNvPr>
          <p:cNvCxnSpPr/>
          <p:nvPr/>
        </p:nvCxnSpPr>
        <p:spPr>
          <a:xfrm flipV="1">
            <a:off x="5529262" y="1747696"/>
            <a:ext cx="22225"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20">
            <a:extLst>
              <a:ext uri="{FF2B5EF4-FFF2-40B4-BE49-F238E27FC236}">
                <a16:creationId xmlns:a16="http://schemas.microsoft.com/office/drawing/2014/main" id="{1F9B83E0-ADDB-4936-99C0-3EA463BEAC15}"/>
              </a:ext>
            </a:extLst>
          </p:cNvPr>
          <p:cNvCxnSpPr/>
          <p:nvPr/>
        </p:nvCxnSpPr>
        <p:spPr>
          <a:xfrm flipV="1">
            <a:off x="6867524" y="1708802"/>
            <a:ext cx="23812"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ovéPole 22">
            <a:extLst>
              <a:ext uri="{FF2B5EF4-FFF2-40B4-BE49-F238E27FC236}">
                <a16:creationId xmlns:a16="http://schemas.microsoft.com/office/drawing/2014/main" id="{3284B9E2-E8B0-42C4-BF4F-221043B99827}"/>
              </a:ext>
            </a:extLst>
          </p:cNvPr>
          <p:cNvSpPr txBox="1">
            <a:spLocks noChangeArrowheads="1"/>
          </p:cNvSpPr>
          <p:nvPr/>
        </p:nvSpPr>
        <p:spPr bwMode="auto">
          <a:xfrm>
            <a:off x="1858008" y="1518620"/>
            <a:ext cx="1253702" cy="31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r>
              <a:rPr lang="cs-CZ" sz="1400" u="sng" dirty="0" err="1"/>
              <a:t>Development</a:t>
            </a:r>
            <a:endParaRPr lang="cs-CZ" sz="1400" u="sng" dirty="0"/>
          </a:p>
        </p:txBody>
      </p:sp>
      <p:sp>
        <p:nvSpPr>
          <p:cNvPr id="13" name="TextovéPole 23">
            <a:extLst>
              <a:ext uri="{FF2B5EF4-FFF2-40B4-BE49-F238E27FC236}">
                <a16:creationId xmlns:a16="http://schemas.microsoft.com/office/drawing/2014/main" id="{8DBB9A3B-0EE0-4B26-B097-18A334B083E6}"/>
              </a:ext>
            </a:extLst>
          </p:cNvPr>
          <p:cNvSpPr txBox="1">
            <a:spLocks noChangeArrowheads="1"/>
          </p:cNvSpPr>
          <p:nvPr/>
        </p:nvSpPr>
        <p:spPr bwMode="auto">
          <a:xfrm>
            <a:off x="3053661" y="1518620"/>
            <a:ext cx="1339850" cy="3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r>
              <a:rPr lang="cs-CZ" sz="1600" u="sng" dirty="0" err="1"/>
              <a:t>Introduction</a:t>
            </a:r>
            <a:endParaRPr lang="cs-CZ" sz="1600" u="sng" dirty="0"/>
          </a:p>
        </p:txBody>
      </p:sp>
      <p:sp>
        <p:nvSpPr>
          <p:cNvPr id="14" name="TextovéPole 24">
            <a:extLst>
              <a:ext uri="{FF2B5EF4-FFF2-40B4-BE49-F238E27FC236}">
                <a16:creationId xmlns:a16="http://schemas.microsoft.com/office/drawing/2014/main" id="{B028A465-EBE6-4D93-A61D-52918E095650}"/>
              </a:ext>
            </a:extLst>
          </p:cNvPr>
          <p:cNvSpPr txBox="1">
            <a:spLocks noChangeArrowheads="1"/>
          </p:cNvSpPr>
          <p:nvPr/>
        </p:nvSpPr>
        <p:spPr bwMode="auto">
          <a:xfrm>
            <a:off x="4335461" y="1433371"/>
            <a:ext cx="1338262" cy="47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r>
              <a:rPr lang="cs-CZ" sz="2400" u="sng" dirty="0" err="1"/>
              <a:t>Growth</a:t>
            </a:r>
            <a:endParaRPr lang="cs-CZ" sz="2400" u="sng" dirty="0"/>
          </a:p>
        </p:txBody>
      </p:sp>
      <p:sp>
        <p:nvSpPr>
          <p:cNvPr id="15" name="TextovéPole 25">
            <a:extLst>
              <a:ext uri="{FF2B5EF4-FFF2-40B4-BE49-F238E27FC236}">
                <a16:creationId xmlns:a16="http://schemas.microsoft.com/office/drawing/2014/main" id="{612D9F9B-FA3D-4AE2-93CC-4A9A5D52FDDE}"/>
              </a:ext>
            </a:extLst>
          </p:cNvPr>
          <p:cNvSpPr txBox="1">
            <a:spLocks noChangeArrowheads="1"/>
          </p:cNvSpPr>
          <p:nvPr/>
        </p:nvSpPr>
        <p:spPr bwMode="auto">
          <a:xfrm>
            <a:off x="5597525" y="1423759"/>
            <a:ext cx="1338262" cy="47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r>
              <a:rPr lang="cs-CZ" sz="2400" u="sng" dirty="0"/>
              <a:t>Maturity</a:t>
            </a:r>
          </a:p>
        </p:txBody>
      </p:sp>
      <p:sp>
        <p:nvSpPr>
          <p:cNvPr id="16" name="TextovéPole 26">
            <a:extLst>
              <a:ext uri="{FF2B5EF4-FFF2-40B4-BE49-F238E27FC236}">
                <a16:creationId xmlns:a16="http://schemas.microsoft.com/office/drawing/2014/main" id="{E112FF7F-E550-45C1-B611-051D6A3610EE}"/>
              </a:ext>
            </a:extLst>
          </p:cNvPr>
          <p:cNvSpPr txBox="1">
            <a:spLocks noChangeArrowheads="1"/>
          </p:cNvSpPr>
          <p:nvPr/>
        </p:nvSpPr>
        <p:spPr bwMode="auto">
          <a:xfrm>
            <a:off x="6938731" y="1414360"/>
            <a:ext cx="1338263" cy="47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r>
              <a:rPr lang="cs-CZ" sz="2400" u="sng" dirty="0" err="1"/>
              <a:t>Decline</a:t>
            </a:r>
            <a:endParaRPr lang="cs-CZ" sz="2400" u="sng" dirty="0"/>
          </a:p>
        </p:txBody>
      </p:sp>
      <p:sp>
        <p:nvSpPr>
          <p:cNvPr id="17" name="Freeform 3">
            <a:extLst>
              <a:ext uri="{FF2B5EF4-FFF2-40B4-BE49-F238E27FC236}">
                <a16:creationId xmlns:a16="http://schemas.microsoft.com/office/drawing/2014/main" id="{735EA550-AA20-413C-BB81-1202CBE40568}"/>
              </a:ext>
            </a:extLst>
          </p:cNvPr>
          <p:cNvSpPr/>
          <p:nvPr/>
        </p:nvSpPr>
        <p:spPr>
          <a:xfrm>
            <a:off x="1912777" y="3952604"/>
            <a:ext cx="6960636" cy="1623150"/>
          </a:xfrm>
          <a:custGeom>
            <a:avLst/>
            <a:gdLst>
              <a:gd name="connsiteX0" fmla="*/ 0 w 7921689"/>
              <a:gd name="connsiteY0" fmla="*/ 822322 h 1630131"/>
              <a:gd name="connsiteX1" fmla="*/ 1408922 w 7921689"/>
              <a:gd name="connsiteY1" fmla="*/ 1606093 h 1630131"/>
              <a:gd name="connsiteX2" fmla="*/ 4114800 w 7921689"/>
              <a:gd name="connsiteY2" fmla="*/ 10559 h 1630131"/>
              <a:gd name="connsiteX3" fmla="*/ 7921689 w 7921689"/>
              <a:gd name="connsiteY3" fmla="*/ 1036926 h 1630131"/>
              <a:gd name="connsiteX0" fmla="*/ 0 w 8404417"/>
              <a:gd name="connsiteY0" fmla="*/ 817851 h 1625660"/>
              <a:gd name="connsiteX1" fmla="*/ 1408922 w 8404417"/>
              <a:gd name="connsiteY1" fmla="*/ 1601622 h 1625660"/>
              <a:gd name="connsiteX2" fmla="*/ 4114800 w 8404417"/>
              <a:gd name="connsiteY2" fmla="*/ 6088 h 1625660"/>
              <a:gd name="connsiteX3" fmla="*/ 8404417 w 8404417"/>
              <a:gd name="connsiteY3" fmla="*/ 1144423 h 1625660"/>
              <a:gd name="connsiteX0" fmla="*/ 0 w 8404417"/>
              <a:gd name="connsiteY0" fmla="*/ 817851 h 1625660"/>
              <a:gd name="connsiteX1" fmla="*/ 1408922 w 8404417"/>
              <a:gd name="connsiteY1" fmla="*/ 1601622 h 1625660"/>
              <a:gd name="connsiteX2" fmla="*/ 4968859 w 8404417"/>
              <a:gd name="connsiteY2" fmla="*/ 6088 h 1625660"/>
              <a:gd name="connsiteX3" fmla="*/ 8404417 w 8404417"/>
              <a:gd name="connsiteY3" fmla="*/ 1144423 h 1625660"/>
              <a:gd name="connsiteX0" fmla="*/ 0 w 8404417"/>
              <a:gd name="connsiteY0" fmla="*/ 814294 h 1622103"/>
              <a:gd name="connsiteX1" fmla="*/ 1408922 w 8404417"/>
              <a:gd name="connsiteY1" fmla="*/ 1598065 h 1622103"/>
              <a:gd name="connsiteX2" fmla="*/ 4968859 w 8404417"/>
              <a:gd name="connsiteY2" fmla="*/ 2531 h 1622103"/>
              <a:gd name="connsiteX3" fmla="*/ 8404417 w 8404417"/>
              <a:gd name="connsiteY3" fmla="*/ 1140866 h 1622103"/>
              <a:gd name="connsiteX0" fmla="*/ 0 w 8404417"/>
              <a:gd name="connsiteY0" fmla="*/ 814294 h 1622103"/>
              <a:gd name="connsiteX1" fmla="*/ 1408922 w 8404417"/>
              <a:gd name="connsiteY1" fmla="*/ 1598065 h 1622103"/>
              <a:gd name="connsiteX2" fmla="*/ 4968859 w 8404417"/>
              <a:gd name="connsiteY2" fmla="*/ 2531 h 1622103"/>
              <a:gd name="connsiteX3" fmla="*/ 8404417 w 8404417"/>
              <a:gd name="connsiteY3" fmla="*/ 1140866 h 1622103"/>
              <a:gd name="connsiteX0" fmla="*/ 0 w 9233719"/>
              <a:gd name="connsiteY0" fmla="*/ 816034 h 1623843"/>
              <a:gd name="connsiteX1" fmla="*/ 1408922 w 9233719"/>
              <a:gd name="connsiteY1" fmla="*/ 1599805 h 1623843"/>
              <a:gd name="connsiteX2" fmla="*/ 4968859 w 9233719"/>
              <a:gd name="connsiteY2" fmla="*/ 4271 h 1623843"/>
              <a:gd name="connsiteX3" fmla="*/ 9233719 w 9233719"/>
              <a:gd name="connsiteY3" fmla="*/ 1170598 h 1623843"/>
              <a:gd name="connsiteX0" fmla="*/ 0 w 9233719"/>
              <a:gd name="connsiteY0" fmla="*/ 815341 h 1623150"/>
              <a:gd name="connsiteX1" fmla="*/ 1408922 w 9233719"/>
              <a:gd name="connsiteY1" fmla="*/ 1599112 h 1623150"/>
              <a:gd name="connsiteX2" fmla="*/ 4968859 w 9233719"/>
              <a:gd name="connsiteY2" fmla="*/ 3578 h 1623150"/>
              <a:gd name="connsiteX3" fmla="*/ 9233719 w 9233719"/>
              <a:gd name="connsiteY3" fmla="*/ 1169905 h 1623150"/>
            </a:gdLst>
            <a:ahLst/>
            <a:cxnLst>
              <a:cxn ang="0">
                <a:pos x="connsiteX0" y="connsiteY0"/>
              </a:cxn>
              <a:cxn ang="0">
                <a:pos x="connsiteX1" y="connsiteY1"/>
              </a:cxn>
              <a:cxn ang="0">
                <a:pos x="connsiteX2" y="connsiteY2"/>
              </a:cxn>
              <a:cxn ang="0">
                <a:pos x="connsiteX3" y="connsiteY3"/>
              </a:cxn>
            </a:cxnLst>
            <a:rect l="l" t="t" r="r" b="b"/>
            <a:pathLst>
              <a:path w="9233719" h="1623150">
                <a:moveTo>
                  <a:pt x="0" y="815341"/>
                </a:moveTo>
                <a:cubicBezTo>
                  <a:pt x="361561" y="1274873"/>
                  <a:pt x="580779" y="1734406"/>
                  <a:pt x="1408922" y="1599112"/>
                </a:cubicBezTo>
                <a:cubicBezTo>
                  <a:pt x="2237065" y="1463818"/>
                  <a:pt x="3664726" y="75113"/>
                  <a:pt x="4968859" y="3578"/>
                </a:cubicBezTo>
                <a:cubicBezTo>
                  <a:pt x="6272992" y="-67957"/>
                  <a:pt x="6560977" y="954523"/>
                  <a:pt x="9233719" y="1169905"/>
                </a:cubicBezTo>
              </a:path>
            </a:pathLst>
          </a:cu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cs-CZ"/>
          </a:p>
        </p:txBody>
      </p:sp>
      <p:sp>
        <p:nvSpPr>
          <p:cNvPr id="18" name="TextovéPole 31">
            <a:extLst>
              <a:ext uri="{FF2B5EF4-FFF2-40B4-BE49-F238E27FC236}">
                <a16:creationId xmlns:a16="http://schemas.microsoft.com/office/drawing/2014/main" id="{594767D4-527F-40BB-B7B2-E7322F0D1F80}"/>
              </a:ext>
            </a:extLst>
          </p:cNvPr>
          <p:cNvSpPr txBox="1"/>
          <p:nvPr/>
        </p:nvSpPr>
        <p:spPr>
          <a:xfrm>
            <a:off x="206358" y="1887740"/>
            <a:ext cx="1706418" cy="523220"/>
          </a:xfrm>
          <a:prstGeom prst="rect">
            <a:avLst/>
          </a:prstGeom>
          <a:noFill/>
        </p:spPr>
        <p:txBody>
          <a:bodyPr vert="horz" wrap="square" rtlCol="0">
            <a:spAutoFit/>
          </a:bodyPr>
          <a:lstStyle/>
          <a:p>
            <a:r>
              <a:rPr lang="cs-CZ" sz="2800" dirty="0" err="1"/>
              <a:t>Quantity</a:t>
            </a:r>
            <a:endParaRPr lang="cs-CZ" sz="2800" dirty="0"/>
          </a:p>
        </p:txBody>
      </p:sp>
      <p:sp>
        <p:nvSpPr>
          <p:cNvPr id="19" name="TextovéPole 32">
            <a:extLst>
              <a:ext uri="{FF2B5EF4-FFF2-40B4-BE49-F238E27FC236}">
                <a16:creationId xmlns:a16="http://schemas.microsoft.com/office/drawing/2014/main" id="{2ECCA6B1-42A6-40EC-BA24-4E660A40AB74}"/>
              </a:ext>
            </a:extLst>
          </p:cNvPr>
          <p:cNvSpPr txBox="1"/>
          <p:nvPr/>
        </p:nvSpPr>
        <p:spPr>
          <a:xfrm>
            <a:off x="10083695" y="4990977"/>
            <a:ext cx="1267371" cy="584775"/>
          </a:xfrm>
          <a:prstGeom prst="rect">
            <a:avLst/>
          </a:prstGeom>
          <a:noFill/>
        </p:spPr>
        <p:txBody>
          <a:bodyPr wrap="square" rtlCol="0">
            <a:spAutoFit/>
          </a:bodyPr>
          <a:lstStyle/>
          <a:p>
            <a:r>
              <a:rPr lang="cs-CZ" sz="3200" dirty="0" err="1"/>
              <a:t>Time</a:t>
            </a:r>
            <a:endParaRPr lang="cs-CZ" sz="3200" dirty="0"/>
          </a:p>
        </p:txBody>
      </p:sp>
      <p:sp>
        <p:nvSpPr>
          <p:cNvPr id="20" name="TextovéPole 32">
            <a:extLst>
              <a:ext uri="{FF2B5EF4-FFF2-40B4-BE49-F238E27FC236}">
                <a16:creationId xmlns:a16="http://schemas.microsoft.com/office/drawing/2014/main" id="{541FB047-50C7-47AD-966D-D6859F57F59F}"/>
              </a:ext>
            </a:extLst>
          </p:cNvPr>
          <p:cNvSpPr txBox="1"/>
          <p:nvPr/>
        </p:nvSpPr>
        <p:spPr>
          <a:xfrm>
            <a:off x="9143492" y="2554271"/>
            <a:ext cx="1670688" cy="584775"/>
          </a:xfrm>
          <a:prstGeom prst="rect">
            <a:avLst/>
          </a:prstGeom>
          <a:noFill/>
        </p:spPr>
        <p:txBody>
          <a:bodyPr wrap="square" rtlCol="0">
            <a:spAutoFit/>
          </a:bodyPr>
          <a:lstStyle/>
          <a:p>
            <a:r>
              <a:rPr lang="cs-CZ" sz="3200" dirty="0">
                <a:solidFill>
                  <a:srgbClr val="FF0000"/>
                </a:solidFill>
              </a:rPr>
              <a:t>Sales</a:t>
            </a:r>
          </a:p>
        </p:txBody>
      </p:sp>
      <p:sp>
        <p:nvSpPr>
          <p:cNvPr id="21" name="TextovéPole 32">
            <a:extLst>
              <a:ext uri="{FF2B5EF4-FFF2-40B4-BE49-F238E27FC236}">
                <a16:creationId xmlns:a16="http://schemas.microsoft.com/office/drawing/2014/main" id="{C4E4D2A4-851D-44F7-BF3D-4A369342A1EC}"/>
              </a:ext>
            </a:extLst>
          </p:cNvPr>
          <p:cNvSpPr txBox="1"/>
          <p:nvPr/>
        </p:nvSpPr>
        <p:spPr>
          <a:xfrm>
            <a:off x="7479155" y="5210714"/>
            <a:ext cx="2320689" cy="1077218"/>
          </a:xfrm>
          <a:prstGeom prst="rect">
            <a:avLst/>
          </a:prstGeom>
          <a:noFill/>
        </p:spPr>
        <p:txBody>
          <a:bodyPr wrap="square" rtlCol="0">
            <a:spAutoFit/>
          </a:bodyPr>
          <a:lstStyle/>
          <a:p>
            <a:r>
              <a:rPr lang="cs-CZ" sz="3200" dirty="0" err="1">
                <a:solidFill>
                  <a:srgbClr val="70AD47"/>
                </a:solidFill>
              </a:rPr>
              <a:t>Earnings</a:t>
            </a:r>
            <a:r>
              <a:rPr lang="cs-CZ" sz="3200" dirty="0">
                <a:solidFill>
                  <a:srgbClr val="70AD47"/>
                </a:solidFill>
              </a:rPr>
              <a:t> </a:t>
            </a:r>
            <a:r>
              <a:rPr lang="cs-CZ" sz="3200" dirty="0" err="1">
                <a:solidFill>
                  <a:srgbClr val="70AD47"/>
                </a:solidFill>
              </a:rPr>
              <a:t>after</a:t>
            </a:r>
            <a:r>
              <a:rPr lang="cs-CZ" sz="3200" dirty="0">
                <a:solidFill>
                  <a:srgbClr val="70AD47"/>
                </a:solidFill>
              </a:rPr>
              <a:t> </a:t>
            </a:r>
            <a:r>
              <a:rPr lang="cs-CZ" sz="3200" dirty="0" err="1">
                <a:solidFill>
                  <a:srgbClr val="70AD47"/>
                </a:solidFill>
              </a:rPr>
              <a:t>taxes</a:t>
            </a:r>
            <a:endParaRPr lang="cs-CZ" sz="3200" dirty="0">
              <a:solidFill>
                <a:srgbClr val="70AD47"/>
              </a:solidFill>
            </a:endParaRPr>
          </a:p>
        </p:txBody>
      </p:sp>
    </p:spTree>
    <p:extLst>
      <p:ext uri="{BB962C8B-B14F-4D97-AF65-F5344CB8AC3E}">
        <p14:creationId xmlns:p14="http://schemas.microsoft.com/office/powerpoint/2010/main" val="4465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P spid="16" grpId="0"/>
      <p:bldP spid="17" grpId="0" animBg="1"/>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8393644"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Lifecycle and Product Portfolio Management</a:t>
            </a:r>
            <a:endParaRPr lang="en-GB" sz="2800" b="1" kern="0" dirty="0">
              <a:solidFill>
                <a:srgbClr val="307871"/>
              </a:solidFill>
              <a:latin typeface="Times New Roman"/>
              <a:ea typeface="+mj-ea"/>
              <a:cs typeface="+mj-cs"/>
            </a:endParaRPr>
          </a:p>
        </p:txBody>
      </p:sp>
      <p:cxnSp>
        <p:nvCxnSpPr>
          <p:cNvPr id="41" name="Přímá spojovací čára 6">
            <a:extLst>
              <a:ext uri="{FF2B5EF4-FFF2-40B4-BE49-F238E27FC236}">
                <a16:creationId xmlns:a16="http://schemas.microsoft.com/office/drawing/2014/main" id="{26DEFA7F-7CA9-4F39-9355-9CB0138A787F}"/>
              </a:ext>
            </a:extLst>
          </p:cNvPr>
          <p:cNvCxnSpPr/>
          <p:nvPr/>
        </p:nvCxnSpPr>
        <p:spPr>
          <a:xfrm rot="5400000">
            <a:off x="-500848" y="3762948"/>
            <a:ext cx="3937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ovací čára 7">
            <a:extLst>
              <a:ext uri="{FF2B5EF4-FFF2-40B4-BE49-F238E27FC236}">
                <a16:creationId xmlns:a16="http://schemas.microsoft.com/office/drawing/2014/main" id="{FB9D2AAB-8E53-417D-B8CB-27E574513ADE}"/>
              </a:ext>
            </a:extLst>
          </p:cNvPr>
          <p:cNvCxnSpPr/>
          <p:nvPr/>
        </p:nvCxnSpPr>
        <p:spPr>
          <a:xfrm rot="10800000" flipV="1">
            <a:off x="1467675" y="5749704"/>
            <a:ext cx="8583613" cy="111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Volný tvar 13">
            <a:extLst>
              <a:ext uri="{FF2B5EF4-FFF2-40B4-BE49-F238E27FC236}">
                <a16:creationId xmlns:a16="http://schemas.microsoft.com/office/drawing/2014/main" id="{6CB3F03F-063E-427B-9DA3-9837E99B1570}"/>
              </a:ext>
            </a:extLst>
          </p:cNvPr>
          <p:cNvSpPr/>
          <p:nvPr/>
        </p:nvSpPr>
        <p:spPr>
          <a:xfrm>
            <a:off x="2547175" y="2903317"/>
            <a:ext cx="5953125" cy="28575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lIns="100794" tIns="50397" rIns="100794" bIns="50397" anchor="ctr"/>
          <a:lstStyle/>
          <a:p>
            <a:pPr algn="ctr">
              <a:buFont typeface="Times New Roman" pitchFamily="16" charset="0"/>
              <a:buNone/>
              <a:defRPr/>
            </a:pPr>
            <a:endParaRPr lang="cs-CZ" u="sng"/>
          </a:p>
        </p:txBody>
      </p:sp>
      <p:sp>
        <p:nvSpPr>
          <p:cNvPr id="44" name="Volný tvar 14">
            <a:extLst>
              <a:ext uri="{FF2B5EF4-FFF2-40B4-BE49-F238E27FC236}">
                <a16:creationId xmlns:a16="http://schemas.microsoft.com/office/drawing/2014/main" id="{FA1B3587-7B78-4122-BC39-3C05D8152022}"/>
              </a:ext>
            </a:extLst>
          </p:cNvPr>
          <p:cNvSpPr/>
          <p:nvPr/>
        </p:nvSpPr>
        <p:spPr>
          <a:xfrm>
            <a:off x="5098695" y="2903317"/>
            <a:ext cx="6662738" cy="28575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lIns="100794" tIns="50397" rIns="100794" bIns="50397" anchor="ctr"/>
          <a:lstStyle/>
          <a:p>
            <a:pPr algn="ctr">
              <a:buFont typeface="Times New Roman" pitchFamily="16" charset="0"/>
              <a:buNone/>
              <a:defRPr/>
            </a:pPr>
            <a:endParaRPr lang="cs-CZ" u="sng" dirty="0">
              <a:solidFill>
                <a:srgbClr val="0070C0"/>
              </a:solidFill>
            </a:endParaRPr>
          </a:p>
        </p:txBody>
      </p:sp>
      <p:cxnSp>
        <p:nvCxnSpPr>
          <p:cNvPr id="45" name="Přímá spojovací čára 17">
            <a:extLst>
              <a:ext uri="{FF2B5EF4-FFF2-40B4-BE49-F238E27FC236}">
                <a16:creationId xmlns:a16="http://schemas.microsoft.com/office/drawing/2014/main" id="{969E4141-9366-4E95-B141-4AB8C2A8E1A4}"/>
              </a:ext>
            </a:extLst>
          </p:cNvPr>
          <p:cNvCxnSpPr>
            <a:stCxn id="43" idx="0"/>
          </p:cNvCxnSpPr>
          <p:nvPr/>
        </p:nvCxnSpPr>
        <p:spPr>
          <a:xfrm flipV="1">
            <a:off x="2547175" y="1795242"/>
            <a:ext cx="22225"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Přímá spojovací čára 18">
            <a:extLst>
              <a:ext uri="{FF2B5EF4-FFF2-40B4-BE49-F238E27FC236}">
                <a16:creationId xmlns:a16="http://schemas.microsoft.com/office/drawing/2014/main" id="{CA909A08-9283-4776-96FA-5FAD8E34EFFD}"/>
              </a:ext>
            </a:extLst>
          </p:cNvPr>
          <p:cNvCxnSpPr/>
          <p:nvPr/>
        </p:nvCxnSpPr>
        <p:spPr>
          <a:xfrm flipV="1">
            <a:off x="3829875" y="1795242"/>
            <a:ext cx="23813"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Přímá spojovací čára 19">
            <a:extLst>
              <a:ext uri="{FF2B5EF4-FFF2-40B4-BE49-F238E27FC236}">
                <a16:creationId xmlns:a16="http://schemas.microsoft.com/office/drawing/2014/main" id="{7C9A73B1-FEF9-455B-9DEE-674CB1C63868}"/>
              </a:ext>
            </a:extLst>
          </p:cNvPr>
          <p:cNvCxnSpPr/>
          <p:nvPr/>
        </p:nvCxnSpPr>
        <p:spPr>
          <a:xfrm flipV="1">
            <a:off x="5090350" y="1795242"/>
            <a:ext cx="22225"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Přímá spojovací čára 20">
            <a:extLst>
              <a:ext uri="{FF2B5EF4-FFF2-40B4-BE49-F238E27FC236}">
                <a16:creationId xmlns:a16="http://schemas.microsoft.com/office/drawing/2014/main" id="{92F854DF-C876-484D-B56B-0A061676B845}"/>
              </a:ext>
            </a:extLst>
          </p:cNvPr>
          <p:cNvCxnSpPr/>
          <p:nvPr/>
        </p:nvCxnSpPr>
        <p:spPr>
          <a:xfrm flipV="1">
            <a:off x="6428612" y="1756348"/>
            <a:ext cx="23812"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Přímá spojovací čára 21">
            <a:extLst>
              <a:ext uri="{FF2B5EF4-FFF2-40B4-BE49-F238E27FC236}">
                <a16:creationId xmlns:a16="http://schemas.microsoft.com/office/drawing/2014/main" id="{A54EC261-5FF1-4B7E-9B57-D6931575D88C}"/>
              </a:ext>
            </a:extLst>
          </p:cNvPr>
          <p:cNvCxnSpPr/>
          <p:nvPr/>
        </p:nvCxnSpPr>
        <p:spPr>
          <a:xfrm flipV="1">
            <a:off x="8060563" y="1770238"/>
            <a:ext cx="22225" cy="3965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ovéPole 22">
            <a:extLst>
              <a:ext uri="{FF2B5EF4-FFF2-40B4-BE49-F238E27FC236}">
                <a16:creationId xmlns:a16="http://schemas.microsoft.com/office/drawing/2014/main" id="{587709EF-AEA0-4B8A-BA8B-919BDE1C6EB9}"/>
              </a:ext>
            </a:extLst>
          </p:cNvPr>
          <p:cNvSpPr txBox="1">
            <a:spLocks noChangeArrowheads="1"/>
          </p:cNvSpPr>
          <p:nvPr/>
        </p:nvSpPr>
        <p:spPr bwMode="auto">
          <a:xfrm>
            <a:off x="1429300" y="1542472"/>
            <a:ext cx="1181508" cy="31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r>
              <a:rPr lang="cs-CZ" sz="1400" u="sng" dirty="0" err="1">
                <a:solidFill>
                  <a:srgbClr val="FF0000"/>
                </a:solidFill>
              </a:rPr>
              <a:t>Development</a:t>
            </a:r>
            <a:endParaRPr lang="cs-CZ" sz="1400" u="sng" dirty="0">
              <a:solidFill>
                <a:srgbClr val="FF0000"/>
              </a:solidFill>
            </a:endParaRPr>
          </a:p>
        </p:txBody>
      </p:sp>
      <p:sp>
        <p:nvSpPr>
          <p:cNvPr id="51" name="TextovéPole 23">
            <a:extLst>
              <a:ext uri="{FF2B5EF4-FFF2-40B4-BE49-F238E27FC236}">
                <a16:creationId xmlns:a16="http://schemas.microsoft.com/office/drawing/2014/main" id="{C775900A-0374-49E5-A175-FA543ED3C88E}"/>
              </a:ext>
            </a:extLst>
          </p:cNvPr>
          <p:cNvSpPr txBox="1">
            <a:spLocks noChangeArrowheads="1"/>
          </p:cNvSpPr>
          <p:nvPr/>
        </p:nvSpPr>
        <p:spPr bwMode="auto">
          <a:xfrm>
            <a:off x="2546493" y="1480917"/>
            <a:ext cx="1465263"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r>
              <a:rPr lang="cs-CZ" u="sng" dirty="0" err="1">
                <a:solidFill>
                  <a:srgbClr val="FF0000"/>
                </a:solidFill>
              </a:rPr>
              <a:t>Introduction</a:t>
            </a:r>
            <a:endParaRPr lang="cs-CZ" u="sng" dirty="0">
              <a:solidFill>
                <a:srgbClr val="FF0000"/>
              </a:solidFill>
            </a:endParaRPr>
          </a:p>
        </p:txBody>
      </p:sp>
      <p:sp>
        <p:nvSpPr>
          <p:cNvPr id="52" name="TextovéPole 24">
            <a:extLst>
              <a:ext uri="{FF2B5EF4-FFF2-40B4-BE49-F238E27FC236}">
                <a16:creationId xmlns:a16="http://schemas.microsoft.com/office/drawing/2014/main" id="{3C8431C8-1EA3-4AD9-A002-EBC784D2BB88}"/>
              </a:ext>
            </a:extLst>
          </p:cNvPr>
          <p:cNvSpPr txBox="1">
            <a:spLocks noChangeArrowheads="1"/>
          </p:cNvSpPr>
          <p:nvPr/>
        </p:nvSpPr>
        <p:spPr bwMode="auto">
          <a:xfrm>
            <a:off x="3817174" y="1470470"/>
            <a:ext cx="1338262"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a:r>
              <a:rPr lang="cs-CZ" u="sng" dirty="0" err="1">
                <a:solidFill>
                  <a:srgbClr val="FF0000"/>
                </a:solidFill>
              </a:rPr>
              <a:t>Growth</a:t>
            </a:r>
            <a:endParaRPr lang="cs-CZ" u="sng" dirty="0">
              <a:solidFill>
                <a:srgbClr val="FF0000"/>
              </a:solidFill>
            </a:endParaRPr>
          </a:p>
        </p:txBody>
      </p:sp>
      <p:sp>
        <p:nvSpPr>
          <p:cNvPr id="53" name="TextovéPole 25">
            <a:extLst>
              <a:ext uri="{FF2B5EF4-FFF2-40B4-BE49-F238E27FC236}">
                <a16:creationId xmlns:a16="http://schemas.microsoft.com/office/drawing/2014/main" id="{79319552-467A-49F9-81F1-392AD4CADDF4}"/>
              </a:ext>
            </a:extLst>
          </p:cNvPr>
          <p:cNvSpPr txBox="1">
            <a:spLocks noChangeArrowheads="1"/>
          </p:cNvSpPr>
          <p:nvPr/>
        </p:nvSpPr>
        <p:spPr bwMode="auto">
          <a:xfrm>
            <a:off x="5128949" y="1480917"/>
            <a:ext cx="1338262"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a:r>
              <a:rPr lang="cs-CZ" u="sng" dirty="0">
                <a:solidFill>
                  <a:srgbClr val="FF0000"/>
                </a:solidFill>
              </a:rPr>
              <a:t>Maturity</a:t>
            </a:r>
          </a:p>
        </p:txBody>
      </p:sp>
      <p:sp>
        <p:nvSpPr>
          <p:cNvPr id="54" name="TextovéPole 26">
            <a:extLst>
              <a:ext uri="{FF2B5EF4-FFF2-40B4-BE49-F238E27FC236}">
                <a16:creationId xmlns:a16="http://schemas.microsoft.com/office/drawing/2014/main" id="{FE9F605E-B80F-4200-8F59-FE14543F8A0F}"/>
              </a:ext>
            </a:extLst>
          </p:cNvPr>
          <p:cNvSpPr txBox="1">
            <a:spLocks noChangeArrowheads="1"/>
          </p:cNvSpPr>
          <p:nvPr/>
        </p:nvSpPr>
        <p:spPr bwMode="auto">
          <a:xfrm>
            <a:off x="6585774" y="1502150"/>
            <a:ext cx="1338263"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a:r>
              <a:rPr lang="cs-CZ" u="sng" dirty="0" err="1">
                <a:solidFill>
                  <a:srgbClr val="FF0000"/>
                </a:solidFill>
              </a:rPr>
              <a:t>Decline</a:t>
            </a:r>
            <a:endParaRPr lang="cs-CZ" u="sng" dirty="0">
              <a:solidFill>
                <a:srgbClr val="FF0000"/>
              </a:solidFill>
            </a:endParaRPr>
          </a:p>
        </p:txBody>
      </p:sp>
      <p:sp>
        <p:nvSpPr>
          <p:cNvPr id="55" name="TextovéPole 28">
            <a:extLst>
              <a:ext uri="{FF2B5EF4-FFF2-40B4-BE49-F238E27FC236}">
                <a16:creationId xmlns:a16="http://schemas.microsoft.com/office/drawing/2014/main" id="{23BD3F3F-9C89-405C-88CD-873C84D27A2B}"/>
              </a:ext>
            </a:extLst>
          </p:cNvPr>
          <p:cNvSpPr txBox="1">
            <a:spLocks noChangeArrowheads="1"/>
          </p:cNvSpPr>
          <p:nvPr/>
        </p:nvSpPr>
        <p:spPr bwMode="auto">
          <a:xfrm>
            <a:off x="3871943" y="2031780"/>
            <a:ext cx="1228725" cy="31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r>
              <a:rPr lang="cs-CZ" sz="1400" u="sng" dirty="0" err="1">
                <a:solidFill>
                  <a:srgbClr val="0070C0"/>
                </a:solidFill>
              </a:rPr>
              <a:t>Development</a:t>
            </a:r>
            <a:endParaRPr lang="cs-CZ" sz="1400" u="sng" dirty="0">
              <a:solidFill>
                <a:srgbClr val="0070C0"/>
              </a:solidFill>
            </a:endParaRPr>
          </a:p>
        </p:txBody>
      </p:sp>
      <p:sp>
        <p:nvSpPr>
          <p:cNvPr id="56" name="TextovéPole 29">
            <a:extLst>
              <a:ext uri="{FF2B5EF4-FFF2-40B4-BE49-F238E27FC236}">
                <a16:creationId xmlns:a16="http://schemas.microsoft.com/office/drawing/2014/main" id="{26D965AF-C2BF-427C-AC77-66C3B175E3E9}"/>
              </a:ext>
            </a:extLst>
          </p:cNvPr>
          <p:cNvSpPr txBox="1">
            <a:spLocks noChangeArrowheads="1"/>
          </p:cNvSpPr>
          <p:nvPr/>
        </p:nvSpPr>
        <p:spPr bwMode="auto">
          <a:xfrm>
            <a:off x="5100781" y="2023928"/>
            <a:ext cx="1428749"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r>
              <a:rPr lang="cs-CZ" u="sng" dirty="0" err="1">
                <a:solidFill>
                  <a:srgbClr val="0070C0"/>
                </a:solidFill>
              </a:rPr>
              <a:t>Introduction</a:t>
            </a:r>
            <a:endParaRPr lang="cs-CZ" u="sng" dirty="0">
              <a:solidFill>
                <a:srgbClr val="0070C0"/>
              </a:solidFill>
            </a:endParaRPr>
          </a:p>
        </p:txBody>
      </p:sp>
      <p:sp>
        <p:nvSpPr>
          <p:cNvPr id="57" name="TextovéPole 30">
            <a:extLst>
              <a:ext uri="{FF2B5EF4-FFF2-40B4-BE49-F238E27FC236}">
                <a16:creationId xmlns:a16="http://schemas.microsoft.com/office/drawing/2014/main" id="{4E9173F9-495B-455E-BA52-1555274DE381}"/>
              </a:ext>
            </a:extLst>
          </p:cNvPr>
          <p:cNvSpPr txBox="1">
            <a:spLocks noChangeArrowheads="1"/>
          </p:cNvSpPr>
          <p:nvPr/>
        </p:nvSpPr>
        <p:spPr bwMode="auto">
          <a:xfrm>
            <a:off x="6589176" y="2031780"/>
            <a:ext cx="1338262" cy="3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a:r>
              <a:rPr lang="cs-CZ" u="sng" dirty="0" err="1">
                <a:solidFill>
                  <a:srgbClr val="0070C0"/>
                </a:solidFill>
              </a:rPr>
              <a:t>Growth</a:t>
            </a:r>
            <a:endParaRPr lang="cs-CZ" u="sng" dirty="0">
              <a:solidFill>
                <a:srgbClr val="0070C0"/>
              </a:solidFill>
            </a:endParaRPr>
          </a:p>
        </p:txBody>
      </p:sp>
      <p:sp>
        <p:nvSpPr>
          <p:cNvPr id="58" name="TextovéPole 31">
            <a:extLst>
              <a:ext uri="{FF2B5EF4-FFF2-40B4-BE49-F238E27FC236}">
                <a16:creationId xmlns:a16="http://schemas.microsoft.com/office/drawing/2014/main" id="{5E54CAED-6440-4139-93A0-39B83ABF7A38}"/>
              </a:ext>
            </a:extLst>
          </p:cNvPr>
          <p:cNvSpPr txBox="1"/>
          <p:nvPr/>
        </p:nvSpPr>
        <p:spPr>
          <a:xfrm>
            <a:off x="588554" y="1967179"/>
            <a:ext cx="677108" cy="3083976"/>
          </a:xfrm>
          <a:prstGeom prst="rect">
            <a:avLst/>
          </a:prstGeom>
          <a:noFill/>
        </p:spPr>
        <p:txBody>
          <a:bodyPr vert="vert270" wrap="square" rtlCol="0">
            <a:spAutoFit/>
          </a:bodyPr>
          <a:lstStyle/>
          <a:p>
            <a:r>
              <a:rPr lang="cs-CZ" sz="3200" dirty="0"/>
              <a:t>Sales </a:t>
            </a:r>
            <a:r>
              <a:rPr lang="en-US" sz="3200" dirty="0"/>
              <a:t>volume</a:t>
            </a:r>
          </a:p>
        </p:txBody>
      </p:sp>
      <p:sp>
        <p:nvSpPr>
          <p:cNvPr id="59" name="TextovéPole 32">
            <a:extLst>
              <a:ext uri="{FF2B5EF4-FFF2-40B4-BE49-F238E27FC236}">
                <a16:creationId xmlns:a16="http://schemas.microsoft.com/office/drawing/2014/main" id="{8A42FC2F-E22A-4C4C-8755-988E02E1C7BE}"/>
              </a:ext>
            </a:extLst>
          </p:cNvPr>
          <p:cNvSpPr txBox="1"/>
          <p:nvPr/>
        </p:nvSpPr>
        <p:spPr>
          <a:xfrm>
            <a:off x="9411519" y="5891320"/>
            <a:ext cx="1100598" cy="584775"/>
          </a:xfrm>
          <a:prstGeom prst="rect">
            <a:avLst/>
          </a:prstGeom>
          <a:noFill/>
        </p:spPr>
        <p:txBody>
          <a:bodyPr wrap="square" rtlCol="0">
            <a:spAutoFit/>
          </a:bodyPr>
          <a:lstStyle/>
          <a:p>
            <a:r>
              <a:rPr lang="cs-CZ" sz="3200" dirty="0" err="1"/>
              <a:t>Time</a:t>
            </a:r>
            <a:endParaRPr lang="cs-CZ" sz="3200" dirty="0"/>
          </a:p>
        </p:txBody>
      </p:sp>
    </p:spTree>
    <p:extLst>
      <p:ext uri="{BB962C8B-B14F-4D97-AF65-F5344CB8AC3E}">
        <p14:creationId xmlns:p14="http://schemas.microsoft.com/office/powerpoint/2010/main" val="1014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5093061"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Non-standard product lifecycles</a:t>
            </a:r>
            <a:endParaRPr lang="en-GB" sz="2800" b="1" kern="0" dirty="0">
              <a:solidFill>
                <a:srgbClr val="307871"/>
              </a:solidFill>
              <a:latin typeface="Times New Roman"/>
              <a:ea typeface="+mj-ea"/>
              <a:cs typeface="+mj-cs"/>
            </a:endParaRPr>
          </a:p>
        </p:txBody>
      </p:sp>
      <p:pic>
        <p:nvPicPr>
          <p:cNvPr id="22" name="Picture 2" descr="VÃ½sledek obrÃ¡zku pro product lifecycles types">
            <a:extLst>
              <a:ext uri="{FF2B5EF4-FFF2-40B4-BE49-F238E27FC236}">
                <a16:creationId xmlns:a16="http://schemas.microsoft.com/office/drawing/2014/main" id="{B4BAA65F-1FDB-433F-867C-895C55BA2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6" y="1510297"/>
            <a:ext cx="10958465" cy="417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49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719288"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Could you guess a fad?</a:t>
            </a:r>
            <a:endParaRPr lang="en-GB" sz="2800" b="1" kern="0" dirty="0">
              <a:solidFill>
                <a:srgbClr val="307871"/>
              </a:solidFill>
              <a:latin typeface="Times New Roman"/>
              <a:ea typeface="+mj-ea"/>
              <a:cs typeface="+mj-cs"/>
            </a:endParaRPr>
          </a:p>
        </p:txBody>
      </p:sp>
      <p:pic>
        <p:nvPicPr>
          <p:cNvPr id="4" name="Picture 3">
            <a:extLst>
              <a:ext uri="{FF2B5EF4-FFF2-40B4-BE49-F238E27FC236}">
                <a16:creationId xmlns:a16="http://schemas.microsoft.com/office/drawing/2014/main" id="{1F1A291D-032B-4AD7-9171-E69AFE8A702B}"/>
              </a:ext>
            </a:extLst>
          </p:cNvPr>
          <p:cNvPicPr>
            <a:picLocks noChangeAspect="1"/>
          </p:cNvPicPr>
          <p:nvPr/>
        </p:nvPicPr>
        <p:blipFill rotWithShape="1">
          <a:blip r:embed="rId3"/>
          <a:srcRect l="10750" t="39999" r="11959" b="12890"/>
          <a:stretch/>
        </p:blipFill>
        <p:spPr>
          <a:xfrm>
            <a:off x="295275" y="1690688"/>
            <a:ext cx="11601450" cy="3977640"/>
          </a:xfrm>
          <a:prstGeom prst="rect">
            <a:avLst/>
          </a:prstGeom>
        </p:spPr>
      </p:pic>
    </p:spTree>
    <p:extLst>
      <p:ext uri="{BB962C8B-B14F-4D97-AF65-F5344CB8AC3E}">
        <p14:creationId xmlns:p14="http://schemas.microsoft.com/office/powerpoint/2010/main" val="333111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705032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Stages and strategies (Fad was Pokemon Go)</a:t>
            </a:r>
            <a:endParaRPr lang="en-GB" sz="2800" b="1" kern="0" dirty="0">
              <a:solidFill>
                <a:srgbClr val="307871"/>
              </a:solidFill>
              <a:latin typeface="Times New Roman"/>
              <a:ea typeface="+mj-ea"/>
              <a:cs typeface="+mj-cs"/>
            </a:endParaRPr>
          </a:p>
        </p:txBody>
      </p:sp>
      <p:pic>
        <p:nvPicPr>
          <p:cNvPr id="6" name="Content Placeholder 3">
            <a:extLst>
              <a:ext uri="{FF2B5EF4-FFF2-40B4-BE49-F238E27FC236}">
                <a16:creationId xmlns:a16="http://schemas.microsoft.com/office/drawing/2014/main" id="{1D9CCBCB-3ED9-4DF8-BF35-A4499711B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78" y="921346"/>
            <a:ext cx="8884530" cy="5554749"/>
          </a:xfrm>
          <a:prstGeom prst="rect">
            <a:avLst/>
          </a:prstGeom>
        </p:spPr>
      </p:pic>
    </p:spTree>
    <p:extLst>
      <p:ext uri="{BB962C8B-B14F-4D97-AF65-F5344CB8AC3E}">
        <p14:creationId xmlns:p14="http://schemas.microsoft.com/office/powerpoint/2010/main" val="316930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2375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portfolio / assortment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2249847"/>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Width of product portfolio </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How many product categories we offer</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Depth of product portfolio </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How many brands are in product categories</a:t>
            </a:r>
          </a:p>
        </p:txBody>
      </p:sp>
      <p:pic>
        <p:nvPicPr>
          <p:cNvPr id="4" name="Picture 2" descr="Související obrázek">
            <a:extLst>
              <a:ext uri="{FF2B5EF4-FFF2-40B4-BE49-F238E27FC236}">
                <a16:creationId xmlns:a16="http://schemas.microsoft.com/office/drawing/2014/main" id="{EE74CB73-6F06-45E6-A507-8B50E5C17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707" y="3779209"/>
            <a:ext cx="3842299" cy="255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13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2375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portfolio / assortment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3539430"/>
          </a:xfrm>
          <a:prstGeom prst="rect">
            <a:avLst/>
          </a:prstGeom>
        </p:spPr>
        <p:txBody>
          <a:bodyPr wrap="square">
            <a:spAutoFit/>
          </a:bodyPr>
          <a:lstStyle/>
          <a:p>
            <a:r>
              <a:rPr lang="en-GB" sz="3200" dirty="0"/>
              <a:t>In the food store, the breakdown of meat and sausages, milk and dairy products, pastries, fruits and vegetables etc. is the </a:t>
            </a:r>
            <a:r>
              <a:rPr lang="en-US" sz="3200" b="1" dirty="0"/>
              <a:t>width</a:t>
            </a:r>
            <a:r>
              <a:rPr lang="cs-CZ" sz="3200" b="1" dirty="0"/>
              <a:t> </a:t>
            </a:r>
            <a:r>
              <a:rPr lang="en-GB" sz="3200" b="1" dirty="0"/>
              <a:t>of the assortment</a:t>
            </a:r>
            <a:r>
              <a:rPr lang="en-GB" sz="3200" dirty="0"/>
              <a:t>.</a:t>
            </a:r>
          </a:p>
          <a:p>
            <a:r>
              <a:rPr lang="en-GB" sz="3200" dirty="0"/>
              <a:t>The division of milk and dairy products into milk, cheese, yoghurt, etc. is still the </a:t>
            </a:r>
            <a:r>
              <a:rPr lang="en-US" sz="3200" b="1" dirty="0"/>
              <a:t>width</a:t>
            </a:r>
            <a:r>
              <a:rPr lang="en-GB" sz="3200" b="1" dirty="0"/>
              <a:t> of the assortment</a:t>
            </a:r>
            <a:r>
              <a:rPr lang="en-GB" sz="3200" dirty="0"/>
              <a:t>.</a:t>
            </a:r>
          </a:p>
          <a:p>
            <a:r>
              <a:rPr lang="en-GB" sz="3200" dirty="0"/>
              <a:t>The division of yoghurts according to flavours, brands, etc. is the </a:t>
            </a:r>
            <a:r>
              <a:rPr lang="en-GB" sz="3200" b="1" dirty="0"/>
              <a:t>depth of the assortment.</a:t>
            </a:r>
            <a:endParaRPr lang="cs-CZ" sz="3200" b="1" dirty="0"/>
          </a:p>
        </p:txBody>
      </p:sp>
      <p:pic>
        <p:nvPicPr>
          <p:cNvPr id="6" name="Picture 4" descr="Související obrázek">
            <a:extLst>
              <a:ext uri="{FF2B5EF4-FFF2-40B4-BE49-F238E27FC236}">
                <a16:creationId xmlns:a16="http://schemas.microsoft.com/office/drawing/2014/main" id="{25F2866B-206B-495F-92D8-EFC1B9E601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831" y="4998108"/>
            <a:ext cx="1104257" cy="1104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ýsledek obrázku pro tesco">
            <a:extLst>
              <a:ext uri="{FF2B5EF4-FFF2-40B4-BE49-F238E27FC236}">
                <a16:creationId xmlns:a16="http://schemas.microsoft.com/office/drawing/2014/main" id="{34EFF1F1-A628-45E4-8D6C-A7979B7C1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246" y="5182961"/>
            <a:ext cx="2785982" cy="81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3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242726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layers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2471446"/>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Core</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Expected</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Augmented</a:t>
            </a:r>
          </a:p>
          <a:p>
            <a:pPr marL="228600" indent="-228600" algn="just">
              <a:lnSpc>
                <a:spcPct val="90000"/>
              </a:lnSpc>
              <a:spcBef>
                <a:spcPts val="1000"/>
              </a:spcBef>
              <a:buFont typeface="Arial" panose="020B0604020202020204" pitchFamily="34" charset="0"/>
              <a:buChar char="•"/>
            </a:pPr>
            <a:endParaRPr lang="en-US" altLang="cs-CZ" sz="3600"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Ã½sledek obrÃ¡zku pro product layers">
            <a:extLst>
              <a:ext uri="{FF2B5EF4-FFF2-40B4-BE49-F238E27FC236}">
                <a16:creationId xmlns:a16="http://schemas.microsoft.com/office/drawing/2014/main" id="{36D462F4-F803-4234-86E4-28B9F227C0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572" y="1198211"/>
            <a:ext cx="5141976" cy="51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65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589170"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Brand portfolio</a:t>
            </a:r>
            <a:endParaRPr lang="en-GB" sz="2800" b="1" kern="0" dirty="0">
              <a:solidFill>
                <a:srgbClr val="307871"/>
              </a:solidFill>
              <a:latin typeface="Times New Roman"/>
              <a:ea typeface="+mj-ea"/>
              <a:cs typeface="+mj-cs"/>
            </a:endParaRPr>
          </a:p>
        </p:txBody>
      </p:sp>
      <p:pic>
        <p:nvPicPr>
          <p:cNvPr id="4" name="Picture 11" descr="C:\Users\Libor\Dropbox\Do výuky\Značky\Logo_MARS_incorporated.png">
            <a:extLst>
              <a:ext uri="{FF2B5EF4-FFF2-40B4-BE49-F238E27FC236}">
                <a16:creationId xmlns:a16="http://schemas.microsoft.com/office/drawing/2014/main" id="{60F14F4C-DF89-42E1-9986-477E063DB5D3}"/>
              </a:ext>
            </a:extLst>
          </p:cNvPr>
          <p:cNvPicPr>
            <a:picLocks noChangeAspect="1" noChangeArrowheads="1"/>
          </p:cNvPicPr>
          <p:nvPr/>
        </p:nvPicPr>
        <p:blipFill>
          <a:blip r:embed="rId3" cstate="print"/>
          <a:srcRect/>
          <a:stretch>
            <a:fillRect/>
          </a:stretch>
        </p:blipFill>
        <p:spPr bwMode="auto">
          <a:xfrm>
            <a:off x="4804975" y="3279835"/>
            <a:ext cx="2473697" cy="878163"/>
          </a:xfrm>
          <a:prstGeom prst="rect">
            <a:avLst/>
          </a:prstGeom>
          <a:noFill/>
        </p:spPr>
      </p:pic>
      <p:sp>
        <p:nvSpPr>
          <p:cNvPr id="6" name="Šipka nahoru 13">
            <a:extLst>
              <a:ext uri="{FF2B5EF4-FFF2-40B4-BE49-F238E27FC236}">
                <a16:creationId xmlns:a16="http://schemas.microsoft.com/office/drawing/2014/main" id="{0AD1255A-3629-4E5A-8311-DF561F6D1C1A}"/>
              </a:ext>
            </a:extLst>
          </p:cNvPr>
          <p:cNvSpPr/>
          <p:nvPr/>
        </p:nvSpPr>
        <p:spPr>
          <a:xfrm>
            <a:off x="5876544" y="4279966"/>
            <a:ext cx="214314" cy="6429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 name="Picture 2" descr="VÃ½sledek obrÃ¡zku pro mondelez logo png">
            <a:extLst>
              <a:ext uri="{FF2B5EF4-FFF2-40B4-BE49-F238E27FC236}">
                <a16:creationId xmlns:a16="http://schemas.microsoft.com/office/drawing/2014/main" id="{AD1F4B10-0650-49A9-86CF-F58847D378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5177" y="1388307"/>
            <a:ext cx="3054475" cy="752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Ã½sledek obrÃ¡zku pro snickers logo png">
            <a:extLst>
              <a:ext uri="{FF2B5EF4-FFF2-40B4-BE49-F238E27FC236}">
                <a16:creationId xmlns:a16="http://schemas.microsoft.com/office/drawing/2014/main" id="{27AE792D-D7BA-451A-847C-751B9864D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354" y="3279835"/>
            <a:ext cx="2965733" cy="750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VÃ½sledek obrÃ¡zku pro twix logo png">
            <a:extLst>
              <a:ext uri="{FF2B5EF4-FFF2-40B4-BE49-F238E27FC236}">
                <a16:creationId xmlns:a16="http://schemas.microsoft.com/office/drawing/2014/main" id="{ACBDC55B-F465-48B9-8321-5A07D6BFF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550" y="3218850"/>
            <a:ext cx="2112953" cy="1000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VÃ½sledek obrÃ¡zku pro orbit logo png">
            <a:extLst>
              <a:ext uri="{FF2B5EF4-FFF2-40B4-BE49-F238E27FC236}">
                <a16:creationId xmlns:a16="http://schemas.microsoft.com/office/drawing/2014/main" id="{65DF6E8E-19EB-4561-BCCA-74E197F777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189" b="41136"/>
          <a:stretch/>
        </p:blipFill>
        <p:spPr bwMode="auto">
          <a:xfrm>
            <a:off x="1184595" y="5055131"/>
            <a:ext cx="2426891" cy="7929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VÃ½sledek obrÃ¡zku pro wrigley logo png">
            <a:extLst>
              <a:ext uri="{FF2B5EF4-FFF2-40B4-BE49-F238E27FC236}">
                <a16:creationId xmlns:a16="http://schemas.microsoft.com/office/drawing/2014/main" id="{BB4D5697-060E-44D3-9BED-6BCC88CE07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5983" y="5296598"/>
            <a:ext cx="2929749" cy="7582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Libor\Dropbox\Do výuky\Značky\Wrigley's_Spearmint_logo.png">
            <a:extLst>
              <a:ext uri="{FF2B5EF4-FFF2-40B4-BE49-F238E27FC236}">
                <a16:creationId xmlns:a16="http://schemas.microsoft.com/office/drawing/2014/main" id="{A0EBB6F7-3977-4FEE-9E48-148901AEDEA2}"/>
              </a:ext>
            </a:extLst>
          </p:cNvPr>
          <p:cNvPicPr>
            <a:picLocks noChangeAspect="1" noChangeArrowheads="1"/>
          </p:cNvPicPr>
          <p:nvPr/>
        </p:nvPicPr>
        <p:blipFill>
          <a:blip r:embed="rId9" cstate="print"/>
          <a:srcRect/>
          <a:stretch>
            <a:fillRect/>
          </a:stretch>
        </p:blipFill>
        <p:spPr bwMode="auto">
          <a:xfrm>
            <a:off x="8333550" y="5168832"/>
            <a:ext cx="2383791" cy="808180"/>
          </a:xfrm>
          <a:prstGeom prst="rect">
            <a:avLst/>
          </a:prstGeom>
          <a:noFill/>
        </p:spPr>
      </p:pic>
      <p:pic>
        <p:nvPicPr>
          <p:cNvPr id="13" name="Picture 12" descr="VÃ½sledek obrÃ¡zku pro milka  logo png">
            <a:extLst>
              <a:ext uri="{FF2B5EF4-FFF2-40B4-BE49-F238E27FC236}">
                <a16:creationId xmlns:a16="http://schemas.microsoft.com/office/drawing/2014/main" id="{950FE19A-EB74-4FC0-B896-196065D47E4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1560" y="647490"/>
            <a:ext cx="2279926" cy="2279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VÃ½sledek obrÃ¡zku pro toblerone logo png">
            <a:extLst>
              <a:ext uri="{FF2B5EF4-FFF2-40B4-BE49-F238E27FC236}">
                <a16:creationId xmlns:a16="http://schemas.microsoft.com/office/drawing/2014/main" id="{2D51CEEA-0A99-498D-BEF8-60ACD716F0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4778" y="1493359"/>
            <a:ext cx="2371725" cy="58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589170"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Brand portfolio</a:t>
            </a:r>
            <a:endParaRPr lang="en-GB" sz="2800" b="1" kern="0" dirty="0">
              <a:solidFill>
                <a:srgbClr val="307871"/>
              </a:solidFill>
              <a:latin typeface="Times New Roman"/>
              <a:ea typeface="+mj-ea"/>
              <a:cs typeface="+mj-cs"/>
            </a:endParaRPr>
          </a:p>
        </p:txBody>
      </p:sp>
      <p:pic>
        <p:nvPicPr>
          <p:cNvPr id="15" name="Picture 2" descr="VÃ½sledek obrÃ¡zku pro illusion of choice 2018">
            <a:extLst>
              <a:ext uri="{FF2B5EF4-FFF2-40B4-BE49-F238E27FC236}">
                <a16:creationId xmlns:a16="http://schemas.microsoft.com/office/drawing/2014/main" id="{0FBAACCF-8EB6-4DAA-8C68-4E992D289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03" y="905125"/>
            <a:ext cx="9381745" cy="576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87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127505"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BCG Matrix</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5843950" cy="3451201"/>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Most famous portfolio analysis is Boston Consulting Group Matrix .</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Logic: profitability of different strategic business units (brands or products) is aligned with share and growth. </a:t>
            </a:r>
          </a:p>
          <a:p>
            <a:pPr marL="228600" indent="-228600" algn="just">
              <a:lnSpc>
                <a:spcPct val="90000"/>
              </a:lnSpc>
              <a:spcBef>
                <a:spcPts val="1000"/>
              </a:spcBef>
              <a:buFont typeface="Arial" panose="020B0604020202020204" pitchFamily="34" charset="0"/>
              <a:buChar char="•"/>
            </a:pPr>
            <a:r>
              <a:rPr lang="en-US" altLang="cs-CZ" sz="2800" dirty="0">
                <a:solidFill>
                  <a:srgbClr val="307871"/>
                </a:solidFill>
                <a:latin typeface="Times New Roman" panose="02020603050405020304" pitchFamily="18" charset="0"/>
                <a:cs typeface="Times New Roman" panose="02020603050405020304" pitchFamily="18" charset="0"/>
              </a:rPr>
              <a:t>Result: Model BCG which sort brands</a:t>
            </a:r>
          </a:p>
        </p:txBody>
      </p:sp>
      <p:graphicFrame>
        <p:nvGraphicFramePr>
          <p:cNvPr id="4" name="Diagram 3">
            <a:extLst>
              <a:ext uri="{FF2B5EF4-FFF2-40B4-BE49-F238E27FC236}">
                <a16:creationId xmlns:a16="http://schemas.microsoft.com/office/drawing/2014/main" id="{0808484C-6C5A-44CB-A02C-2D1609AF367D}"/>
              </a:ext>
            </a:extLst>
          </p:cNvPr>
          <p:cNvGraphicFramePr/>
          <p:nvPr>
            <p:extLst>
              <p:ext uri="{D42A27DB-BD31-4B8C-83A1-F6EECF244321}">
                <p14:modId xmlns:p14="http://schemas.microsoft.com/office/powerpoint/2010/main" val="2577184077"/>
              </p:ext>
            </p:extLst>
          </p:nvPr>
        </p:nvGraphicFramePr>
        <p:xfrm>
          <a:off x="6488258" y="1583472"/>
          <a:ext cx="5293196" cy="3848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828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127505"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BCG Matrix</a:t>
            </a:r>
            <a:endParaRPr lang="en-GB" sz="2800" b="1" kern="0" dirty="0">
              <a:solidFill>
                <a:srgbClr val="307871"/>
              </a:solidFill>
              <a:latin typeface="Times New Roman"/>
              <a:ea typeface="+mj-ea"/>
              <a:cs typeface="+mj-cs"/>
            </a:endParaRPr>
          </a:p>
        </p:txBody>
      </p:sp>
      <p:graphicFrame>
        <p:nvGraphicFramePr>
          <p:cNvPr id="4" name="Zástupný symbol pro obsah 3">
            <a:extLst>
              <a:ext uri="{FF2B5EF4-FFF2-40B4-BE49-F238E27FC236}">
                <a16:creationId xmlns:a16="http://schemas.microsoft.com/office/drawing/2014/main" id="{2B94EE16-2062-4004-9DC1-B562B499C8F8}"/>
              </a:ext>
            </a:extLst>
          </p:cNvPr>
          <p:cNvGraphicFramePr>
            <a:graphicFrameLocks/>
          </p:cNvGraphicFramePr>
          <p:nvPr>
            <p:extLst>
              <p:ext uri="{D42A27DB-BD31-4B8C-83A1-F6EECF244321}">
                <p14:modId xmlns:p14="http://schemas.microsoft.com/office/powerpoint/2010/main" val="3563176933"/>
              </p:ext>
            </p:extLst>
          </p:nvPr>
        </p:nvGraphicFramePr>
        <p:xfrm>
          <a:off x="1542340" y="1042846"/>
          <a:ext cx="8358248" cy="4469998"/>
        </p:xfrm>
        <a:graphic>
          <a:graphicData uri="http://schemas.openxmlformats.org/drawingml/2006/table">
            <a:tbl>
              <a:tblPr firstRow="1" bandRow="1">
                <a:tableStyleId>{5940675A-B579-460E-94D1-54222C63F5DA}</a:tableStyleId>
              </a:tblPr>
              <a:tblGrid>
                <a:gridCol w="1143007">
                  <a:extLst>
                    <a:ext uri="{9D8B030D-6E8A-4147-A177-3AD203B41FA5}">
                      <a16:colId xmlns:a16="http://schemas.microsoft.com/office/drawing/2014/main" val="20000"/>
                    </a:ext>
                  </a:extLst>
                </a:gridCol>
                <a:gridCol w="480056">
                  <a:extLst>
                    <a:ext uri="{9D8B030D-6E8A-4147-A177-3AD203B41FA5}">
                      <a16:colId xmlns:a16="http://schemas.microsoft.com/office/drawing/2014/main" val="20001"/>
                    </a:ext>
                  </a:extLst>
                </a:gridCol>
                <a:gridCol w="3362557">
                  <a:extLst>
                    <a:ext uri="{9D8B030D-6E8A-4147-A177-3AD203B41FA5}">
                      <a16:colId xmlns:a16="http://schemas.microsoft.com/office/drawing/2014/main" val="20002"/>
                    </a:ext>
                  </a:extLst>
                </a:gridCol>
                <a:gridCol w="3372628">
                  <a:extLst>
                    <a:ext uri="{9D8B030D-6E8A-4147-A177-3AD203B41FA5}">
                      <a16:colId xmlns:a16="http://schemas.microsoft.com/office/drawing/2014/main" val="20003"/>
                    </a:ext>
                  </a:extLst>
                </a:gridCol>
              </a:tblGrid>
              <a:tr h="1646467">
                <a:tc rowSpan="2">
                  <a:txBody>
                    <a:bodyPr/>
                    <a:lstStyle/>
                    <a:p>
                      <a:pPr algn="ctr"/>
                      <a:r>
                        <a:rPr lang="cs-CZ" b="0" cap="none" spc="0" dirty="0">
                          <a:ln>
                            <a:noFill/>
                          </a:ln>
                          <a:solidFill>
                            <a:schemeClr val="tx1"/>
                          </a:solidFill>
                          <a:effectLst/>
                          <a:latin typeface="+mn-lt"/>
                        </a:rPr>
                        <a:t>Market growth rate</a:t>
                      </a:r>
                    </a:p>
                  </a:txBody>
                  <a:tcPr vert="vert27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1800" b="0" i="1" cap="none" spc="0" dirty="0">
                          <a:ln>
                            <a:noFill/>
                          </a:ln>
                          <a:solidFill>
                            <a:schemeClr val="tx1"/>
                          </a:solidFill>
                          <a:effectLst/>
                          <a:latin typeface="+mn-lt"/>
                        </a:rPr>
                        <a:t>High</a:t>
                      </a:r>
                    </a:p>
                  </a:txBody>
                  <a:tcPr vert="vert27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800" b="1" cap="none" spc="0" dirty="0">
                          <a:ln>
                            <a:noFill/>
                          </a:ln>
                          <a:solidFill>
                            <a:schemeClr val="tx1"/>
                          </a:solidFill>
                          <a:effectLst/>
                          <a:latin typeface="+mj-lt"/>
                        </a:rPr>
                        <a:t>STARS</a:t>
                      </a:r>
                    </a:p>
                    <a:p>
                      <a:pPr algn="ctr"/>
                      <a:r>
                        <a:rPr lang="cs-CZ" sz="2000" b="0" cap="none" spc="0" dirty="0">
                          <a:ln>
                            <a:noFill/>
                          </a:ln>
                          <a:solidFill>
                            <a:schemeClr val="tx1"/>
                          </a:solidFill>
                          <a:effectLst/>
                          <a:latin typeface="+mj-lt"/>
                        </a:rPr>
                        <a:t>Growing profit</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1" cap="none" spc="0" dirty="0">
                          <a:ln>
                            <a:noFill/>
                          </a:ln>
                          <a:solidFill>
                            <a:schemeClr val="tx1"/>
                          </a:solidFill>
                          <a:effectLst/>
                          <a:latin typeface="+mj-lt"/>
                        </a:rPr>
                        <a:t>QESTION</a:t>
                      </a:r>
                      <a:r>
                        <a:rPr lang="cs-CZ" sz="2800" b="1" cap="none" spc="0" baseline="0" dirty="0">
                          <a:ln>
                            <a:noFill/>
                          </a:ln>
                          <a:solidFill>
                            <a:schemeClr val="tx1"/>
                          </a:solidFill>
                          <a:effectLst/>
                          <a:latin typeface="+mj-lt"/>
                        </a:rPr>
                        <a:t> MARKS</a:t>
                      </a:r>
                      <a:endParaRPr lang="cs-CZ" sz="2800" b="1" cap="none" spc="0" dirty="0">
                        <a:ln>
                          <a:noFill/>
                        </a:ln>
                        <a:solidFill>
                          <a:schemeClr val="tx1"/>
                        </a:solidFill>
                        <a:effectLst/>
                        <a:latin typeface="+mj-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cs-CZ" sz="2000" b="0" cap="none" spc="0" dirty="0">
                          <a:ln>
                            <a:noFill/>
                          </a:ln>
                          <a:solidFill>
                            <a:schemeClr val="tx1"/>
                          </a:solidFill>
                          <a:effectLst/>
                          <a:latin typeface="+mj-lt"/>
                        </a:rPr>
                        <a:t>Low</a:t>
                      </a:r>
                      <a:r>
                        <a:rPr lang="cs-CZ" sz="2000" b="0" cap="none" spc="0" baseline="0" dirty="0">
                          <a:ln>
                            <a:noFill/>
                          </a:ln>
                          <a:solidFill>
                            <a:schemeClr val="tx1"/>
                          </a:solidFill>
                          <a:effectLst/>
                          <a:latin typeface="+mj-lt"/>
                        </a:rPr>
                        <a:t> profit</a:t>
                      </a:r>
                      <a:endParaRPr lang="cs-CZ" sz="2000" b="0" cap="none" spc="0" dirty="0">
                        <a:ln>
                          <a:noFill/>
                        </a:ln>
                        <a:solidFill>
                          <a:schemeClr val="tx1"/>
                        </a:solidFill>
                        <a:effectLst/>
                        <a:latin typeface="+mj-lt"/>
                      </a:endParaRP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0"/>
                  </a:ext>
                </a:extLst>
              </a:tr>
              <a:tr h="1571628">
                <a:tc vMerge="1">
                  <a:txBody>
                    <a:bodyPr/>
                    <a:lstStyle/>
                    <a:p>
                      <a:endParaRPr lang="cs-CZ" dirty="0"/>
                    </a:p>
                  </a:txBody>
                  <a:tcPr/>
                </a:tc>
                <a:tc>
                  <a:txBody>
                    <a:bodyPr/>
                    <a:lstStyle/>
                    <a:p>
                      <a:pPr algn="ctr"/>
                      <a:r>
                        <a:rPr lang="cs-CZ" b="0" i="1" cap="none" spc="0" dirty="0">
                          <a:ln>
                            <a:noFill/>
                          </a:ln>
                          <a:solidFill>
                            <a:schemeClr val="tx1"/>
                          </a:solidFill>
                          <a:effectLst/>
                          <a:latin typeface="+mn-lt"/>
                        </a:rPr>
                        <a:t>Low</a:t>
                      </a:r>
                    </a:p>
                  </a:txBody>
                  <a:tcPr vert="vert27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800" b="1" cap="none" spc="0" dirty="0">
                          <a:ln>
                            <a:noFill/>
                          </a:ln>
                          <a:solidFill>
                            <a:schemeClr val="tx1"/>
                          </a:solidFill>
                          <a:effectLst/>
                          <a:latin typeface="+mj-lt"/>
                        </a:rPr>
                        <a:t>CASH COWS</a:t>
                      </a:r>
                    </a:p>
                    <a:p>
                      <a:pPr algn="ctr"/>
                      <a:r>
                        <a:rPr lang="cs-CZ" sz="2000" b="0" cap="none" spc="0" dirty="0">
                          <a:ln>
                            <a:noFill/>
                          </a:ln>
                          <a:solidFill>
                            <a:schemeClr val="tx1"/>
                          </a:solidFill>
                          <a:effectLst/>
                          <a:latin typeface="+mj-lt"/>
                        </a:rPr>
                        <a:t>Highest profit</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800" b="1" cap="none" spc="0" dirty="0">
                          <a:ln>
                            <a:noFill/>
                          </a:ln>
                          <a:solidFill>
                            <a:schemeClr val="tx1"/>
                          </a:solidFill>
                          <a:effectLst/>
                          <a:latin typeface="+mj-lt"/>
                        </a:rPr>
                        <a:t>DOGS</a:t>
                      </a:r>
                      <a:r>
                        <a:rPr lang="cs-CZ" sz="2000" b="1" cap="none" spc="0" dirty="0">
                          <a:ln>
                            <a:noFill/>
                          </a:ln>
                          <a:solidFill>
                            <a:schemeClr val="tx1"/>
                          </a:solidFill>
                          <a:effectLst/>
                          <a:latin typeface="+mj-lt"/>
                        </a:rPr>
                        <a:t> </a:t>
                      </a:r>
                    </a:p>
                    <a:p>
                      <a:pPr algn="ctr"/>
                      <a:r>
                        <a:rPr lang="cs-CZ" sz="2000" b="0" cap="none" spc="0" dirty="0">
                          <a:ln>
                            <a:noFill/>
                          </a:ln>
                          <a:solidFill>
                            <a:schemeClr val="tx1"/>
                          </a:solidFill>
                          <a:effectLst/>
                          <a:latin typeface="+mj-lt"/>
                        </a:rPr>
                        <a:t>Lowest profit</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1"/>
                  </a:ext>
                </a:extLst>
              </a:tr>
              <a:tr h="496681">
                <a:tc rowSpan="2" gridSpan="2">
                  <a:txBody>
                    <a:bodyPr/>
                    <a:lstStyle/>
                    <a:p>
                      <a:pPr algn="ctr"/>
                      <a:endParaRPr lang="cs-CZ" b="0" cap="none" spc="0" dirty="0">
                        <a:ln>
                          <a:noFill/>
                        </a:ln>
                        <a:solidFill>
                          <a:schemeClr val="tx1"/>
                        </a:solidFill>
                        <a:effectLst/>
                        <a:latin typeface="+mn-lt"/>
                      </a:endParaRPr>
                    </a:p>
                  </a:txBody>
                  <a:tcPr anchor="ctr">
                    <a:lnL w="12700" cmpd="sng">
                      <a:noFill/>
                    </a:lnL>
                    <a:lnB w="12700" cmpd="sng">
                      <a:noFill/>
                    </a:lnB>
                    <a:noFill/>
                  </a:tcPr>
                </a:tc>
                <a:tc rowSpan="2" hMerge="1">
                  <a:txBody>
                    <a:bodyPr/>
                    <a:lstStyle/>
                    <a:p>
                      <a:pPr algn="ctr"/>
                      <a:endParaRPr lang="cs-CZ" b="0" dirty="0"/>
                    </a:p>
                  </a:txBody>
                  <a:tcPr/>
                </a:tc>
                <a:tc>
                  <a:txBody>
                    <a:bodyPr/>
                    <a:lstStyle/>
                    <a:p>
                      <a:pPr algn="ctr"/>
                      <a:r>
                        <a:rPr lang="cs-CZ" b="0" i="1" cap="none" spc="0" dirty="0">
                          <a:ln>
                            <a:noFill/>
                          </a:ln>
                          <a:solidFill>
                            <a:schemeClr val="tx1"/>
                          </a:solidFill>
                          <a:effectLst/>
                          <a:latin typeface="+mn-lt"/>
                        </a:rPr>
                        <a:t>High</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b="0" i="1" cap="none" spc="0" dirty="0">
                          <a:ln>
                            <a:noFill/>
                          </a:ln>
                          <a:solidFill>
                            <a:schemeClr val="tx1"/>
                          </a:solidFill>
                          <a:effectLst/>
                          <a:latin typeface="+mn-lt"/>
                        </a:rPr>
                        <a:t>Low</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2"/>
                  </a:ext>
                </a:extLst>
              </a:tr>
              <a:tr h="755222">
                <a:tc gridSpan="2" vMerge="1">
                  <a:txBody>
                    <a:bodyPr/>
                    <a:lstStyle/>
                    <a:p>
                      <a:endParaRPr lang="cs-CZ" dirty="0"/>
                    </a:p>
                  </a:txBody>
                  <a:tcPr/>
                </a:tc>
                <a:tc hMerge="1" vMerge="1">
                  <a:txBody>
                    <a:bodyPr/>
                    <a:lstStyle/>
                    <a:p>
                      <a:pPr algn="ctr"/>
                      <a:endParaRPr lang="cs-CZ" b="0" dirty="0"/>
                    </a:p>
                  </a:txBody>
                  <a:tcPr>
                    <a:lnL w="12700" cmpd="sng">
                      <a:noFill/>
                    </a:lnL>
                    <a:lnB w="12700" cmpd="sng">
                      <a:noFill/>
                    </a:lnB>
                  </a:tcPr>
                </a:tc>
                <a:tc gridSpan="2">
                  <a:txBody>
                    <a:bodyPr/>
                    <a:lstStyle/>
                    <a:p>
                      <a:pPr algn="ctr"/>
                      <a:endParaRPr lang="cs-CZ" b="0" cap="none" spc="0" dirty="0">
                        <a:ln>
                          <a:noFill/>
                        </a:ln>
                        <a:solidFill>
                          <a:schemeClr val="tx1"/>
                        </a:solidFill>
                        <a:effectLst/>
                        <a:latin typeface="+mn-lt"/>
                      </a:endParaRPr>
                    </a:p>
                    <a:p>
                      <a:pPr algn="ctr"/>
                      <a:r>
                        <a:rPr lang="cs-CZ" b="0" cap="none" spc="0" dirty="0">
                          <a:ln>
                            <a:noFill/>
                          </a:ln>
                          <a:solidFill>
                            <a:schemeClr val="tx1"/>
                          </a:solidFill>
                          <a:effectLst/>
                          <a:latin typeface="+mn-lt"/>
                        </a:rPr>
                        <a:t>Relative market share</a:t>
                      </a:r>
                    </a:p>
                  </a:txBody>
                  <a:tcPr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hMerge="1">
                  <a:txBody>
                    <a:bodyPr/>
                    <a:lstStyle/>
                    <a:p>
                      <a:endParaRPr lang="cs-CZ" dirty="0"/>
                    </a:p>
                  </a:txBody>
                  <a:tcPr/>
                </a:tc>
                <a:extLst>
                  <a:ext uri="{0D108BD9-81ED-4DB2-BD59-A6C34878D82A}">
                    <a16:rowId xmlns:a16="http://schemas.microsoft.com/office/drawing/2014/main" val="10003"/>
                  </a:ext>
                </a:extLst>
              </a:tr>
            </a:tbl>
          </a:graphicData>
        </a:graphic>
      </p:graphicFrame>
      <p:grpSp>
        <p:nvGrpSpPr>
          <p:cNvPr id="6" name="Skupina 7">
            <a:extLst>
              <a:ext uri="{FF2B5EF4-FFF2-40B4-BE49-F238E27FC236}">
                <a16:creationId xmlns:a16="http://schemas.microsoft.com/office/drawing/2014/main" id="{0778AD94-2964-48AF-8FFE-6F60843A65A0}"/>
              </a:ext>
            </a:extLst>
          </p:cNvPr>
          <p:cNvGrpSpPr/>
          <p:nvPr/>
        </p:nvGrpSpPr>
        <p:grpSpPr>
          <a:xfrm>
            <a:off x="1970967" y="1042846"/>
            <a:ext cx="714380" cy="3083976"/>
            <a:chOff x="642910" y="1428736"/>
            <a:chExt cx="714380" cy="3083976"/>
          </a:xfrm>
        </p:grpSpPr>
        <p:sp>
          <p:nvSpPr>
            <p:cNvPr id="7" name="TextovéPole 4">
              <a:extLst>
                <a:ext uri="{FF2B5EF4-FFF2-40B4-BE49-F238E27FC236}">
                  <a16:creationId xmlns:a16="http://schemas.microsoft.com/office/drawing/2014/main" id="{9B056D2B-ADB5-40E7-9221-80CA330159F3}"/>
                </a:ext>
              </a:extLst>
            </p:cNvPr>
            <p:cNvSpPr txBox="1"/>
            <p:nvPr/>
          </p:nvSpPr>
          <p:spPr>
            <a:xfrm>
              <a:off x="642910" y="1428736"/>
              <a:ext cx="714380" cy="369332"/>
            </a:xfrm>
            <a:prstGeom prst="rect">
              <a:avLst/>
            </a:prstGeom>
            <a:noFill/>
          </p:spPr>
          <p:txBody>
            <a:bodyPr wrap="square" rtlCol="0">
              <a:spAutoFit/>
            </a:bodyPr>
            <a:lstStyle/>
            <a:p>
              <a:r>
                <a:rPr lang="cs-CZ" dirty="0"/>
                <a:t>20%</a:t>
              </a:r>
            </a:p>
          </p:txBody>
        </p:sp>
        <p:sp>
          <p:nvSpPr>
            <p:cNvPr id="8" name="TextovéPole 5">
              <a:extLst>
                <a:ext uri="{FF2B5EF4-FFF2-40B4-BE49-F238E27FC236}">
                  <a16:creationId xmlns:a16="http://schemas.microsoft.com/office/drawing/2014/main" id="{B4DEFF8A-8D3D-47B6-8F21-3C96D6AC6B0E}"/>
                </a:ext>
              </a:extLst>
            </p:cNvPr>
            <p:cNvSpPr txBox="1"/>
            <p:nvPr/>
          </p:nvSpPr>
          <p:spPr>
            <a:xfrm>
              <a:off x="642910" y="2786058"/>
              <a:ext cx="714380" cy="369332"/>
            </a:xfrm>
            <a:prstGeom prst="rect">
              <a:avLst/>
            </a:prstGeom>
            <a:noFill/>
          </p:spPr>
          <p:txBody>
            <a:bodyPr wrap="square" rtlCol="0">
              <a:spAutoFit/>
            </a:bodyPr>
            <a:lstStyle/>
            <a:p>
              <a:r>
                <a:rPr lang="cs-CZ" dirty="0"/>
                <a:t>10%</a:t>
              </a:r>
            </a:p>
          </p:txBody>
        </p:sp>
        <p:sp>
          <p:nvSpPr>
            <p:cNvPr id="9" name="TextovéPole 6">
              <a:extLst>
                <a:ext uri="{FF2B5EF4-FFF2-40B4-BE49-F238E27FC236}">
                  <a16:creationId xmlns:a16="http://schemas.microsoft.com/office/drawing/2014/main" id="{13C8DA66-E62C-4288-B763-9122441203DD}"/>
                </a:ext>
              </a:extLst>
            </p:cNvPr>
            <p:cNvSpPr txBox="1"/>
            <p:nvPr/>
          </p:nvSpPr>
          <p:spPr>
            <a:xfrm>
              <a:off x="642910" y="4143380"/>
              <a:ext cx="714380" cy="369332"/>
            </a:xfrm>
            <a:prstGeom prst="rect">
              <a:avLst/>
            </a:prstGeom>
            <a:noFill/>
          </p:spPr>
          <p:txBody>
            <a:bodyPr wrap="square" rtlCol="0">
              <a:spAutoFit/>
            </a:bodyPr>
            <a:lstStyle/>
            <a:p>
              <a:r>
                <a:rPr lang="cs-CZ" dirty="0"/>
                <a:t>0%</a:t>
              </a:r>
            </a:p>
          </p:txBody>
        </p:sp>
      </p:grpSp>
      <p:grpSp>
        <p:nvGrpSpPr>
          <p:cNvPr id="10" name="Skupina 11">
            <a:extLst>
              <a:ext uri="{FF2B5EF4-FFF2-40B4-BE49-F238E27FC236}">
                <a16:creationId xmlns:a16="http://schemas.microsoft.com/office/drawing/2014/main" id="{AF0EBBCF-696F-458E-BF65-BEC4F0860F03}"/>
              </a:ext>
            </a:extLst>
          </p:cNvPr>
          <p:cNvGrpSpPr/>
          <p:nvPr/>
        </p:nvGrpSpPr>
        <p:grpSpPr>
          <a:xfrm>
            <a:off x="3185413" y="4757622"/>
            <a:ext cx="6715172" cy="369332"/>
            <a:chOff x="1857356" y="5143512"/>
            <a:chExt cx="6715172" cy="369332"/>
          </a:xfrm>
        </p:grpSpPr>
        <p:sp>
          <p:nvSpPr>
            <p:cNvPr id="11" name="TextovéPole 8">
              <a:extLst>
                <a:ext uri="{FF2B5EF4-FFF2-40B4-BE49-F238E27FC236}">
                  <a16:creationId xmlns:a16="http://schemas.microsoft.com/office/drawing/2014/main" id="{237BEA8A-5BB4-4526-A30F-A0864423E4B8}"/>
                </a:ext>
              </a:extLst>
            </p:cNvPr>
            <p:cNvSpPr txBox="1"/>
            <p:nvPr/>
          </p:nvSpPr>
          <p:spPr>
            <a:xfrm>
              <a:off x="4929190" y="5143512"/>
              <a:ext cx="571504" cy="369332"/>
            </a:xfrm>
            <a:prstGeom prst="rect">
              <a:avLst/>
            </a:prstGeom>
            <a:noFill/>
          </p:spPr>
          <p:txBody>
            <a:bodyPr wrap="square" rtlCol="0">
              <a:spAutoFit/>
            </a:bodyPr>
            <a:lstStyle/>
            <a:p>
              <a:r>
                <a:rPr lang="cs-CZ" dirty="0"/>
                <a:t>1x</a:t>
              </a:r>
            </a:p>
          </p:txBody>
        </p:sp>
        <p:sp>
          <p:nvSpPr>
            <p:cNvPr id="12" name="TextovéPole 9">
              <a:extLst>
                <a:ext uri="{FF2B5EF4-FFF2-40B4-BE49-F238E27FC236}">
                  <a16:creationId xmlns:a16="http://schemas.microsoft.com/office/drawing/2014/main" id="{6E5EC830-2632-4502-9132-12998D22163E}"/>
                </a:ext>
              </a:extLst>
            </p:cNvPr>
            <p:cNvSpPr txBox="1"/>
            <p:nvPr/>
          </p:nvSpPr>
          <p:spPr>
            <a:xfrm>
              <a:off x="7929586" y="5143512"/>
              <a:ext cx="642942" cy="369332"/>
            </a:xfrm>
            <a:prstGeom prst="rect">
              <a:avLst/>
            </a:prstGeom>
            <a:noFill/>
          </p:spPr>
          <p:txBody>
            <a:bodyPr wrap="square" rtlCol="0">
              <a:spAutoFit/>
            </a:bodyPr>
            <a:lstStyle/>
            <a:p>
              <a:r>
                <a:rPr lang="cs-CZ" dirty="0"/>
                <a:t>0,1x</a:t>
              </a:r>
            </a:p>
          </p:txBody>
        </p:sp>
        <p:sp>
          <p:nvSpPr>
            <p:cNvPr id="13" name="TextovéPole 10">
              <a:extLst>
                <a:ext uri="{FF2B5EF4-FFF2-40B4-BE49-F238E27FC236}">
                  <a16:creationId xmlns:a16="http://schemas.microsoft.com/office/drawing/2014/main" id="{7B358F58-7946-42B6-B730-9B2BFCC52490}"/>
                </a:ext>
              </a:extLst>
            </p:cNvPr>
            <p:cNvSpPr txBox="1"/>
            <p:nvPr/>
          </p:nvSpPr>
          <p:spPr>
            <a:xfrm>
              <a:off x="1857356" y="5143512"/>
              <a:ext cx="642942" cy="369332"/>
            </a:xfrm>
            <a:prstGeom prst="rect">
              <a:avLst/>
            </a:prstGeom>
            <a:noFill/>
          </p:spPr>
          <p:txBody>
            <a:bodyPr wrap="square" rtlCol="0">
              <a:spAutoFit/>
            </a:bodyPr>
            <a:lstStyle/>
            <a:p>
              <a:r>
                <a:rPr lang="cs-CZ" dirty="0"/>
                <a:t>10x</a:t>
              </a:r>
            </a:p>
          </p:txBody>
        </p:sp>
      </p:grpSp>
      <p:pic>
        <p:nvPicPr>
          <p:cNvPr id="14" name="Obrázek 1">
            <a:extLst>
              <a:ext uri="{FF2B5EF4-FFF2-40B4-BE49-F238E27FC236}">
                <a16:creationId xmlns:a16="http://schemas.microsoft.com/office/drawing/2014/main" id="{4AAE4708-2FF5-41CE-BFC8-AE01DDE84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141" y="5646534"/>
            <a:ext cx="6076950" cy="1000125"/>
          </a:xfrm>
          <a:prstGeom prst="rect">
            <a:avLst/>
          </a:prstGeom>
        </p:spPr>
      </p:pic>
    </p:spTree>
    <p:extLst>
      <p:ext uri="{BB962C8B-B14F-4D97-AF65-F5344CB8AC3E}">
        <p14:creationId xmlns:p14="http://schemas.microsoft.com/office/powerpoint/2010/main" val="29403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02811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BCG Model</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5343001"/>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2000" b="1" dirty="0">
                <a:solidFill>
                  <a:srgbClr val="307871"/>
                </a:solidFill>
                <a:latin typeface="Times New Roman" panose="02020603050405020304" pitchFamily="18" charset="0"/>
                <a:cs typeface="Times New Roman" panose="02020603050405020304" pitchFamily="18" charset="0"/>
              </a:rPr>
              <a:t>Stars</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Requires lots of investments and managing effort</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Strong competition in the segments</a:t>
            </a:r>
          </a:p>
          <a:p>
            <a:pPr marL="228600" indent="-228600" algn="just">
              <a:lnSpc>
                <a:spcPct val="90000"/>
              </a:lnSpc>
              <a:spcBef>
                <a:spcPts val="1000"/>
              </a:spcBef>
              <a:buFont typeface="Arial" panose="020B0604020202020204" pitchFamily="34" charset="0"/>
              <a:buChar char="•"/>
            </a:pPr>
            <a:r>
              <a:rPr lang="en-US" altLang="cs-CZ" sz="2000" b="1" dirty="0">
                <a:solidFill>
                  <a:srgbClr val="307871"/>
                </a:solidFill>
                <a:latin typeface="Times New Roman" panose="02020603050405020304" pitchFamily="18" charset="0"/>
                <a:cs typeface="Times New Roman" panose="02020603050405020304" pitchFamily="18" charset="0"/>
              </a:rPr>
              <a:t>Cash Cows</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Established well functioning units.</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Generates valuable profits for other </a:t>
            </a:r>
            <a:r>
              <a:rPr lang="en-US" altLang="cs-CZ" sz="2000" dirty="0" err="1">
                <a:solidFill>
                  <a:srgbClr val="307871"/>
                </a:solidFill>
                <a:latin typeface="Times New Roman" panose="02020603050405020304" pitchFamily="18" charset="0"/>
                <a:cs typeface="Times New Roman" panose="02020603050405020304" pitchFamily="18" charset="0"/>
              </a:rPr>
              <a:t>unists</a:t>
            </a:r>
            <a:r>
              <a:rPr lang="en-US" altLang="cs-CZ" sz="2000" dirty="0">
                <a:solidFill>
                  <a:srgbClr val="307871"/>
                </a:solidFill>
                <a:latin typeface="Times New Roman" panose="02020603050405020304" pitchFamily="18" charset="0"/>
                <a:cs typeface="Times New Roman" panose="02020603050405020304" pitchFamily="18" charset="0"/>
              </a:rPr>
              <a:t>.</a:t>
            </a:r>
            <a:endParaRPr lang="cs-CZ" altLang="cs-CZ" sz="20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en-US" altLang="cs-CZ" sz="2000" b="1" dirty="0">
                <a:solidFill>
                  <a:srgbClr val="307871"/>
                </a:solidFill>
                <a:latin typeface="Times New Roman" panose="02020603050405020304" pitchFamily="18" charset="0"/>
                <a:cs typeface="Times New Roman" panose="02020603050405020304" pitchFamily="18" charset="0"/>
              </a:rPr>
              <a:t>Question marks</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Requires extensive investments to maintain market share. </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Management have to decide which of these will progress to Stars. </a:t>
            </a:r>
          </a:p>
          <a:p>
            <a:pPr marL="228600" indent="-228600" algn="just">
              <a:lnSpc>
                <a:spcPct val="90000"/>
              </a:lnSpc>
              <a:spcBef>
                <a:spcPts val="1000"/>
              </a:spcBef>
              <a:buFont typeface="Arial" panose="020B0604020202020204" pitchFamily="34" charset="0"/>
              <a:buChar char="•"/>
            </a:pPr>
            <a:r>
              <a:rPr lang="en-US" altLang="cs-CZ" sz="2000" b="1" dirty="0">
                <a:solidFill>
                  <a:srgbClr val="307871"/>
                </a:solidFill>
                <a:latin typeface="Times New Roman" panose="02020603050405020304" pitchFamily="18" charset="0"/>
                <a:cs typeface="Times New Roman" panose="02020603050405020304" pitchFamily="18" charset="0"/>
              </a:rPr>
              <a:t>Dogs</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Can generate sufficient amount of profits to survive.</a:t>
            </a:r>
          </a:p>
          <a:p>
            <a:pPr marL="685800" lvl="1" indent="-228600" algn="just">
              <a:lnSpc>
                <a:spcPct val="90000"/>
              </a:lnSpc>
              <a:spcBef>
                <a:spcPts val="1000"/>
              </a:spcBef>
              <a:buFont typeface="Arial" panose="020B0604020202020204" pitchFamily="34" charset="0"/>
              <a:buChar char="•"/>
            </a:pPr>
            <a:r>
              <a:rPr lang="en-US" altLang="cs-CZ" sz="2000" dirty="0">
                <a:solidFill>
                  <a:srgbClr val="307871"/>
                </a:solidFill>
                <a:latin typeface="Times New Roman" panose="02020603050405020304" pitchFamily="18" charset="0"/>
                <a:cs typeface="Times New Roman" panose="02020603050405020304" pitchFamily="18" charset="0"/>
              </a:rPr>
              <a:t>Has no bright future ahead of them.</a:t>
            </a:r>
          </a:p>
          <a:p>
            <a:pPr marL="228600" indent="-228600" algn="just">
              <a:lnSpc>
                <a:spcPct val="90000"/>
              </a:lnSpc>
              <a:spcBef>
                <a:spcPts val="1000"/>
              </a:spcBef>
              <a:buFont typeface="Arial" panose="020B0604020202020204" pitchFamily="34" charset="0"/>
              <a:buChar char="•"/>
            </a:pPr>
            <a:endParaRPr lang="en-US" altLang="cs-CZ" sz="2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269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02811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BCG Model</a:t>
            </a:r>
            <a:endParaRPr lang="en-GB" sz="2800" b="1" kern="0" dirty="0">
              <a:solidFill>
                <a:srgbClr val="307871"/>
              </a:solidFill>
              <a:latin typeface="Times New Roman"/>
              <a:ea typeface="+mj-ea"/>
              <a:cs typeface="+mj-cs"/>
            </a:endParaRPr>
          </a:p>
        </p:txBody>
      </p:sp>
      <p:grpSp>
        <p:nvGrpSpPr>
          <p:cNvPr id="4" name="Skupina 24">
            <a:extLst>
              <a:ext uri="{FF2B5EF4-FFF2-40B4-BE49-F238E27FC236}">
                <a16:creationId xmlns:a16="http://schemas.microsoft.com/office/drawing/2014/main" id="{D64334F5-E769-40B8-9F88-BEA88D31086C}"/>
              </a:ext>
            </a:extLst>
          </p:cNvPr>
          <p:cNvGrpSpPr/>
          <p:nvPr/>
        </p:nvGrpSpPr>
        <p:grpSpPr>
          <a:xfrm>
            <a:off x="1524000" y="1714488"/>
            <a:ext cx="8286808" cy="4869926"/>
            <a:chOff x="500034" y="1714488"/>
            <a:chExt cx="8286808" cy="4869926"/>
          </a:xfrm>
        </p:grpSpPr>
        <p:cxnSp>
          <p:nvCxnSpPr>
            <p:cNvPr id="6" name="Přímá spojovací čára 4">
              <a:extLst>
                <a:ext uri="{FF2B5EF4-FFF2-40B4-BE49-F238E27FC236}">
                  <a16:creationId xmlns:a16="http://schemas.microsoft.com/office/drawing/2014/main" id="{2E3D9360-C0E9-450C-BDEE-4AA38600DBD5}"/>
                </a:ext>
              </a:extLst>
            </p:cNvPr>
            <p:cNvCxnSpPr/>
            <p:nvPr/>
          </p:nvCxnSpPr>
          <p:spPr>
            <a:xfrm rot="5400000">
              <a:off x="214282" y="3571876"/>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862C0DB5-69CA-4865-9D92-031AA8429062}"/>
                </a:ext>
              </a:extLst>
            </p:cNvPr>
            <p:cNvCxnSpPr/>
            <p:nvPr/>
          </p:nvCxnSpPr>
          <p:spPr>
            <a:xfrm>
              <a:off x="1857356" y="5214950"/>
              <a:ext cx="635798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Volný tvar 9">
              <a:extLst>
                <a:ext uri="{FF2B5EF4-FFF2-40B4-BE49-F238E27FC236}">
                  <a16:creationId xmlns:a16="http://schemas.microsoft.com/office/drawing/2014/main" id="{434B1546-10A4-40C2-99B3-9C4EEA102EB4}"/>
                </a:ext>
              </a:extLst>
            </p:cNvPr>
            <p:cNvSpPr/>
            <p:nvPr/>
          </p:nvSpPr>
          <p:spPr>
            <a:xfrm>
              <a:off x="1854558" y="2425522"/>
              <a:ext cx="6362163" cy="2790422"/>
            </a:xfrm>
            <a:custGeom>
              <a:avLst/>
              <a:gdLst>
                <a:gd name="connsiteX0" fmla="*/ 0 w 6362163"/>
                <a:gd name="connsiteY0" fmla="*/ 2790422 h 2790422"/>
                <a:gd name="connsiteX1" fmla="*/ 1043188 w 6362163"/>
                <a:gd name="connsiteY1" fmla="*/ 2223751 h 2790422"/>
                <a:gd name="connsiteX2" fmla="*/ 1790163 w 6362163"/>
                <a:gd name="connsiteY2" fmla="*/ 1425261 h 2790422"/>
                <a:gd name="connsiteX3" fmla="*/ 2421228 w 6362163"/>
                <a:gd name="connsiteY3" fmla="*/ 369193 h 2790422"/>
                <a:gd name="connsiteX4" fmla="*/ 2859110 w 6362163"/>
                <a:gd name="connsiteY4" fmla="*/ 47222 h 2790422"/>
                <a:gd name="connsiteX5" fmla="*/ 3683357 w 6362163"/>
                <a:gd name="connsiteY5" fmla="*/ 85858 h 2790422"/>
                <a:gd name="connsiteX6" fmla="*/ 5151549 w 6362163"/>
                <a:gd name="connsiteY6" fmla="*/ 549498 h 2790422"/>
                <a:gd name="connsiteX7" fmla="*/ 6362163 w 6362163"/>
                <a:gd name="connsiteY7" fmla="*/ 1141926 h 279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63" h="2790422">
                  <a:moveTo>
                    <a:pt x="0" y="2790422"/>
                  </a:moveTo>
                  <a:cubicBezTo>
                    <a:pt x="372414" y="2620850"/>
                    <a:pt x="744828" y="2451278"/>
                    <a:pt x="1043188" y="2223751"/>
                  </a:cubicBezTo>
                  <a:cubicBezTo>
                    <a:pt x="1341549" y="1996224"/>
                    <a:pt x="1560490" y="1734354"/>
                    <a:pt x="1790163" y="1425261"/>
                  </a:cubicBezTo>
                  <a:cubicBezTo>
                    <a:pt x="2019836" y="1116168"/>
                    <a:pt x="2243070" y="598866"/>
                    <a:pt x="2421228" y="369193"/>
                  </a:cubicBezTo>
                  <a:cubicBezTo>
                    <a:pt x="2599386" y="139520"/>
                    <a:pt x="2648755" y="94444"/>
                    <a:pt x="2859110" y="47222"/>
                  </a:cubicBezTo>
                  <a:cubicBezTo>
                    <a:pt x="3069465" y="0"/>
                    <a:pt x="3301284" y="2145"/>
                    <a:pt x="3683357" y="85858"/>
                  </a:cubicBezTo>
                  <a:cubicBezTo>
                    <a:pt x="4065430" y="169571"/>
                    <a:pt x="4705081" y="373487"/>
                    <a:pt x="5151549" y="549498"/>
                  </a:cubicBezTo>
                  <a:cubicBezTo>
                    <a:pt x="5598017" y="725509"/>
                    <a:pt x="6177566" y="1056067"/>
                    <a:pt x="6362163" y="11419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9" name="Přímá spojovací čára 11">
              <a:extLst>
                <a:ext uri="{FF2B5EF4-FFF2-40B4-BE49-F238E27FC236}">
                  <a16:creationId xmlns:a16="http://schemas.microsoft.com/office/drawing/2014/main" id="{A3F500F7-86FA-4030-9044-F085203E763F}"/>
                </a:ext>
              </a:extLst>
            </p:cNvPr>
            <p:cNvCxnSpPr/>
            <p:nvPr/>
          </p:nvCxnSpPr>
          <p:spPr>
            <a:xfrm rot="5400000" flipH="1" flipV="1">
              <a:off x="1571604" y="3571876"/>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Přímá spojovací čára 12">
              <a:extLst>
                <a:ext uri="{FF2B5EF4-FFF2-40B4-BE49-F238E27FC236}">
                  <a16:creationId xmlns:a16="http://schemas.microsoft.com/office/drawing/2014/main" id="{620820BD-0AA0-4AA7-9EAB-9DB26C10B834}"/>
                </a:ext>
              </a:extLst>
            </p:cNvPr>
            <p:cNvCxnSpPr/>
            <p:nvPr/>
          </p:nvCxnSpPr>
          <p:spPr>
            <a:xfrm rot="5400000" flipH="1" flipV="1">
              <a:off x="2858282" y="3571082"/>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13">
              <a:extLst>
                <a:ext uri="{FF2B5EF4-FFF2-40B4-BE49-F238E27FC236}">
                  <a16:creationId xmlns:a16="http://schemas.microsoft.com/office/drawing/2014/main" id="{40960FCD-7B57-4563-B83E-369DEBB582D4}"/>
                </a:ext>
              </a:extLst>
            </p:cNvPr>
            <p:cNvCxnSpPr/>
            <p:nvPr/>
          </p:nvCxnSpPr>
          <p:spPr>
            <a:xfrm rot="5400000" flipH="1" flipV="1">
              <a:off x="5572926" y="3571082"/>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ovéPole 14">
              <a:extLst>
                <a:ext uri="{FF2B5EF4-FFF2-40B4-BE49-F238E27FC236}">
                  <a16:creationId xmlns:a16="http://schemas.microsoft.com/office/drawing/2014/main" id="{C4D36E79-DC32-4AE5-A43F-8210D3591E6C}"/>
                </a:ext>
              </a:extLst>
            </p:cNvPr>
            <p:cNvSpPr txBox="1"/>
            <p:nvPr/>
          </p:nvSpPr>
          <p:spPr>
            <a:xfrm>
              <a:off x="2071670" y="1714488"/>
              <a:ext cx="1143008" cy="646331"/>
            </a:xfrm>
            <a:prstGeom prst="rect">
              <a:avLst/>
            </a:prstGeom>
            <a:noFill/>
          </p:spPr>
          <p:txBody>
            <a:bodyPr wrap="square" rtlCol="0">
              <a:spAutoFit/>
            </a:bodyPr>
            <a:lstStyle/>
            <a:p>
              <a:r>
                <a:rPr lang="cs-CZ" dirty="0"/>
                <a:t>Question</a:t>
              </a:r>
            </a:p>
            <a:p>
              <a:r>
                <a:rPr lang="cs-CZ" dirty="0"/>
                <a:t>marks</a:t>
              </a:r>
            </a:p>
          </p:txBody>
        </p:sp>
        <p:sp>
          <p:nvSpPr>
            <p:cNvPr id="13" name="TextovéPole 15">
              <a:extLst>
                <a:ext uri="{FF2B5EF4-FFF2-40B4-BE49-F238E27FC236}">
                  <a16:creationId xmlns:a16="http://schemas.microsoft.com/office/drawing/2014/main" id="{31A8CB67-9510-42ED-AE83-8D4FEB87FD2C}"/>
                </a:ext>
              </a:extLst>
            </p:cNvPr>
            <p:cNvSpPr txBox="1"/>
            <p:nvPr/>
          </p:nvSpPr>
          <p:spPr>
            <a:xfrm>
              <a:off x="3428992" y="1714488"/>
              <a:ext cx="1000132" cy="369332"/>
            </a:xfrm>
            <a:prstGeom prst="rect">
              <a:avLst/>
            </a:prstGeom>
            <a:noFill/>
          </p:spPr>
          <p:txBody>
            <a:bodyPr wrap="square" rtlCol="0">
              <a:spAutoFit/>
            </a:bodyPr>
            <a:lstStyle/>
            <a:p>
              <a:r>
                <a:rPr lang="cs-CZ" dirty="0"/>
                <a:t>Stars</a:t>
              </a:r>
            </a:p>
          </p:txBody>
        </p:sp>
        <p:sp>
          <p:nvSpPr>
            <p:cNvPr id="14" name="TextovéPole 16">
              <a:extLst>
                <a:ext uri="{FF2B5EF4-FFF2-40B4-BE49-F238E27FC236}">
                  <a16:creationId xmlns:a16="http://schemas.microsoft.com/office/drawing/2014/main" id="{0D7036D0-9097-465B-A98E-66D635407F87}"/>
                </a:ext>
              </a:extLst>
            </p:cNvPr>
            <p:cNvSpPr txBox="1"/>
            <p:nvPr/>
          </p:nvSpPr>
          <p:spPr>
            <a:xfrm>
              <a:off x="5143504" y="1714488"/>
              <a:ext cx="1500198" cy="369332"/>
            </a:xfrm>
            <a:prstGeom prst="rect">
              <a:avLst/>
            </a:prstGeom>
            <a:noFill/>
          </p:spPr>
          <p:txBody>
            <a:bodyPr wrap="square" rtlCol="0">
              <a:spAutoFit/>
            </a:bodyPr>
            <a:lstStyle/>
            <a:p>
              <a:r>
                <a:rPr lang="cs-CZ" dirty="0"/>
                <a:t>Cash cows</a:t>
              </a:r>
            </a:p>
          </p:txBody>
        </p:sp>
        <p:sp>
          <p:nvSpPr>
            <p:cNvPr id="15" name="TextovéPole 17">
              <a:extLst>
                <a:ext uri="{FF2B5EF4-FFF2-40B4-BE49-F238E27FC236}">
                  <a16:creationId xmlns:a16="http://schemas.microsoft.com/office/drawing/2014/main" id="{25C74A0B-BF62-4F5D-8660-4F1DBD87137E}"/>
                </a:ext>
              </a:extLst>
            </p:cNvPr>
            <p:cNvSpPr txBox="1"/>
            <p:nvPr/>
          </p:nvSpPr>
          <p:spPr>
            <a:xfrm>
              <a:off x="7358082" y="1714488"/>
              <a:ext cx="1285884" cy="369332"/>
            </a:xfrm>
            <a:prstGeom prst="rect">
              <a:avLst/>
            </a:prstGeom>
            <a:noFill/>
          </p:spPr>
          <p:txBody>
            <a:bodyPr wrap="square" rtlCol="0">
              <a:spAutoFit/>
            </a:bodyPr>
            <a:lstStyle/>
            <a:p>
              <a:r>
                <a:rPr lang="cs-CZ" dirty="0"/>
                <a:t>Dogs</a:t>
              </a:r>
            </a:p>
          </p:txBody>
        </p:sp>
        <p:sp>
          <p:nvSpPr>
            <p:cNvPr id="16" name="TextovéPole 18">
              <a:extLst>
                <a:ext uri="{FF2B5EF4-FFF2-40B4-BE49-F238E27FC236}">
                  <a16:creationId xmlns:a16="http://schemas.microsoft.com/office/drawing/2014/main" id="{A46FEAA4-9AB3-4656-BAB8-A64212027406}"/>
                </a:ext>
              </a:extLst>
            </p:cNvPr>
            <p:cNvSpPr txBox="1"/>
            <p:nvPr/>
          </p:nvSpPr>
          <p:spPr>
            <a:xfrm>
              <a:off x="1756266" y="5429264"/>
              <a:ext cx="1457618" cy="369332"/>
            </a:xfrm>
            <a:prstGeom prst="rect">
              <a:avLst/>
            </a:prstGeom>
            <a:noFill/>
          </p:spPr>
          <p:txBody>
            <a:bodyPr wrap="square" rtlCol="0">
              <a:spAutoFit/>
            </a:bodyPr>
            <a:lstStyle/>
            <a:p>
              <a:r>
                <a:rPr lang="cs-CZ" dirty="0"/>
                <a:t>Introduction</a:t>
              </a:r>
            </a:p>
          </p:txBody>
        </p:sp>
        <p:sp>
          <p:nvSpPr>
            <p:cNvPr id="17" name="TextovéPole 19">
              <a:extLst>
                <a:ext uri="{FF2B5EF4-FFF2-40B4-BE49-F238E27FC236}">
                  <a16:creationId xmlns:a16="http://schemas.microsoft.com/office/drawing/2014/main" id="{11ADA92D-1B5D-45E0-BB14-37D5618EBD2C}"/>
                </a:ext>
              </a:extLst>
            </p:cNvPr>
            <p:cNvSpPr txBox="1"/>
            <p:nvPr/>
          </p:nvSpPr>
          <p:spPr>
            <a:xfrm>
              <a:off x="3354329" y="5429264"/>
              <a:ext cx="1003357" cy="369332"/>
            </a:xfrm>
            <a:prstGeom prst="rect">
              <a:avLst/>
            </a:prstGeom>
            <a:noFill/>
          </p:spPr>
          <p:txBody>
            <a:bodyPr wrap="square" rtlCol="0">
              <a:spAutoFit/>
            </a:bodyPr>
            <a:lstStyle/>
            <a:p>
              <a:r>
                <a:rPr lang="cs-CZ" dirty="0"/>
                <a:t>Growth</a:t>
              </a:r>
            </a:p>
          </p:txBody>
        </p:sp>
        <p:sp>
          <p:nvSpPr>
            <p:cNvPr id="18" name="TextovéPole 20">
              <a:extLst>
                <a:ext uri="{FF2B5EF4-FFF2-40B4-BE49-F238E27FC236}">
                  <a16:creationId xmlns:a16="http://schemas.microsoft.com/office/drawing/2014/main" id="{A92ADB00-2BDC-4A4D-A42F-62F6CFCF4E1D}"/>
                </a:ext>
              </a:extLst>
            </p:cNvPr>
            <p:cNvSpPr txBox="1"/>
            <p:nvPr/>
          </p:nvSpPr>
          <p:spPr>
            <a:xfrm>
              <a:off x="5500694" y="5429264"/>
              <a:ext cx="1357322" cy="369332"/>
            </a:xfrm>
            <a:prstGeom prst="rect">
              <a:avLst/>
            </a:prstGeom>
            <a:noFill/>
          </p:spPr>
          <p:txBody>
            <a:bodyPr wrap="square" rtlCol="0">
              <a:spAutoFit/>
            </a:bodyPr>
            <a:lstStyle/>
            <a:p>
              <a:r>
                <a:rPr lang="cs-CZ" dirty="0"/>
                <a:t>Maturity</a:t>
              </a:r>
            </a:p>
          </p:txBody>
        </p:sp>
        <p:sp>
          <p:nvSpPr>
            <p:cNvPr id="19" name="TextovéPole 21">
              <a:extLst>
                <a:ext uri="{FF2B5EF4-FFF2-40B4-BE49-F238E27FC236}">
                  <a16:creationId xmlns:a16="http://schemas.microsoft.com/office/drawing/2014/main" id="{3792873C-1092-4E53-BA3B-57CF5AC1DA0B}"/>
                </a:ext>
              </a:extLst>
            </p:cNvPr>
            <p:cNvSpPr txBox="1"/>
            <p:nvPr/>
          </p:nvSpPr>
          <p:spPr>
            <a:xfrm>
              <a:off x="7429520" y="5429264"/>
              <a:ext cx="1000132" cy="369332"/>
            </a:xfrm>
            <a:prstGeom prst="rect">
              <a:avLst/>
            </a:prstGeom>
            <a:noFill/>
          </p:spPr>
          <p:txBody>
            <a:bodyPr wrap="square" rtlCol="0">
              <a:spAutoFit/>
            </a:bodyPr>
            <a:lstStyle/>
            <a:p>
              <a:r>
                <a:rPr lang="cs-CZ" dirty="0"/>
                <a:t>Decline</a:t>
              </a:r>
            </a:p>
          </p:txBody>
        </p:sp>
        <p:sp>
          <p:nvSpPr>
            <p:cNvPr id="20" name="TextovéPole 22">
              <a:extLst>
                <a:ext uri="{FF2B5EF4-FFF2-40B4-BE49-F238E27FC236}">
                  <a16:creationId xmlns:a16="http://schemas.microsoft.com/office/drawing/2014/main" id="{629AB853-EB4A-432A-88EB-7433BD0F6609}"/>
                </a:ext>
              </a:extLst>
            </p:cNvPr>
            <p:cNvSpPr txBox="1"/>
            <p:nvPr/>
          </p:nvSpPr>
          <p:spPr>
            <a:xfrm>
              <a:off x="7786710" y="6215082"/>
              <a:ext cx="1000132" cy="369332"/>
            </a:xfrm>
            <a:prstGeom prst="rect">
              <a:avLst/>
            </a:prstGeom>
            <a:noFill/>
          </p:spPr>
          <p:txBody>
            <a:bodyPr wrap="square" rtlCol="0">
              <a:spAutoFit/>
            </a:bodyPr>
            <a:lstStyle/>
            <a:p>
              <a:r>
                <a:rPr lang="cs-CZ" b="1" i="1" dirty="0"/>
                <a:t>Time</a:t>
              </a:r>
            </a:p>
          </p:txBody>
        </p:sp>
        <p:sp>
          <p:nvSpPr>
            <p:cNvPr id="21" name="TextovéPole 23">
              <a:extLst>
                <a:ext uri="{FF2B5EF4-FFF2-40B4-BE49-F238E27FC236}">
                  <a16:creationId xmlns:a16="http://schemas.microsoft.com/office/drawing/2014/main" id="{D7528FEF-C474-49D6-8713-C6A2BCB5A666}"/>
                </a:ext>
              </a:extLst>
            </p:cNvPr>
            <p:cNvSpPr txBox="1"/>
            <p:nvPr/>
          </p:nvSpPr>
          <p:spPr>
            <a:xfrm>
              <a:off x="500034" y="3214686"/>
              <a:ext cx="1928826" cy="369332"/>
            </a:xfrm>
            <a:prstGeom prst="rect">
              <a:avLst/>
            </a:prstGeom>
            <a:noFill/>
            <a:scene3d>
              <a:camera prst="orthographicFront">
                <a:rot lat="0" lon="0" rev="5400000"/>
              </a:camera>
              <a:lightRig rig="threePt" dir="t"/>
            </a:scene3d>
          </p:spPr>
          <p:txBody>
            <a:bodyPr wrap="square" rtlCol="0">
              <a:spAutoFit/>
            </a:bodyPr>
            <a:lstStyle/>
            <a:p>
              <a:r>
                <a:rPr lang="cs-CZ" b="1" i="1" dirty="0"/>
                <a:t>Sales</a:t>
              </a:r>
            </a:p>
          </p:txBody>
        </p:sp>
      </p:grpSp>
    </p:spTree>
    <p:extLst>
      <p:ext uri="{BB962C8B-B14F-4D97-AF65-F5344CB8AC3E}">
        <p14:creationId xmlns:p14="http://schemas.microsoft.com/office/powerpoint/2010/main" val="370453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028119"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BCG Model</a:t>
            </a:r>
            <a:endParaRPr lang="en-GB" sz="2800" b="1" kern="0" dirty="0">
              <a:solidFill>
                <a:srgbClr val="307871"/>
              </a:solidFill>
              <a:latin typeface="Times New Roman"/>
              <a:ea typeface="+mj-ea"/>
              <a:cs typeface="+mj-cs"/>
            </a:endParaRPr>
          </a:p>
        </p:txBody>
      </p:sp>
      <p:sp>
        <p:nvSpPr>
          <p:cNvPr id="22" name="Obdélník 3">
            <a:extLst>
              <a:ext uri="{FF2B5EF4-FFF2-40B4-BE49-F238E27FC236}">
                <a16:creationId xmlns:a16="http://schemas.microsoft.com/office/drawing/2014/main" id="{116FEA17-6680-4148-AD62-0E22D80B267E}"/>
              </a:ext>
            </a:extLst>
          </p:cNvPr>
          <p:cNvSpPr/>
          <p:nvPr/>
        </p:nvSpPr>
        <p:spPr>
          <a:xfrm>
            <a:off x="3309918" y="1857364"/>
            <a:ext cx="5786478" cy="3929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cxnSp>
        <p:nvCxnSpPr>
          <p:cNvPr id="23" name="Přímá spojovací čára 5">
            <a:extLst>
              <a:ext uri="{FF2B5EF4-FFF2-40B4-BE49-F238E27FC236}">
                <a16:creationId xmlns:a16="http://schemas.microsoft.com/office/drawing/2014/main" id="{5EF735CB-9F4B-4BE3-A24C-0DAD97E34A74}"/>
              </a:ext>
            </a:extLst>
          </p:cNvPr>
          <p:cNvCxnSpPr>
            <a:stCxn id="22" idx="0"/>
            <a:endCxn id="22" idx="2"/>
          </p:cNvCxnSpPr>
          <p:nvPr/>
        </p:nvCxnSpPr>
        <p:spPr>
          <a:xfrm rot="16200000" flipH="1">
            <a:off x="4238612" y="3821909"/>
            <a:ext cx="39290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ipsa 10">
            <a:extLst>
              <a:ext uri="{FF2B5EF4-FFF2-40B4-BE49-F238E27FC236}">
                <a16:creationId xmlns:a16="http://schemas.microsoft.com/office/drawing/2014/main" id="{ADB0881D-A5E6-495C-862E-844062A32378}"/>
              </a:ext>
            </a:extLst>
          </p:cNvPr>
          <p:cNvSpPr/>
          <p:nvPr/>
        </p:nvSpPr>
        <p:spPr>
          <a:xfrm>
            <a:off x="7096132" y="271462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Elipsa 11">
            <a:extLst>
              <a:ext uri="{FF2B5EF4-FFF2-40B4-BE49-F238E27FC236}">
                <a16:creationId xmlns:a16="http://schemas.microsoft.com/office/drawing/2014/main" id="{3C493DE4-3EF9-4894-865A-BE60B419A3A6}"/>
              </a:ext>
            </a:extLst>
          </p:cNvPr>
          <p:cNvSpPr/>
          <p:nvPr/>
        </p:nvSpPr>
        <p:spPr>
          <a:xfrm>
            <a:off x="4452926" y="2214554"/>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Elipsa 12">
            <a:extLst>
              <a:ext uri="{FF2B5EF4-FFF2-40B4-BE49-F238E27FC236}">
                <a16:creationId xmlns:a16="http://schemas.microsoft.com/office/drawing/2014/main" id="{17263EC9-4A70-4941-ADE9-F0C0CDD64A7F}"/>
              </a:ext>
            </a:extLst>
          </p:cNvPr>
          <p:cNvSpPr/>
          <p:nvPr/>
        </p:nvSpPr>
        <p:spPr>
          <a:xfrm>
            <a:off x="4095736" y="4143380"/>
            <a:ext cx="100013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Elipsa 13">
            <a:extLst>
              <a:ext uri="{FF2B5EF4-FFF2-40B4-BE49-F238E27FC236}">
                <a16:creationId xmlns:a16="http://schemas.microsoft.com/office/drawing/2014/main" id="{2AF95C11-AA1D-4CBE-B9A0-FBE0F22F8FC4}"/>
              </a:ext>
            </a:extLst>
          </p:cNvPr>
          <p:cNvSpPr/>
          <p:nvPr/>
        </p:nvSpPr>
        <p:spPr>
          <a:xfrm>
            <a:off x="8024826" y="450057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ovací šipka 15">
            <a:extLst>
              <a:ext uri="{FF2B5EF4-FFF2-40B4-BE49-F238E27FC236}">
                <a16:creationId xmlns:a16="http://schemas.microsoft.com/office/drawing/2014/main" id="{2E8CF6A5-7DFE-4AE1-B18B-0916655BBEA2}"/>
              </a:ext>
            </a:extLst>
          </p:cNvPr>
          <p:cNvCxnSpPr>
            <a:stCxn id="24" idx="2"/>
            <a:endCxn id="25" idx="6"/>
          </p:cNvCxnSpPr>
          <p:nvPr/>
        </p:nvCxnSpPr>
        <p:spPr>
          <a:xfrm rot="10800000">
            <a:off x="5167306" y="2571744"/>
            <a:ext cx="192882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17">
            <a:extLst>
              <a:ext uri="{FF2B5EF4-FFF2-40B4-BE49-F238E27FC236}">
                <a16:creationId xmlns:a16="http://schemas.microsoft.com/office/drawing/2014/main" id="{6D7FB616-223E-4C55-AE87-9840CE1CBFDB}"/>
              </a:ext>
            </a:extLst>
          </p:cNvPr>
          <p:cNvCxnSpPr>
            <a:stCxn id="25" idx="4"/>
          </p:cNvCxnSpPr>
          <p:nvPr/>
        </p:nvCxnSpPr>
        <p:spPr>
          <a:xfrm rot="5400000">
            <a:off x="4131455" y="3393281"/>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19">
            <a:extLst>
              <a:ext uri="{FF2B5EF4-FFF2-40B4-BE49-F238E27FC236}">
                <a16:creationId xmlns:a16="http://schemas.microsoft.com/office/drawing/2014/main" id="{907BCD3B-7189-450D-AA67-E4B6B058E886}"/>
              </a:ext>
            </a:extLst>
          </p:cNvPr>
          <p:cNvCxnSpPr>
            <a:stCxn id="26" idx="6"/>
            <a:endCxn id="27" idx="2"/>
          </p:cNvCxnSpPr>
          <p:nvPr/>
        </p:nvCxnSpPr>
        <p:spPr>
          <a:xfrm>
            <a:off x="5095868" y="4643446"/>
            <a:ext cx="292895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21">
            <a:extLst>
              <a:ext uri="{FF2B5EF4-FFF2-40B4-BE49-F238E27FC236}">
                <a16:creationId xmlns:a16="http://schemas.microsoft.com/office/drawing/2014/main" id="{C26EDE8C-80D7-49AD-86B5-2A7B9AEE1FEE}"/>
              </a:ext>
            </a:extLst>
          </p:cNvPr>
          <p:cNvCxnSpPr>
            <a:endCxn id="24" idx="6"/>
          </p:cNvCxnSpPr>
          <p:nvPr/>
        </p:nvCxnSpPr>
        <p:spPr>
          <a:xfrm rot="10800000" flipV="1">
            <a:off x="7524760" y="2786058"/>
            <a:ext cx="200026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23">
            <a:extLst>
              <a:ext uri="{FF2B5EF4-FFF2-40B4-BE49-F238E27FC236}">
                <a16:creationId xmlns:a16="http://schemas.microsoft.com/office/drawing/2014/main" id="{F6672378-7154-423B-A8D8-676F26594F10}"/>
              </a:ext>
            </a:extLst>
          </p:cNvPr>
          <p:cNvCxnSpPr>
            <a:stCxn id="27" idx="6"/>
          </p:cNvCxnSpPr>
          <p:nvPr/>
        </p:nvCxnSpPr>
        <p:spPr>
          <a:xfrm>
            <a:off x="8596330" y="4786322"/>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ovéPole 24">
            <a:extLst>
              <a:ext uri="{FF2B5EF4-FFF2-40B4-BE49-F238E27FC236}">
                <a16:creationId xmlns:a16="http://schemas.microsoft.com/office/drawing/2014/main" id="{35A60E37-F96C-4262-97C3-4F62136DD3D1}"/>
              </a:ext>
            </a:extLst>
          </p:cNvPr>
          <p:cNvSpPr txBox="1"/>
          <p:nvPr/>
        </p:nvSpPr>
        <p:spPr>
          <a:xfrm>
            <a:off x="3381356" y="2000240"/>
            <a:ext cx="1143008" cy="369332"/>
          </a:xfrm>
          <a:prstGeom prst="rect">
            <a:avLst/>
          </a:prstGeom>
          <a:noFill/>
        </p:spPr>
        <p:txBody>
          <a:bodyPr wrap="square" rtlCol="0">
            <a:spAutoFit/>
          </a:bodyPr>
          <a:lstStyle/>
          <a:p>
            <a:r>
              <a:rPr lang="cs-CZ" dirty="0"/>
              <a:t>Stars</a:t>
            </a:r>
          </a:p>
        </p:txBody>
      </p:sp>
      <p:sp>
        <p:nvSpPr>
          <p:cNvPr id="34" name="TextovéPole 25">
            <a:extLst>
              <a:ext uri="{FF2B5EF4-FFF2-40B4-BE49-F238E27FC236}">
                <a16:creationId xmlns:a16="http://schemas.microsoft.com/office/drawing/2014/main" id="{DA6464EC-D0C5-4C9B-BBD1-B505975F8146}"/>
              </a:ext>
            </a:extLst>
          </p:cNvPr>
          <p:cNvSpPr txBox="1"/>
          <p:nvPr/>
        </p:nvSpPr>
        <p:spPr>
          <a:xfrm>
            <a:off x="7810512" y="1928803"/>
            <a:ext cx="1143008" cy="646331"/>
          </a:xfrm>
          <a:prstGeom prst="rect">
            <a:avLst/>
          </a:prstGeom>
          <a:noFill/>
        </p:spPr>
        <p:txBody>
          <a:bodyPr wrap="square" rtlCol="0">
            <a:spAutoFit/>
          </a:bodyPr>
          <a:lstStyle/>
          <a:p>
            <a:r>
              <a:rPr lang="cs-CZ" dirty="0"/>
              <a:t>Question mark</a:t>
            </a:r>
          </a:p>
        </p:txBody>
      </p:sp>
      <p:sp>
        <p:nvSpPr>
          <p:cNvPr id="35" name="TextovéPole 26">
            <a:extLst>
              <a:ext uri="{FF2B5EF4-FFF2-40B4-BE49-F238E27FC236}">
                <a16:creationId xmlns:a16="http://schemas.microsoft.com/office/drawing/2014/main" id="{27279D6F-C5A3-4DBD-85AF-71C32CFF2848}"/>
              </a:ext>
            </a:extLst>
          </p:cNvPr>
          <p:cNvSpPr txBox="1"/>
          <p:nvPr/>
        </p:nvSpPr>
        <p:spPr>
          <a:xfrm>
            <a:off x="3452794" y="5357826"/>
            <a:ext cx="1714512" cy="369332"/>
          </a:xfrm>
          <a:prstGeom prst="rect">
            <a:avLst/>
          </a:prstGeom>
          <a:noFill/>
        </p:spPr>
        <p:txBody>
          <a:bodyPr wrap="square" rtlCol="0">
            <a:spAutoFit/>
          </a:bodyPr>
          <a:lstStyle/>
          <a:p>
            <a:r>
              <a:rPr lang="cs-CZ" dirty="0"/>
              <a:t>Cash cow</a:t>
            </a:r>
          </a:p>
        </p:txBody>
      </p:sp>
      <p:sp>
        <p:nvSpPr>
          <p:cNvPr id="36" name="TextovéPole 27">
            <a:extLst>
              <a:ext uri="{FF2B5EF4-FFF2-40B4-BE49-F238E27FC236}">
                <a16:creationId xmlns:a16="http://schemas.microsoft.com/office/drawing/2014/main" id="{849FF7DA-DA1A-47FF-A150-1EE3258E7AE0}"/>
              </a:ext>
            </a:extLst>
          </p:cNvPr>
          <p:cNvSpPr txBox="1"/>
          <p:nvPr/>
        </p:nvSpPr>
        <p:spPr>
          <a:xfrm>
            <a:off x="7524760" y="5357826"/>
            <a:ext cx="1714512" cy="369332"/>
          </a:xfrm>
          <a:prstGeom prst="rect">
            <a:avLst/>
          </a:prstGeom>
          <a:noFill/>
        </p:spPr>
        <p:txBody>
          <a:bodyPr wrap="square" rtlCol="0">
            <a:spAutoFit/>
          </a:bodyPr>
          <a:lstStyle/>
          <a:p>
            <a:r>
              <a:rPr lang="cs-CZ" dirty="0"/>
              <a:t>Dogs</a:t>
            </a:r>
          </a:p>
        </p:txBody>
      </p:sp>
      <p:cxnSp>
        <p:nvCxnSpPr>
          <p:cNvPr id="37" name="Přímá spojovací šipka 29">
            <a:extLst>
              <a:ext uri="{FF2B5EF4-FFF2-40B4-BE49-F238E27FC236}">
                <a16:creationId xmlns:a16="http://schemas.microsoft.com/office/drawing/2014/main" id="{AF8008CF-C436-4231-B2EA-7E988973E363}"/>
              </a:ext>
            </a:extLst>
          </p:cNvPr>
          <p:cNvCxnSpPr/>
          <p:nvPr/>
        </p:nvCxnSpPr>
        <p:spPr>
          <a:xfrm rot="10800000">
            <a:off x="3667108" y="6072206"/>
            <a:ext cx="52864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1">
            <a:extLst>
              <a:ext uri="{FF2B5EF4-FFF2-40B4-BE49-F238E27FC236}">
                <a16:creationId xmlns:a16="http://schemas.microsoft.com/office/drawing/2014/main" id="{1339892D-73F6-4B0C-AF29-CA0E2912393E}"/>
              </a:ext>
            </a:extLst>
          </p:cNvPr>
          <p:cNvCxnSpPr/>
          <p:nvPr/>
        </p:nvCxnSpPr>
        <p:spPr>
          <a:xfrm rot="5400000" flipH="1" flipV="1">
            <a:off x="1131059" y="3821909"/>
            <a:ext cx="36433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ovéPole 32">
            <a:extLst>
              <a:ext uri="{FF2B5EF4-FFF2-40B4-BE49-F238E27FC236}">
                <a16:creationId xmlns:a16="http://schemas.microsoft.com/office/drawing/2014/main" id="{A407A33B-15F5-4B01-B892-469B406975A8}"/>
              </a:ext>
            </a:extLst>
          </p:cNvPr>
          <p:cNvSpPr txBox="1"/>
          <p:nvPr/>
        </p:nvSpPr>
        <p:spPr>
          <a:xfrm>
            <a:off x="5095868" y="6215082"/>
            <a:ext cx="3324588" cy="369332"/>
          </a:xfrm>
          <a:prstGeom prst="rect">
            <a:avLst/>
          </a:prstGeom>
          <a:noFill/>
        </p:spPr>
        <p:txBody>
          <a:bodyPr wrap="square" rtlCol="0">
            <a:spAutoFit/>
          </a:bodyPr>
          <a:lstStyle/>
          <a:p>
            <a:r>
              <a:rPr lang="cs-CZ" dirty="0"/>
              <a:t>Relative market share</a:t>
            </a:r>
          </a:p>
        </p:txBody>
      </p:sp>
      <p:cxnSp>
        <p:nvCxnSpPr>
          <p:cNvPr id="40" name="Přímá spojovací čára 34">
            <a:extLst>
              <a:ext uri="{FF2B5EF4-FFF2-40B4-BE49-F238E27FC236}">
                <a16:creationId xmlns:a16="http://schemas.microsoft.com/office/drawing/2014/main" id="{32DD5BA2-316E-4AA4-AA0B-71480A04E8EE}"/>
              </a:ext>
            </a:extLst>
          </p:cNvPr>
          <p:cNvCxnSpPr>
            <a:stCxn id="22" idx="1"/>
            <a:endCxn id="22" idx="3"/>
          </p:cNvCxnSpPr>
          <p:nvPr/>
        </p:nvCxnSpPr>
        <p:spPr>
          <a:xfrm rot="10800000" flipH="1">
            <a:off x="3309918" y="3821909"/>
            <a:ext cx="57864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ovéPole 35">
            <a:extLst>
              <a:ext uri="{FF2B5EF4-FFF2-40B4-BE49-F238E27FC236}">
                <a16:creationId xmlns:a16="http://schemas.microsoft.com/office/drawing/2014/main" id="{F88057FB-787D-4A94-B7FF-105CA1312602}"/>
              </a:ext>
            </a:extLst>
          </p:cNvPr>
          <p:cNvSpPr txBox="1"/>
          <p:nvPr/>
        </p:nvSpPr>
        <p:spPr>
          <a:xfrm>
            <a:off x="1524000" y="3571876"/>
            <a:ext cx="2143140" cy="369332"/>
          </a:xfrm>
          <a:prstGeom prst="rect">
            <a:avLst/>
          </a:prstGeom>
          <a:noFill/>
          <a:scene3d>
            <a:camera prst="orthographicFront">
              <a:rot lat="0" lon="0" rev="5400000"/>
            </a:camera>
            <a:lightRig rig="threePt" dir="t"/>
          </a:scene3d>
        </p:spPr>
        <p:txBody>
          <a:bodyPr wrap="square" rtlCol="0">
            <a:spAutoFit/>
          </a:bodyPr>
          <a:lstStyle/>
          <a:p>
            <a:r>
              <a:rPr lang="cs-CZ" dirty="0"/>
              <a:t>Market growth rate</a:t>
            </a:r>
          </a:p>
        </p:txBody>
      </p:sp>
    </p:spTree>
    <p:extLst>
      <p:ext uri="{BB962C8B-B14F-4D97-AF65-F5344CB8AC3E}">
        <p14:creationId xmlns:p14="http://schemas.microsoft.com/office/powerpoint/2010/main" val="141258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46761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development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964436"/>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It is obvious that the company's range is not static, but the products need to be changed purposefully.</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Companies need to develop new products and services due to rapid changes in consumer consciousness, technology and competition.</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In addition, the products have a limited life and the company has to look for new products to replace the older ones.</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The result is product innovations.</a:t>
            </a:r>
          </a:p>
        </p:txBody>
      </p:sp>
    </p:spTree>
    <p:extLst>
      <p:ext uri="{BB962C8B-B14F-4D97-AF65-F5344CB8AC3E}">
        <p14:creationId xmlns:p14="http://schemas.microsoft.com/office/powerpoint/2010/main" val="3425485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46761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development</a:t>
            </a:r>
            <a:endParaRPr lang="en-GB" sz="2800" b="1" kern="0" dirty="0">
              <a:solidFill>
                <a:srgbClr val="307871"/>
              </a:solidFill>
              <a:latin typeface="Times New Roman"/>
              <a:ea typeface="+mj-ea"/>
              <a:cs typeface="+mj-cs"/>
            </a:endParaRPr>
          </a:p>
        </p:txBody>
      </p:sp>
      <p:pic>
        <p:nvPicPr>
          <p:cNvPr id="4" name="Picture 2" descr="https://img.ihned.cz/attachment.php/580/72631580/NkfVF1z6jQq9UiDxbdLC82cgtsKeHE3A/Computer_history21.jpg">
            <a:extLst>
              <a:ext uri="{FF2B5EF4-FFF2-40B4-BE49-F238E27FC236}">
                <a16:creationId xmlns:a16="http://schemas.microsoft.com/office/drawing/2014/main" id="{4280510B-4C9C-44D2-8E86-49932849C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87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46761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development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594078"/>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Product innovation includes various activities - product improvement, new product development, product expansion, or product line upgrades.</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New products can be established by the company in two ways:</a:t>
            </a:r>
          </a:p>
          <a:p>
            <a:pPr marL="685800" lvl="1" indent="-22860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acquisition - purchase of an entire company, patent or production license from someone else,</a:t>
            </a:r>
          </a:p>
          <a:p>
            <a:pPr marL="685800" lvl="1" indent="-22860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development of new products in its own development department.</a:t>
            </a:r>
          </a:p>
          <a:p>
            <a:pPr marL="228600" indent="-22860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These are the make or buy decisions.</a:t>
            </a:r>
          </a:p>
        </p:txBody>
      </p:sp>
    </p:spTree>
    <p:extLst>
      <p:ext uri="{BB962C8B-B14F-4D97-AF65-F5344CB8AC3E}">
        <p14:creationId xmlns:p14="http://schemas.microsoft.com/office/powerpoint/2010/main" val="259605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10546" y="381905"/>
            <a:ext cx="2347117"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levels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781454" cy="5550237"/>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CORE PRODUCT</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The service or benefit the customer is really buying.</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BASIC PRODUCT</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The core benefit transformed into a basic product.</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EXPECTED PRODUCT</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Set of attributes and  conditions  buyers  normally  expect  when  they  purchase  this  product.</a:t>
            </a:r>
          </a:p>
          <a:p>
            <a:pPr marL="228600"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AUGMENTED PRODUCT</a:t>
            </a:r>
          </a:p>
          <a:p>
            <a:pPr marL="685800" lvl="1" indent="-228600" algn="just">
              <a:lnSpc>
                <a:spcPct val="90000"/>
              </a:lnSpc>
              <a:spcBef>
                <a:spcPts val="1000"/>
              </a:spcBef>
              <a:buFont typeface="Arial" panose="020B0604020202020204" pitchFamily="34" charset="0"/>
              <a:buChar char="•"/>
            </a:pPr>
            <a:r>
              <a:rPr lang="en-US" altLang="cs-CZ" sz="3200" dirty="0">
                <a:solidFill>
                  <a:srgbClr val="307871"/>
                </a:solidFill>
                <a:latin typeface="Times New Roman" panose="02020603050405020304" pitchFamily="18" charset="0"/>
                <a:cs typeface="Times New Roman" panose="02020603050405020304" pitchFamily="18" charset="0"/>
              </a:rPr>
              <a:t>That  exceeds customer expectations.</a:t>
            </a:r>
          </a:p>
          <a:p>
            <a:pPr marL="228600" indent="-228600" algn="just">
              <a:lnSpc>
                <a:spcPct val="90000"/>
              </a:lnSpc>
              <a:spcBef>
                <a:spcPts val="1000"/>
              </a:spcBef>
              <a:buFont typeface="Arial" panose="020B0604020202020204" pitchFamily="34" charset="0"/>
              <a:buChar char="•"/>
            </a:pPr>
            <a:endParaRPr lang="en-US" altLang="cs-CZ" sz="3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17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46761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development</a:t>
            </a:r>
            <a:endParaRPr lang="en-GB" sz="2800" b="1" kern="0" dirty="0">
              <a:solidFill>
                <a:srgbClr val="307871"/>
              </a:solidFill>
              <a:latin typeface="Times New Roman"/>
              <a:ea typeface="+mj-ea"/>
              <a:cs typeface="+mj-cs"/>
            </a:endParaRPr>
          </a:p>
        </p:txBody>
      </p:sp>
      <p:pic>
        <p:nvPicPr>
          <p:cNvPr id="4" name="Picture 2" descr="https://graphs.net/wp-content/uploads/2014/07/how-angry-birds-started_53b5b7822861f_w1500-Copy.jpg">
            <a:extLst>
              <a:ext uri="{FF2B5EF4-FFF2-40B4-BE49-F238E27FC236}">
                <a16:creationId xmlns:a16="http://schemas.microsoft.com/office/drawing/2014/main" id="{E68CBE78-2387-4948-84C7-1D06E34AA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789" y="1293782"/>
            <a:ext cx="7394835" cy="486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9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3467616"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development</a:t>
            </a:r>
            <a:endParaRPr lang="en-GB" sz="2800" b="1" kern="0" dirty="0">
              <a:solidFill>
                <a:srgbClr val="307871"/>
              </a:solidFill>
              <a:latin typeface="Times New Roman"/>
              <a:ea typeface="+mj-ea"/>
              <a:cs typeface="+mj-cs"/>
            </a:endParaRPr>
          </a:p>
        </p:txBody>
      </p:sp>
      <p:pic>
        <p:nvPicPr>
          <p:cNvPr id="6" name="Picture 2" descr="https://blog.adioma.com/wp-content/uploads/2016/07/how-airbnb-started-infographic.png">
            <a:extLst>
              <a:ext uri="{FF2B5EF4-FFF2-40B4-BE49-F238E27FC236}">
                <a16:creationId xmlns:a16="http://schemas.microsoft.com/office/drawing/2014/main" id="{46E08A9C-AC27-4070-BEF4-61E6F3A61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268" y="905125"/>
            <a:ext cx="6809463" cy="530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64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5440913"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New product development process</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978799"/>
          </a:xfrm>
          <a:prstGeom prst="rect">
            <a:avLst/>
          </a:prstGeom>
        </p:spPr>
        <p:txBody>
          <a:bodyPr wrap="square">
            <a:spAutoFit/>
          </a:bodyPr>
          <a:lstStyle/>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Generate ideas</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Idea screening</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Creating a concept or prototype</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Creating a marketing strategy</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Business analysis</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Product development</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Test Marketing</a:t>
            </a:r>
          </a:p>
          <a:p>
            <a:pPr marL="742950" indent="-742950" algn="just">
              <a:lnSpc>
                <a:spcPct val="90000"/>
              </a:lnSpc>
              <a:spcBef>
                <a:spcPts val="1000"/>
              </a:spcBef>
              <a:buFont typeface="+mj-lt"/>
              <a:buAutoNum type="arabicPeriod"/>
            </a:pPr>
            <a:r>
              <a:rPr lang="en-US" altLang="cs-CZ" sz="3600" dirty="0">
                <a:solidFill>
                  <a:srgbClr val="307871"/>
                </a:solidFill>
                <a:latin typeface="Times New Roman" panose="02020603050405020304" pitchFamily="18" charset="0"/>
                <a:cs typeface="Times New Roman" panose="02020603050405020304" pitchFamily="18" charset="0"/>
              </a:rPr>
              <a:t>Commercialization</a:t>
            </a:r>
          </a:p>
        </p:txBody>
      </p:sp>
    </p:spTree>
    <p:extLst>
      <p:ext uri="{BB962C8B-B14F-4D97-AF65-F5344CB8AC3E}">
        <p14:creationId xmlns:p14="http://schemas.microsoft.com/office/powerpoint/2010/main" val="291540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5440913"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New product development process</a:t>
            </a:r>
            <a:endParaRPr lang="en-GB" sz="2800" b="1" kern="0" dirty="0">
              <a:solidFill>
                <a:srgbClr val="307871"/>
              </a:solidFill>
              <a:latin typeface="Times New Roman"/>
              <a:ea typeface="+mj-ea"/>
              <a:cs typeface="+mj-cs"/>
            </a:endParaRPr>
          </a:p>
        </p:txBody>
      </p:sp>
      <p:pic>
        <p:nvPicPr>
          <p:cNvPr id="4" name="Picture 3">
            <a:extLst>
              <a:ext uri="{FF2B5EF4-FFF2-40B4-BE49-F238E27FC236}">
                <a16:creationId xmlns:a16="http://schemas.microsoft.com/office/drawing/2014/main" id="{C4F288B4-8C05-4ED1-B9F3-8C30426D16FF}"/>
              </a:ext>
            </a:extLst>
          </p:cNvPr>
          <p:cNvPicPr>
            <a:picLocks noChangeAspect="1"/>
          </p:cNvPicPr>
          <p:nvPr/>
        </p:nvPicPr>
        <p:blipFill rotWithShape="1">
          <a:blip r:embed="rId3"/>
          <a:srcRect l="7541" t="14889" r="8834" b="10889"/>
          <a:stretch/>
        </p:blipFill>
        <p:spPr>
          <a:xfrm>
            <a:off x="-1" y="-1"/>
            <a:ext cx="12372421" cy="6176963"/>
          </a:xfrm>
          <a:prstGeom prst="rect">
            <a:avLst/>
          </a:prstGeom>
        </p:spPr>
      </p:pic>
    </p:spTree>
    <p:extLst>
      <p:ext uri="{BB962C8B-B14F-4D97-AF65-F5344CB8AC3E}">
        <p14:creationId xmlns:p14="http://schemas.microsoft.com/office/powerpoint/2010/main" val="260016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5043368"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New product development costs</a:t>
            </a:r>
            <a:endParaRPr lang="en-GB" sz="2800" b="1" kern="0" dirty="0">
              <a:solidFill>
                <a:srgbClr val="307871"/>
              </a:solidFill>
              <a:latin typeface="Times New Roman"/>
              <a:ea typeface="+mj-ea"/>
              <a:cs typeface="+mj-cs"/>
            </a:endParaRPr>
          </a:p>
        </p:txBody>
      </p:sp>
      <p:pic>
        <p:nvPicPr>
          <p:cNvPr id="6" name="Picture 5">
            <a:extLst>
              <a:ext uri="{FF2B5EF4-FFF2-40B4-BE49-F238E27FC236}">
                <a16:creationId xmlns:a16="http://schemas.microsoft.com/office/drawing/2014/main" id="{DB28F97A-70C8-4C0C-AA2A-AC6F1E42FB21}"/>
              </a:ext>
            </a:extLst>
          </p:cNvPr>
          <p:cNvPicPr>
            <a:picLocks noChangeAspect="1"/>
          </p:cNvPicPr>
          <p:nvPr/>
        </p:nvPicPr>
        <p:blipFill rotWithShape="1">
          <a:blip r:embed="rId3"/>
          <a:srcRect l="8166" t="21333" r="20584" b="27111"/>
          <a:stretch/>
        </p:blipFill>
        <p:spPr>
          <a:xfrm>
            <a:off x="160020" y="1411497"/>
            <a:ext cx="12031980" cy="4897227"/>
          </a:xfrm>
          <a:prstGeom prst="rect">
            <a:avLst/>
          </a:prstGeom>
        </p:spPr>
      </p:pic>
    </p:spTree>
    <p:extLst>
      <p:ext uri="{BB962C8B-B14F-4D97-AF65-F5344CB8AC3E}">
        <p14:creationId xmlns:p14="http://schemas.microsoft.com/office/powerpoint/2010/main" val="3052703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2730235"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Design Thinking</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5092676"/>
          </a:xfrm>
          <a:prstGeom prst="rect">
            <a:avLst/>
          </a:prstGeom>
        </p:spPr>
        <p:txBody>
          <a:bodyPr wrap="square">
            <a:spAutoFit/>
          </a:bodyPr>
          <a:lstStyle/>
          <a:p>
            <a:pPr marL="742950" indent="-74295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At the center of attention is man, not technology or product.</a:t>
            </a:r>
          </a:p>
          <a:p>
            <a:pPr marL="742950" indent="-74295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Active engagement of a company to create a product with customers.</a:t>
            </a:r>
          </a:p>
          <a:p>
            <a:pPr marL="742950" indent="-74295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Empathy</a:t>
            </a:r>
          </a:p>
          <a:p>
            <a:pPr marL="742950" indent="-74295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User testing</a:t>
            </a:r>
          </a:p>
          <a:p>
            <a:pPr marL="742950" indent="-742950" algn="just">
              <a:lnSpc>
                <a:spcPct val="90000"/>
              </a:lnSpc>
              <a:spcBef>
                <a:spcPts val="1000"/>
              </a:spcBef>
              <a:buFont typeface="Arial" panose="020B0604020202020204" pitchFamily="34" charset="0"/>
              <a:buChar char="•"/>
            </a:pPr>
            <a:r>
              <a:rPr lang="en-US" altLang="cs-CZ" sz="3600" dirty="0">
                <a:solidFill>
                  <a:srgbClr val="307871"/>
                </a:solidFill>
                <a:latin typeface="Times New Roman" panose="02020603050405020304" pitchFamily="18" charset="0"/>
                <a:cs typeface="Times New Roman" panose="02020603050405020304" pitchFamily="18" charset="0"/>
              </a:rPr>
              <a:t>Innovation is understood as applied creativity to a problem where results can be measured - market share, profitability</a:t>
            </a:r>
          </a:p>
        </p:txBody>
      </p:sp>
    </p:spTree>
    <p:extLst>
      <p:ext uri="{BB962C8B-B14F-4D97-AF65-F5344CB8AC3E}">
        <p14:creationId xmlns:p14="http://schemas.microsoft.com/office/powerpoint/2010/main" val="1327447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6152646" cy="523220"/>
          </a:xfrm>
          <a:prstGeom prst="rect">
            <a:avLst/>
          </a:prstGeom>
        </p:spPr>
        <p:txBody>
          <a:bodyPr wrap="none">
            <a:spAutoFit/>
          </a:bodyPr>
          <a:lstStyle/>
          <a:p>
            <a:pPr lvl="0">
              <a:defRPr/>
            </a:pPr>
            <a:r>
              <a:rPr lang="en-US" altLang="cs-CZ" sz="2800" b="1" kern="0" dirty="0">
                <a:solidFill>
                  <a:srgbClr val="307871"/>
                </a:solidFill>
                <a:latin typeface="Times New Roman"/>
                <a:ea typeface="+mj-ea"/>
                <a:cs typeface="+mj-cs"/>
              </a:rPr>
              <a:t>New methods for product development</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307763"/>
            <a:ext cx="11220622" cy="4553041"/>
          </a:xfrm>
          <a:prstGeom prst="rect">
            <a:avLst/>
          </a:prstGeom>
        </p:spPr>
        <p:txBody>
          <a:bodyPr wrap="square">
            <a:spAutoFit/>
          </a:bodyPr>
          <a:lstStyle/>
          <a:p>
            <a:pPr marL="742950" indent="-742950" algn="just">
              <a:lnSpc>
                <a:spcPct val="90000"/>
              </a:lnSpc>
              <a:spcBef>
                <a:spcPts val="1000"/>
              </a:spcBef>
              <a:buFont typeface="Arial" panose="020B0604020202020204" pitchFamily="34" charset="0"/>
              <a:buChar char="•"/>
            </a:pPr>
            <a:r>
              <a:rPr lang="en-US" altLang="cs-CZ" sz="2800" b="1" dirty="0" err="1">
                <a:solidFill>
                  <a:srgbClr val="307871"/>
                </a:solidFill>
                <a:latin typeface="Times New Roman" panose="02020603050405020304" pitchFamily="18" charset="0"/>
                <a:cs typeface="Times New Roman" panose="02020603050405020304" pitchFamily="18" charset="0"/>
              </a:rPr>
              <a:t>Crowdsou</a:t>
            </a:r>
            <a:r>
              <a:rPr lang="cs-CZ" altLang="cs-CZ" sz="2800" b="1" dirty="0">
                <a:solidFill>
                  <a:srgbClr val="307871"/>
                </a:solidFill>
                <a:latin typeface="Times New Roman" panose="02020603050405020304" pitchFamily="18" charset="0"/>
                <a:cs typeface="Times New Roman" panose="02020603050405020304" pitchFamily="18" charset="0"/>
              </a:rPr>
              <a:t>r</a:t>
            </a:r>
            <a:r>
              <a:rPr lang="en-US" altLang="cs-CZ" sz="2800" b="1" dirty="0" err="1">
                <a:solidFill>
                  <a:srgbClr val="307871"/>
                </a:solidFill>
                <a:latin typeface="Times New Roman" panose="02020603050405020304" pitchFamily="18" charset="0"/>
                <a:cs typeface="Times New Roman" panose="02020603050405020304" pitchFamily="18" charset="0"/>
              </a:rPr>
              <a:t>cing</a:t>
            </a:r>
            <a:endParaRPr lang="en-US" altLang="cs-CZ" sz="2800" b="1" dirty="0">
              <a:solidFill>
                <a:srgbClr val="307871"/>
              </a:solidFill>
              <a:latin typeface="Times New Roman" panose="02020603050405020304" pitchFamily="18" charset="0"/>
              <a:cs typeface="Times New Roman" panose="02020603050405020304" pitchFamily="18" charset="0"/>
            </a:endParaRP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Drawing an idea from people</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Customers or fans</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This form of product development has </a:t>
            </a:r>
            <a:r>
              <a:rPr lang="cs-CZ" altLang="cs-CZ" sz="2400" dirty="0">
                <a:solidFill>
                  <a:srgbClr val="307871"/>
                </a:solidFill>
                <a:latin typeface="Times New Roman" panose="02020603050405020304" pitchFamily="18" charset="0"/>
                <a:cs typeface="Times New Roman" panose="02020603050405020304" pitchFamily="18" charset="0"/>
              </a:rPr>
              <a:t>been </a:t>
            </a:r>
            <a:r>
              <a:rPr lang="en-US" altLang="cs-CZ" sz="2400" dirty="0">
                <a:solidFill>
                  <a:srgbClr val="307871"/>
                </a:solidFill>
                <a:latin typeface="Times New Roman" panose="02020603050405020304" pitchFamily="18" charset="0"/>
                <a:cs typeface="Times New Roman" panose="02020603050405020304" pitchFamily="18" charset="0"/>
              </a:rPr>
              <a:t>enabled </a:t>
            </a:r>
            <a:r>
              <a:rPr lang="cs-CZ" altLang="cs-CZ" sz="2400" dirty="0">
                <a:solidFill>
                  <a:srgbClr val="307871"/>
                </a:solidFill>
                <a:latin typeface="Times New Roman" panose="02020603050405020304" pitchFamily="18" charset="0"/>
                <a:cs typeface="Times New Roman" panose="02020603050405020304" pitchFamily="18" charset="0"/>
              </a:rPr>
              <a:t>thanks to </a:t>
            </a:r>
            <a:r>
              <a:rPr lang="en-US" altLang="cs-CZ" sz="2400" dirty="0">
                <a:solidFill>
                  <a:srgbClr val="307871"/>
                </a:solidFill>
                <a:latin typeface="Times New Roman" panose="02020603050405020304" pitchFamily="18" charset="0"/>
                <a:cs typeface="Times New Roman" panose="02020603050405020304" pitchFamily="18" charset="0"/>
              </a:rPr>
              <a:t>technological development</a:t>
            </a:r>
          </a:p>
          <a:p>
            <a:pPr marL="742950" indent="-742950" algn="just">
              <a:lnSpc>
                <a:spcPct val="90000"/>
              </a:lnSpc>
              <a:spcBef>
                <a:spcPts val="1000"/>
              </a:spcBef>
              <a:buFont typeface="Arial" panose="020B0604020202020204" pitchFamily="34" charset="0"/>
              <a:buChar char="•"/>
            </a:pPr>
            <a:r>
              <a:rPr lang="en-US" altLang="cs-CZ" sz="2800" b="1" dirty="0">
                <a:solidFill>
                  <a:srgbClr val="307871"/>
                </a:solidFill>
                <a:latin typeface="Times New Roman" panose="02020603050405020304" pitchFamily="18" charset="0"/>
                <a:cs typeface="Times New Roman" panose="02020603050405020304" pitchFamily="18" charset="0"/>
              </a:rPr>
              <a:t>Crowdfunding</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Financing development</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Product launch financing</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Kickstarter or Indiegogo</a:t>
            </a:r>
          </a:p>
          <a:p>
            <a:pPr marL="1200150" lvl="1" indent="-742950" algn="just">
              <a:lnSpc>
                <a:spcPct val="90000"/>
              </a:lnSpc>
              <a:spcBef>
                <a:spcPts val="1000"/>
              </a:spcBef>
              <a:buFont typeface="Arial" panose="020B0604020202020204" pitchFamily="34" charset="0"/>
              <a:buChar char="•"/>
            </a:pPr>
            <a:r>
              <a:rPr lang="en-US" altLang="cs-CZ" sz="2400" dirty="0">
                <a:solidFill>
                  <a:srgbClr val="307871"/>
                </a:solidFill>
                <a:latin typeface="Times New Roman" panose="02020603050405020304" pitchFamily="18" charset="0"/>
                <a:cs typeface="Times New Roman" panose="02020603050405020304" pitchFamily="18" charset="0"/>
              </a:rPr>
              <a:t>A relatively safe way combining market validation and product introduction</a:t>
            </a:r>
          </a:p>
        </p:txBody>
      </p:sp>
    </p:spTree>
    <p:extLst>
      <p:ext uri="{BB962C8B-B14F-4D97-AF65-F5344CB8AC3E}">
        <p14:creationId xmlns:p14="http://schemas.microsoft.com/office/powerpoint/2010/main" val="2577705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7557F135-96CA-4D5D-876B-F2D1CC944515}"/>
              </a:ext>
            </a:extLst>
          </p:cNvPr>
          <p:cNvSpPr/>
          <p:nvPr/>
        </p:nvSpPr>
        <p:spPr>
          <a:xfrm>
            <a:off x="380211" y="281892"/>
            <a:ext cx="1792478" cy="523220"/>
          </a:xfrm>
          <a:prstGeom prst="rect">
            <a:avLst/>
          </a:prstGeom>
        </p:spPr>
        <p:txBody>
          <a:bodyPr wrap="none">
            <a:spAutoFit/>
          </a:bodyPr>
          <a:lstStyle/>
          <a:p>
            <a:pPr lvl="0">
              <a:defRPr/>
            </a:pPr>
            <a:r>
              <a:rPr lang="cs-CZ" altLang="cs-CZ" sz="2800" b="1" kern="0" dirty="0" err="1">
                <a:solidFill>
                  <a:srgbClr val="307871"/>
                </a:solidFill>
                <a:latin typeface="Times New Roman"/>
                <a:ea typeface="+mj-ea"/>
                <a:cs typeface="+mj-cs"/>
              </a:rPr>
              <a:t>Summary</a:t>
            </a:r>
            <a:r>
              <a:rPr lang="cs-CZ" altLang="cs-CZ" sz="2800" b="1" kern="0" dirty="0">
                <a:solidFill>
                  <a:srgbClr val="307871"/>
                </a:solidFill>
                <a:latin typeface="Times New Roman"/>
                <a:ea typeface="+mj-ea"/>
                <a:cs typeface="+mj-cs"/>
              </a:rPr>
              <a:t> </a:t>
            </a:r>
            <a:endParaRPr lang="en-GB" sz="2800" b="1" kern="0" dirty="0">
              <a:solidFill>
                <a:srgbClr val="307871"/>
              </a:solidFill>
              <a:latin typeface="Times New Roman"/>
              <a:ea typeface="+mj-ea"/>
              <a:cs typeface="+mj-cs"/>
            </a:endParaRPr>
          </a:p>
        </p:txBody>
      </p:sp>
      <p:sp>
        <p:nvSpPr>
          <p:cNvPr id="4" name="Obdélník 3">
            <a:extLst>
              <a:ext uri="{FF2B5EF4-FFF2-40B4-BE49-F238E27FC236}">
                <a16:creationId xmlns:a16="http://schemas.microsoft.com/office/drawing/2014/main" id="{3A3D9EB8-8559-45AD-BCF8-0718F0BCB160}"/>
              </a:ext>
            </a:extLst>
          </p:cNvPr>
          <p:cNvSpPr/>
          <p:nvPr/>
        </p:nvSpPr>
        <p:spPr>
          <a:xfrm>
            <a:off x="380210" y="1462504"/>
            <a:ext cx="10647453" cy="4745915"/>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sz="2800" dirty="0">
                <a:solidFill>
                  <a:srgbClr val="307871"/>
                </a:solidFill>
                <a:latin typeface="Times New Roman" panose="02020603050405020304" pitchFamily="18" charset="0"/>
                <a:cs typeface="Times New Roman" panose="02020603050405020304" pitchFamily="18" charset="0"/>
              </a:rPr>
              <a:t>Products include more than just tangible goods. Broadly defined, products include physical objects, services, events, persons, places, organizations, ideas or mixes of these entities. Throughout this </a:t>
            </a:r>
            <a:r>
              <a:rPr lang="cs-CZ" sz="2800" dirty="0">
                <a:solidFill>
                  <a:srgbClr val="307871"/>
                </a:solidFill>
                <a:latin typeface="Times New Roman" panose="02020603050405020304" pitchFamily="18" charset="0"/>
                <a:cs typeface="Times New Roman" panose="02020603050405020304" pitchFamily="18" charset="0"/>
              </a:rPr>
              <a:t>presentation</a:t>
            </a:r>
            <a:r>
              <a:rPr lang="en-US" sz="2800" dirty="0">
                <a:solidFill>
                  <a:srgbClr val="307871"/>
                </a:solidFill>
                <a:latin typeface="Times New Roman" panose="02020603050405020304" pitchFamily="18" charset="0"/>
                <a:cs typeface="Times New Roman" panose="02020603050405020304" pitchFamily="18" charset="0"/>
              </a:rPr>
              <a:t>, we use the term product broadly to include any or all of these entities. Thus, an Apple iPad, a Toyota </a:t>
            </a:r>
            <a:r>
              <a:rPr lang="en-US" sz="2800" dirty="0" err="1">
                <a:solidFill>
                  <a:srgbClr val="307871"/>
                </a:solidFill>
                <a:latin typeface="Times New Roman" panose="02020603050405020304" pitchFamily="18" charset="0"/>
                <a:cs typeface="Times New Roman" panose="02020603050405020304" pitchFamily="18" charset="0"/>
              </a:rPr>
              <a:t>Avensis</a:t>
            </a:r>
            <a:r>
              <a:rPr lang="en-US" sz="2800" dirty="0">
                <a:solidFill>
                  <a:srgbClr val="307871"/>
                </a:solidFill>
                <a:latin typeface="Times New Roman" panose="02020603050405020304" pitchFamily="18" charset="0"/>
                <a:cs typeface="Times New Roman" panose="02020603050405020304" pitchFamily="18" charset="0"/>
              </a:rPr>
              <a:t> and a tin of </a:t>
            </a:r>
            <a:r>
              <a:rPr lang="en-US" sz="2800" dirty="0" err="1">
                <a:solidFill>
                  <a:srgbClr val="307871"/>
                </a:solidFill>
                <a:latin typeface="Times New Roman" panose="02020603050405020304" pitchFamily="18" charset="0"/>
                <a:cs typeface="Times New Roman" panose="02020603050405020304" pitchFamily="18" charset="0"/>
              </a:rPr>
              <a:t>Dulux</a:t>
            </a:r>
            <a:r>
              <a:rPr lang="en-US" sz="2800" dirty="0">
                <a:solidFill>
                  <a:srgbClr val="307871"/>
                </a:solidFill>
                <a:latin typeface="Times New Roman" panose="02020603050405020304" pitchFamily="18" charset="0"/>
                <a:cs typeface="Times New Roman" panose="02020603050405020304" pitchFamily="18" charset="0"/>
              </a:rPr>
              <a:t> paint are products. But so are a skiing holiday, HSBC banking services and advice from your doctor. Because of their importance in the world economy, services are given our special attention. Services are a form of product that consists of activities, benefits or satisfactions offered for sale that are essentially intangible and do not result in the ownership of anything. Examples are banking, hotel, airline, retail, accounting and home repair services.</a:t>
            </a:r>
            <a:endParaRPr lang="cs-CZ" sz="2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78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267631" y="3019714"/>
            <a:ext cx="7604967" cy="630942"/>
          </a:xfrm>
          <a:prstGeom prst="rect">
            <a:avLst/>
          </a:prstGeom>
        </p:spPr>
        <p:txBody>
          <a:bodyPr wrap="none">
            <a:spAutoFit/>
          </a:bodyPr>
          <a:lstStyle/>
          <a:p>
            <a:pPr lvl="0">
              <a:defRPr/>
            </a:pPr>
            <a:r>
              <a:rPr lang="cs-CZ" altLang="cs-CZ" sz="3500" b="1" kern="0" dirty="0">
                <a:solidFill>
                  <a:srgbClr val="307871"/>
                </a:solidFill>
                <a:latin typeface="Times New Roman"/>
                <a:ea typeface="+mj-ea"/>
                <a:cs typeface="+mj-cs"/>
              </a:rPr>
              <a:t>THANKS FOR YOUR ATTENTION. </a:t>
            </a:r>
            <a:endParaRPr lang="en-GB" sz="35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430887"/>
          </a:xfrm>
          <a:prstGeom prst="rect">
            <a:avLst/>
          </a:prstGeom>
        </p:spPr>
        <p:txBody>
          <a:bodyPr wrap="square">
            <a:spAutoFit/>
          </a:bodyPr>
          <a:lstStyle/>
          <a:p>
            <a:pPr algn="just"/>
            <a:endParaRPr lang="en-AU" altLang="cs-CZ" sz="2200"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Obdélník 2">
            <a:extLst>
              <a:ext uri="{FF2B5EF4-FFF2-40B4-BE49-F238E27FC236}">
                <a16:creationId xmlns:a16="http://schemas.microsoft.com/office/drawing/2014/main" id="{1C110A34-86ED-4485-B703-8A99AF06D7E3}"/>
              </a:ext>
            </a:extLst>
          </p:cNvPr>
          <p:cNvSpPr/>
          <p:nvPr/>
        </p:nvSpPr>
        <p:spPr>
          <a:xfrm>
            <a:off x="410546" y="293903"/>
            <a:ext cx="3308919" cy="523220"/>
          </a:xfrm>
          <a:prstGeom prst="rect">
            <a:avLst/>
          </a:prstGeom>
        </p:spPr>
        <p:txBody>
          <a:bodyPr wrap="none">
            <a:spAutoFit/>
          </a:bodyPr>
          <a:lstStyle/>
          <a:p>
            <a:pPr lvl="0">
              <a:defRPr/>
            </a:pPr>
            <a:r>
              <a:rPr lang="cs-CZ" altLang="cs-CZ" sz="2800" b="1" kern="0" dirty="0">
                <a:solidFill>
                  <a:srgbClr val="307871"/>
                </a:solidFill>
                <a:latin typeface="Times New Roman"/>
              </a:rPr>
              <a:t>End </a:t>
            </a:r>
            <a:r>
              <a:rPr lang="cs-CZ" altLang="cs-CZ" sz="2800" b="1" kern="0" dirty="0" err="1">
                <a:solidFill>
                  <a:srgbClr val="307871"/>
                </a:solidFill>
                <a:latin typeface="Times New Roman"/>
              </a:rPr>
              <a:t>of</a:t>
            </a:r>
            <a:r>
              <a:rPr lang="cs-CZ" altLang="cs-CZ" sz="2800" b="1" kern="0" dirty="0">
                <a:solidFill>
                  <a:srgbClr val="307871"/>
                </a:solidFill>
                <a:latin typeface="Times New Roman"/>
              </a:rPr>
              <a:t> </a:t>
            </a:r>
            <a:r>
              <a:rPr lang="cs-CZ" altLang="cs-CZ" sz="2800" b="1" kern="0" dirty="0" err="1">
                <a:solidFill>
                  <a:srgbClr val="307871"/>
                </a:solidFill>
                <a:latin typeface="Times New Roman"/>
              </a:rPr>
              <a:t>presentation</a:t>
            </a:r>
            <a:r>
              <a:rPr lang="cs-CZ" altLang="cs-CZ" sz="2800" b="1" kern="0" dirty="0">
                <a:solidFill>
                  <a:srgbClr val="307871"/>
                </a:solidFill>
                <a:latin typeface="Times New Roman"/>
              </a:rPr>
              <a:t> </a:t>
            </a:r>
            <a:endParaRPr lang="en-GB" sz="2800" b="1" kern="0" dirty="0">
              <a:solidFill>
                <a:srgbClr val="307871"/>
              </a:solidFill>
              <a:latin typeface="Times New Roman"/>
            </a:endParaRPr>
          </a:p>
        </p:txBody>
      </p:sp>
    </p:spTree>
    <p:extLst>
      <p:ext uri="{BB962C8B-B14F-4D97-AF65-F5344CB8AC3E}">
        <p14:creationId xmlns:p14="http://schemas.microsoft.com/office/powerpoint/2010/main" val="92057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10932"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layers – bike example</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3098284"/>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600" b="1" dirty="0">
                <a:solidFill>
                  <a:srgbClr val="307871"/>
                </a:solidFill>
                <a:latin typeface="Times New Roman" panose="02020603050405020304" pitchFamily="18" charset="0"/>
                <a:cs typeface="Times New Roman" panose="02020603050405020304" pitchFamily="18" charset="0"/>
              </a:rPr>
              <a:t>Core benefit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Basic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Expected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Augmented product</a:t>
            </a:r>
          </a:p>
          <a:p>
            <a:pPr marL="228600" indent="-228600" algn="just">
              <a:lnSpc>
                <a:spcPct val="90000"/>
              </a:lnSpc>
              <a:spcBef>
                <a:spcPts val="1000"/>
              </a:spcBef>
              <a:buFont typeface="Arial" panose="020B0604020202020204" pitchFamily="34" charset="0"/>
              <a:buChar char="•"/>
            </a:pPr>
            <a:endParaRPr lang="en-US" altLang="cs-CZ" sz="3600" dirty="0">
              <a:solidFill>
                <a:srgbClr val="307871"/>
              </a:solidFill>
              <a:latin typeface="Times New Roman" panose="02020603050405020304" pitchFamily="18" charset="0"/>
              <a:cs typeface="Times New Roman" panose="02020603050405020304" pitchFamily="18" charset="0"/>
            </a:endParaRPr>
          </a:p>
        </p:txBody>
      </p:sp>
      <p:pic>
        <p:nvPicPr>
          <p:cNvPr id="8" name="Picture 10" descr="Výsledek obrázku pro from a to b">
            <a:extLst>
              <a:ext uri="{FF2B5EF4-FFF2-40B4-BE49-F238E27FC236}">
                <a16:creationId xmlns:a16="http://schemas.microsoft.com/office/drawing/2014/main" id="{15921FAD-755B-4B56-9F62-7BFD3800EB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695" y="2317672"/>
            <a:ext cx="4662060" cy="322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10932"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layers – bike example</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3098284"/>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Core benefit</a:t>
            </a:r>
          </a:p>
          <a:p>
            <a:pPr marL="228600" indent="-228600" algn="just">
              <a:lnSpc>
                <a:spcPct val="90000"/>
              </a:lnSpc>
              <a:spcBef>
                <a:spcPts val="1000"/>
              </a:spcBef>
              <a:buFont typeface="Arial" panose="020B0604020202020204" pitchFamily="34" charset="0"/>
              <a:buChar char="•"/>
            </a:pPr>
            <a:r>
              <a:rPr lang="cs-CZ" altLang="cs-CZ" sz="3600" b="1" dirty="0">
                <a:solidFill>
                  <a:srgbClr val="307871"/>
                </a:solidFill>
                <a:latin typeface="Times New Roman" panose="02020603050405020304" pitchFamily="18" charset="0"/>
                <a:cs typeface="Times New Roman" panose="02020603050405020304" pitchFamily="18" charset="0"/>
              </a:rPr>
              <a:t>Basic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Expected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Augmented product</a:t>
            </a:r>
          </a:p>
          <a:p>
            <a:pPr marL="228600" indent="-228600" algn="just">
              <a:lnSpc>
                <a:spcPct val="90000"/>
              </a:lnSpc>
              <a:spcBef>
                <a:spcPts val="1000"/>
              </a:spcBef>
              <a:buFont typeface="Arial" panose="020B0604020202020204" pitchFamily="34" charset="0"/>
              <a:buChar char="•"/>
            </a:pPr>
            <a:endParaRPr lang="en-US" altLang="cs-CZ" sz="3600" dirty="0">
              <a:solidFill>
                <a:srgbClr val="307871"/>
              </a:solidFill>
              <a:latin typeface="Times New Roman" panose="02020603050405020304" pitchFamily="18" charset="0"/>
              <a:cs typeface="Times New Roman" panose="02020603050405020304" pitchFamily="18" charset="0"/>
            </a:endParaRPr>
          </a:p>
        </p:txBody>
      </p:sp>
      <p:pic>
        <p:nvPicPr>
          <p:cNvPr id="8" name="Picture 2" descr="Výsledek obrázku pro old bicycle">
            <a:extLst>
              <a:ext uri="{FF2B5EF4-FFF2-40B4-BE49-F238E27FC236}">
                <a16:creationId xmlns:a16="http://schemas.microsoft.com/office/drawing/2014/main" id="{B0C4B905-1FF8-4C7C-AF38-6B7E30115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214" y="2317493"/>
            <a:ext cx="4776411" cy="338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3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10932"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layers – bike example</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3098284"/>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Core benefit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Basic product</a:t>
            </a:r>
          </a:p>
          <a:p>
            <a:pPr marL="228600" indent="-228600" algn="just">
              <a:lnSpc>
                <a:spcPct val="90000"/>
              </a:lnSpc>
              <a:spcBef>
                <a:spcPts val="1000"/>
              </a:spcBef>
              <a:buFont typeface="Arial" panose="020B0604020202020204" pitchFamily="34" charset="0"/>
              <a:buChar char="•"/>
            </a:pPr>
            <a:r>
              <a:rPr lang="cs-CZ" altLang="cs-CZ" sz="3600" b="1" dirty="0">
                <a:solidFill>
                  <a:srgbClr val="307871"/>
                </a:solidFill>
                <a:latin typeface="Times New Roman" panose="02020603050405020304" pitchFamily="18" charset="0"/>
                <a:cs typeface="Times New Roman" panose="02020603050405020304" pitchFamily="18" charset="0"/>
              </a:rPr>
              <a:t>Expected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Augmented product</a:t>
            </a:r>
          </a:p>
          <a:p>
            <a:pPr marL="228600" indent="-228600" algn="just">
              <a:lnSpc>
                <a:spcPct val="90000"/>
              </a:lnSpc>
              <a:spcBef>
                <a:spcPts val="1000"/>
              </a:spcBef>
              <a:buFont typeface="Arial" panose="020B0604020202020204" pitchFamily="34" charset="0"/>
              <a:buChar char="•"/>
            </a:pPr>
            <a:endParaRPr lang="en-US" altLang="cs-CZ" sz="3600" dirty="0">
              <a:solidFill>
                <a:srgbClr val="307871"/>
              </a:solidFill>
              <a:latin typeface="Times New Roman" panose="02020603050405020304" pitchFamily="18" charset="0"/>
              <a:cs typeface="Times New Roman" panose="02020603050405020304" pitchFamily="18" charset="0"/>
            </a:endParaRPr>
          </a:p>
        </p:txBody>
      </p:sp>
      <p:pic>
        <p:nvPicPr>
          <p:cNvPr id="6" name="Picture 4" descr="Výsledek obrázku pro bicycle">
            <a:extLst>
              <a:ext uri="{FF2B5EF4-FFF2-40B4-BE49-F238E27FC236}">
                <a16:creationId xmlns:a16="http://schemas.microsoft.com/office/drawing/2014/main" id="{C684EF01-59B4-46CB-B6D3-C6DDC7DFD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419" y="2405972"/>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410546" y="381905"/>
            <a:ext cx="4810932" cy="523220"/>
          </a:xfrm>
          <a:prstGeom prst="rect">
            <a:avLst/>
          </a:prstGeom>
        </p:spPr>
        <p:txBody>
          <a:bodyPr wrap="none">
            <a:spAutoFit/>
          </a:bodyPr>
          <a:lstStyle/>
          <a:p>
            <a:pPr lvl="0">
              <a:defRPr/>
            </a:pPr>
            <a:r>
              <a:rPr lang="cs-CZ" altLang="cs-CZ" sz="2800" b="1" kern="0" dirty="0">
                <a:solidFill>
                  <a:srgbClr val="307871"/>
                </a:solidFill>
                <a:latin typeface="Times New Roman"/>
                <a:ea typeface="+mj-ea"/>
                <a:cs typeface="+mj-cs"/>
              </a:rPr>
              <a:t>Product layers – bike example</a:t>
            </a:r>
            <a:endParaRPr lang="en-GB" sz="28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3098284"/>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Core benefit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Basic product</a:t>
            </a:r>
          </a:p>
          <a:p>
            <a:pPr marL="228600" indent="-228600" algn="just">
              <a:lnSpc>
                <a:spcPct val="90000"/>
              </a:lnSpc>
              <a:spcBef>
                <a:spcPts val="1000"/>
              </a:spcBef>
              <a:buFont typeface="Arial" panose="020B0604020202020204" pitchFamily="34" charset="0"/>
              <a:buChar char="•"/>
            </a:pPr>
            <a:r>
              <a:rPr lang="cs-CZ" altLang="cs-CZ" sz="3600" dirty="0">
                <a:solidFill>
                  <a:srgbClr val="307871"/>
                </a:solidFill>
                <a:latin typeface="Times New Roman" panose="02020603050405020304" pitchFamily="18" charset="0"/>
                <a:cs typeface="Times New Roman" panose="02020603050405020304" pitchFamily="18" charset="0"/>
              </a:rPr>
              <a:t>Expected product</a:t>
            </a:r>
          </a:p>
          <a:p>
            <a:pPr marL="228600" indent="-228600" algn="just">
              <a:lnSpc>
                <a:spcPct val="90000"/>
              </a:lnSpc>
              <a:spcBef>
                <a:spcPts val="1000"/>
              </a:spcBef>
              <a:buFont typeface="Arial" panose="020B0604020202020204" pitchFamily="34" charset="0"/>
              <a:buChar char="•"/>
            </a:pPr>
            <a:r>
              <a:rPr lang="cs-CZ" altLang="cs-CZ" sz="3600" b="1" dirty="0">
                <a:solidFill>
                  <a:srgbClr val="307871"/>
                </a:solidFill>
                <a:latin typeface="Times New Roman" panose="02020603050405020304" pitchFamily="18" charset="0"/>
                <a:cs typeface="Times New Roman" panose="02020603050405020304" pitchFamily="18" charset="0"/>
              </a:rPr>
              <a:t>Augmented product</a:t>
            </a:r>
          </a:p>
          <a:p>
            <a:pPr marL="228600" indent="-228600" algn="just">
              <a:lnSpc>
                <a:spcPct val="90000"/>
              </a:lnSpc>
              <a:spcBef>
                <a:spcPts val="1000"/>
              </a:spcBef>
              <a:buFont typeface="Arial" panose="020B0604020202020204" pitchFamily="34" charset="0"/>
              <a:buChar char="•"/>
            </a:pPr>
            <a:endParaRPr lang="en-US" altLang="cs-CZ" sz="3600" dirty="0">
              <a:solidFill>
                <a:srgbClr val="307871"/>
              </a:solidFill>
              <a:latin typeface="Times New Roman" panose="02020603050405020304" pitchFamily="18" charset="0"/>
              <a:cs typeface="Times New Roman" panose="02020603050405020304" pitchFamily="18" charset="0"/>
            </a:endParaRPr>
          </a:p>
        </p:txBody>
      </p:sp>
      <p:pic>
        <p:nvPicPr>
          <p:cNvPr id="7" name="Picture 6" descr="Výsledek obrázku pro bicycle">
            <a:extLst>
              <a:ext uri="{FF2B5EF4-FFF2-40B4-BE49-F238E27FC236}">
                <a16:creationId xmlns:a16="http://schemas.microsoft.com/office/drawing/2014/main" id="{CD0B978B-0EE9-451C-93DB-7D13BFDE3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083" y="2564515"/>
            <a:ext cx="4588956" cy="288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2221</Words>
  <Application>Microsoft Office PowerPoint</Application>
  <PresentationFormat>Širokoúhlá obrazovka</PresentationFormat>
  <Paragraphs>355</Paragraphs>
  <Slides>58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58</vt:i4>
      </vt:variant>
    </vt:vector>
  </HeadingPairs>
  <TitlesOfParts>
    <vt:vector size="65" baseType="lpstr">
      <vt:lpstr>Arial</vt:lpstr>
      <vt:lpstr>Arial</vt:lpstr>
      <vt:lpstr>Calibri</vt:lpstr>
      <vt:lpstr>Calibri Light</vt:lpstr>
      <vt:lpstr>Times New Roman</vt:lpstr>
      <vt:lpstr>Wingdings</vt:lpstr>
      <vt:lpstr>Motiv Office</vt:lpstr>
      <vt:lpstr>Product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kle0001</cp:lastModifiedBy>
  <cp:revision>55</cp:revision>
  <dcterms:created xsi:type="dcterms:W3CDTF">2016-11-25T20:36:16Z</dcterms:created>
  <dcterms:modified xsi:type="dcterms:W3CDTF">2019-10-27T09:11:54Z</dcterms:modified>
</cp:coreProperties>
</file>