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27.xml" ContentType="application/inkml+xml"/>
  <Override PartName="/ppt/ink/ink28.xml" ContentType="application/inkml+xml"/>
  <Override PartName="/ppt/ink/ink29.xml" ContentType="application/inkml+xml"/>
  <Override PartName="/ppt/ink/ink30.xml" ContentType="application/inkml+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31.xml" ContentType="application/inkml+xml"/>
  <Override PartName="/ppt/ink/ink32.xml" ContentType="application/inkml+xml"/>
  <Override PartName="/ppt/ink/ink33.xml" ContentType="application/inkml+xml"/>
  <Override PartName="/ppt/ink/ink34.xml" ContentType="application/inkml+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ink/ink35.xml" ContentType="application/inkml+xml"/>
  <Override PartName="/ppt/ink/ink36.xml" ContentType="application/inkml+xml"/>
  <Override PartName="/ppt/ink/ink37.xml" ContentType="application/inkml+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ink/ink38.xml" ContentType="application/inkml+xml"/>
  <Override PartName="/ppt/ink/ink39.xml" ContentType="application/inkml+xml"/>
  <Override PartName="/ppt/ink/ink40.xml" ContentType="application/inkml+xml"/>
  <Override PartName="/ppt/ink/ink41.xml" ContentType="application/inkml+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ink/ink42.xml" ContentType="application/inkml+xml"/>
  <Override PartName="/ppt/ink/ink43.xml" ContentType="application/inkml+xml"/>
  <Override PartName="/ppt/ink/ink4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57" r:id="rId2"/>
    <p:sldId id="256" r:id="rId3"/>
    <p:sldId id="271" r:id="rId4"/>
    <p:sldId id="311" r:id="rId5"/>
    <p:sldId id="313" r:id="rId6"/>
    <p:sldId id="312" r:id="rId7"/>
    <p:sldId id="315" r:id="rId8"/>
    <p:sldId id="314" r:id="rId9"/>
    <p:sldId id="316" r:id="rId10"/>
    <p:sldId id="317" r:id="rId11"/>
    <p:sldId id="318" r:id="rId12"/>
    <p:sldId id="319" r:id="rId13"/>
    <p:sldId id="320" r:id="rId14"/>
    <p:sldId id="321" r:id="rId15"/>
    <p:sldId id="322" r:id="rId16"/>
    <p:sldId id="323" r:id="rId17"/>
    <p:sldId id="325" r:id="rId18"/>
    <p:sldId id="324" r:id="rId19"/>
    <p:sldId id="326" r:id="rId20"/>
    <p:sldId id="327" r:id="rId21"/>
    <p:sldId id="329" r:id="rId22"/>
    <p:sldId id="330" r:id="rId23"/>
    <p:sldId id="331" r:id="rId24"/>
    <p:sldId id="332" r:id="rId25"/>
    <p:sldId id="333" r:id="rId26"/>
    <p:sldId id="310" r:id="rId27"/>
    <p:sldId id="328" r:id="rId28"/>
    <p:sldId id="335" r:id="rId29"/>
    <p:sldId id="334" r:id="rId30"/>
    <p:sldId id="336" r:id="rId31"/>
    <p:sldId id="337" r:id="rId32"/>
    <p:sldId id="276" r:id="rId33"/>
    <p:sldId id="338" r:id="rId34"/>
    <p:sldId id="339" r:id="rId35"/>
    <p:sldId id="340" r:id="rId36"/>
    <p:sldId id="341" r:id="rId37"/>
    <p:sldId id="342" r:id="rId38"/>
    <p:sldId id="292" r:id="rId39"/>
    <p:sldId id="343" r:id="rId40"/>
    <p:sldId id="344" r:id="rId41"/>
    <p:sldId id="345" r:id="rId42"/>
    <p:sldId id="346" r:id="rId43"/>
    <p:sldId id="347" r:id="rId44"/>
    <p:sldId id="348" r:id="rId45"/>
    <p:sldId id="349" r:id="rId46"/>
    <p:sldId id="350" r:id="rId47"/>
    <p:sldId id="351" r:id="rId48"/>
    <p:sldId id="352" r:id="rId49"/>
    <p:sldId id="353" r:id="rId50"/>
    <p:sldId id="354" r:id="rId51"/>
    <p:sldId id="355" r:id="rId52"/>
    <p:sldId id="356" r:id="rId53"/>
    <p:sldId id="357" r:id="rId54"/>
    <p:sldId id="358" r:id="rId55"/>
    <p:sldId id="359" r:id="rId56"/>
    <p:sldId id="360" r:id="rId57"/>
    <p:sldId id="361" r:id="rId58"/>
    <p:sldId id="362" r:id="rId59"/>
    <p:sldId id="363" r:id="rId60"/>
    <p:sldId id="364" r:id="rId61"/>
    <p:sldId id="365" r:id="rId62"/>
    <p:sldId id="366" r:id="rId63"/>
    <p:sldId id="367" r:id="rId64"/>
    <p:sldId id="368" r:id="rId65"/>
    <p:sldId id="369" r:id="rId66"/>
    <p:sldId id="370" r:id="rId67"/>
    <p:sldId id="371" r:id="rId68"/>
    <p:sldId id="372" r:id="rId69"/>
    <p:sldId id="373" r:id="rId70"/>
    <p:sldId id="374" r:id="rId71"/>
    <p:sldId id="375" r:id="rId72"/>
    <p:sldId id="376" r:id="rId73"/>
    <p:sldId id="400" r:id="rId74"/>
    <p:sldId id="401" r:id="rId7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B5AE9BDA-E204-499C-BC0C-D32187B10737}">
          <p14:sldIdLst>
            <p14:sldId id="257"/>
            <p14:sldId id="256"/>
            <p14:sldId id="271"/>
            <p14:sldId id="311"/>
            <p14:sldId id="313"/>
            <p14:sldId id="312"/>
            <p14:sldId id="315"/>
            <p14:sldId id="314"/>
            <p14:sldId id="316"/>
            <p14:sldId id="317"/>
            <p14:sldId id="318"/>
            <p14:sldId id="319"/>
            <p14:sldId id="320"/>
            <p14:sldId id="321"/>
            <p14:sldId id="322"/>
            <p14:sldId id="323"/>
            <p14:sldId id="325"/>
            <p14:sldId id="324"/>
            <p14:sldId id="326"/>
            <p14:sldId id="327"/>
            <p14:sldId id="329"/>
            <p14:sldId id="330"/>
            <p14:sldId id="331"/>
            <p14:sldId id="332"/>
            <p14:sldId id="333"/>
            <p14:sldId id="310"/>
            <p14:sldId id="328"/>
            <p14:sldId id="335"/>
            <p14:sldId id="334"/>
            <p14:sldId id="336"/>
            <p14:sldId id="337"/>
            <p14:sldId id="276"/>
            <p14:sldId id="338"/>
            <p14:sldId id="339"/>
            <p14:sldId id="340"/>
            <p14:sldId id="341"/>
            <p14:sldId id="342"/>
            <p14:sldId id="292"/>
            <p14:sldId id="343"/>
            <p14:sldId id="344"/>
            <p14:sldId id="345"/>
            <p14:sldId id="346"/>
            <p14:sldId id="347"/>
            <p14:sldId id="348"/>
            <p14:sldId id="349"/>
            <p14:sldId id="350"/>
            <p14:sldId id="351"/>
            <p14:sldId id="352"/>
            <p14:sldId id="353"/>
            <p14:sldId id="354"/>
            <p14:sldId id="355"/>
            <p14:sldId id="356"/>
            <p14:sldId id="357"/>
            <p14:sldId id="358"/>
            <p14:sldId id="359"/>
            <p14:sldId id="360"/>
            <p14:sldId id="361"/>
            <p14:sldId id="362"/>
            <p14:sldId id="363"/>
            <p14:sldId id="364"/>
            <p14:sldId id="365"/>
            <p14:sldId id="366"/>
            <p14:sldId id="367"/>
            <p14:sldId id="368"/>
            <p14:sldId id="369"/>
            <p14:sldId id="370"/>
            <p14:sldId id="371"/>
            <p14:sldId id="372"/>
            <p14:sldId id="373"/>
            <p14:sldId id="374"/>
            <p14:sldId id="375"/>
            <p14:sldId id="376"/>
            <p14:sldId id="400"/>
            <p14:sldId id="40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Styl s motivem 2 – zvýraznění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Styl s motivem 2 – zvýraznění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Styl s motivem 2 – zvýraznění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660"/>
  </p:normalViewPr>
  <p:slideViewPr>
    <p:cSldViewPr snapToGrid="0">
      <p:cViewPr varScale="1">
        <p:scale>
          <a:sx n="85" d="100"/>
          <a:sy n="85" d="100"/>
        </p:scale>
        <p:origin x="59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AE8F5D-43FC-451C-807C-78C7445A9C37}"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GB"/>
        </a:p>
      </dgm:t>
    </dgm:pt>
    <dgm:pt modelId="{B59D1532-A1A6-4685-95ED-73318885BBAD}">
      <dgm:prSet phldrT="[Text]"/>
      <dgm:spPr/>
      <dgm:t>
        <a:bodyPr/>
        <a:lstStyle/>
        <a:p>
          <a:pPr algn="ctr"/>
          <a:r>
            <a:rPr lang="cs-CZ" b="1"/>
            <a:t>MONETIZACE</a:t>
          </a:r>
        </a:p>
        <a:p>
          <a:pPr algn="ctr"/>
          <a:r>
            <a:rPr lang="cs-CZ"/>
            <a:t>Transformuje business model výhody pro zákazníky v peněžní příjmy(zisky)?</a:t>
          </a:r>
          <a:endParaRPr lang="en-GB"/>
        </a:p>
      </dgm:t>
    </dgm:pt>
    <dgm:pt modelId="{1376C090-EE2A-44FE-B279-55F7542AF8F4}" type="parTrans" cxnId="{378B31B9-0319-41DB-8D14-702EAD075C7C}">
      <dgm:prSet/>
      <dgm:spPr/>
      <dgm:t>
        <a:bodyPr/>
        <a:lstStyle/>
        <a:p>
          <a:pPr algn="ctr"/>
          <a:endParaRPr lang="en-GB"/>
        </a:p>
      </dgm:t>
    </dgm:pt>
    <dgm:pt modelId="{7F83B38F-939B-4A8C-BE57-3AE2B7DFD1B9}" type="sibTrans" cxnId="{378B31B9-0319-41DB-8D14-702EAD075C7C}">
      <dgm:prSet/>
      <dgm:spPr/>
      <dgm:t>
        <a:bodyPr/>
        <a:lstStyle/>
        <a:p>
          <a:pPr algn="ctr"/>
          <a:endParaRPr lang="en-GB"/>
        </a:p>
      </dgm:t>
    </dgm:pt>
    <dgm:pt modelId="{071D8562-6014-4DE9-AB44-740EF1F3CDBA}">
      <dgm:prSet phldrT="[Text]"/>
      <dgm:spPr/>
      <dgm:t>
        <a:bodyPr/>
        <a:lstStyle/>
        <a:p>
          <a:pPr algn="ctr"/>
          <a:r>
            <a:rPr lang="cs-CZ"/>
            <a:t>ADAPTABILITA</a:t>
          </a:r>
        </a:p>
        <a:p>
          <a:pPr algn="ctr"/>
          <a:r>
            <a:rPr lang="en-GB"/>
            <a:t>Je </a:t>
          </a:r>
          <a:r>
            <a:rPr lang="cs-CZ"/>
            <a:t>business</a:t>
          </a:r>
          <a:r>
            <a:rPr lang="en-GB"/>
            <a:t> model ziskově škálovatelný, aby vyhovoval novým potřebám zákazníků?</a:t>
          </a:r>
        </a:p>
      </dgm:t>
    </dgm:pt>
    <dgm:pt modelId="{44005C3F-B56D-423E-99B7-F751B9C02BEF}" type="parTrans" cxnId="{0EDF76C2-30C1-449E-A29C-0953EFE43EDF}">
      <dgm:prSet/>
      <dgm:spPr/>
      <dgm:t>
        <a:bodyPr/>
        <a:lstStyle/>
        <a:p>
          <a:pPr algn="ctr"/>
          <a:endParaRPr lang="en-GB"/>
        </a:p>
      </dgm:t>
    </dgm:pt>
    <dgm:pt modelId="{B84D4AB9-017E-44D8-836B-755832F04215}" type="sibTrans" cxnId="{0EDF76C2-30C1-449E-A29C-0953EFE43EDF}">
      <dgm:prSet/>
      <dgm:spPr/>
      <dgm:t>
        <a:bodyPr/>
        <a:lstStyle/>
        <a:p>
          <a:pPr algn="ctr"/>
          <a:endParaRPr lang="en-GB"/>
        </a:p>
      </dgm:t>
    </dgm:pt>
    <dgm:pt modelId="{35BC6175-27A1-4060-AE29-BD0101EFA12D}">
      <dgm:prSet phldrT="[Text]"/>
      <dgm:spPr/>
      <dgm:t>
        <a:bodyPr/>
        <a:lstStyle/>
        <a:p>
          <a:pPr algn="ctr"/>
          <a:r>
            <a:rPr lang="cs-CZ"/>
            <a:t>VZÁCNOST</a:t>
          </a:r>
        </a:p>
        <a:p>
          <a:pPr algn="ctr"/>
          <a:r>
            <a:rPr lang="en-GB"/>
            <a:t>Je </a:t>
          </a:r>
          <a:r>
            <a:rPr lang="cs-CZ"/>
            <a:t>business</a:t>
          </a:r>
          <a:r>
            <a:rPr lang="en-GB"/>
            <a:t> model jediný, který nabízí zákazníkovi </a:t>
          </a:r>
          <a:r>
            <a:rPr lang="cs-CZ"/>
            <a:t>přínosy</a:t>
          </a:r>
          <a:r>
            <a:rPr lang="en-GB"/>
            <a:t>?</a:t>
          </a:r>
          <a:r>
            <a:rPr lang="cs-CZ"/>
            <a:t> Jsou naše přínosy vyššní než u konkurence?</a:t>
          </a:r>
          <a:endParaRPr lang="en-GB"/>
        </a:p>
      </dgm:t>
    </dgm:pt>
    <dgm:pt modelId="{E5DAF864-6D24-4150-B70D-981D4BAC9343}" type="parTrans" cxnId="{36FBB238-8B02-480C-AA14-2CA03DEE3B7B}">
      <dgm:prSet/>
      <dgm:spPr/>
      <dgm:t>
        <a:bodyPr/>
        <a:lstStyle/>
        <a:p>
          <a:pPr algn="ctr"/>
          <a:endParaRPr lang="en-GB"/>
        </a:p>
      </dgm:t>
    </dgm:pt>
    <dgm:pt modelId="{2CEA30A7-0AB4-45C5-8306-A458D10CC236}" type="sibTrans" cxnId="{36FBB238-8B02-480C-AA14-2CA03DEE3B7B}">
      <dgm:prSet/>
      <dgm:spPr/>
      <dgm:t>
        <a:bodyPr/>
        <a:lstStyle/>
        <a:p>
          <a:pPr algn="ctr"/>
          <a:endParaRPr lang="en-GB"/>
        </a:p>
      </dgm:t>
    </dgm:pt>
    <dgm:pt modelId="{D26170DA-6EF9-44CF-8014-7C476C15411D}">
      <dgm:prSet phldrT="[Text]"/>
      <dgm:spPr/>
      <dgm:t>
        <a:bodyPr/>
        <a:lstStyle/>
        <a:p>
          <a:pPr algn="ctr"/>
          <a:r>
            <a:rPr lang="cs-CZ"/>
            <a:t>NAPODOBITELNOST</a:t>
          </a:r>
        </a:p>
        <a:p>
          <a:pPr algn="ctr"/>
          <a:r>
            <a:rPr lang="cs-CZ"/>
            <a:t>Je pro jiné firmy obtížné napodobit, nahradit či překonat přínosy?</a:t>
          </a:r>
          <a:endParaRPr lang="en-GB"/>
        </a:p>
      </dgm:t>
    </dgm:pt>
    <dgm:pt modelId="{835641FD-05CB-4C69-82DE-1F2CEAAF85CA}" type="parTrans" cxnId="{8BF5958C-CC81-489A-A78C-0FB52E549EED}">
      <dgm:prSet/>
      <dgm:spPr/>
      <dgm:t>
        <a:bodyPr/>
        <a:lstStyle/>
        <a:p>
          <a:pPr algn="ctr"/>
          <a:endParaRPr lang="en-GB"/>
        </a:p>
      </dgm:t>
    </dgm:pt>
    <dgm:pt modelId="{28910A73-B1CE-42A7-90F0-D41D644E8C01}" type="sibTrans" cxnId="{8BF5958C-CC81-489A-A78C-0FB52E549EED}">
      <dgm:prSet/>
      <dgm:spPr/>
      <dgm:t>
        <a:bodyPr/>
        <a:lstStyle/>
        <a:p>
          <a:pPr algn="ctr"/>
          <a:endParaRPr lang="en-GB"/>
        </a:p>
      </dgm:t>
    </dgm:pt>
    <dgm:pt modelId="{FB76D419-E9DD-409E-8E2C-12F2822F192B}">
      <dgm:prSet phldrT="[Text]"/>
      <dgm:spPr/>
      <dgm:t>
        <a:bodyPr/>
        <a:lstStyle/>
        <a:p>
          <a:pPr algn="ctr"/>
          <a:r>
            <a:rPr lang="cs-CZ"/>
            <a:t>HODNOTA</a:t>
          </a:r>
        </a:p>
        <a:p>
          <a:pPr algn="ctr"/>
          <a:r>
            <a:rPr lang="en-GB"/>
            <a:t>Nabízí </a:t>
          </a:r>
          <a:r>
            <a:rPr lang="cs-CZ"/>
            <a:t>business</a:t>
          </a:r>
          <a:r>
            <a:rPr lang="en-GB"/>
            <a:t> model výhody, které pro ně zákazníci vnímají jako cenné?</a:t>
          </a:r>
        </a:p>
      </dgm:t>
    </dgm:pt>
    <dgm:pt modelId="{2BE1A19B-E697-465D-B1DC-173F744B5054}" type="parTrans" cxnId="{EBA5EACD-B01F-42BA-8AE4-88EE247DF5B9}">
      <dgm:prSet/>
      <dgm:spPr/>
      <dgm:t>
        <a:bodyPr/>
        <a:lstStyle/>
        <a:p>
          <a:pPr algn="ctr"/>
          <a:endParaRPr lang="en-GB"/>
        </a:p>
      </dgm:t>
    </dgm:pt>
    <dgm:pt modelId="{229D9FA4-FC85-417E-859C-8CE382B57B81}" type="sibTrans" cxnId="{EBA5EACD-B01F-42BA-8AE4-88EE247DF5B9}">
      <dgm:prSet/>
      <dgm:spPr/>
      <dgm:t>
        <a:bodyPr/>
        <a:lstStyle/>
        <a:p>
          <a:pPr algn="ctr"/>
          <a:endParaRPr lang="en-GB"/>
        </a:p>
      </dgm:t>
    </dgm:pt>
    <dgm:pt modelId="{B741F1CA-7BA4-40F3-93A5-1A63BF1FA5E6}" type="pres">
      <dgm:prSet presAssocID="{66AE8F5D-43FC-451C-807C-78C7445A9C37}" presName="Name0" presStyleCnt="0">
        <dgm:presLayoutVars>
          <dgm:chMax val="1"/>
          <dgm:dir/>
          <dgm:animLvl val="ctr"/>
          <dgm:resizeHandles val="exact"/>
        </dgm:presLayoutVars>
      </dgm:prSet>
      <dgm:spPr/>
    </dgm:pt>
    <dgm:pt modelId="{2E55BFAD-0640-4372-8743-B36D4E36CB15}" type="pres">
      <dgm:prSet presAssocID="{B59D1532-A1A6-4685-95ED-73318885BBAD}" presName="centerShape" presStyleLbl="node0" presStyleIdx="0" presStyleCnt="1"/>
      <dgm:spPr/>
    </dgm:pt>
    <dgm:pt modelId="{8EFFD33E-F621-474A-91CF-9DAA6A03A8E6}" type="pres">
      <dgm:prSet presAssocID="{44005C3F-B56D-423E-99B7-F751B9C02BEF}" presName="parTrans" presStyleLbl="sibTrans2D1" presStyleIdx="0" presStyleCnt="4"/>
      <dgm:spPr/>
    </dgm:pt>
    <dgm:pt modelId="{551FE686-2748-494C-88AF-0E0090BD6276}" type="pres">
      <dgm:prSet presAssocID="{44005C3F-B56D-423E-99B7-F751B9C02BEF}" presName="connectorText" presStyleLbl="sibTrans2D1" presStyleIdx="0" presStyleCnt="4"/>
      <dgm:spPr/>
    </dgm:pt>
    <dgm:pt modelId="{C4564C59-B02A-471A-9706-77F824D48511}" type="pres">
      <dgm:prSet presAssocID="{071D8562-6014-4DE9-AB44-740EF1F3CDBA}" presName="node" presStyleLbl="node1" presStyleIdx="0" presStyleCnt="4">
        <dgm:presLayoutVars>
          <dgm:bulletEnabled val="1"/>
        </dgm:presLayoutVars>
      </dgm:prSet>
      <dgm:spPr/>
    </dgm:pt>
    <dgm:pt modelId="{6FA1D29A-0CA9-461C-82C5-D574A9BF4272}" type="pres">
      <dgm:prSet presAssocID="{E5DAF864-6D24-4150-B70D-981D4BAC9343}" presName="parTrans" presStyleLbl="sibTrans2D1" presStyleIdx="1" presStyleCnt="4"/>
      <dgm:spPr/>
    </dgm:pt>
    <dgm:pt modelId="{0EF6004B-6ED7-4569-8663-97A71CCD26E3}" type="pres">
      <dgm:prSet presAssocID="{E5DAF864-6D24-4150-B70D-981D4BAC9343}" presName="connectorText" presStyleLbl="sibTrans2D1" presStyleIdx="1" presStyleCnt="4"/>
      <dgm:spPr/>
    </dgm:pt>
    <dgm:pt modelId="{3A3E1E1F-7F41-4566-BDCB-4461207CB8D7}" type="pres">
      <dgm:prSet presAssocID="{35BC6175-27A1-4060-AE29-BD0101EFA12D}" presName="node" presStyleLbl="node1" presStyleIdx="1" presStyleCnt="4">
        <dgm:presLayoutVars>
          <dgm:bulletEnabled val="1"/>
        </dgm:presLayoutVars>
      </dgm:prSet>
      <dgm:spPr/>
    </dgm:pt>
    <dgm:pt modelId="{CF815B98-14E8-4347-8428-44590616E0C9}" type="pres">
      <dgm:prSet presAssocID="{835641FD-05CB-4C69-82DE-1F2CEAAF85CA}" presName="parTrans" presStyleLbl="sibTrans2D1" presStyleIdx="2" presStyleCnt="4"/>
      <dgm:spPr/>
    </dgm:pt>
    <dgm:pt modelId="{45967F57-F90E-4F86-9284-1C3243B4A114}" type="pres">
      <dgm:prSet presAssocID="{835641FD-05CB-4C69-82DE-1F2CEAAF85CA}" presName="connectorText" presStyleLbl="sibTrans2D1" presStyleIdx="2" presStyleCnt="4"/>
      <dgm:spPr/>
    </dgm:pt>
    <dgm:pt modelId="{3B4C76B1-2C98-4BB3-8C16-3EC2D294B4B0}" type="pres">
      <dgm:prSet presAssocID="{D26170DA-6EF9-44CF-8014-7C476C15411D}" presName="node" presStyleLbl="node1" presStyleIdx="2" presStyleCnt="4">
        <dgm:presLayoutVars>
          <dgm:bulletEnabled val="1"/>
        </dgm:presLayoutVars>
      </dgm:prSet>
      <dgm:spPr/>
    </dgm:pt>
    <dgm:pt modelId="{CDAB4B21-49F3-4A26-A646-AC8B569F4B0E}" type="pres">
      <dgm:prSet presAssocID="{2BE1A19B-E697-465D-B1DC-173F744B5054}" presName="parTrans" presStyleLbl="sibTrans2D1" presStyleIdx="3" presStyleCnt="4"/>
      <dgm:spPr/>
    </dgm:pt>
    <dgm:pt modelId="{A1E1DE88-C956-44D5-BBE7-A8F2C44F27B6}" type="pres">
      <dgm:prSet presAssocID="{2BE1A19B-E697-465D-B1DC-173F744B5054}" presName="connectorText" presStyleLbl="sibTrans2D1" presStyleIdx="3" presStyleCnt="4"/>
      <dgm:spPr/>
    </dgm:pt>
    <dgm:pt modelId="{0112CFF5-43D6-460B-8C58-E4D92040E6BE}" type="pres">
      <dgm:prSet presAssocID="{FB76D419-E9DD-409E-8E2C-12F2822F192B}" presName="node" presStyleLbl="node1" presStyleIdx="3" presStyleCnt="4">
        <dgm:presLayoutVars>
          <dgm:bulletEnabled val="1"/>
        </dgm:presLayoutVars>
      </dgm:prSet>
      <dgm:spPr/>
    </dgm:pt>
  </dgm:ptLst>
  <dgm:cxnLst>
    <dgm:cxn modelId="{50D8DE0C-D25F-4EA4-8EB5-C297D12E4683}" type="presOf" srcId="{66AE8F5D-43FC-451C-807C-78C7445A9C37}" destId="{B741F1CA-7BA4-40F3-93A5-1A63BF1FA5E6}" srcOrd="0" destOrd="0" presId="urn:microsoft.com/office/officeart/2005/8/layout/radial5"/>
    <dgm:cxn modelId="{11DAAB12-C0E4-45FB-A5D8-03B44F5C0ABC}" type="presOf" srcId="{FB76D419-E9DD-409E-8E2C-12F2822F192B}" destId="{0112CFF5-43D6-460B-8C58-E4D92040E6BE}" srcOrd="0" destOrd="0" presId="urn:microsoft.com/office/officeart/2005/8/layout/radial5"/>
    <dgm:cxn modelId="{43AEF729-1361-4600-91AC-7E3C1EDEA151}" type="presOf" srcId="{B59D1532-A1A6-4685-95ED-73318885BBAD}" destId="{2E55BFAD-0640-4372-8743-B36D4E36CB15}" srcOrd="0" destOrd="0" presId="urn:microsoft.com/office/officeart/2005/8/layout/radial5"/>
    <dgm:cxn modelId="{1C0DE42C-6C30-4AC7-9784-7EB01BFF8255}" type="presOf" srcId="{44005C3F-B56D-423E-99B7-F751B9C02BEF}" destId="{8EFFD33E-F621-474A-91CF-9DAA6A03A8E6}" srcOrd="0" destOrd="0" presId="urn:microsoft.com/office/officeart/2005/8/layout/radial5"/>
    <dgm:cxn modelId="{36FBB238-8B02-480C-AA14-2CA03DEE3B7B}" srcId="{B59D1532-A1A6-4685-95ED-73318885BBAD}" destId="{35BC6175-27A1-4060-AE29-BD0101EFA12D}" srcOrd="1" destOrd="0" parTransId="{E5DAF864-6D24-4150-B70D-981D4BAC9343}" sibTransId="{2CEA30A7-0AB4-45C5-8306-A458D10CC236}"/>
    <dgm:cxn modelId="{02C87961-B9F2-4D46-87AA-E564DA42D8C5}" type="presOf" srcId="{D26170DA-6EF9-44CF-8014-7C476C15411D}" destId="{3B4C76B1-2C98-4BB3-8C16-3EC2D294B4B0}" srcOrd="0" destOrd="0" presId="urn:microsoft.com/office/officeart/2005/8/layout/radial5"/>
    <dgm:cxn modelId="{D3126C46-2CD4-440F-AEB9-1F63A9520892}" type="presOf" srcId="{2BE1A19B-E697-465D-B1DC-173F744B5054}" destId="{CDAB4B21-49F3-4A26-A646-AC8B569F4B0E}" srcOrd="0" destOrd="0" presId="urn:microsoft.com/office/officeart/2005/8/layout/radial5"/>
    <dgm:cxn modelId="{8BF5958C-CC81-489A-A78C-0FB52E549EED}" srcId="{B59D1532-A1A6-4685-95ED-73318885BBAD}" destId="{D26170DA-6EF9-44CF-8014-7C476C15411D}" srcOrd="2" destOrd="0" parTransId="{835641FD-05CB-4C69-82DE-1F2CEAAF85CA}" sibTransId="{28910A73-B1CE-42A7-90F0-D41D644E8C01}"/>
    <dgm:cxn modelId="{0773B2B5-5B74-4181-B2CC-95C17E74CCCE}" type="presOf" srcId="{835641FD-05CB-4C69-82DE-1F2CEAAF85CA}" destId="{CF815B98-14E8-4347-8428-44590616E0C9}" srcOrd="0" destOrd="0" presId="urn:microsoft.com/office/officeart/2005/8/layout/radial5"/>
    <dgm:cxn modelId="{1BBF87B7-35B6-4971-9B5E-A55BE391F9E1}" type="presOf" srcId="{44005C3F-B56D-423E-99B7-F751B9C02BEF}" destId="{551FE686-2748-494C-88AF-0E0090BD6276}" srcOrd="1" destOrd="0" presId="urn:microsoft.com/office/officeart/2005/8/layout/radial5"/>
    <dgm:cxn modelId="{378B31B9-0319-41DB-8D14-702EAD075C7C}" srcId="{66AE8F5D-43FC-451C-807C-78C7445A9C37}" destId="{B59D1532-A1A6-4685-95ED-73318885BBAD}" srcOrd="0" destOrd="0" parTransId="{1376C090-EE2A-44FE-B279-55F7542AF8F4}" sibTransId="{7F83B38F-939B-4A8C-BE57-3AE2B7DFD1B9}"/>
    <dgm:cxn modelId="{888497BC-B736-4575-84BC-339ED287F3A5}" type="presOf" srcId="{2BE1A19B-E697-465D-B1DC-173F744B5054}" destId="{A1E1DE88-C956-44D5-BBE7-A8F2C44F27B6}" srcOrd="1" destOrd="0" presId="urn:microsoft.com/office/officeart/2005/8/layout/radial5"/>
    <dgm:cxn modelId="{0EDF76C2-30C1-449E-A29C-0953EFE43EDF}" srcId="{B59D1532-A1A6-4685-95ED-73318885BBAD}" destId="{071D8562-6014-4DE9-AB44-740EF1F3CDBA}" srcOrd="0" destOrd="0" parTransId="{44005C3F-B56D-423E-99B7-F751B9C02BEF}" sibTransId="{B84D4AB9-017E-44D8-836B-755832F04215}"/>
    <dgm:cxn modelId="{D8A79BCB-6852-467C-BA14-636638DB97C5}" type="presOf" srcId="{E5DAF864-6D24-4150-B70D-981D4BAC9343}" destId="{0EF6004B-6ED7-4569-8663-97A71CCD26E3}" srcOrd="1" destOrd="0" presId="urn:microsoft.com/office/officeart/2005/8/layout/radial5"/>
    <dgm:cxn modelId="{A8B28BCD-5675-45FF-B7D8-924EDF936195}" type="presOf" srcId="{071D8562-6014-4DE9-AB44-740EF1F3CDBA}" destId="{C4564C59-B02A-471A-9706-77F824D48511}" srcOrd="0" destOrd="0" presId="urn:microsoft.com/office/officeart/2005/8/layout/radial5"/>
    <dgm:cxn modelId="{EBA5EACD-B01F-42BA-8AE4-88EE247DF5B9}" srcId="{B59D1532-A1A6-4685-95ED-73318885BBAD}" destId="{FB76D419-E9DD-409E-8E2C-12F2822F192B}" srcOrd="3" destOrd="0" parTransId="{2BE1A19B-E697-465D-B1DC-173F744B5054}" sibTransId="{229D9FA4-FC85-417E-859C-8CE382B57B81}"/>
    <dgm:cxn modelId="{C1E45FD0-9F57-4DC6-8FBA-F1CA8B05EBED}" type="presOf" srcId="{835641FD-05CB-4C69-82DE-1F2CEAAF85CA}" destId="{45967F57-F90E-4F86-9284-1C3243B4A114}" srcOrd="1" destOrd="0" presId="urn:microsoft.com/office/officeart/2005/8/layout/radial5"/>
    <dgm:cxn modelId="{FAD96CE0-37A1-42FB-9FFA-B60E39CA0E26}" type="presOf" srcId="{35BC6175-27A1-4060-AE29-BD0101EFA12D}" destId="{3A3E1E1F-7F41-4566-BDCB-4461207CB8D7}" srcOrd="0" destOrd="0" presId="urn:microsoft.com/office/officeart/2005/8/layout/radial5"/>
    <dgm:cxn modelId="{9D3D7BF9-8296-45AB-8243-ED9BCB60C11F}" type="presOf" srcId="{E5DAF864-6D24-4150-B70D-981D4BAC9343}" destId="{6FA1D29A-0CA9-461C-82C5-D574A9BF4272}" srcOrd="0" destOrd="0" presId="urn:microsoft.com/office/officeart/2005/8/layout/radial5"/>
    <dgm:cxn modelId="{75DB30F1-135E-404E-AF76-560A3ABFD6FA}" type="presParOf" srcId="{B741F1CA-7BA4-40F3-93A5-1A63BF1FA5E6}" destId="{2E55BFAD-0640-4372-8743-B36D4E36CB15}" srcOrd="0" destOrd="0" presId="urn:microsoft.com/office/officeart/2005/8/layout/radial5"/>
    <dgm:cxn modelId="{D7EC57B7-CB9C-4896-8D18-0C8F38066801}" type="presParOf" srcId="{B741F1CA-7BA4-40F3-93A5-1A63BF1FA5E6}" destId="{8EFFD33E-F621-474A-91CF-9DAA6A03A8E6}" srcOrd="1" destOrd="0" presId="urn:microsoft.com/office/officeart/2005/8/layout/radial5"/>
    <dgm:cxn modelId="{151B16A4-2F7C-4540-841B-EDBDF0FA06D3}" type="presParOf" srcId="{8EFFD33E-F621-474A-91CF-9DAA6A03A8E6}" destId="{551FE686-2748-494C-88AF-0E0090BD6276}" srcOrd="0" destOrd="0" presId="urn:microsoft.com/office/officeart/2005/8/layout/radial5"/>
    <dgm:cxn modelId="{8F4FBACB-7840-4237-850A-E32A9931A29F}" type="presParOf" srcId="{B741F1CA-7BA4-40F3-93A5-1A63BF1FA5E6}" destId="{C4564C59-B02A-471A-9706-77F824D48511}" srcOrd="2" destOrd="0" presId="urn:microsoft.com/office/officeart/2005/8/layout/radial5"/>
    <dgm:cxn modelId="{DD66553E-01CC-4177-B2BD-CC9B8951174A}" type="presParOf" srcId="{B741F1CA-7BA4-40F3-93A5-1A63BF1FA5E6}" destId="{6FA1D29A-0CA9-461C-82C5-D574A9BF4272}" srcOrd="3" destOrd="0" presId="urn:microsoft.com/office/officeart/2005/8/layout/radial5"/>
    <dgm:cxn modelId="{22C84C78-250A-4279-B45C-B56FF2484148}" type="presParOf" srcId="{6FA1D29A-0CA9-461C-82C5-D574A9BF4272}" destId="{0EF6004B-6ED7-4569-8663-97A71CCD26E3}" srcOrd="0" destOrd="0" presId="urn:microsoft.com/office/officeart/2005/8/layout/radial5"/>
    <dgm:cxn modelId="{390FD39B-1904-48BF-8829-2EBDB0F2E889}" type="presParOf" srcId="{B741F1CA-7BA4-40F3-93A5-1A63BF1FA5E6}" destId="{3A3E1E1F-7F41-4566-BDCB-4461207CB8D7}" srcOrd="4" destOrd="0" presId="urn:microsoft.com/office/officeart/2005/8/layout/radial5"/>
    <dgm:cxn modelId="{3F802727-A6DF-4304-B74E-95C9F76D25D9}" type="presParOf" srcId="{B741F1CA-7BA4-40F3-93A5-1A63BF1FA5E6}" destId="{CF815B98-14E8-4347-8428-44590616E0C9}" srcOrd="5" destOrd="0" presId="urn:microsoft.com/office/officeart/2005/8/layout/radial5"/>
    <dgm:cxn modelId="{6F7BC718-07A3-49E0-B0F6-9E696F40E9DE}" type="presParOf" srcId="{CF815B98-14E8-4347-8428-44590616E0C9}" destId="{45967F57-F90E-4F86-9284-1C3243B4A114}" srcOrd="0" destOrd="0" presId="urn:microsoft.com/office/officeart/2005/8/layout/radial5"/>
    <dgm:cxn modelId="{D2B9B1A6-5F06-4A0D-9F8E-3980E6FCD860}" type="presParOf" srcId="{B741F1CA-7BA4-40F3-93A5-1A63BF1FA5E6}" destId="{3B4C76B1-2C98-4BB3-8C16-3EC2D294B4B0}" srcOrd="6" destOrd="0" presId="urn:microsoft.com/office/officeart/2005/8/layout/radial5"/>
    <dgm:cxn modelId="{E4C037D3-737C-452C-B66C-EBB5F0C7CFDC}" type="presParOf" srcId="{B741F1CA-7BA4-40F3-93A5-1A63BF1FA5E6}" destId="{CDAB4B21-49F3-4A26-A646-AC8B569F4B0E}" srcOrd="7" destOrd="0" presId="urn:microsoft.com/office/officeart/2005/8/layout/radial5"/>
    <dgm:cxn modelId="{B0429289-D9F5-4007-8456-2B44DBCB570E}" type="presParOf" srcId="{CDAB4B21-49F3-4A26-A646-AC8B569F4B0E}" destId="{A1E1DE88-C956-44D5-BBE7-A8F2C44F27B6}" srcOrd="0" destOrd="0" presId="urn:microsoft.com/office/officeart/2005/8/layout/radial5"/>
    <dgm:cxn modelId="{4E97E7C1-1C30-45EA-9193-06A849608A53}" type="presParOf" srcId="{B741F1CA-7BA4-40F3-93A5-1A63BF1FA5E6}" destId="{0112CFF5-43D6-460B-8C58-E4D92040E6BE}"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AE8F5D-43FC-451C-807C-78C7445A9C37}"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GB"/>
        </a:p>
      </dgm:t>
    </dgm:pt>
    <dgm:pt modelId="{B59D1532-A1A6-4685-95ED-73318885BBAD}">
      <dgm:prSet phldrT="[Text]"/>
      <dgm:spPr/>
      <dgm:t>
        <a:bodyPr/>
        <a:lstStyle/>
        <a:p>
          <a:pPr algn="ctr"/>
          <a:r>
            <a:rPr lang="cs-CZ" b="1"/>
            <a:t>MONETIZACE</a:t>
          </a:r>
        </a:p>
        <a:p>
          <a:pPr algn="ctr"/>
          <a:r>
            <a:rPr lang="cs-CZ"/>
            <a:t>Transformuje business model výhody pro zákazníky v peněžní příjmy(zisky)?</a:t>
          </a:r>
          <a:endParaRPr lang="en-GB"/>
        </a:p>
      </dgm:t>
    </dgm:pt>
    <dgm:pt modelId="{1376C090-EE2A-44FE-B279-55F7542AF8F4}" type="parTrans" cxnId="{378B31B9-0319-41DB-8D14-702EAD075C7C}">
      <dgm:prSet/>
      <dgm:spPr/>
      <dgm:t>
        <a:bodyPr/>
        <a:lstStyle/>
        <a:p>
          <a:pPr algn="ctr"/>
          <a:endParaRPr lang="en-GB"/>
        </a:p>
      </dgm:t>
    </dgm:pt>
    <dgm:pt modelId="{7F83B38F-939B-4A8C-BE57-3AE2B7DFD1B9}" type="sibTrans" cxnId="{378B31B9-0319-41DB-8D14-702EAD075C7C}">
      <dgm:prSet/>
      <dgm:spPr/>
      <dgm:t>
        <a:bodyPr/>
        <a:lstStyle/>
        <a:p>
          <a:pPr algn="ctr"/>
          <a:endParaRPr lang="en-GB"/>
        </a:p>
      </dgm:t>
    </dgm:pt>
    <dgm:pt modelId="{071D8562-6014-4DE9-AB44-740EF1F3CDBA}">
      <dgm:prSet phldrT="[Text]"/>
      <dgm:spPr/>
      <dgm:t>
        <a:bodyPr/>
        <a:lstStyle/>
        <a:p>
          <a:pPr algn="ctr"/>
          <a:r>
            <a:rPr lang="cs-CZ"/>
            <a:t>ADAPTABILITA</a:t>
          </a:r>
        </a:p>
        <a:p>
          <a:pPr algn="ctr"/>
          <a:r>
            <a:rPr lang="en-GB"/>
            <a:t>Je </a:t>
          </a:r>
          <a:r>
            <a:rPr lang="cs-CZ"/>
            <a:t>business</a:t>
          </a:r>
          <a:r>
            <a:rPr lang="en-GB"/>
            <a:t> model ziskově škálovatelný, aby vyhovoval novým potřebám zákazníků?</a:t>
          </a:r>
        </a:p>
      </dgm:t>
    </dgm:pt>
    <dgm:pt modelId="{44005C3F-B56D-423E-99B7-F751B9C02BEF}" type="parTrans" cxnId="{0EDF76C2-30C1-449E-A29C-0953EFE43EDF}">
      <dgm:prSet/>
      <dgm:spPr/>
      <dgm:t>
        <a:bodyPr/>
        <a:lstStyle/>
        <a:p>
          <a:pPr algn="ctr"/>
          <a:endParaRPr lang="en-GB"/>
        </a:p>
      </dgm:t>
    </dgm:pt>
    <dgm:pt modelId="{B84D4AB9-017E-44D8-836B-755832F04215}" type="sibTrans" cxnId="{0EDF76C2-30C1-449E-A29C-0953EFE43EDF}">
      <dgm:prSet/>
      <dgm:spPr/>
      <dgm:t>
        <a:bodyPr/>
        <a:lstStyle/>
        <a:p>
          <a:pPr algn="ctr"/>
          <a:endParaRPr lang="en-GB"/>
        </a:p>
      </dgm:t>
    </dgm:pt>
    <dgm:pt modelId="{35BC6175-27A1-4060-AE29-BD0101EFA12D}">
      <dgm:prSet phldrT="[Text]"/>
      <dgm:spPr/>
      <dgm:t>
        <a:bodyPr/>
        <a:lstStyle/>
        <a:p>
          <a:pPr algn="ctr"/>
          <a:r>
            <a:rPr lang="cs-CZ"/>
            <a:t>VZÁCNOST</a:t>
          </a:r>
        </a:p>
        <a:p>
          <a:pPr algn="ctr"/>
          <a:r>
            <a:rPr lang="en-GB"/>
            <a:t>Je </a:t>
          </a:r>
          <a:r>
            <a:rPr lang="cs-CZ"/>
            <a:t>business</a:t>
          </a:r>
          <a:r>
            <a:rPr lang="en-GB"/>
            <a:t> model jediný, který nabízí zákazníkovi </a:t>
          </a:r>
          <a:r>
            <a:rPr lang="cs-CZ"/>
            <a:t>přínosy</a:t>
          </a:r>
          <a:r>
            <a:rPr lang="en-GB"/>
            <a:t>?</a:t>
          </a:r>
          <a:r>
            <a:rPr lang="cs-CZ"/>
            <a:t> Jsou naše přínosy vyššní než u konkurence?</a:t>
          </a:r>
          <a:endParaRPr lang="en-GB"/>
        </a:p>
      </dgm:t>
    </dgm:pt>
    <dgm:pt modelId="{E5DAF864-6D24-4150-B70D-981D4BAC9343}" type="parTrans" cxnId="{36FBB238-8B02-480C-AA14-2CA03DEE3B7B}">
      <dgm:prSet/>
      <dgm:spPr/>
      <dgm:t>
        <a:bodyPr/>
        <a:lstStyle/>
        <a:p>
          <a:pPr algn="ctr"/>
          <a:endParaRPr lang="en-GB"/>
        </a:p>
      </dgm:t>
    </dgm:pt>
    <dgm:pt modelId="{2CEA30A7-0AB4-45C5-8306-A458D10CC236}" type="sibTrans" cxnId="{36FBB238-8B02-480C-AA14-2CA03DEE3B7B}">
      <dgm:prSet/>
      <dgm:spPr/>
      <dgm:t>
        <a:bodyPr/>
        <a:lstStyle/>
        <a:p>
          <a:pPr algn="ctr"/>
          <a:endParaRPr lang="en-GB"/>
        </a:p>
      </dgm:t>
    </dgm:pt>
    <dgm:pt modelId="{D26170DA-6EF9-44CF-8014-7C476C15411D}">
      <dgm:prSet phldrT="[Text]"/>
      <dgm:spPr/>
      <dgm:t>
        <a:bodyPr/>
        <a:lstStyle/>
        <a:p>
          <a:pPr algn="ctr"/>
          <a:r>
            <a:rPr lang="cs-CZ"/>
            <a:t>NAPODOBITELNOST</a:t>
          </a:r>
        </a:p>
        <a:p>
          <a:pPr algn="ctr"/>
          <a:r>
            <a:rPr lang="cs-CZ"/>
            <a:t>Je pro jiné firmy obtížné napodobit, nahradit či překonat přínosy?</a:t>
          </a:r>
          <a:endParaRPr lang="en-GB"/>
        </a:p>
      </dgm:t>
    </dgm:pt>
    <dgm:pt modelId="{835641FD-05CB-4C69-82DE-1F2CEAAF85CA}" type="parTrans" cxnId="{8BF5958C-CC81-489A-A78C-0FB52E549EED}">
      <dgm:prSet/>
      <dgm:spPr/>
      <dgm:t>
        <a:bodyPr/>
        <a:lstStyle/>
        <a:p>
          <a:pPr algn="ctr"/>
          <a:endParaRPr lang="en-GB"/>
        </a:p>
      </dgm:t>
    </dgm:pt>
    <dgm:pt modelId="{28910A73-B1CE-42A7-90F0-D41D644E8C01}" type="sibTrans" cxnId="{8BF5958C-CC81-489A-A78C-0FB52E549EED}">
      <dgm:prSet/>
      <dgm:spPr/>
      <dgm:t>
        <a:bodyPr/>
        <a:lstStyle/>
        <a:p>
          <a:pPr algn="ctr"/>
          <a:endParaRPr lang="en-GB"/>
        </a:p>
      </dgm:t>
    </dgm:pt>
    <dgm:pt modelId="{FB76D419-E9DD-409E-8E2C-12F2822F192B}">
      <dgm:prSet phldrT="[Text]"/>
      <dgm:spPr/>
      <dgm:t>
        <a:bodyPr/>
        <a:lstStyle/>
        <a:p>
          <a:pPr algn="ctr"/>
          <a:r>
            <a:rPr lang="cs-CZ"/>
            <a:t>HODNOTA</a:t>
          </a:r>
        </a:p>
        <a:p>
          <a:pPr algn="ctr"/>
          <a:r>
            <a:rPr lang="en-GB"/>
            <a:t>Nabízí </a:t>
          </a:r>
          <a:r>
            <a:rPr lang="cs-CZ"/>
            <a:t>business</a:t>
          </a:r>
          <a:r>
            <a:rPr lang="en-GB"/>
            <a:t> model výhody, které pro ně zákazníci vnímají jako cenné?</a:t>
          </a:r>
        </a:p>
      </dgm:t>
    </dgm:pt>
    <dgm:pt modelId="{2BE1A19B-E697-465D-B1DC-173F744B5054}" type="parTrans" cxnId="{EBA5EACD-B01F-42BA-8AE4-88EE247DF5B9}">
      <dgm:prSet/>
      <dgm:spPr/>
      <dgm:t>
        <a:bodyPr/>
        <a:lstStyle/>
        <a:p>
          <a:pPr algn="ctr"/>
          <a:endParaRPr lang="en-GB"/>
        </a:p>
      </dgm:t>
    </dgm:pt>
    <dgm:pt modelId="{229D9FA4-FC85-417E-859C-8CE382B57B81}" type="sibTrans" cxnId="{EBA5EACD-B01F-42BA-8AE4-88EE247DF5B9}">
      <dgm:prSet/>
      <dgm:spPr/>
      <dgm:t>
        <a:bodyPr/>
        <a:lstStyle/>
        <a:p>
          <a:pPr algn="ctr"/>
          <a:endParaRPr lang="en-GB"/>
        </a:p>
      </dgm:t>
    </dgm:pt>
    <dgm:pt modelId="{B741F1CA-7BA4-40F3-93A5-1A63BF1FA5E6}" type="pres">
      <dgm:prSet presAssocID="{66AE8F5D-43FC-451C-807C-78C7445A9C37}" presName="Name0" presStyleCnt="0">
        <dgm:presLayoutVars>
          <dgm:chMax val="1"/>
          <dgm:dir/>
          <dgm:animLvl val="ctr"/>
          <dgm:resizeHandles val="exact"/>
        </dgm:presLayoutVars>
      </dgm:prSet>
      <dgm:spPr/>
    </dgm:pt>
    <dgm:pt modelId="{2E55BFAD-0640-4372-8743-B36D4E36CB15}" type="pres">
      <dgm:prSet presAssocID="{B59D1532-A1A6-4685-95ED-73318885BBAD}" presName="centerShape" presStyleLbl="node0" presStyleIdx="0" presStyleCnt="1"/>
      <dgm:spPr/>
    </dgm:pt>
    <dgm:pt modelId="{8EFFD33E-F621-474A-91CF-9DAA6A03A8E6}" type="pres">
      <dgm:prSet presAssocID="{44005C3F-B56D-423E-99B7-F751B9C02BEF}" presName="parTrans" presStyleLbl="sibTrans2D1" presStyleIdx="0" presStyleCnt="4"/>
      <dgm:spPr/>
    </dgm:pt>
    <dgm:pt modelId="{551FE686-2748-494C-88AF-0E0090BD6276}" type="pres">
      <dgm:prSet presAssocID="{44005C3F-B56D-423E-99B7-F751B9C02BEF}" presName="connectorText" presStyleLbl="sibTrans2D1" presStyleIdx="0" presStyleCnt="4"/>
      <dgm:spPr/>
    </dgm:pt>
    <dgm:pt modelId="{C4564C59-B02A-471A-9706-77F824D48511}" type="pres">
      <dgm:prSet presAssocID="{071D8562-6014-4DE9-AB44-740EF1F3CDBA}" presName="node" presStyleLbl="node1" presStyleIdx="0" presStyleCnt="4">
        <dgm:presLayoutVars>
          <dgm:bulletEnabled val="1"/>
        </dgm:presLayoutVars>
      </dgm:prSet>
      <dgm:spPr/>
    </dgm:pt>
    <dgm:pt modelId="{6FA1D29A-0CA9-461C-82C5-D574A9BF4272}" type="pres">
      <dgm:prSet presAssocID="{E5DAF864-6D24-4150-B70D-981D4BAC9343}" presName="parTrans" presStyleLbl="sibTrans2D1" presStyleIdx="1" presStyleCnt="4"/>
      <dgm:spPr/>
    </dgm:pt>
    <dgm:pt modelId="{0EF6004B-6ED7-4569-8663-97A71CCD26E3}" type="pres">
      <dgm:prSet presAssocID="{E5DAF864-6D24-4150-B70D-981D4BAC9343}" presName="connectorText" presStyleLbl="sibTrans2D1" presStyleIdx="1" presStyleCnt="4"/>
      <dgm:spPr/>
    </dgm:pt>
    <dgm:pt modelId="{3A3E1E1F-7F41-4566-BDCB-4461207CB8D7}" type="pres">
      <dgm:prSet presAssocID="{35BC6175-27A1-4060-AE29-BD0101EFA12D}" presName="node" presStyleLbl="node1" presStyleIdx="1" presStyleCnt="4">
        <dgm:presLayoutVars>
          <dgm:bulletEnabled val="1"/>
        </dgm:presLayoutVars>
      </dgm:prSet>
      <dgm:spPr/>
    </dgm:pt>
    <dgm:pt modelId="{CF815B98-14E8-4347-8428-44590616E0C9}" type="pres">
      <dgm:prSet presAssocID="{835641FD-05CB-4C69-82DE-1F2CEAAF85CA}" presName="parTrans" presStyleLbl="sibTrans2D1" presStyleIdx="2" presStyleCnt="4"/>
      <dgm:spPr/>
    </dgm:pt>
    <dgm:pt modelId="{45967F57-F90E-4F86-9284-1C3243B4A114}" type="pres">
      <dgm:prSet presAssocID="{835641FD-05CB-4C69-82DE-1F2CEAAF85CA}" presName="connectorText" presStyleLbl="sibTrans2D1" presStyleIdx="2" presStyleCnt="4"/>
      <dgm:spPr/>
    </dgm:pt>
    <dgm:pt modelId="{3B4C76B1-2C98-4BB3-8C16-3EC2D294B4B0}" type="pres">
      <dgm:prSet presAssocID="{D26170DA-6EF9-44CF-8014-7C476C15411D}" presName="node" presStyleLbl="node1" presStyleIdx="2" presStyleCnt="4">
        <dgm:presLayoutVars>
          <dgm:bulletEnabled val="1"/>
        </dgm:presLayoutVars>
      </dgm:prSet>
      <dgm:spPr/>
    </dgm:pt>
    <dgm:pt modelId="{CDAB4B21-49F3-4A26-A646-AC8B569F4B0E}" type="pres">
      <dgm:prSet presAssocID="{2BE1A19B-E697-465D-B1DC-173F744B5054}" presName="parTrans" presStyleLbl="sibTrans2D1" presStyleIdx="3" presStyleCnt="4"/>
      <dgm:spPr/>
    </dgm:pt>
    <dgm:pt modelId="{A1E1DE88-C956-44D5-BBE7-A8F2C44F27B6}" type="pres">
      <dgm:prSet presAssocID="{2BE1A19B-E697-465D-B1DC-173F744B5054}" presName="connectorText" presStyleLbl="sibTrans2D1" presStyleIdx="3" presStyleCnt="4"/>
      <dgm:spPr/>
    </dgm:pt>
    <dgm:pt modelId="{0112CFF5-43D6-460B-8C58-E4D92040E6BE}" type="pres">
      <dgm:prSet presAssocID="{FB76D419-E9DD-409E-8E2C-12F2822F192B}" presName="node" presStyleLbl="node1" presStyleIdx="3" presStyleCnt="4">
        <dgm:presLayoutVars>
          <dgm:bulletEnabled val="1"/>
        </dgm:presLayoutVars>
      </dgm:prSet>
      <dgm:spPr/>
    </dgm:pt>
  </dgm:ptLst>
  <dgm:cxnLst>
    <dgm:cxn modelId="{50D8DE0C-D25F-4EA4-8EB5-C297D12E4683}" type="presOf" srcId="{66AE8F5D-43FC-451C-807C-78C7445A9C37}" destId="{B741F1CA-7BA4-40F3-93A5-1A63BF1FA5E6}" srcOrd="0" destOrd="0" presId="urn:microsoft.com/office/officeart/2005/8/layout/radial5"/>
    <dgm:cxn modelId="{11DAAB12-C0E4-45FB-A5D8-03B44F5C0ABC}" type="presOf" srcId="{FB76D419-E9DD-409E-8E2C-12F2822F192B}" destId="{0112CFF5-43D6-460B-8C58-E4D92040E6BE}" srcOrd="0" destOrd="0" presId="urn:microsoft.com/office/officeart/2005/8/layout/radial5"/>
    <dgm:cxn modelId="{43AEF729-1361-4600-91AC-7E3C1EDEA151}" type="presOf" srcId="{B59D1532-A1A6-4685-95ED-73318885BBAD}" destId="{2E55BFAD-0640-4372-8743-B36D4E36CB15}" srcOrd="0" destOrd="0" presId="urn:microsoft.com/office/officeart/2005/8/layout/radial5"/>
    <dgm:cxn modelId="{1C0DE42C-6C30-4AC7-9784-7EB01BFF8255}" type="presOf" srcId="{44005C3F-B56D-423E-99B7-F751B9C02BEF}" destId="{8EFFD33E-F621-474A-91CF-9DAA6A03A8E6}" srcOrd="0" destOrd="0" presId="urn:microsoft.com/office/officeart/2005/8/layout/radial5"/>
    <dgm:cxn modelId="{36FBB238-8B02-480C-AA14-2CA03DEE3B7B}" srcId="{B59D1532-A1A6-4685-95ED-73318885BBAD}" destId="{35BC6175-27A1-4060-AE29-BD0101EFA12D}" srcOrd="1" destOrd="0" parTransId="{E5DAF864-6D24-4150-B70D-981D4BAC9343}" sibTransId="{2CEA30A7-0AB4-45C5-8306-A458D10CC236}"/>
    <dgm:cxn modelId="{02C87961-B9F2-4D46-87AA-E564DA42D8C5}" type="presOf" srcId="{D26170DA-6EF9-44CF-8014-7C476C15411D}" destId="{3B4C76B1-2C98-4BB3-8C16-3EC2D294B4B0}" srcOrd="0" destOrd="0" presId="urn:microsoft.com/office/officeart/2005/8/layout/radial5"/>
    <dgm:cxn modelId="{D3126C46-2CD4-440F-AEB9-1F63A9520892}" type="presOf" srcId="{2BE1A19B-E697-465D-B1DC-173F744B5054}" destId="{CDAB4B21-49F3-4A26-A646-AC8B569F4B0E}" srcOrd="0" destOrd="0" presId="urn:microsoft.com/office/officeart/2005/8/layout/radial5"/>
    <dgm:cxn modelId="{8BF5958C-CC81-489A-A78C-0FB52E549EED}" srcId="{B59D1532-A1A6-4685-95ED-73318885BBAD}" destId="{D26170DA-6EF9-44CF-8014-7C476C15411D}" srcOrd="2" destOrd="0" parTransId="{835641FD-05CB-4C69-82DE-1F2CEAAF85CA}" sibTransId="{28910A73-B1CE-42A7-90F0-D41D644E8C01}"/>
    <dgm:cxn modelId="{0773B2B5-5B74-4181-B2CC-95C17E74CCCE}" type="presOf" srcId="{835641FD-05CB-4C69-82DE-1F2CEAAF85CA}" destId="{CF815B98-14E8-4347-8428-44590616E0C9}" srcOrd="0" destOrd="0" presId="urn:microsoft.com/office/officeart/2005/8/layout/radial5"/>
    <dgm:cxn modelId="{1BBF87B7-35B6-4971-9B5E-A55BE391F9E1}" type="presOf" srcId="{44005C3F-B56D-423E-99B7-F751B9C02BEF}" destId="{551FE686-2748-494C-88AF-0E0090BD6276}" srcOrd="1" destOrd="0" presId="urn:microsoft.com/office/officeart/2005/8/layout/radial5"/>
    <dgm:cxn modelId="{378B31B9-0319-41DB-8D14-702EAD075C7C}" srcId="{66AE8F5D-43FC-451C-807C-78C7445A9C37}" destId="{B59D1532-A1A6-4685-95ED-73318885BBAD}" srcOrd="0" destOrd="0" parTransId="{1376C090-EE2A-44FE-B279-55F7542AF8F4}" sibTransId="{7F83B38F-939B-4A8C-BE57-3AE2B7DFD1B9}"/>
    <dgm:cxn modelId="{888497BC-B736-4575-84BC-339ED287F3A5}" type="presOf" srcId="{2BE1A19B-E697-465D-B1DC-173F744B5054}" destId="{A1E1DE88-C956-44D5-BBE7-A8F2C44F27B6}" srcOrd="1" destOrd="0" presId="urn:microsoft.com/office/officeart/2005/8/layout/radial5"/>
    <dgm:cxn modelId="{0EDF76C2-30C1-449E-A29C-0953EFE43EDF}" srcId="{B59D1532-A1A6-4685-95ED-73318885BBAD}" destId="{071D8562-6014-4DE9-AB44-740EF1F3CDBA}" srcOrd="0" destOrd="0" parTransId="{44005C3F-B56D-423E-99B7-F751B9C02BEF}" sibTransId="{B84D4AB9-017E-44D8-836B-755832F04215}"/>
    <dgm:cxn modelId="{D8A79BCB-6852-467C-BA14-636638DB97C5}" type="presOf" srcId="{E5DAF864-6D24-4150-B70D-981D4BAC9343}" destId="{0EF6004B-6ED7-4569-8663-97A71CCD26E3}" srcOrd="1" destOrd="0" presId="urn:microsoft.com/office/officeart/2005/8/layout/radial5"/>
    <dgm:cxn modelId="{A8B28BCD-5675-45FF-B7D8-924EDF936195}" type="presOf" srcId="{071D8562-6014-4DE9-AB44-740EF1F3CDBA}" destId="{C4564C59-B02A-471A-9706-77F824D48511}" srcOrd="0" destOrd="0" presId="urn:microsoft.com/office/officeart/2005/8/layout/radial5"/>
    <dgm:cxn modelId="{EBA5EACD-B01F-42BA-8AE4-88EE247DF5B9}" srcId="{B59D1532-A1A6-4685-95ED-73318885BBAD}" destId="{FB76D419-E9DD-409E-8E2C-12F2822F192B}" srcOrd="3" destOrd="0" parTransId="{2BE1A19B-E697-465D-B1DC-173F744B5054}" sibTransId="{229D9FA4-FC85-417E-859C-8CE382B57B81}"/>
    <dgm:cxn modelId="{C1E45FD0-9F57-4DC6-8FBA-F1CA8B05EBED}" type="presOf" srcId="{835641FD-05CB-4C69-82DE-1F2CEAAF85CA}" destId="{45967F57-F90E-4F86-9284-1C3243B4A114}" srcOrd="1" destOrd="0" presId="urn:microsoft.com/office/officeart/2005/8/layout/radial5"/>
    <dgm:cxn modelId="{FAD96CE0-37A1-42FB-9FFA-B60E39CA0E26}" type="presOf" srcId="{35BC6175-27A1-4060-AE29-BD0101EFA12D}" destId="{3A3E1E1F-7F41-4566-BDCB-4461207CB8D7}" srcOrd="0" destOrd="0" presId="urn:microsoft.com/office/officeart/2005/8/layout/radial5"/>
    <dgm:cxn modelId="{9D3D7BF9-8296-45AB-8243-ED9BCB60C11F}" type="presOf" srcId="{E5DAF864-6D24-4150-B70D-981D4BAC9343}" destId="{6FA1D29A-0CA9-461C-82C5-D574A9BF4272}" srcOrd="0" destOrd="0" presId="urn:microsoft.com/office/officeart/2005/8/layout/radial5"/>
    <dgm:cxn modelId="{75DB30F1-135E-404E-AF76-560A3ABFD6FA}" type="presParOf" srcId="{B741F1CA-7BA4-40F3-93A5-1A63BF1FA5E6}" destId="{2E55BFAD-0640-4372-8743-B36D4E36CB15}" srcOrd="0" destOrd="0" presId="urn:microsoft.com/office/officeart/2005/8/layout/radial5"/>
    <dgm:cxn modelId="{D7EC57B7-CB9C-4896-8D18-0C8F38066801}" type="presParOf" srcId="{B741F1CA-7BA4-40F3-93A5-1A63BF1FA5E6}" destId="{8EFFD33E-F621-474A-91CF-9DAA6A03A8E6}" srcOrd="1" destOrd="0" presId="urn:microsoft.com/office/officeart/2005/8/layout/radial5"/>
    <dgm:cxn modelId="{151B16A4-2F7C-4540-841B-EDBDF0FA06D3}" type="presParOf" srcId="{8EFFD33E-F621-474A-91CF-9DAA6A03A8E6}" destId="{551FE686-2748-494C-88AF-0E0090BD6276}" srcOrd="0" destOrd="0" presId="urn:microsoft.com/office/officeart/2005/8/layout/radial5"/>
    <dgm:cxn modelId="{8F4FBACB-7840-4237-850A-E32A9931A29F}" type="presParOf" srcId="{B741F1CA-7BA4-40F3-93A5-1A63BF1FA5E6}" destId="{C4564C59-B02A-471A-9706-77F824D48511}" srcOrd="2" destOrd="0" presId="urn:microsoft.com/office/officeart/2005/8/layout/radial5"/>
    <dgm:cxn modelId="{DD66553E-01CC-4177-B2BD-CC9B8951174A}" type="presParOf" srcId="{B741F1CA-7BA4-40F3-93A5-1A63BF1FA5E6}" destId="{6FA1D29A-0CA9-461C-82C5-D574A9BF4272}" srcOrd="3" destOrd="0" presId="urn:microsoft.com/office/officeart/2005/8/layout/radial5"/>
    <dgm:cxn modelId="{22C84C78-250A-4279-B45C-B56FF2484148}" type="presParOf" srcId="{6FA1D29A-0CA9-461C-82C5-D574A9BF4272}" destId="{0EF6004B-6ED7-4569-8663-97A71CCD26E3}" srcOrd="0" destOrd="0" presId="urn:microsoft.com/office/officeart/2005/8/layout/radial5"/>
    <dgm:cxn modelId="{390FD39B-1904-48BF-8829-2EBDB0F2E889}" type="presParOf" srcId="{B741F1CA-7BA4-40F3-93A5-1A63BF1FA5E6}" destId="{3A3E1E1F-7F41-4566-BDCB-4461207CB8D7}" srcOrd="4" destOrd="0" presId="urn:microsoft.com/office/officeart/2005/8/layout/radial5"/>
    <dgm:cxn modelId="{3F802727-A6DF-4304-B74E-95C9F76D25D9}" type="presParOf" srcId="{B741F1CA-7BA4-40F3-93A5-1A63BF1FA5E6}" destId="{CF815B98-14E8-4347-8428-44590616E0C9}" srcOrd="5" destOrd="0" presId="urn:microsoft.com/office/officeart/2005/8/layout/radial5"/>
    <dgm:cxn modelId="{6F7BC718-07A3-49E0-B0F6-9E696F40E9DE}" type="presParOf" srcId="{CF815B98-14E8-4347-8428-44590616E0C9}" destId="{45967F57-F90E-4F86-9284-1C3243B4A114}" srcOrd="0" destOrd="0" presId="urn:microsoft.com/office/officeart/2005/8/layout/radial5"/>
    <dgm:cxn modelId="{D2B9B1A6-5F06-4A0D-9F8E-3980E6FCD860}" type="presParOf" srcId="{B741F1CA-7BA4-40F3-93A5-1A63BF1FA5E6}" destId="{3B4C76B1-2C98-4BB3-8C16-3EC2D294B4B0}" srcOrd="6" destOrd="0" presId="urn:microsoft.com/office/officeart/2005/8/layout/radial5"/>
    <dgm:cxn modelId="{E4C037D3-737C-452C-B66C-EBB5F0C7CFDC}" type="presParOf" srcId="{B741F1CA-7BA4-40F3-93A5-1A63BF1FA5E6}" destId="{CDAB4B21-49F3-4A26-A646-AC8B569F4B0E}" srcOrd="7" destOrd="0" presId="urn:microsoft.com/office/officeart/2005/8/layout/radial5"/>
    <dgm:cxn modelId="{B0429289-D9F5-4007-8456-2B44DBCB570E}" type="presParOf" srcId="{CDAB4B21-49F3-4A26-A646-AC8B569F4B0E}" destId="{A1E1DE88-C956-44D5-BBE7-A8F2C44F27B6}" srcOrd="0" destOrd="0" presId="urn:microsoft.com/office/officeart/2005/8/layout/radial5"/>
    <dgm:cxn modelId="{4E97E7C1-1C30-45EA-9193-06A849608A53}" type="presParOf" srcId="{B741F1CA-7BA4-40F3-93A5-1A63BF1FA5E6}" destId="{0112CFF5-43D6-460B-8C58-E4D92040E6BE}"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AE8F5D-43FC-451C-807C-78C7445A9C37}"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GB"/>
        </a:p>
      </dgm:t>
    </dgm:pt>
    <dgm:pt modelId="{B59D1532-A1A6-4685-95ED-73318885BBAD}">
      <dgm:prSet phldrT="[Text]"/>
      <dgm:spPr/>
      <dgm:t>
        <a:bodyPr/>
        <a:lstStyle/>
        <a:p>
          <a:pPr algn="ctr"/>
          <a:r>
            <a:rPr lang="cs-CZ" b="1"/>
            <a:t>MONETIZACE</a:t>
          </a:r>
        </a:p>
        <a:p>
          <a:pPr algn="ctr"/>
          <a:r>
            <a:rPr lang="cs-CZ"/>
            <a:t>Transformuje business model výhody pro zákazníky v peněžní příjmy(zisky)?</a:t>
          </a:r>
          <a:endParaRPr lang="en-GB"/>
        </a:p>
      </dgm:t>
    </dgm:pt>
    <dgm:pt modelId="{1376C090-EE2A-44FE-B279-55F7542AF8F4}" type="parTrans" cxnId="{378B31B9-0319-41DB-8D14-702EAD075C7C}">
      <dgm:prSet/>
      <dgm:spPr/>
      <dgm:t>
        <a:bodyPr/>
        <a:lstStyle/>
        <a:p>
          <a:pPr algn="ctr"/>
          <a:endParaRPr lang="en-GB"/>
        </a:p>
      </dgm:t>
    </dgm:pt>
    <dgm:pt modelId="{7F83B38F-939B-4A8C-BE57-3AE2B7DFD1B9}" type="sibTrans" cxnId="{378B31B9-0319-41DB-8D14-702EAD075C7C}">
      <dgm:prSet/>
      <dgm:spPr/>
      <dgm:t>
        <a:bodyPr/>
        <a:lstStyle/>
        <a:p>
          <a:pPr algn="ctr"/>
          <a:endParaRPr lang="en-GB"/>
        </a:p>
      </dgm:t>
    </dgm:pt>
    <dgm:pt modelId="{071D8562-6014-4DE9-AB44-740EF1F3CDBA}">
      <dgm:prSet phldrT="[Text]"/>
      <dgm:spPr/>
      <dgm:t>
        <a:bodyPr/>
        <a:lstStyle/>
        <a:p>
          <a:pPr algn="ctr"/>
          <a:r>
            <a:rPr lang="cs-CZ"/>
            <a:t>ADAPTABILITA</a:t>
          </a:r>
        </a:p>
        <a:p>
          <a:pPr algn="ctr"/>
          <a:r>
            <a:rPr lang="en-GB"/>
            <a:t>Je </a:t>
          </a:r>
          <a:r>
            <a:rPr lang="cs-CZ"/>
            <a:t>business</a:t>
          </a:r>
          <a:r>
            <a:rPr lang="en-GB"/>
            <a:t> model ziskově škálovatelný, aby vyhovoval novým potřebám zákazníků?</a:t>
          </a:r>
        </a:p>
      </dgm:t>
    </dgm:pt>
    <dgm:pt modelId="{44005C3F-B56D-423E-99B7-F751B9C02BEF}" type="parTrans" cxnId="{0EDF76C2-30C1-449E-A29C-0953EFE43EDF}">
      <dgm:prSet/>
      <dgm:spPr/>
      <dgm:t>
        <a:bodyPr/>
        <a:lstStyle/>
        <a:p>
          <a:pPr algn="ctr"/>
          <a:endParaRPr lang="en-GB"/>
        </a:p>
      </dgm:t>
    </dgm:pt>
    <dgm:pt modelId="{B84D4AB9-017E-44D8-836B-755832F04215}" type="sibTrans" cxnId="{0EDF76C2-30C1-449E-A29C-0953EFE43EDF}">
      <dgm:prSet/>
      <dgm:spPr/>
      <dgm:t>
        <a:bodyPr/>
        <a:lstStyle/>
        <a:p>
          <a:pPr algn="ctr"/>
          <a:endParaRPr lang="en-GB"/>
        </a:p>
      </dgm:t>
    </dgm:pt>
    <dgm:pt modelId="{35BC6175-27A1-4060-AE29-BD0101EFA12D}">
      <dgm:prSet phldrT="[Text]"/>
      <dgm:spPr/>
      <dgm:t>
        <a:bodyPr/>
        <a:lstStyle/>
        <a:p>
          <a:pPr algn="ctr"/>
          <a:r>
            <a:rPr lang="cs-CZ"/>
            <a:t>VZÁCNOST</a:t>
          </a:r>
        </a:p>
        <a:p>
          <a:pPr algn="ctr"/>
          <a:r>
            <a:rPr lang="en-GB"/>
            <a:t>Je </a:t>
          </a:r>
          <a:r>
            <a:rPr lang="cs-CZ"/>
            <a:t>business</a:t>
          </a:r>
          <a:r>
            <a:rPr lang="en-GB"/>
            <a:t> model jediný, který nabízí zákazníkovi </a:t>
          </a:r>
          <a:r>
            <a:rPr lang="cs-CZ"/>
            <a:t>přínosy</a:t>
          </a:r>
          <a:r>
            <a:rPr lang="en-GB"/>
            <a:t>?</a:t>
          </a:r>
          <a:r>
            <a:rPr lang="cs-CZ"/>
            <a:t> Jsou naše přínosy vyššní než u konkurence?</a:t>
          </a:r>
          <a:endParaRPr lang="en-GB"/>
        </a:p>
      </dgm:t>
    </dgm:pt>
    <dgm:pt modelId="{E5DAF864-6D24-4150-B70D-981D4BAC9343}" type="parTrans" cxnId="{36FBB238-8B02-480C-AA14-2CA03DEE3B7B}">
      <dgm:prSet/>
      <dgm:spPr/>
      <dgm:t>
        <a:bodyPr/>
        <a:lstStyle/>
        <a:p>
          <a:pPr algn="ctr"/>
          <a:endParaRPr lang="en-GB"/>
        </a:p>
      </dgm:t>
    </dgm:pt>
    <dgm:pt modelId="{2CEA30A7-0AB4-45C5-8306-A458D10CC236}" type="sibTrans" cxnId="{36FBB238-8B02-480C-AA14-2CA03DEE3B7B}">
      <dgm:prSet/>
      <dgm:spPr/>
      <dgm:t>
        <a:bodyPr/>
        <a:lstStyle/>
        <a:p>
          <a:pPr algn="ctr"/>
          <a:endParaRPr lang="en-GB"/>
        </a:p>
      </dgm:t>
    </dgm:pt>
    <dgm:pt modelId="{D26170DA-6EF9-44CF-8014-7C476C15411D}">
      <dgm:prSet phldrT="[Text]"/>
      <dgm:spPr/>
      <dgm:t>
        <a:bodyPr/>
        <a:lstStyle/>
        <a:p>
          <a:pPr algn="ctr"/>
          <a:r>
            <a:rPr lang="cs-CZ"/>
            <a:t>NAPODOBITELNOST</a:t>
          </a:r>
        </a:p>
        <a:p>
          <a:pPr algn="ctr"/>
          <a:r>
            <a:rPr lang="cs-CZ"/>
            <a:t>Je pro jiné firmy obtížné napodobit, nahradit či překonat přínosy?</a:t>
          </a:r>
          <a:endParaRPr lang="en-GB"/>
        </a:p>
      </dgm:t>
    </dgm:pt>
    <dgm:pt modelId="{835641FD-05CB-4C69-82DE-1F2CEAAF85CA}" type="parTrans" cxnId="{8BF5958C-CC81-489A-A78C-0FB52E549EED}">
      <dgm:prSet/>
      <dgm:spPr/>
      <dgm:t>
        <a:bodyPr/>
        <a:lstStyle/>
        <a:p>
          <a:pPr algn="ctr"/>
          <a:endParaRPr lang="en-GB"/>
        </a:p>
      </dgm:t>
    </dgm:pt>
    <dgm:pt modelId="{28910A73-B1CE-42A7-90F0-D41D644E8C01}" type="sibTrans" cxnId="{8BF5958C-CC81-489A-A78C-0FB52E549EED}">
      <dgm:prSet/>
      <dgm:spPr/>
      <dgm:t>
        <a:bodyPr/>
        <a:lstStyle/>
        <a:p>
          <a:pPr algn="ctr"/>
          <a:endParaRPr lang="en-GB"/>
        </a:p>
      </dgm:t>
    </dgm:pt>
    <dgm:pt modelId="{FB76D419-E9DD-409E-8E2C-12F2822F192B}">
      <dgm:prSet phldrT="[Text]"/>
      <dgm:spPr/>
      <dgm:t>
        <a:bodyPr/>
        <a:lstStyle/>
        <a:p>
          <a:pPr algn="ctr"/>
          <a:r>
            <a:rPr lang="cs-CZ"/>
            <a:t>HODNOTA</a:t>
          </a:r>
        </a:p>
        <a:p>
          <a:pPr algn="ctr"/>
          <a:r>
            <a:rPr lang="en-GB"/>
            <a:t>Nabízí </a:t>
          </a:r>
          <a:r>
            <a:rPr lang="cs-CZ"/>
            <a:t>business</a:t>
          </a:r>
          <a:r>
            <a:rPr lang="en-GB"/>
            <a:t> model výhody, které pro ně zákazníci vnímají jako cenné?</a:t>
          </a:r>
        </a:p>
      </dgm:t>
    </dgm:pt>
    <dgm:pt modelId="{2BE1A19B-E697-465D-B1DC-173F744B5054}" type="parTrans" cxnId="{EBA5EACD-B01F-42BA-8AE4-88EE247DF5B9}">
      <dgm:prSet/>
      <dgm:spPr/>
      <dgm:t>
        <a:bodyPr/>
        <a:lstStyle/>
        <a:p>
          <a:pPr algn="ctr"/>
          <a:endParaRPr lang="en-GB"/>
        </a:p>
      </dgm:t>
    </dgm:pt>
    <dgm:pt modelId="{229D9FA4-FC85-417E-859C-8CE382B57B81}" type="sibTrans" cxnId="{EBA5EACD-B01F-42BA-8AE4-88EE247DF5B9}">
      <dgm:prSet/>
      <dgm:spPr/>
      <dgm:t>
        <a:bodyPr/>
        <a:lstStyle/>
        <a:p>
          <a:pPr algn="ctr"/>
          <a:endParaRPr lang="en-GB"/>
        </a:p>
      </dgm:t>
    </dgm:pt>
    <dgm:pt modelId="{B741F1CA-7BA4-40F3-93A5-1A63BF1FA5E6}" type="pres">
      <dgm:prSet presAssocID="{66AE8F5D-43FC-451C-807C-78C7445A9C37}" presName="Name0" presStyleCnt="0">
        <dgm:presLayoutVars>
          <dgm:chMax val="1"/>
          <dgm:dir/>
          <dgm:animLvl val="ctr"/>
          <dgm:resizeHandles val="exact"/>
        </dgm:presLayoutVars>
      </dgm:prSet>
      <dgm:spPr/>
    </dgm:pt>
    <dgm:pt modelId="{2E55BFAD-0640-4372-8743-B36D4E36CB15}" type="pres">
      <dgm:prSet presAssocID="{B59D1532-A1A6-4685-95ED-73318885BBAD}" presName="centerShape" presStyleLbl="node0" presStyleIdx="0" presStyleCnt="1"/>
      <dgm:spPr/>
    </dgm:pt>
    <dgm:pt modelId="{8EFFD33E-F621-474A-91CF-9DAA6A03A8E6}" type="pres">
      <dgm:prSet presAssocID="{44005C3F-B56D-423E-99B7-F751B9C02BEF}" presName="parTrans" presStyleLbl="sibTrans2D1" presStyleIdx="0" presStyleCnt="4"/>
      <dgm:spPr/>
    </dgm:pt>
    <dgm:pt modelId="{551FE686-2748-494C-88AF-0E0090BD6276}" type="pres">
      <dgm:prSet presAssocID="{44005C3F-B56D-423E-99B7-F751B9C02BEF}" presName="connectorText" presStyleLbl="sibTrans2D1" presStyleIdx="0" presStyleCnt="4"/>
      <dgm:spPr/>
    </dgm:pt>
    <dgm:pt modelId="{C4564C59-B02A-471A-9706-77F824D48511}" type="pres">
      <dgm:prSet presAssocID="{071D8562-6014-4DE9-AB44-740EF1F3CDBA}" presName="node" presStyleLbl="node1" presStyleIdx="0" presStyleCnt="4">
        <dgm:presLayoutVars>
          <dgm:bulletEnabled val="1"/>
        </dgm:presLayoutVars>
      </dgm:prSet>
      <dgm:spPr/>
    </dgm:pt>
    <dgm:pt modelId="{6FA1D29A-0CA9-461C-82C5-D574A9BF4272}" type="pres">
      <dgm:prSet presAssocID="{E5DAF864-6D24-4150-B70D-981D4BAC9343}" presName="parTrans" presStyleLbl="sibTrans2D1" presStyleIdx="1" presStyleCnt="4"/>
      <dgm:spPr/>
    </dgm:pt>
    <dgm:pt modelId="{0EF6004B-6ED7-4569-8663-97A71CCD26E3}" type="pres">
      <dgm:prSet presAssocID="{E5DAF864-6D24-4150-B70D-981D4BAC9343}" presName="connectorText" presStyleLbl="sibTrans2D1" presStyleIdx="1" presStyleCnt="4"/>
      <dgm:spPr/>
    </dgm:pt>
    <dgm:pt modelId="{3A3E1E1F-7F41-4566-BDCB-4461207CB8D7}" type="pres">
      <dgm:prSet presAssocID="{35BC6175-27A1-4060-AE29-BD0101EFA12D}" presName="node" presStyleLbl="node1" presStyleIdx="1" presStyleCnt="4">
        <dgm:presLayoutVars>
          <dgm:bulletEnabled val="1"/>
        </dgm:presLayoutVars>
      </dgm:prSet>
      <dgm:spPr/>
    </dgm:pt>
    <dgm:pt modelId="{CF815B98-14E8-4347-8428-44590616E0C9}" type="pres">
      <dgm:prSet presAssocID="{835641FD-05CB-4C69-82DE-1F2CEAAF85CA}" presName="parTrans" presStyleLbl="sibTrans2D1" presStyleIdx="2" presStyleCnt="4"/>
      <dgm:spPr/>
    </dgm:pt>
    <dgm:pt modelId="{45967F57-F90E-4F86-9284-1C3243B4A114}" type="pres">
      <dgm:prSet presAssocID="{835641FD-05CB-4C69-82DE-1F2CEAAF85CA}" presName="connectorText" presStyleLbl="sibTrans2D1" presStyleIdx="2" presStyleCnt="4"/>
      <dgm:spPr/>
    </dgm:pt>
    <dgm:pt modelId="{3B4C76B1-2C98-4BB3-8C16-3EC2D294B4B0}" type="pres">
      <dgm:prSet presAssocID="{D26170DA-6EF9-44CF-8014-7C476C15411D}" presName="node" presStyleLbl="node1" presStyleIdx="2" presStyleCnt="4">
        <dgm:presLayoutVars>
          <dgm:bulletEnabled val="1"/>
        </dgm:presLayoutVars>
      </dgm:prSet>
      <dgm:spPr/>
    </dgm:pt>
    <dgm:pt modelId="{CDAB4B21-49F3-4A26-A646-AC8B569F4B0E}" type="pres">
      <dgm:prSet presAssocID="{2BE1A19B-E697-465D-B1DC-173F744B5054}" presName="parTrans" presStyleLbl="sibTrans2D1" presStyleIdx="3" presStyleCnt="4"/>
      <dgm:spPr/>
    </dgm:pt>
    <dgm:pt modelId="{A1E1DE88-C956-44D5-BBE7-A8F2C44F27B6}" type="pres">
      <dgm:prSet presAssocID="{2BE1A19B-E697-465D-B1DC-173F744B5054}" presName="connectorText" presStyleLbl="sibTrans2D1" presStyleIdx="3" presStyleCnt="4"/>
      <dgm:spPr/>
    </dgm:pt>
    <dgm:pt modelId="{0112CFF5-43D6-460B-8C58-E4D92040E6BE}" type="pres">
      <dgm:prSet presAssocID="{FB76D419-E9DD-409E-8E2C-12F2822F192B}" presName="node" presStyleLbl="node1" presStyleIdx="3" presStyleCnt="4">
        <dgm:presLayoutVars>
          <dgm:bulletEnabled val="1"/>
        </dgm:presLayoutVars>
      </dgm:prSet>
      <dgm:spPr/>
    </dgm:pt>
  </dgm:ptLst>
  <dgm:cxnLst>
    <dgm:cxn modelId="{50D8DE0C-D25F-4EA4-8EB5-C297D12E4683}" type="presOf" srcId="{66AE8F5D-43FC-451C-807C-78C7445A9C37}" destId="{B741F1CA-7BA4-40F3-93A5-1A63BF1FA5E6}" srcOrd="0" destOrd="0" presId="urn:microsoft.com/office/officeart/2005/8/layout/radial5"/>
    <dgm:cxn modelId="{11DAAB12-C0E4-45FB-A5D8-03B44F5C0ABC}" type="presOf" srcId="{FB76D419-E9DD-409E-8E2C-12F2822F192B}" destId="{0112CFF5-43D6-460B-8C58-E4D92040E6BE}" srcOrd="0" destOrd="0" presId="urn:microsoft.com/office/officeart/2005/8/layout/radial5"/>
    <dgm:cxn modelId="{43AEF729-1361-4600-91AC-7E3C1EDEA151}" type="presOf" srcId="{B59D1532-A1A6-4685-95ED-73318885BBAD}" destId="{2E55BFAD-0640-4372-8743-B36D4E36CB15}" srcOrd="0" destOrd="0" presId="urn:microsoft.com/office/officeart/2005/8/layout/radial5"/>
    <dgm:cxn modelId="{1C0DE42C-6C30-4AC7-9784-7EB01BFF8255}" type="presOf" srcId="{44005C3F-B56D-423E-99B7-F751B9C02BEF}" destId="{8EFFD33E-F621-474A-91CF-9DAA6A03A8E6}" srcOrd="0" destOrd="0" presId="urn:microsoft.com/office/officeart/2005/8/layout/radial5"/>
    <dgm:cxn modelId="{36FBB238-8B02-480C-AA14-2CA03DEE3B7B}" srcId="{B59D1532-A1A6-4685-95ED-73318885BBAD}" destId="{35BC6175-27A1-4060-AE29-BD0101EFA12D}" srcOrd="1" destOrd="0" parTransId="{E5DAF864-6D24-4150-B70D-981D4BAC9343}" sibTransId="{2CEA30A7-0AB4-45C5-8306-A458D10CC236}"/>
    <dgm:cxn modelId="{02C87961-B9F2-4D46-87AA-E564DA42D8C5}" type="presOf" srcId="{D26170DA-6EF9-44CF-8014-7C476C15411D}" destId="{3B4C76B1-2C98-4BB3-8C16-3EC2D294B4B0}" srcOrd="0" destOrd="0" presId="urn:microsoft.com/office/officeart/2005/8/layout/radial5"/>
    <dgm:cxn modelId="{D3126C46-2CD4-440F-AEB9-1F63A9520892}" type="presOf" srcId="{2BE1A19B-E697-465D-B1DC-173F744B5054}" destId="{CDAB4B21-49F3-4A26-A646-AC8B569F4B0E}" srcOrd="0" destOrd="0" presId="urn:microsoft.com/office/officeart/2005/8/layout/radial5"/>
    <dgm:cxn modelId="{8BF5958C-CC81-489A-A78C-0FB52E549EED}" srcId="{B59D1532-A1A6-4685-95ED-73318885BBAD}" destId="{D26170DA-6EF9-44CF-8014-7C476C15411D}" srcOrd="2" destOrd="0" parTransId="{835641FD-05CB-4C69-82DE-1F2CEAAF85CA}" sibTransId="{28910A73-B1CE-42A7-90F0-D41D644E8C01}"/>
    <dgm:cxn modelId="{0773B2B5-5B74-4181-B2CC-95C17E74CCCE}" type="presOf" srcId="{835641FD-05CB-4C69-82DE-1F2CEAAF85CA}" destId="{CF815B98-14E8-4347-8428-44590616E0C9}" srcOrd="0" destOrd="0" presId="urn:microsoft.com/office/officeart/2005/8/layout/radial5"/>
    <dgm:cxn modelId="{1BBF87B7-35B6-4971-9B5E-A55BE391F9E1}" type="presOf" srcId="{44005C3F-B56D-423E-99B7-F751B9C02BEF}" destId="{551FE686-2748-494C-88AF-0E0090BD6276}" srcOrd="1" destOrd="0" presId="urn:microsoft.com/office/officeart/2005/8/layout/radial5"/>
    <dgm:cxn modelId="{378B31B9-0319-41DB-8D14-702EAD075C7C}" srcId="{66AE8F5D-43FC-451C-807C-78C7445A9C37}" destId="{B59D1532-A1A6-4685-95ED-73318885BBAD}" srcOrd="0" destOrd="0" parTransId="{1376C090-EE2A-44FE-B279-55F7542AF8F4}" sibTransId="{7F83B38F-939B-4A8C-BE57-3AE2B7DFD1B9}"/>
    <dgm:cxn modelId="{888497BC-B736-4575-84BC-339ED287F3A5}" type="presOf" srcId="{2BE1A19B-E697-465D-B1DC-173F744B5054}" destId="{A1E1DE88-C956-44D5-BBE7-A8F2C44F27B6}" srcOrd="1" destOrd="0" presId="urn:microsoft.com/office/officeart/2005/8/layout/radial5"/>
    <dgm:cxn modelId="{0EDF76C2-30C1-449E-A29C-0953EFE43EDF}" srcId="{B59D1532-A1A6-4685-95ED-73318885BBAD}" destId="{071D8562-6014-4DE9-AB44-740EF1F3CDBA}" srcOrd="0" destOrd="0" parTransId="{44005C3F-B56D-423E-99B7-F751B9C02BEF}" sibTransId="{B84D4AB9-017E-44D8-836B-755832F04215}"/>
    <dgm:cxn modelId="{D8A79BCB-6852-467C-BA14-636638DB97C5}" type="presOf" srcId="{E5DAF864-6D24-4150-B70D-981D4BAC9343}" destId="{0EF6004B-6ED7-4569-8663-97A71CCD26E3}" srcOrd="1" destOrd="0" presId="urn:microsoft.com/office/officeart/2005/8/layout/radial5"/>
    <dgm:cxn modelId="{A8B28BCD-5675-45FF-B7D8-924EDF936195}" type="presOf" srcId="{071D8562-6014-4DE9-AB44-740EF1F3CDBA}" destId="{C4564C59-B02A-471A-9706-77F824D48511}" srcOrd="0" destOrd="0" presId="urn:microsoft.com/office/officeart/2005/8/layout/radial5"/>
    <dgm:cxn modelId="{EBA5EACD-B01F-42BA-8AE4-88EE247DF5B9}" srcId="{B59D1532-A1A6-4685-95ED-73318885BBAD}" destId="{FB76D419-E9DD-409E-8E2C-12F2822F192B}" srcOrd="3" destOrd="0" parTransId="{2BE1A19B-E697-465D-B1DC-173F744B5054}" sibTransId="{229D9FA4-FC85-417E-859C-8CE382B57B81}"/>
    <dgm:cxn modelId="{C1E45FD0-9F57-4DC6-8FBA-F1CA8B05EBED}" type="presOf" srcId="{835641FD-05CB-4C69-82DE-1F2CEAAF85CA}" destId="{45967F57-F90E-4F86-9284-1C3243B4A114}" srcOrd="1" destOrd="0" presId="urn:microsoft.com/office/officeart/2005/8/layout/radial5"/>
    <dgm:cxn modelId="{FAD96CE0-37A1-42FB-9FFA-B60E39CA0E26}" type="presOf" srcId="{35BC6175-27A1-4060-AE29-BD0101EFA12D}" destId="{3A3E1E1F-7F41-4566-BDCB-4461207CB8D7}" srcOrd="0" destOrd="0" presId="urn:microsoft.com/office/officeart/2005/8/layout/radial5"/>
    <dgm:cxn modelId="{9D3D7BF9-8296-45AB-8243-ED9BCB60C11F}" type="presOf" srcId="{E5DAF864-6D24-4150-B70D-981D4BAC9343}" destId="{6FA1D29A-0CA9-461C-82C5-D574A9BF4272}" srcOrd="0" destOrd="0" presId="urn:microsoft.com/office/officeart/2005/8/layout/radial5"/>
    <dgm:cxn modelId="{75DB30F1-135E-404E-AF76-560A3ABFD6FA}" type="presParOf" srcId="{B741F1CA-7BA4-40F3-93A5-1A63BF1FA5E6}" destId="{2E55BFAD-0640-4372-8743-B36D4E36CB15}" srcOrd="0" destOrd="0" presId="urn:microsoft.com/office/officeart/2005/8/layout/radial5"/>
    <dgm:cxn modelId="{D7EC57B7-CB9C-4896-8D18-0C8F38066801}" type="presParOf" srcId="{B741F1CA-7BA4-40F3-93A5-1A63BF1FA5E6}" destId="{8EFFD33E-F621-474A-91CF-9DAA6A03A8E6}" srcOrd="1" destOrd="0" presId="urn:microsoft.com/office/officeart/2005/8/layout/radial5"/>
    <dgm:cxn modelId="{151B16A4-2F7C-4540-841B-EDBDF0FA06D3}" type="presParOf" srcId="{8EFFD33E-F621-474A-91CF-9DAA6A03A8E6}" destId="{551FE686-2748-494C-88AF-0E0090BD6276}" srcOrd="0" destOrd="0" presId="urn:microsoft.com/office/officeart/2005/8/layout/radial5"/>
    <dgm:cxn modelId="{8F4FBACB-7840-4237-850A-E32A9931A29F}" type="presParOf" srcId="{B741F1CA-7BA4-40F3-93A5-1A63BF1FA5E6}" destId="{C4564C59-B02A-471A-9706-77F824D48511}" srcOrd="2" destOrd="0" presId="urn:microsoft.com/office/officeart/2005/8/layout/radial5"/>
    <dgm:cxn modelId="{DD66553E-01CC-4177-B2BD-CC9B8951174A}" type="presParOf" srcId="{B741F1CA-7BA4-40F3-93A5-1A63BF1FA5E6}" destId="{6FA1D29A-0CA9-461C-82C5-D574A9BF4272}" srcOrd="3" destOrd="0" presId="urn:microsoft.com/office/officeart/2005/8/layout/radial5"/>
    <dgm:cxn modelId="{22C84C78-250A-4279-B45C-B56FF2484148}" type="presParOf" srcId="{6FA1D29A-0CA9-461C-82C5-D574A9BF4272}" destId="{0EF6004B-6ED7-4569-8663-97A71CCD26E3}" srcOrd="0" destOrd="0" presId="urn:microsoft.com/office/officeart/2005/8/layout/radial5"/>
    <dgm:cxn modelId="{390FD39B-1904-48BF-8829-2EBDB0F2E889}" type="presParOf" srcId="{B741F1CA-7BA4-40F3-93A5-1A63BF1FA5E6}" destId="{3A3E1E1F-7F41-4566-BDCB-4461207CB8D7}" srcOrd="4" destOrd="0" presId="urn:microsoft.com/office/officeart/2005/8/layout/radial5"/>
    <dgm:cxn modelId="{3F802727-A6DF-4304-B74E-95C9F76D25D9}" type="presParOf" srcId="{B741F1CA-7BA4-40F3-93A5-1A63BF1FA5E6}" destId="{CF815B98-14E8-4347-8428-44590616E0C9}" srcOrd="5" destOrd="0" presId="urn:microsoft.com/office/officeart/2005/8/layout/radial5"/>
    <dgm:cxn modelId="{6F7BC718-07A3-49E0-B0F6-9E696F40E9DE}" type="presParOf" srcId="{CF815B98-14E8-4347-8428-44590616E0C9}" destId="{45967F57-F90E-4F86-9284-1C3243B4A114}" srcOrd="0" destOrd="0" presId="urn:microsoft.com/office/officeart/2005/8/layout/radial5"/>
    <dgm:cxn modelId="{D2B9B1A6-5F06-4A0D-9F8E-3980E6FCD860}" type="presParOf" srcId="{B741F1CA-7BA4-40F3-93A5-1A63BF1FA5E6}" destId="{3B4C76B1-2C98-4BB3-8C16-3EC2D294B4B0}" srcOrd="6" destOrd="0" presId="urn:microsoft.com/office/officeart/2005/8/layout/radial5"/>
    <dgm:cxn modelId="{E4C037D3-737C-452C-B66C-EBB5F0C7CFDC}" type="presParOf" srcId="{B741F1CA-7BA4-40F3-93A5-1A63BF1FA5E6}" destId="{CDAB4B21-49F3-4A26-A646-AC8B569F4B0E}" srcOrd="7" destOrd="0" presId="urn:microsoft.com/office/officeart/2005/8/layout/radial5"/>
    <dgm:cxn modelId="{B0429289-D9F5-4007-8456-2B44DBCB570E}" type="presParOf" srcId="{CDAB4B21-49F3-4A26-A646-AC8B569F4B0E}" destId="{A1E1DE88-C956-44D5-BBE7-A8F2C44F27B6}" srcOrd="0" destOrd="0" presId="urn:microsoft.com/office/officeart/2005/8/layout/radial5"/>
    <dgm:cxn modelId="{4E97E7C1-1C30-45EA-9193-06A849608A53}" type="presParOf" srcId="{B741F1CA-7BA4-40F3-93A5-1A63BF1FA5E6}" destId="{0112CFF5-43D6-460B-8C58-E4D92040E6BE}"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AE8F5D-43FC-451C-807C-78C7445A9C37}"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GB"/>
        </a:p>
      </dgm:t>
    </dgm:pt>
    <dgm:pt modelId="{B59D1532-A1A6-4685-95ED-73318885BBAD}">
      <dgm:prSet phldrT="[Text]"/>
      <dgm:spPr/>
      <dgm:t>
        <a:bodyPr/>
        <a:lstStyle/>
        <a:p>
          <a:pPr algn="ctr"/>
          <a:r>
            <a:rPr lang="cs-CZ" b="1"/>
            <a:t>MONETIZACE</a:t>
          </a:r>
        </a:p>
        <a:p>
          <a:pPr algn="ctr"/>
          <a:r>
            <a:rPr lang="cs-CZ"/>
            <a:t>Transformuje business model výhody pro zákazníky v peněžní příjmy(zisky)?</a:t>
          </a:r>
          <a:endParaRPr lang="en-GB"/>
        </a:p>
      </dgm:t>
    </dgm:pt>
    <dgm:pt modelId="{1376C090-EE2A-44FE-B279-55F7542AF8F4}" type="parTrans" cxnId="{378B31B9-0319-41DB-8D14-702EAD075C7C}">
      <dgm:prSet/>
      <dgm:spPr/>
      <dgm:t>
        <a:bodyPr/>
        <a:lstStyle/>
        <a:p>
          <a:pPr algn="ctr"/>
          <a:endParaRPr lang="en-GB"/>
        </a:p>
      </dgm:t>
    </dgm:pt>
    <dgm:pt modelId="{7F83B38F-939B-4A8C-BE57-3AE2B7DFD1B9}" type="sibTrans" cxnId="{378B31B9-0319-41DB-8D14-702EAD075C7C}">
      <dgm:prSet/>
      <dgm:spPr/>
      <dgm:t>
        <a:bodyPr/>
        <a:lstStyle/>
        <a:p>
          <a:pPr algn="ctr"/>
          <a:endParaRPr lang="en-GB"/>
        </a:p>
      </dgm:t>
    </dgm:pt>
    <dgm:pt modelId="{071D8562-6014-4DE9-AB44-740EF1F3CDBA}">
      <dgm:prSet phldrT="[Text]"/>
      <dgm:spPr/>
      <dgm:t>
        <a:bodyPr/>
        <a:lstStyle/>
        <a:p>
          <a:pPr algn="ctr"/>
          <a:r>
            <a:rPr lang="cs-CZ"/>
            <a:t>ADAPTABILITA</a:t>
          </a:r>
        </a:p>
        <a:p>
          <a:pPr algn="ctr"/>
          <a:r>
            <a:rPr lang="en-GB"/>
            <a:t>Je </a:t>
          </a:r>
          <a:r>
            <a:rPr lang="cs-CZ"/>
            <a:t>business</a:t>
          </a:r>
          <a:r>
            <a:rPr lang="en-GB"/>
            <a:t> model ziskově škálovatelný, aby vyhovoval novým potřebám zákazníků?</a:t>
          </a:r>
        </a:p>
      </dgm:t>
    </dgm:pt>
    <dgm:pt modelId="{44005C3F-B56D-423E-99B7-F751B9C02BEF}" type="parTrans" cxnId="{0EDF76C2-30C1-449E-A29C-0953EFE43EDF}">
      <dgm:prSet/>
      <dgm:spPr/>
      <dgm:t>
        <a:bodyPr/>
        <a:lstStyle/>
        <a:p>
          <a:pPr algn="ctr"/>
          <a:endParaRPr lang="en-GB"/>
        </a:p>
      </dgm:t>
    </dgm:pt>
    <dgm:pt modelId="{B84D4AB9-017E-44D8-836B-755832F04215}" type="sibTrans" cxnId="{0EDF76C2-30C1-449E-A29C-0953EFE43EDF}">
      <dgm:prSet/>
      <dgm:spPr/>
      <dgm:t>
        <a:bodyPr/>
        <a:lstStyle/>
        <a:p>
          <a:pPr algn="ctr"/>
          <a:endParaRPr lang="en-GB"/>
        </a:p>
      </dgm:t>
    </dgm:pt>
    <dgm:pt modelId="{35BC6175-27A1-4060-AE29-BD0101EFA12D}">
      <dgm:prSet phldrT="[Text]"/>
      <dgm:spPr/>
      <dgm:t>
        <a:bodyPr/>
        <a:lstStyle/>
        <a:p>
          <a:pPr algn="ctr"/>
          <a:r>
            <a:rPr lang="cs-CZ"/>
            <a:t>VZÁCNOST</a:t>
          </a:r>
        </a:p>
        <a:p>
          <a:pPr algn="ctr"/>
          <a:r>
            <a:rPr lang="en-GB"/>
            <a:t>Je </a:t>
          </a:r>
          <a:r>
            <a:rPr lang="cs-CZ"/>
            <a:t>business</a:t>
          </a:r>
          <a:r>
            <a:rPr lang="en-GB"/>
            <a:t> model jediný, který nabízí zákazníkovi </a:t>
          </a:r>
          <a:r>
            <a:rPr lang="cs-CZ"/>
            <a:t>přínosy</a:t>
          </a:r>
          <a:r>
            <a:rPr lang="en-GB"/>
            <a:t>?</a:t>
          </a:r>
          <a:r>
            <a:rPr lang="cs-CZ"/>
            <a:t> Jsou naše přínosy vyššní než u konkurence?</a:t>
          </a:r>
          <a:endParaRPr lang="en-GB"/>
        </a:p>
      </dgm:t>
    </dgm:pt>
    <dgm:pt modelId="{E5DAF864-6D24-4150-B70D-981D4BAC9343}" type="parTrans" cxnId="{36FBB238-8B02-480C-AA14-2CA03DEE3B7B}">
      <dgm:prSet/>
      <dgm:spPr/>
      <dgm:t>
        <a:bodyPr/>
        <a:lstStyle/>
        <a:p>
          <a:pPr algn="ctr"/>
          <a:endParaRPr lang="en-GB"/>
        </a:p>
      </dgm:t>
    </dgm:pt>
    <dgm:pt modelId="{2CEA30A7-0AB4-45C5-8306-A458D10CC236}" type="sibTrans" cxnId="{36FBB238-8B02-480C-AA14-2CA03DEE3B7B}">
      <dgm:prSet/>
      <dgm:spPr/>
      <dgm:t>
        <a:bodyPr/>
        <a:lstStyle/>
        <a:p>
          <a:pPr algn="ctr"/>
          <a:endParaRPr lang="en-GB"/>
        </a:p>
      </dgm:t>
    </dgm:pt>
    <dgm:pt modelId="{D26170DA-6EF9-44CF-8014-7C476C15411D}">
      <dgm:prSet phldrT="[Text]"/>
      <dgm:spPr/>
      <dgm:t>
        <a:bodyPr/>
        <a:lstStyle/>
        <a:p>
          <a:pPr algn="ctr"/>
          <a:r>
            <a:rPr lang="cs-CZ"/>
            <a:t>NAPODOBITELNOST</a:t>
          </a:r>
        </a:p>
        <a:p>
          <a:pPr algn="ctr"/>
          <a:r>
            <a:rPr lang="cs-CZ"/>
            <a:t>Je pro jiné firmy obtížné napodobit, nahradit či překonat přínosy?</a:t>
          </a:r>
          <a:endParaRPr lang="en-GB"/>
        </a:p>
      </dgm:t>
    </dgm:pt>
    <dgm:pt modelId="{835641FD-05CB-4C69-82DE-1F2CEAAF85CA}" type="parTrans" cxnId="{8BF5958C-CC81-489A-A78C-0FB52E549EED}">
      <dgm:prSet/>
      <dgm:spPr/>
      <dgm:t>
        <a:bodyPr/>
        <a:lstStyle/>
        <a:p>
          <a:pPr algn="ctr"/>
          <a:endParaRPr lang="en-GB"/>
        </a:p>
      </dgm:t>
    </dgm:pt>
    <dgm:pt modelId="{28910A73-B1CE-42A7-90F0-D41D644E8C01}" type="sibTrans" cxnId="{8BF5958C-CC81-489A-A78C-0FB52E549EED}">
      <dgm:prSet/>
      <dgm:spPr/>
      <dgm:t>
        <a:bodyPr/>
        <a:lstStyle/>
        <a:p>
          <a:pPr algn="ctr"/>
          <a:endParaRPr lang="en-GB"/>
        </a:p>
      </dgm:t>
    </dgm:pt>
    <dgm:pt modelId="{FB76D419-E9DD-409E-8E2C-12F2822F192B}">
      <dgm:prSet phldrT="[Text]"/>
      <dgm:spPr/>
      <dgm:t>
        <a:bodyPr/>
        <a:lstStyle/>
        <a:p>
          <a:pPr algn="ctr"/>
          <a:r>
            <a:rPr lang="cs-CZ"/>
            <a:t>HODNOTA</a:t>
          </a:r>
        </a:p>
        <a:p>
          <a:pPr algn="ctr"/>
          <a:r>
            <a:rPr lang="en-GB"/>
            <a:t>Nabízí </a:t>
          </a:r>
          <a:r>
            <a:rPr lang="cs-CZ"/>
            <a:t>business</a:t>
          </a:r>
          <a:r>
            <a:rPr lang="en-GB"/>
            <a:t> model výhody, které pro ně zákazníci vnímají jako cenné?</a:t>
          </a:r>
        </a:p>
      </dgm:t>
    </dgm:pt>
    <dgm:pt modelId="{2BE1A19B-E697-465D-B1DC-173F744B5054}" type="parTrans" cxnId="{EBA5EACD-B01F-42BA-8AE4-88EE247DF5B9}">
      <dgm:prSet/>
      <dgm:spPr/>
      <dgm:t>
        <a:bodyPr/>
        <a:lstStyle/>
        <a:p>
          <a:pPr algn="ctr"/>
          <a:endParaRPr lang="en-GB"/>
        </a:p>
      </dgm:t>
    </dgm:pt>
    <dgm:pt modelId="{229D9FA4-FC85-417E-859C-8CE382B57B81}" type="sibTrans" cxnId="{EBA5EACD-B01F-42BA-8AE4-88EE247DF5B9}">
      <dgm:prSet/>
      <dgm:spPr/>
      <dgm:t>
        <a:bodyPr/>
        <a:lstStyle/>
        <a:p>
          <a:pPr algn="ctr"/>
          <a:endParaRPr lang="en-GB"/>
        </a:p>
      </dgm:t>
    </dgm:pt>
    <dgm:pt modelId="{B741F1CA-7BA4-40F3-93A5-1A63BF1FA5E6}" type="pres">
      <dgm:prSet presAssocID="{66AE8F5D-43FC-451C-807C-78C7445A9C37}" presName="Name0" presStyleCnt="0">
        <dgm:presLayoutVars>
          <dgm:chMax val="1"/>
          <dgm:dir/>
          <dgm:animLvl val="ctr"/>
          <dgm:resizeHandles val="exact"/>
        </dgm:presLayoutVars>
      </dgm:prSet>
      <dgm:spPr/>
    </dgm:pt>
    <dgm:pt modelId="{2E55BFAD-0640-4372-8743-B36D4E36CB15}" type="pres">
      <dgm:prSet presAssocID="{B59D1532-A1A6-4685-95ED-73318885BBAD}" presName="centerShape" presStyleLbl="node0" presStyleIdx="0" presStyleCnt="1"/>
      <dgm:spPr/>
    </dgm:pt>
    <dgm:pt modelId="{8EFFD33E-F621-474A-91CF-9DAA6A03A8E6}" type="pres">
      <dgm:prSet presAssocID="{44005C3F-B56D-423E-99B7-F751B9C02BEF}" presName="parTrans" presStyleLbl="sibTrans2D1" presStyleIdx="0" presStyleCnt="4"/>
      <dgm:spPr/>
    </dgm:pt>
    <dgm:pt modelId="{551FE686-2748-494C-88AF-0E0090BD6276}" type="pres">
      <dgm:prSet presAssocID="{44005C3F-B56D-423E-99B7-F751B9C02BEF}" presName="connectorText" presStyleLbl="sibTrans2D1" presStyleIdx="0" presStyleCnt="4"/>
      <dgm:spPr/>
    </dgm:pt>
    <dgm:pt modelId="{C4564C59-B02A-471A-9706-77F824D48511}" type="pres">
      <dgm:prSet presAssocID="{071D8562-6014-4DE9-AB44-740EF1F3CDBA}" presName="node" presStyleLbl="node1" presStyleIdx="0" presStyleCnt="4">
        <dgm:presLayoutVars>
          <dgm:bulletEnabled val="1"/>
        </dgm:presLayoutVars>
      </dgm:prSet>
      <dgm:spPr/>
    </dgm:pt>
    <dgm:pt modelId="{6FA1D29A-0CA9-461C-82C5-D574A9BF4272}" type="pres">
      <dgm:prSet presAssocID="{E5DAF864-6D24-4150-B70D-981D4BAC9343}" presName="parTrans" presStyleLbl="sibTrans2D1" presStyleIdx="1" presStyleCnt="4"/>
      <dgm:spPr/>
    </dgm:pt>
    <dgm:pt modelId="{0EF6004B-6ED7-4569-8663-97A71CCD26E3}" type="pres">
      <dgm:prSet presAssocID="{E5DAF864-6D24-4150-B70D-981D4BAC9343}" presName="connectorText" presStyleLbl="sibTrans2D1" presStyleIdx="1" presStyleCnt="4"/>
      <dgm:spPr/>
    </dgm:pt>
    <dgm:pt modelId="{3A3E1E1F-7F41-4566-BDCB-4461207CB8D7}" type="pres">
      <dgm:prSet presAssocID="{35BC6175-27A1-4060-AE29-BD0101EFA12D}" presName="node" presStyleLbl="node1" presStyleIdx="1" presStyleCnt="4">
        <dgm:presLayoutVars>
          <dgm:bulletEnabled val="1"/>
        </dgm:presLayoutVars>
      </dgm:prSet>
      <dgm:spPr/>
    </dgm:pt>
    <dgm:pt modelId="{CF815B98-14E8-4347-8428-44590616E0C9}" type="pres">
      <dgm:prSet presAssocID="{835641FD-05CB-4C69-82DE-1F2CEAAF85CA}" presName="parTrans" presStyleLbl="sibTrans2D1" presStyleIdx="2" presStyleCnt="4"/>
      <dgm:spPr/>
    </dgm:pt>
    <dgm:pt modelId="{45967F57-F90E-4F86-9284-1C3243B4A114}" type="pres">
      <dgm:prSet presAssocID="{835641FD-05CB-4C69-82DE-1F2CEAAF85CA}" presName="connectorText" presStyleLbl="sibTrans2D1" presStyleIdx="2" presStyleCnt="4"/>
      <dgm:spPr/>
    </dgm:pt>
    <dgm:pt modelId="{3B4C76B1-2C98-4BB3-8C16-3EC2D294B4B0}" type="pres">
      <dgm:prSet presAssocID="{D26170DA-6EF9-44CF-8014-7C476C15411D}" presName="node" presStyleLbl="node1" presStyleIdx="2" presStyleCnt="4">
        <dgm:presLayoutVars>
          <dgm:bulletEnabled val="1"/>
        </dgm:presLayoutVars>
      </dgm:prSet>
      <dgm:spPr/>
    </dgm:pt>
    <dgm:pt modelId="{CDAB4B21-49F3-4A26-A646-AC8B569F4B0E}" type="pres">
      <dgm:prSet presAssocID="{2BE1A19B-E697-465D-B1DC-173F744B5054}" presName="parTrans" presStyleLbl="sibTrans2D1" presStyleIdx="3" presStyleCnt="4"/>
      <dgm:spPr/>
    </dgm:pt>
    <dgm:pt modelId="{A1E1DE88-C956-44D5-BBE7-A8F2C44F27B6}" type="pres">
      <dgm:prSet presAssocID="{2BE1A19B-E697-465D-B1DC-173F744B5054}" presName="connectorText" presStyleLbl="sibTrans2D1" presStyleIdx="3" presStyleCnt="4"/>
      <dgm:spPr/>
    </dgm:pt>
    <dgm:pt modelId="{0112CFF5-43D6-460B-8C58-E4D92040E6BE}" type="pres">
      <dgm:prSet presAssocID="{FB76D419-E9DD-409E-8E2C-12F2822F192B}" presName="node" presStyleLbl="node1" presStyleIdx="3" presStyleCnt="4">
        <dgm:presLayoutVars>
          <dgm:bulletEnabled val="1"/>
        </dgm:presLayoutVars>
      </dgm:prSet>
      <dgm:spPr/>
    </dgm:pt>
  </dgm:ptLst>
  <dgm:cxnLst>
    <dgm:cxn modelId="{50D8DE0C-D25F-4EA4-8EB5-C297D12E4683}" type="presOf" srcId="{66AE8F5D-43FC-451C-807C-78C7445A9C37}" destId="{B741F1CA-7BA4-40F3-93A5-1A63BF1FA5E6}" srcOrd="0" destOrd="0" presId="urn:microsoft.com/office/officeart/2005/8/layout/radial5"/>
    <dgm:cxn modelId="{11DAAB12-C0E4-45FB-A5D8-03B44F5C0ABC}" type="presOf" srcId="{FB76D419-E9DD-409E-8E2C-12F2822F192B}" destId="{0112CFF5-43D6-460B-8C58-E4D92040E6BE}" srcOrd="0" destOrd="0" presId="urn:microsoft.com/office/officeart/2005/8/layout/radial5"/>
    <dgm:cxn modelId="{43AEF729-1361-4600-91AC-7E3C1EDEA151}" type="presOf" srcId="{B59D1532-A1A6-4685-95ED-73318885BBAD}" destId="{2E55BFAD-0640-4372-8743-B36D4E36CB15}" srcOrd="0" destOrd="0" presId="urn:microsoft.com/office/officeart/2005/8/layout/radial5"/>
    <dgm:cxn modelId="{1C0DE42C-6C30-4AC7-9784-7EB01BFF8255}" type="presOf" srcId="{44005C3F-B56D-423E-99B7-F751B9C02BEF}" destId="{8EFFD33E-F621-474A-91CF-9DAA6A03A8E6}" srcOrd="0" destOrd="0" presId="urn:microsoft.com/office/officeart/2005/8/layout/radial5"/>
    <dgm:cxn modelId="{36FBB238-8B02-480C-AA14-2CA03DEE3B7B}" srcId="{B59D1532-A1A6-4685-95ED-73318885BBAD}" destId="{35BC6175-27A1-4060-AE29-BD0101EFA12D}" srcOrd="1" destOrd="0" parTransId="{E5DAF864-6D24-4150-B70D-981D4BAC9343}" sibTransId="{2CEA30A7-0AB4-45C5-8306-A458D10CC236}"/>
    <dgm:cxn modelId="{02C87961-B9F2-4D46-87AA-E564DA42D8C5}" type="presOf" srcId="{D26170DA-6EF9-44CF-8014-7C476C15411D}" destId="{3B4C76B1-2C98-4BB3-8C16-3EC2D294B4B0}" srcOrd="0" destOrd="0" presId="urn:microsoft.com/office/officeart/2005/8/layout/radial5"/>
    <dgm:cxn modelId="{D3126C46-2CD4-440F-AEB9-1F63A9520892}" type="presOf" srcId="{2BE1A19B-E697-465D-B1DC-173F744B5054}" destId="{CDAB4B21-49F3-4A26-A646-AC8B569F4B0E}" srcOrd="0" destOrd="0" presId="urn:microsoft.com/office/officeart/2005/8/layout/radial5"/>
    <dgm:cxn modelId="{8BF5958C-CC81-489A-A78C-0FB52E549EED}" srcId="{B59D1532-A1A6-4685-95ED-73318885BBAD}" destId="{D26170DA-6EF9-44CF-8014-7C476C15411D}" srcOrd="2" destOrd="0" parTransId="{835641FD-05CB-4C69-82DE-1F2CEAAF85CA}" sibTransId="{28910A73-B1CE-42A7-90F0-D41D644E8C01}"/>
    <dgm:cxn modelId="{0773B2B5-5B74-4181-B2CC-95C17E74CCCE}" type="presOf" srcId="{835641FD-05CB-4C69-82DE-1F2CEAAF85CA}" destId="{CF815B98-14E8-4347-8428-44590616E0C9}" srcOrd="0" destOrd="0" presId="urn:microsoft.com/office/officeart/2005/8/layout/radial5"/>
    <dgm:cxn modelId="{1BBF87B7-35B6-4971-9B5E-A55BE391F9E1}" type="presOf" srcId="{44005C3F-B56D-423E-99B7-F751B9C02BEF}" destId="{551FE686-2748-494C-88AF-0E0090BD6276}" srcOrd="1" destOrd="0" presId="urn:microsoft.com/office/officeart/2005/8/layout/radial5"/>
    <dgm:cxn modelId="{378B31B9-0319-41DB-8D14-702EAD075C7C}" srcId="{66AE8F5D-43FC-451C-807C-78C7445A9C37}" destId="{B59D1532-A1A6-4685-95ED-73318885BBAD}" srcOrd="0" destOrd="0" parTransId="{1376C090-EE2A-44FE-B279-55F7542AF8F4}" sibTransId="{7F83B38F-939B-4A8C-BE57-3AE2B7DFD1B9}"/>
    <dgm:cxn modelId="{888497BC-B736-4575-84BC-339ED287F3A5}" type="presOf" srcId="{2BE1A19B-E697-465D-B1DC-173F744B5054}" destId="{A1E1DE88-C956-44D5-BBE7-A8F2C44F27B6}" srcOrd="1" destOrd="0" presId="urn:microsoft.com/office/officeart/2005/8/layout/radial5"/>
    <dgm:cxn modelId="{0EDF76C2-30C1-449E-A29C-0953EFE43EDF}" srcId="{B59D1532-A1A6-4685-95ED-73318885BBAD}" destId="{071D8562-6014-4DE9-AB44-740EF1F3CDBA}" srcOrd="0" destOrd="0" parTransId="{44005C3F-B56D-423E-99B7-F751B9C02BEF}" sibTransId="{B84D4AB9-017E-44D8-836B-755832F04215}"/>
    <dgm:cxn modelId="{D8A79BCB-6852-467C-BA14-636638DB97C5}" type="presOf" srcId="{E5DAF864-6D24-4150-B70D-981D4BAC9343}" destId="{0EF6004B-6ED7-4569-8663-97A71CCD26E3}" srcOrd="1" destOrd="0" presId="urn:microsoft.com/office/officeart/2005/8/layout/radial5"/>
    <dgm:cxn modelId="{A8B28BCD-5675-45FF-B7D8-924EDF936195}" type="presOf" srcId="{071D8562-6014-4DE9-AB44-740EF1F3CDBA}" destId="{C4564C59-B02A-471A-9706-77F824D48511}" srcOrd="0" destOrd="0" presId="urn:microsoft.com/office/officeart/2005/8/layout/radial5"/>
    <dgm:cxn modelId="{EBA5EACD-B01F-42BA-8AE4-88EE247DF5B9}" srcId="{B59D1532-A1A6-4685-95ED-73318885BBAD}" destId="{FB76D419-E9DD-409E-8E2C-12F2822F192B}" srcOrd="3" destOrd="0" parTransId="{2BE1A19B-E697-465D-B1DC-173F744B5054}" sibTransId="{229D9FA4-FC85-417E-859C-8CE382B57B81}"/>
    <dgm:cxn modelId="{C1E45FD0-9F57-4DC6-8FBA-F1CA8B05EBED}" type="presOf" srcId="{835641FD-05CB-4C69-82DE-1F2CEAAF85CA}" destId="{45967F57-F90E-4F86-9284-1C3243B4A114}" srcOrd="1" destOrd="0" presId="urn:microsoft.com/office/officeart/2005/8/layout/radial5"/>
    <dgm:cxn modelId="{FAD96CE0-37A1-42FB-9FFA-B60E39CA0E26}" type="presOf" srcId="{35BC6175-27A1-4060-AE29-BD0101EFA12D}" destId="{3A3E1E1F-7F41-4566-BDCB-4461207CB8D7}" srcOrd="0" destOrd="0" presId="urn:microsoft.com/office/officeart/2005/8/layout/radial5"/>
    <dgm:cxn modelId="{9D3D7BF9-8296-45AB-8243-ED9BCB60C11F}" type="presOf" srcId="{E5DAF864-6D24-4150-B70D-981D4BAC9343}" destId="{6FA1D29A-0CA9-461C-82C5-D574A9BF4272}" srcOrd="0" destOrd="0" presId="urn:microsoft.com/office/officeart/2005/8/layout/radial5"/>
    <dgm:cxn modelId="{75DB30F1-135E-404E-AF76-560A3ABFD6FA}" type="presParOf" srcId="{B741F1CA-7BA4-40F3-93A5-1A63BF1FA5E6}" destId="{2E55BFAD-0640-4372-8743-B36D4E36CB15}" srcOrd="0" destOrd="0" presId="urn:microsoft.com/office/officeart/2005/8/layout/radial5"/>
    <dgm:cxn modelId="{D7EC57B7-CB9C-4896-8D18-0C8F38066801}" type="presParOf" srcId="{B741F1CA-7BA4-40F3-93A5-1A63BF1FA5E6}" destId="{8EFFD33E-F621-474A-91CF-9DAA6A03A8E6}" srcOrd="1" destOrd="0" presId="urn:microsoft.com/office/officeart/2005/8/layout/radial5"/>
    <dgm:cxn modelId="{151B16A4-2F7C-4540-841B-EDBDF0FA06D3}" type="presParOf" srcId="{8EFFD33E-F621-474A-91CF-9DAA6A03A8E6}" destId="{551FE686-2748-494C-88AF-0E0090BD6276}" srcOrd="0" destOrd="0" presId="urn:microsoft.com/office/officeart/2005/8/layout/radial5"/>
    <dgm:cxn modelId="{8F4FBACB-7840-4237-850A-E32A9931A29F}" type="presParOf" srcId="{B741F1CA-7BA4-40F3-93A5-1A63BF1FA5E6}" destId="{C4564C59-B02A-471A-9706-77F824D48511}" srcOrd="2" destOrd="0" presId="urn:microsoft.com/office/officeart/2005/8/layout/radial5"/>
    <dgm:cxn modelId="{DD66553E-01CC-4177-B2BD-CC9B8951174A}" type="presParOf" srcId="{B741F1CA-7BA4-40F3-93A5-1A63BF1FA5E6}" destId="{6FA1D29A-0CA9-461C-82C5-D574A9BF4272}" srcOrd="3" destOrd="0" presId="urn:microsoft.com/office/officeart/2005/8/layout/radial5"/>
    <dgm:cxn modelId="{22C84C78-250A-4279-B45C-B56FF2484148}" type="presParOf" srcId="{6FA1D29A-0CA9-461C-82C5-D574A9BF4272}" destId="{0EF6004B-6ED7-4569-8663-97A71CCD26E3}" srcOrd="0" destOrd="0" presId="urn:microsoft.com/office/officeart/2005/8/layout/radial5"/>
    <dgm:cxn modelId="{390FD39B-1904-48BF-8829-2EBDB0F2E889}" type="presParOf" srcId="{B741F1CA-7BA4-40F3-93A5-1A63BF1FA5E6}" destId="{3A3E1E1F-7F41-4566-BDCB-4461207CB8D7}" srcOrd="4" destOrd="0" presId="urn:microsoft.com/office/officeart/2005/8/layout/radial5"/>
    <dgm:cxn modelId="{3F802727-A6DF-4304-B74E-95C9F76D25D9}" type="presParOf" srcId="{B741F1CA-7BA4-40F3-93A5-1A63BF1FA5E6}" destId="{CF815B98-14E8-4347-8428-44590616E0C9}" srcOrd="5" destOrd="0" presId="urn:microsoft.com/office/officeart/2005/8/layout/radial5"/>
    <dgm:cxn modelId="{6F7BC718-07A3-49E0-B0F6-9E696F40E9DE}" type="presParOf" srcId="{CF815B98-14E8-4347-8428-44590616E0C9}" destId="{45967F57-F90E-4F86-9284-1C3243B4A114}" srcOrd="0" destOrd="0" presId="urn:microsoft.com/office/officeart/2005/8/layout/radial5"/>
    <dgm:cxn modelId="{D2B9B1A6-5F06-4A0D-9F8E-3980E6FCD860}" type="presParOf" srcId="{B741F1CA-7BA4-40F3-93A5-1A63BF1FA5E6}" destId="{3B4C76B1-2C98-4BB3-8C16-3EC2D294B4B0}" srcOrd="6" destOrd="0" presId="urn:microsoft.com/office/officeart/2005/8/layout/radial5"/>
    <dgm:cxn modelId="{E4C037D3-737C-452C-B66C-EBB5F0C7CFDC}" type="presParOf" srcId="{B741F1CA-7BA4-40F3-93A5-1A63BF1FA5E6}" destId="{CDAB4B21-49F3-4A26-A646-AC8B569F4B0E}" srcOrd="7" destOrd="0" presId="urn:microsoft.com/office/officeart/2005/8/layout/radial5"/>
    <dgm:cxn modelId="{B0429289-D9F5-4007-8456-2B44DBCB570E}" type="presParOf" srcId="{CDAB4B21-49F3-4A26-A646-AC8B569F4B0E}" destId="{A1E1DE88-C956-44D5-BBE7-A8F2C44F27B6}" srcOrd="0" destOrd="0" presId="urn:microsoft.com/office/officeart/2005/8/layout/radial5"/>
    <dgm:cxn modelId="{4E97E7C1-1C30-45EA-9193-06A849608A53}" type="presParOf" srcId="{B741F1CA-7BA4-40F3-93A5-1A63BF1FA5E6}" destId="{0112CFF5-43D6-460B-8C58-E4D92040E6BE}"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6AE8F5D-43FC-451C-807C-78C7445A9C37}"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GB"/>
        </a:p>
      </dgm:t>
    </dgm:pt>
    <dgm:pt modelId="{B59D1532-A1A6-4685-95ED-73318885BBAD}">
      <dgm:prSet phldrT="[Text]"/>
      <dgm:spPr/>
      <dgm:t>
        <a:bodyPr/>
        <a:lstStyle/>
        <a:p>
          <a:pPr algn="ctr"/>
          <a:r>
            <a:rPr lang="cs-CZ" b="1"/>
            <a:t>MONETIZACE</a:t>
          </a:r>
        </a:p>
        <a:p>
          <a:pPr algn="ctr"/>
          <a:r>
            <a:rPr lang="cs-CZ"/>
            <a:t>Transformuje business model výhody pro zákazníky v peněžní příjmy(zisky)?</a:t>
          </a:r>
          <a:endParaRPr lang="en-GB"/>
        </a:p>
      </dgm:t>
    </dgm:pt>
    <dgm:pt modelId="{1376C090-EE2A-44FE-B279-55F7542AF8F4}" type="parTrans" cxnId="{378B31B9-0319-41DB-8D14-702EAD075C7C}">
      <dgm:prSet/>
      <dgm:spPr/>
      <dgm:t>
        <a:bodyPr/>
        <a:lstStyle/>
        <a:p>
          <a:pPr algn="ctr"/>
          <a:endParaRPr lang="en-GB"/>
        </a:p>
      </dgm:t>
    </dgm:pt>
    <dgm:pt modelId="{7F83B38F-939B-4A8C-BE57-3AE2B7DFD1B9}" type="sibTrans" cxnId="{378B31B9-0319-41DB-8D14-702EAD075C7C}">
      <dgm:prSet/>
      <dgm:spPr/>
      <dgm:t>
        <a:bodyPr/>
        <a:lstStyle/>
        <a:p>
          <a:pPr algn="ctr"/>
          <a:endParaRPr lang="en-GB"/>
        </a:p>
      </dgm:t>
    </dgm:pt>
    <dgm:pt modelId="{071D8562-6014-4DE9-AB44-740EF1F3CDBA}">
      <dgm:prSet phldrT="[Text]"/>
      <dgm:spPr/>
      <dgm:t>
        <a:bodyPr/>
        <a:lstStyle/>
        <a:p>
          <a:pPr algn="ctr"/>
          <a:r>
            <a:rPr lang="cs-CZ"/>
            <a:t>ADAPTABILITA</a:t>
          </a:r>
        </a:p>
        <a:p>
          <a:pPr algn="ctr"/>
          <a:r>
            <a:rPr lang="en-GB"/>
            <a:t>Je </a:t>
          </a:r>
          <a:r>
            <a:rPr lang="cs-CZ"/>
            <a:t>business</a:t>
          </a:r>
          <a:r>
            <a:rPr lang="en-GB"/>
            <a:t> model ziskově škálovatelný, aby vyhovoval novým potřebám zákazníků?</a:t>
          </a:r>
        </a:p>
      </dgm:t>
    </dgm:pt>
    <dgm:pt modelId="{44005C3F-B56D-423E-99B7-F751B9C02BEF}" type="parTrans" cxnId="{0EDF76C2-30C1-449E-A29C-0953EFE43EDF}">
      <dgm:prSet/>
      <dgm:spPr/>
      <dgm:t>
        <a:bodyPr/>
        <a:lstStyle/>
        <a:p>
          <a:pPr algn="ctr"/>
          <a:endParaRPr lang="en-GB"/>
        </a:p>
      </dgm:t>
    </dgm:pt>
    <dgm:pt modelId="{B84D4AB9-017E-44D8-836B-755832F04215}" type="sibTrans" cxnId="{0EDF76C2-30C1-449E-A29C-0953EFE43EDF}">
      <dgm:prSet/>
      <dgm:spPr/>
      <dgm:t>
        <a:bodyPr/>
        <a:lstStyle/>
        <a:p>
          <a:pPr algn="ctr"/>
          <a:endParaRPr lang="en-GB"/>
        </a:p>
      </dgm:t>
    </dgm:pt>
    <dgm:pt modelId="{35BC6175-27A1-4060-AE29-BD0101EFA12D}">
      <dgm:prSet phldrT="[Text]"/>
      <dgm:spPr/>
      <dgm:t>
        <a:bodyPr/>
        <a:lstStyle/>
        <a:p>
          <a:pPr algn="ctr"/>
          <a:r>
            <a:rPr lang="cs-CZ"/>
            <a:t>VZÁCNOST</a:t>
          </a:r>
        </a:p>
        <a:p>
          <a:pPr algn="ctr"/>
          <a:r>
            <a:rPr lang="en-GB"/>
            <a:t>Je </a:t>
          </a:r>
          <a:r>
            <a:rPr lang="cs-CZ"/>
            <a:t>business</a:t>
          </a:r>
          <a:r>
            <a:rPr lang="en-GB"/>
            <a:t> model jediný, který nabízí zákazníkovi </a:t>
          </a:r>
          <a:r>
            <a:rPr lang="cs-CZ"/>
            <a:t>přínosy</a:t>
          </a:r>
          <a:r>
            <a:rPr lang="en-GB"/>
            <a:t>?</a:t>
          </a:r>
          <a:r>
            <a:rPr lang="cs-CZ"/>
            <a:t> Jsou naše přínosy vyššní než u konkurence?</a:t>
          </a:r>
          <a:endParaRPr lang="en-GB"/>
        </a:p>
      </dgm:t>
    </dgm:pt>
    <dgm:pt modelId="{E5DAF864-6D24-4150-B70D-981D4BAC9343}" type="parTrans" cxnId="{36FBB238-8B02-480C-AA14-2CA03DEE3B7B}">
      <dgm:prSet/>
      <dgm:spPr/>
      <dgm:t>
        <a:bodyPr/>
        <a:lstStyle/>
        <a:p>
          <a:pPr algn="ctr"/>
          <a:endParaRPr lang="en-GB"/>
        </a:p>
      </dgm:t>
    </dgm:pt>
    <dgm:pt modelId="{2CEA30A7-0AB4-45C5-8306-A458D10CC236}" type="sibTrans" cxnId="{36FBB238-8B02-480C-AA14-2CA03DEE3B7B}">
      <dgm:prSet/>
      <dgm:spPr/>
      <dgm:t>
        <a:bodyPr/>
        <a:lstStyle/>
        <a:p>
          <a:pPr algn="ctr"/>
          <a:endParaRPr lang="en-GB"/>
        </a:p>
      </dgm:t>
    </dgm:pt>
    <dgm:pt modelId="{D26170DA-6EF9-44CF-8014-7C476C15411D}">
      <dgm:prSet phldrT="[Text]"/>
      <dgm:spPr/>
      <dgm:t>
        <a:bodyPr/>
        <a:lstStyle/>
        <a:p>
          <a:pPr algn="ctr"/>
          <a:r>
            <a:rPr lang="cs-CZ"/>
            <a:t>NAPODOBITELNOST</a:t>
          </a:r>
        </a:p>
        <a:p>
          <a:pPr algn="ctr"/>
          <a:r>
            <a:rPr lang="cs-CZ"/>
            <a:t>Je pro jiné firmy obtížné napodobit, nahradit či překonat přínosy?</a:t>
          </a:r>
          <a:endParaRPr lang="en-GB"/>
        </a:p>
      </dgm:t>
    </dgm:pt>
    <dgm:pt modelId="{835641FD-05CB-4C69-82DE-1F2CEAAF85CA}" type="parTrans" cxnId="{8BF5958C-CC81-489A-A78C-0FB52E549EED}">
      <dgm:prSet/>
      <dgm:spPr/>
      <dgm:t>
        <a:bodyPr/>
        <a:lstStyle/>
        <a:p>
          <a:pPr algn="ctr"/>
          <a:endParaRPr lang="en-GB"/>
        </a:p>
      </dgm:t>
    </dgm:pt>
    <dgm:pt modelId="{28910A73-B1CE-42A7-90F0-D41D644E8C01}" type="sibTrans" cxnId="{8BF5958C-CC81-489A-A78C-0FB52E549EED}">
      <dgm:prSet/>
      <dgm:spPr/>
      <dgm:t>
        <a:bodyPr/>
        <a:lstStyle/>
        <a:p>
          <a:pPr algn="ctr"/>
          <a:endParaRPr lang="en-GB"/>
        </a:p>
      </dgm:t>
    </dgm:pt>
    <dgm:pt modelId="{FB76D419-E9DD-409E-8E2C-12F2822F192B}">
      <dgm:prSet phldrT="[Text]"/>
      <dgm:spPr/>
      <dgm:t>
        <a:bodyPr/>
        <a:lstStyle/>
        <a:p>
          <a:pPr algn="ctr"/>
          <a:r>
            <a:rPr lang="cs-CZ"/>
            <a:t>HODNOTA</a:t>
          </a:r>
        </a:p>
        <a:p>
          <a:pPr algn="ctr"/>
          <a:r>
            <a:rPr lang="en-GB"/>
            <a:t>Nabízí </a:t>
          </a:r>
          <a:r>
            <a:rPr lang="cs-CZ"/>
            <a:t>business</a:t>
          </a:r>
          <a:r>
            <a:rPr lang="en-GB"/>
            <a:t> model výhody, které pro ně zákazníci vnímají jako cenné?</a:t>
          </a:r>
        </a:p>
      </dgm:t>
    </dgm:pt>
    <dgm:pt modelId="{2BE1A19B-E697-465D-B1DC-173F744B5054}" type="parTrans" cxnId="{EBA5EACD-B01F-42BA-8AE4-88EE247DF5B9}">
      <dgm:prSet/>
      <dgm:spPr/>
      <dgm:t>
        <a:bodyPr/>
        <a:lstStyle/>
        <a:p>
          <a:pPr algn="ctr"/>
          <a:endParaRPr lang="en-GB"/>
        </a:p>
      </dgm:t>
    </dgm:pt>
    <dgm:pt modelId="{229D9FA4-FC85-417E-859C-8CE382B57B81}" type="sibTrans" cxnId="{EBA5EACD-B01F-42BA-8AE4-88EE247DF5B9}">
      <dgm:prSet/>
      <dgm:spPr/>
      <dgm:t>
        <a:bodyPr/>
        <a:lstStyle/>
        <a:p>
          <a:pPr algn="ctr"/>
          <a:endParaRPr lang="en-GB"/>
        </a:p>
      </dgm:t>
    </dgm:pt>
    <dgm:pt modelId="{B741F1CA-7BA4-40F3-93A5-1A63BF1FA5E6}" type="pres">
      <dgm:prSet presAssocID="{66AE8F5D-43FC-451C-807C-78C7445A9C37}" presName="Name0" presStyleCnt="0">
        <dgm:presLayoutVars>
          <dgm:chMax val="1"/>
          <dgm:dir/>
          <dgm:animLvl val="ctr"/>
          <dgm:resizeHandles val="exact"/>
        </dgm:presLayoutVars>
      </dgm:prSet>
      <dgm:spPr/>
    </dgm:pt>
    <dgm:pt modelId="{2E55BFAD-0640-4372-8743-B36D4E36CB15}" type="pres">
      <dgm:prSet presAssocID="{B59D1532-A1A6-4685-95ED-73318885BBAD}" presName="centerShape" presStyleLbl="node0" presStyleIdx="0" presStyleCnt="1"/>
      <dgm:spPr/>
    </dgm:pt>
    <dgm:pt modelId="{8EFFD33E-F621-474A-91CF-9DAA6A03A8E6}" type="pres">
      <dgm:prSet presAssocID="{44005C3F-B56D-423E-99B7-F751B9C02BEF}" presName="parTrans" presStyleLbl="sibTrans2D1" presStyleIdx="0" presStyleCnt="4"/>
      <dgm:spPr/>
    </dgm:pt>
    <dgm:pt modelId="{551FE686-2748-494C-88AF-0E0090BD6276}" type="pres">
      <dgm:prSet presAssocID="{44005C3F-B56D-423E-99B7-F751B9C02BEF}" presName="connectorText" presStyleLbl="sibTrans2D1" presStyleIdx="0" presStyleCnt="4"/>
      <dgm:spPr/>
    </dgm:pt>
    <dgm:pt modelId="{C4564C59-B02A-471A-9706-77F824D48511}" type="pres">
      <dgm:prSet presAssocID="{071D8562-6014-4DE9-AB44-740EF1F3CDBA}" presName="node" presStyleLbl="node1" presStyleIdx="0" presStyleCnt="4">
        <dgm:presLayoutVars>
          <dgm:bulletEnabled val="1"/>
        </dgm:presLayoutVars>
      </dgm:prSet>
      <dgm:spPr/>
    </dgm:pt>
    <dgm:pt modelId="{6FA1D29A-0CA9-461C-82C5-D574A9BF4272}" type="pres">
      <dgm:prSet presAssocID="{E5DAF864-6D24-4150-B70D-981D4BAC9343}" presName="parTrans" presStyleLbl="sibTrans2D1" presStyleIdx="1" presStyleCnt="4"/>
      <dgm:spPr/>
    </dgm:pt>
    <dgm:pt modelId="{0EF6004B-6ED7-4569-8663-97A71CCD26E3}" type="pres">
      <dgm:prSet presAssocID="{E5DAF864-6D24-4150-B70D-981D4BAC9343}" presName="connectorText" presStyleLbl="sibTrans2D1" presStyleIdx="1" presStyleCnt="4"/>
      <dgm:spPr/>
    </dgm:pt>
    <dgm:pt modelId="{3A3E1E1F-7F41-4566-BDCB-4461207CB8D7}" type="pres">
      <dgm:prSet presAssocID="{35BC6175-27A1-4060-AE29-BD0101EFA12D}" presName="node" presStyleLbl="node1" presStyleIdx="1" presStyleCnt="4">
        <dgm:presLayoutVars>
          <dgm:bulletEnabled val="1"/>
        </dgm:presLayoutVars>
      </dgm:prSet>
      <dgm:spPr/>
    </dgm:pt>
    <dgm:pt modelId="{CF815B98-14E8-4347-8428-44590616E0C9}" type="pres">
      <dgm:prSet presAssocID="{835641FD-05CB-4C69-82DE-1F2CEAAF85CA}" presName="parTrans" presStyleLbl="sibTrans2D1" presStyleIdx="2" presStyleCnt="4"/>
      <dgm:spPr/>
    </dgm:pt>
    <dgm:pt modelId="{45967F57-F90E-4F86-9284-1C3243B4A114}" type="pres">
      <dgm:prSet presAssocID="{835641FD-05CB-4C69-82DE-1F2CEAAF85CA}" presName="connectorText" presStyleLbl="sibTrans2D1" presStyleIdx="2" presStyleCnt="4"/>
      <dgm:spPr/>
    </dgm:pt>
    <dgm:pt modelId="{3B4C76B1-2C98-4BB3-8C16-3EC2D294B4B0}" type="pres">
      <dgm:prSet presAssocID="{D26170DA-6EF9-44CF-8014-7C476C15411D}" presName="node" presStyleLbl="node1" presStyleIdx="2" presStyleCnt="4">
        <dgm:presLayoutVars>
          <dgm:bulletEnabled val="1"/>
        </dgm:presLayoutVars>
      </dgm:prSet>
      <dgm:spPr/>
    </dgm:pt>
    <dgm:pt modelId="{CDAB4B21-49F3-4A26-A646-AC8B569F4B0E}" type="pres">
      <dgm:prSet presAssocID="{2BE1A19B-E697-465D-B1DC-173F744B5054}" presName="parTrans" presStyleLbl="sibTrans2D1" presStyleIdx="3" presStyleCnt="4"/>
      <dgm:spPr/>
    </dgm:pt>
    <dgm:pt modelId="{A1E1DE88-C956-44D5-BBE7-A8F2C44F27B6}" type="pres">
      <dgm:prSet presAssocID="{2BE1A19B-E697-465D-B1DC-173F744B5054}" presName="connectorText" presStyleLbl="sibTrans2D1" presStyleIdx="3" presStyleCnt="4"/>
      <dgm:spPr/>
    </dgm:pt>
    <dgm:pt modelId="{0112CFF5-43D6-460B-8C58-E4D92040E6BE}" type="pres">
      <dgm:prSet presAssocID="{FB76D419-E9DD-409E-8E2C-12F2822F192B}" presName="node" presStyleLbl="node1" presStyleIdx="3" presStyleCnt="4">
        <dgm:presLayoutVars>
          <dgm:bulletEnabled val="1"/>
        </dgm:presLayoutVars>
      </dgm:prSet>
      <dgm:spPr/>
    </dgm:pt>
  </dgm:ptLst>
  <dgm:cxnLst>
    <dgm:cxn modelId="{50D8DE0C-D25F-4EA4-8EB5-C297D12E4683}" type="presOf" srcId="{66AE8F5D-43FC-451C-807C-78C7445A9C37}" destId="{B741F1CA-7BA4-40F3-93A5-1A63BF1FA5E6}" srcOrd="0" destOrd="0" presId="urn:microsoft.com/office/officeart/2005/8/layout/radial5"/>
    <dgm:cxn modelId="{11DAAB12-C0E4-45FB-A5D8-03B44F5C0ABC}" type="presOf" srcId="{FB76D419-E9DD-409E-8E2C-12F2822F192B}" destId="{0112CFF5-43D6-460B-8C58-E4D92040E6BE}" srcOrd="0" destOrd="0" presId="urn:microsoft.com/office/officeart/2005/8/layout/radial5"/>
    <dgm:cxn modelId="{43AEF729-1361-4600-91AC-7E3C1EDEA151}" type="presOf" srcId="{B59D1532-A1A6-4685-95ED-73318885BBAD}" destId="{2E55BFAD-0640-4372-8743-B36D4E36CB15}" srcOrd="0" destOrd="0" presId="urn:microsoft.com/office/officeart/2005/8/layout/radial5"/>
    <dgm:cxn modelId="{1C0DE42C-6C30-4AC7-9784-7EB01BFF8255}" type="presOf" srcId="{44005C3F-B56D-423E-99B7-F751B9C02BEF}" destId="{8EFFD33E-F621-474A-91CF-9DAA6A03A8E6}" srcOrd="0" destOrd="0" presId="urn:microsoft.com/office/officeart/2005/8/layout/radial5"/>
    <dgm:cxn modelId="{36FBB238-8B02-480C-AA14-2CA03DEE3B7B}" srcId="{B59D1532-A1A6-4685-95ED-73318885BBAD}" destId="{35BC6175-27A1-4060-AE29-BD0101EFA12D}" srcOrd="1" destOrd="0" parTransId="{E5DAF864-6D24-4150-B70D-981D4BAC9343}" sibTransId="{2CEA30A7-0AB4-45C5-8306-A458D10CC236}"/>
    <dgm:cxn modelId="{02C87961-B9F2-4D46-87AA-E564DA42D8C5}" type="presOf" srcId="{D26170DA-6EF9-44CF-8014-7C476C15411D}" destId="{3B4C76B1-2C98-4BB3-8C16-3EC2D294B4B0}" srcOrd="0" destOrd="0" presId="urn:microsoft.com/office/officeart/2005/8/layout/radial5"/>
    <dgm:cxn modelId="{D3126C46-2CD4-440F-AEB9-1F63A9520892}" type="presOf" srcId="{2BE1A19B-E697-465D-B1DC-173F744B5054}" destId="{CDAB4B21-49F3-4A26-A646-AC8B569F4B0E}" srcOrd="0" destOrd="0" presId="urn:microsoft.com/office/officeart/2005/8/layout/radial5"/>
    <dgm:cxn modelId="{8BF5958C-CC81-489A-A78C-0FB52E549EED}" srcId="{B59D1532-A1A6-4685-95ED-73318885BBAD}" destId="{D26170DA-6EF9-44CF-8014-7C476C15411D}" srcOrd="2" destOrd="0" parTransId="{835641FD-05CB-4C69-82DE-1F2CEAAF85CA}" sibTransId="{28910A73-B1CE-42A7-90F0-D41D644E8C01}"/>
    <dgm:cxn modelId="{0773B2B5-5B74-4181-B2CC-95C17E74CCCE}" type="presOf" srcId="{835641FD-05CB-4C69-82DE-1F2CEAAF85CA}" destId="{CF815B98-14E8-4347-8428-44590616E0C9}" srcOrd="0" destOrd="0" presId="urn:microsoft.com/office/officeart/2005/8/layout/radial5"/>
    <dgm:cxn modelId="{1BBF87B7-35B6-4971-9B5E-A55BE391F9E1}" type="presOf" srcId="{44005C3F-B56D-423E-99B7-F751B9C02BEF}" destId="{551FE686-2748-494C-88AF-0E0090BD6276}" srcOrd="1" destOrd="0" presId="urn:microsoft.com/office/officeart/2005/8/layout/radial5"/>
    <dgm:cxn modelId="{378B31B9-0319-41DB-8D14-702EAD075C7C}" srcId="{66AE8F5D-43FC-451C-807C-78C7445A9C37}" destId="{B59D1532-A1A6-4685-95ED-73318885BBAD}" srcOrd="0" destOrd="0" parTransId="{1376C090-EE2A-44FE-B279-55F7542AF8F4}" sibTransId="{7F83B38F-939B-4A8C-BE57-3AE2B7DFD1B9}"/>
    <dgm:cxn modelId="{888497BC-B736-4575-84BC-339ED287F3A5}" type="presOf" srcId="{2BE1A19B-E697-465D-B1DC-173F744B5054}" destId="{A1E1DE88-C956-44D5-BBE7-A8F2C44F27B6}" srcOrd="1" destOrd="0" presId="urn:microsoft.com/office/officeart/2005/8/layout/radial5"/>
    <dgm:cxn modelId="{0EDF76C2-30C1-449E-A29C-0953EFE43EDF}" srcId="{B59D1532-A1A6-4685-95ED-73318885BBAD}" destId="{071D8562-6014-4DE9-AB44-740EF1F3CDBA}" srcOrd="0" destOrd="0" parTransId="{44005C3F-B56D-423E-99B7-F751B9C02BEF}" sibTransId="{B84D4AB9-017E-44D8-836B-755832F04215}"/>
    <dgm:cxn modelId="{D8A79BCB-6852-467C-BA14-636638DB97C5}" type="presOf" srcId="{E5DAF864-6D24-4150-B70D-981D4BAC9343}" destId="{0EF6004B-6ED7-4569-8663-97A71CCD26E3}" srcOrd="1" destOrd="0" presId="urn:microsoft.com/office/officeart/2005/8/layout/radial5"/>
    <dgm:cxn modelId="{A8B28BCD-5675-45FF-B7D8-924EDF936195}" type="presOf" srcId="{071D8562-6014-4DE9-AB44-740EF1F3CDBA}" destId="{C4564C59-B02A-471A-9706-77F824D48511}" srcOrd="0" destOrd="0" presId="urn:microsoft.com/office/officeart/2005/8/layout/radial5"/>
    <dgm:cxn modelId="{EBA5EACD-B01F-42BA-8AE4-88EE247DF5B9}" srcId="{B59D1532-A1A6-4685-95ED-73318885BBAD}" destId="{FB76D419-E9DD-409E-8E2C-12F2822F192B}" srcOrd="3" destOrd="0" parTransId="{2BE1A19B-E697-465D-B1DC-173F744B5054}" sibTransId="{229D9FA4-FC85-417E-859C-8CE382B57B81}"/>
    <dgm:cxn modelId="{C1E45FD0-9F57-4DC6-8FBA-F1CA8B05EBED}" type="presOf" srcId="{835641FD-05CB-4C69-82DE-1F2CEAAF85CA}" destId="{45967F57-F90E-4F86-9284-1C3243B4A114}" srcOrd="1" destOrd="0" presId="urn:microsoft.com/office/officeart/2005/8/layout/radial5"/>
    <dgm:cxn modelId="{FAD96CE0-37A1-42FB-9FFA-B60E39CA0E26}" type="presOf" srcId="{35BC6175-27A1-4060-AE29-BD0101EFA12D}" destId="{3A3E1E1F-7F41-4566-BDCB-4461207CB8D7}" srcOrd="0" destOrd="0" presId="urn:microsoft.com/office/officeart/2005/8/layout/radial5"/>
    <dgm:cxn modelId="{9D3D7BF9-8296-45AB-8243-ED9BCB60C11F}" type="presOf" srcId="{E5DAF864-6D24-4150-B70D-981D4BAC9343}" destId="{6FA1D29A-0CA9-461C-82C5-D574A9BF4272}" srcOrd="0" destOrd="0" presId="urn:microsoft.com/office/officeart/2005/8/layout/radial5"/>
    <dgm:cxn modelId="{75DB30F1-135E-404E-AF76-560A3ABFD6FA}" type="presParOf" srcId="{B741F1CA-7BA4-40F3-93A5-1A63BF1FA5E6}" destId="{2E55BFAD-0640-4372-8743-B36D4E36CB15}" srcOrd="0" destOrd="0" presId="urn:microsoft.com/office/officeart/2005/8/layout/radial5"/>
    <dgm:cxn modelId="{D7EC57B7-CB9C-4896-8D18-0C8F38066801}" type="presParOf" srcId="{B741F1CA-7BA4-40F3-93A5-1A63BF1FA5E6}" destId="{8EFFD33E-F621-474A-91CF-9DAA6A03A8E6}" srcOrd="1" destOrd="0" presId="urn:microsoft.com/office/officeart/2005/8/layout/radial5"/>
    <dgm:cxn modelId="{151B16A4-2F7C-4540-841B-EDBDF0FA06D3}" type="presParOf" srcId="{8EFFD33E-F621-474A-91CF-9DAA6A03A8E6}" destId="{551FE686-2748-494C-88AF-0E0090BD6276}" srcOrd="0" destOrd="0" presId="urn:microsoft.com/office/officeart/2005/8/layout/radial5"/>
    <dgm:cxn modelId="{8F4FBACB-7840-4237-850A-E32A9931A29F}" type="presParOf" srcId="{B741F1CA-7BA4-40F3-93A5-1A63BF1FA5E6}" destId="{C4564C59-B02A-471A-9706-77F824D48511}" srcOrd="2" destOrd="0" presId="urn:microsoft.com/office/officeart/2005/8/layout/radial5"/>
    <dgm:cxn modelId="{DD66553E-01CC-4177-B2BD-CC9B8951174A}" type="presParOf" srcId="{B741F1CA-7BA4-40F3-93A5-1A63BF1FA5E6}" destId="{6FA1D29A-0CA9-461C-82C5-D574A9BF4272}" srcOrd="3" destOrd="0" presId="urn:microsoft.com/office/officeart/2005/8/layout/radial5"/>
    <dgm:cxn modelId="{22C84C78-250A-4279-B45C-B56FF2484148}" type="presParOf" srcId="{6FA1D29A-0CA9-461C-82C5-D574A9BF4272}" destId="{0EF6004B-6ED7-4569-8663-97A71CCD26E3}" srcOrd="0" destOrd="0" presId="urn:microsoft.com/office/officeart/2005/8/layout/radial5"/>
    <dgm:cxn modelId="{390FD39B-1904-48BF-8829-2EBDB0F2E889}" type="presParOf" srcId="{B741F1CA-7BA4-40F3-93A5-1A63BF1FA5E6}" destId="{3A3E1E1F-7F41-4566-BDCB-4461207CB8D7}" srcOrd="4" destOrd="0" presId="urn:microsoft.com/office/officeart/2005/8/layout/radial5"/>
    <dgm:cxn modelId="{3F802727-A6DF-4304-B74E-95C9F76D25D9}" type="presParOf" srcId="{B741F1CA-7BA4-40F3-93A5-1A63BF1FA5E6}" destId="{CF815B98-14E8-4347-8428-44590616E0C9}" srcOrd="5" destOrd="0" presId="urn:microsoft.com/office/officeart/2005/8/layout/radial5"/>
    <dgm:cxn modelId="{6F7BC718-07A3-49E0-B0F6-9E696F40E9DE}" type="presParOf" srcId="{CF815B98-14E8-4347-8428-44590616E0C9}" destId="{45967F57-F90E-4F86-9284-1C3243B4A114}" srcOrd="0" destOrd="0" presId="urn:microsoft.com/office/officeart/2005/8/layout/radial5"/>
    <dgm:cxn modelId="{D2B9B1A6-5F06-4A0D-9F8E-3980E6FCD860}" type="presParOf" srcId="{B741F1CA-7BA4-40F3-93A5-1A63BF1FA5E6}" destId="{3B4C76B1-2C98-4BB3-8C16-3EC2D294B4B0}" srcOrd="6" destOrd="0" presId="urn:microsoft.com/office/officeart/2005/8/layout/radial5"/>
    <dgm:cxn modelId="{E4C037D3-737C-452C-B66C-EBB5F0C7CFDC}" type="presParOf" srcId="{B741F1CA-7BA4-40F3-93A5-1A63BF1FA5E6}" destId="{CDAB4B21-49F3-4A26-A646-AC8B569F4B0E}" srcOrd="7" destOrd="0" presId="urn:microsoft.com/office/officeart/2005/8/layout/radial5"/>
    <dgm:cxn modelId="{B0429289-D9F5-4007-8456-2B44DBCB570E}" type="presParOf" srcId="{CDAB4B21-49F3-4A26-A646-AC8B569F4B0E}" destId="{A1E1DE88-C956-44D5-BBE7-A8F2C44F27B6}" srcOrd="0" destOrd="0" presId="urn:microsoft.com/office/officeart/2005/8/layout/radial5"/>
    <dgm:cxn modelId="{4E97E7C1-1C30-45EA-9193-06A849608A53}" type="presParOf" srcId="{B741F1CA-7BA4-40F3-93A5-1A63BF1FA5E6}" destId="{0112CFF5-43D6-460B-8C58-E4D92040E6BE}"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6AE8F5D-43FC-451C-807C-78C7445A9C37}"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GB"/>
        </a:p>
      </dgm:t>
    </dgm:pt>
    <dgm:pt modelId="{B59D1532-A1A6-4685-95ED-73318885BBAD}">
      <dgm:prSet phldrT="[Text]"/>
      <dgm:spPr/>
      <dgm:t>
        <a:bodyPr/>
        <a:lstStyle/>
        <a:p>
          <a:pPr algn="ctr"/>
          <a:r>
            <a:rPr lang="cs-CZ" b="1"/>
            <a:t>MONETIZACE</a:t>
          </a:r>
        </a:p>
        <a:p>
          <a:pPr algn="ctr"/>
          <a:r>
            <a:rPr lang="cs-CZ"/>
            <a:t>Transformuje business model výhody pro zákazníky v peněžní příjmy(zisky)?</a:t>
          </a:r>
          <a:endParaRPr lang="en-GB"/>
        </a:p>
      </dgm:t>
    </dgm:pt>
    <dgm:pt modelId="{1376C090-EE2A-44FE-B279-55F7542AF8F4}" type="parTrans" cxnId="{378B31B9-0319-41DB-8D14-702EAD075C7C}">
      <dgm:prSet/>
      <dgm:spPr/>
      <dgm:t>
        <a:bodyPr/>
        <a:lstStyle/>
        <a:p>
          <a:pPr algn="ctr"/>
          <a:endParaRPr lang="en-GB"/>
        </a:p>
      </dgm:t>
    </dgm:pt>
    <dgm:pt modelId="{7F83B38F-939B-4A8C-BE57-3AE2B7DFD1B9}" type="sibTrans" cxnId="{378B31B9-0319-41DB-8D14-702EAD075C7C}">
      <dgm:prSet/>
      <dgm:spPr/>
      <dgm:t>
        <a:bodyPr/>
        <a:lstStyle/>
        <a:p>
          <a:pPr algn="ctr"/>
          <a:endParaRPr lang="en-GB"/>
        </a:p>
      </dgm:t>
    </dgm:pt>
    <dgm:pt modelId="{071D8562-6014-4DE9-AB44-740EF1F3CDBA}">
      <dgm:prSet phldrT="[Text]"/>
      <dgm:spPr/>
      <dgm:t>
        <a:bodyPr/>
        <a:lstStyle/>
        <a:p>
          <a:pPr algn="ctr"/>
          <a:r>
            <a:rPr lang="cs-CZ"/>
            <a:t>ADAPTABILITA</a:t>
          </a:r>
        </a:p>
        <a:p>
          <a:pPr algn="ctr"/>
          <a:r>
            <a:rPr lang="en-GB"/>
            <a:t>Je </a:t>
          </a:r>
          <a:r>
            <a:rPr lang="cs-CZ"/>
            <a:t>business</a:t>
          </a:r>
          <a:r>
            <a:rPr lang="en-GB"/>
            <a:t> model ziskově škálovatelný, aby vyhovoval novým potřebám zákazníků?</a:t>
          </a:r>
        </a:p>
      </dgm:t>
    </dgm:pt>
    <dgm:pt modelId="{44005C3F-B56D-423E-99B7-F751B9C02BEF}" type="parTrans" cxnId="{0EDF76C2-30C1-449E-A29C-0953EFE43EDF}">
      <dgm:prSet/>
      <dgm:spPr/>
      <dgm:t>
        <a:bodyPr/>
        <a:lstStyle/>
        <a:p>
          <a:pPr algn="ctr"/>
          <a:endParaRPr lang="en-GB"/>
        </a:p>
      </dgm:t>
    </dgm:pt>
    <dgm:pt modelId="{B84D4AB9-017E-44D8-836B-755832F04215}" type="sibTrans" cxnId="{0EDF76C2-30C1-449E-A29C-0953EFE43EDF}">
      <dgm:prSet/>
      <dgm:spPr/>
      <dgm:t>
        <a:bodyPr/>
        <a:lstStyle/>
        <a:p>
          <a:pPr algn="ctr"/>
          <a:endParaRPr lang="en-GB"/>
        </a:p>
      </dgm:t>
    </dgm:pt>
    <dgm:pt modelId="{35BC6175-27A1-4060-AE29-BD0101EFA12D}">
      <dgm:prSet phldrT="[Text]"/>
      <dgm:spPr/>
      <dgm:t>
        <a:bodyPr/>
        <a:lstStyle/>
        <a:p>
          <a:pPr algn="ctr"/>
          <a:r>
            <a:rPr lang="cs-CZ"/>
            <a:t>VZÁCNOST</a:t>
          </a:r>
        </a:p>
        <a:p>
          <a:pPr algn="ctr"/>
          <a:r>
            <a:rPr lang="en-GB"/>
            <a:t>Je </a:t>
          </a:r>
          <a:r>
            <a:rPr lang="cs-CZ"/>
            <a:t>business</a:t>
          </a:r>
          <a:r>
            <a:rPr lang="en-GB"/>
            <a:t> model jediný, který nabízí zákazníkovi </a:t>
          </a:r>
          <a:r>
            <a:rPr lang="cs-CZ"/>
            <a:t>přínosy</a:t>
          </a:r>
          <a:r>
            <a:rPr lang="en-GB"/>
            <a:t>?</a:t>
          </a:r>
          <a:r>
            <a:rPr lang="cs-CZ"/>
            <a:t> Jsou naše přínosy vyššní než u konkurence?</a:t>
          </a:r>
          <a:endParaRPr lang="en-GB"/>
        </a:p>
      </dgm:t>
    </dgm:pt>
    <dgm:pt modelId="{E5DAF864-6D24-4150-B70D-981D4BAC9343}" type="parTrans" cxnId="{36FBB238-8B02-480C-AA14-2CA03DEE3B7B}">
      <dgm:prSet/>
      <dgm:spPr/>
      <dgm:t>
        <a:bodyPr/>
        <a:lstStyle/>
        <a:p>
          <a:pPr algn="ctr"/>
          <a:endParaRPr lang="en-GB"/>
        </a:p>
      </dgm:t>
    </dgm:pt>
    <dgm:pt modelId="{2CEA30A7-0AB4-45C5-8306-A458D10CC236}" type="sibTrans" cxnId="{36FBB238-8B02-480C-AA14-2CA03DEE3B7B}">
      <dgm:prSet/>
      <dgm:spPr/>
      <dgm:t>
        <a:bodyPr/>
        <a:lstStyle/>
        <a:p>
          <a:pPr algn="ctr"/>
          <a:endParaRPr lang="en-GB"/>
        </a:p>
      </dgm:t>
    </dgm:pt>
    <dgm:pt modelId="{D26170DA-6EF9-44CF-8014-7C476C15411D}">
      <dgm:prSet phldrT="[Text]"/>
      <dgm:spPr/>
      <dgm:t>
        <a:bodyPr/>
        <a:lstStyle/>
        <a:p>
          <a:pPr algn="ctr"/>
          <a:r>
            <a:rPr lang="cs-CZ"/>
            <a:t>NAPODOBITELNOST</a:t>
          </a:r>
        </a:p>
        <a:p>
          <a:pPr algn="ctr"/>
          <a:r>
            <a:rPr lang="cs-CZ"/>
            <a:t>Je pro jiné firmy obtížné napodobit, nahradit či překonat přínosy?</a:t>
          </a:r>
          <a:endParaRPr lang="en-GB"/>
        </a:p>
      </dgm:t>
    </dgm:pt>
    <dgm:pt modelId="{835641FD-05CB-4C69-82DE-1F2CEAAF85CA}" type="parTrans" cxnId="{8BF5958C-CC81-489A-A78C-0FB52E549EED}">
      <dgm:prSet/>
      <dgm:spPr/>
      <dgm:t>
        <a:bodyPr/>
        <a:lstStyle/>
        <a:p>
          <a:pPr algn="ctr"/>
          <a:endParaRPr lang="en-GB"/>
        </a:p>
      </dgm:t>
    </dgm:pt>
    <dgm:pt modelId="{28910A73-B1CE-42A7-90F0-D41D644E8C01}" type="sibTrans" cxnId="{8BF5958C-CC81-489A-A78C-0FB52E549EED}">
      <dgm:prSet/>
      <dgm:spPr/>
      <dgm:t>
        <a:bodyPr/>
        <a:lstStyle/>
        <a:p>
          <a:pPr algn="ctr"/>
          <a:endParaRPr lang="en-GB"/>
        </a:p>
      </dgm:t>
    </dgm:pt>
    <dgm:pt modelId="{FB76D419-E9DD-409E-8E2C-12F2822F192B}">
      <dgm:prSet phldrT="[Text]"/>
      <dgm:spPr/>
      <dgm:t>
        <a:bodyPr/>
        <a:lstStyle/>
        <a:p>
          <a:pPr algn="ctr"/>
          <a:r>
            <a:rPr lang="cs-CZ"/>
            <a:t>HODNOTA</a:t>
          </a:r>
        </a:p>
        <a:p>
          <a:pPr algn="ctr"/>
          <a:r>
            <a:rPr lang="en-GB"/>
            <a:t>Nabízí </a:t>
          </a:r>
          <a:r>
            <a:rPr lang="cs-CZ"/>
            <a:t>business</a:t>
          </a:r>
          <a:r>
            <a:rPr lang="en-GB"/>
            <a:t> model výhody, které pro ně zákazníci vnímají jako cenné?</a:t>
          </a:r>
        </a:p>
      </dgm:t>
    </dgm:pt>
    <dgm:pt modelId="{2BE1A19B-E697-465D-B1DC-173F744B5054}" type="parTrans" cxnId="{EBA5EACD-B01F-42BA-8AE4-88EE247DF5B9}">
      <dgm:prSet/>
      <dgm:spPr/>
      <dgm:t>
        <a:bodyPr/>
        <a:lstStyle/>
        <a:p>
          <a:pPr algn="ctr"/>
          <a:endParaRPr lang="en-GB"/>
        </a:p>
      </dgm:t>
    </dgm:pt>
    <dgm:pt modelId="{229D9FA4-FC85-417E-859C-8CE382B57B81}" type="sibTrans" cxnId="{EBA5EACD-B01F-42BA-8AE4-88EE247DF5B9}">
      <dgm:prSet/>
      <dgm:spPr/>
      <dgm:t>
        <a:bodyPr/>
        <a:lstStyle/>
        <a:p>
          <a:pPr algn="ctr"/>
          <a:endParaRPr lang="en-GB"/>
        </a:p>
      </dgm:t>
    </dgm:pt>
    <dgm:pt modelId="{B741F1CA-7BA4-40F3-93A5-1A63BF1FA5E6}" type="pres">
      <dgm:prSet presAssocID="{66AE8F5D-43FC-451C-807C-78C7445A9C37}" presName="Name0" presStyleCnt="0">
        <dgm:presLayoutVars>
          <dgm:chMax val="1"/>
          <dgm:dir/>
          <dgm:animLvl val="ctr"/>
          <dgm:resizeHandles val="exact"/>
        </dgm:presLayoutVars>
      </dgm:prSet>
      <dgm:spPr/>
    </dgm:pt>
    <dgm:pt modelId="{2E55BFAD-0640-4372-8743-B36D4E36CB15}" type="pres">
      <dgm:prSet presAssocID="{B59D1532-A1A6-4685-95ED-73318885BBAD}" presName="centerShape" presStyleLbl="node0" presStyleIdx="0" presStyleCnt="1"/>
      <dgm:spPr/>
    </dgm:pt>
    <dgm:pt modelId="{8EFFD33E-F621-474A-91CF-9DAA6A03A8E6}" type="pres">
      <dgm:prSet presAssocID="{44005C3F-B56D-423E-99B7-F751B9C02BEF}" presName="parTrans" presStyleLbl="sibTrans2D1" presStyleIdx="0" presStyleCnt="4"/>
      <dgm:spPr/>
    </dgm:pt>
    <dgm:pt modelId="{551FE686-2748-494C-88AF-0E0090BD6276}" type="pres">
      <dgm:prSet presAssocID="{44005C3F-B56D-423E-99B7-F751B9C02BEF}" presName="connectorText" presStyleLbl="sibTrans2D1" presStyleIdx="0" presStyleCnt="4"/>
      <dgm:spPr/>
    </dgm:pt>
    <dgm:pt modelId="{C4564C59-B02A-471A-9706-77F824D48511}" type="pres">
      <dgm:prSet presAssocID="{071D8562-6014-4DE9-AB44-740EF1F3CDBA}" presName="node" presStyleLbl="node1" presStyleIdx="0" presStyleCnt="4">
        <dgm:presLayoutVars>
          <dgm:bulletEnabled val="1"/>
        </dgm:presLayoutVars>
      </dgm:prSet>
      <dgm:spPr/>
    </dgm:pt>
    <dgm:pt modelId="{6FA1D29A-0CA9-461C-82C5-D574A9BF4272}" type="pres">
      <dgm:prSet presAssocID="{E5DAF864-6D24-4150-B70D-981D4BAC9343}" presName="parTrans" presStyleLbl="sibTrans2D1" presStyleIdx="1" presStyleCnt="4"/>
      <dgm:spPr/>
    </dgm:pt>
    <dgm:pt modelId="{0EF6004B-6ED7-4569-8663-97A71CCD26E3}" type="pres">
      <dgm:prSet presAssocID="{E5DAF864-6D24-4150-B70D-981D4BAC9343}" presName="connectorText" presStyleLbl="sibTrans2D1" presStyleIdx="1" presStyleCnt="4"/>
      <dgm:spPr/>
    </dgm:pt>
    <dgm:pt modelId="{3A3E1E1F-7F41-4566-BDCB-4461207CB8D7}" type="pres">
      <dgm:prSet presAssocID="{35BC6175-27A1-4060-AE29-BD0101EFA12D}" presName="node" presStyleLbl="node1" presStyleIdx="1" presStyleCnt="4">
        <dgm:presLayoutVars>
          <dgm:bulletEnabled val="1"/>
        </dgm:presLayoutVars>
      </dgm:prSet>
      <dgm:spPr/>
    </dgm:pt>
    <dgm:pt modelId="{CF815B98-14E8-4347-8428-44590616E0C9}" type="pres">
      <dgm:prSet presAssocID="{835641FD-05CB-4C69-82DE-1F2CEAAF85CA}" presName="parTrans" presStyleLbl="sibTrans2D1" presStyleIdx="2" presStyleCnt="4"/>
      <dgm:spPr/>
    </dgm:pt>
    <dgm:pt modelId="{45967F57-F90E-4F86-9284-1C3243B4A114}" type="pres">
      <dgm:prSet presAssocID="{835641FD-05CB-4C69-82DE-1F2CEAAF85CA}" presName="connectorText" presStyleLbl="sibTrans2D1" presStyleIdx="2" presStyleCnt="4"/>
      <dgm:spPr/>
    </dgm:pt>
    <dgm:pt modelId="{3B4C76B1-2C98-4BB3-8C16-3EC2D294B4B0}" type="pres">
      <dgm:prSet presAssocID="{D26170DA-6EF9-44CF-8014-7C476C15411D}" presName="node" presStyleLbl="node1" presStyleIdx="2" presStyleCnt="4">
        <dgm:presLayoutVars>
          <dgm:bulletEnabled val="1"/>
        </dgm:presLayoutVars>
      </dgm:prSet>
      <dgm:spPr/>
    </dgm:pt>
    <dgm:pt modelId="{CDAB4B21-49F3-4A26-A646-AC8B569F4B0E}" type="pres">
      <dgm:prSet presAssocID="{2BE1A19B-E697-465D-B1DC-173F744B5054}" presName="parTrans" presStyleLbl="sibTrans2D1" presStyleIdx="3" presStyleCnt="4"/>
      <dgm:spPr/>
    </dgm:pt>
    <dgm:pt modelId="{A1E1DE88-C956-44D5-BBE7-A8F2C44F27B6}" type="pres">
      <dgm:prSet presAssocID="{2BE1A19B-E697-465D-B1DC-173F744B5054}" presName="connectorText" presStyleLbl="sibTrans2D1" presStyleIdx="3" presStyleCnt="4"/>
      <dgm:spPr/>
    </dgm:pt>
    <dgm:pt modelId="{0112CFF5-43D6-460B-8C58-E4D92040E6BE}" type="pres">
      <dgm:prSet presAssocID="{FB76D419-E9DD-409E-8E2C-12F2822F192B}" presName="node" presStyleLbl="node1" presStyleIdx="3" presStyleCnt="4">
        <dgm:presLayoutVars>
          <dgm:bulletEnabled val="1"/>
        </dgm:presLayoutVars>
      </dgm:prSet>
      <dgm:spPr/>
    </dgm:pt>
  </dgm:ptLst>
  <dgm:cxnLst>
    <dgm:cxn modelId="{50D8DE0C-D25F-4EA4-8EB5-C297D12E4683}" type="presOf" srcId="{66AE8F5D-43FC-451C-807C-78C7445A9C37}" destId="{B741F1CA-7BA4-40F3-93A5-1A63BF1FA5E6}" srcOrd="0" destOrd="0" presId="urn:microsoft.com/office/officeart/2005/8/layout/radial5"/>
    <dgm:cxn modelId="{11DAAB12-C0E4-45FB-A5D8-03B44F5C0ABC}" type="presOf" srcId="{FB76D419-E9DD-409E-8E2C-12F2822F192B}" destId="{0112CFF5-43D6-460B-8C58-E4D92040E6BE}" srcOrd="0" destOrd="0" presId="urn:microsoft.com/office/officeart/2005/8/layout/radial5"/>
    <dgm:cxn modelId="{43AEF729-1361-4600-91AC-7E3C1EDEA151}" type="presOf" srcId="{B59D1532-A1A6-4685-95ED-73318885BBAD}" destId="{2E55BFAD-0640-4372-8743-B36D4E36CB15}" srcOrd="0" destOrd="0" presId="urn:microsoft.com/office/officeart/2005/8/layout/radial5"/>
    <dgm:cxn modelId="{1C0DE42C-6C30-4AC7-9784-7EB01BFF8255}" type="presOf" srcId="{44005C3F-B56D-423E-99B7-F751B9C02BEF}" destId="{8EFFD33E-F621-474A-91CF-9DAA6A03A8E6}" srcOrd="0" destOrd="0" presId="urn:microsoft.com/office/officeart/2005/8/layout/radial5"/>
    <dgm:cxn modelId="{36FBB238-8B02-480C-AA14-2CA03DEE3B7B}" srcId="{B59D1532-A1A6-4685-95ED-73318885BBAD}" destId="{35BC6175-27A1-4060-AE29-BD0101EFA12D}" srcOrd="1" destOrd="0" parTransId="{E5DAF864-6D24-4150-B70D-981D4BAC9343}" sibTransId="{2CEA30A7-0AB4-45C5-8306-A458D10CC236}"/>
    <dgm:cxn modelId="{02C87961-B9F2-4D46-87AA-E564DA42D8C5}" type="presOf" srcId="{D26170DA-6EF9-44CF-8014-7C476C15411D}" destId="{3B4C76B1-2C98-4BB3-8C16-3EC2D294B4B0}" srcOrd="0" destOrd="0" presId="urn:microsoft.com/office/officeart/2005/8/layout/radial5"/>
    <dgm:cxn modelId="{D3126C46-2CD4-440F-AEB9-1F63A9520892}" type="presOf" srcId="{2BE1A19B-E697-465D-B1DC-173F744B5054}" destId="{CDAB4B21-49F3-4A26-A646-AC8B569F4B0E}" srcOrd="0" destOrd="0" presId="urn:microsoft.com/office/officeart/2005/8/layout/radial5"/>
    <dgm:cxn modelId="{8BF5958C-CC81-489A-A78C-0FB52E549EED}" srcId="{B59D1532-A1A6-4685-95ED-73318885BBAD}" destId="{D26170DA-6EF9-44CF-8014-7C476C15411D}" srcOrd="2" destOrd="0" parTransId="{835641FD-05CB-4C69-82DE-1F2CEAAF85CA}" sibTransId="{28910A73-B1CE-42A7-90F0-D41D644E8C01}"/>
    <dgm:cxn modelId="{0773B2B5-5B74-4181-B2CC-95C17E74CCCE}" type="presOf" srcId="{835641FD-05CB-4C69-82DE-1F2CEAAF85CA}" destId="{CF815B98-14E8-4347-8428-44590616E0C9}" srcOrd="0" destOrd="0" presId="urn:microsoft.com/office/officeart/2005/8/layout/radial5"/>
    <dgm:cxn modelId="{1BBF87B7-35B6-4971-9B5E-A55BE391F9E1}" type="presOf" srcId="{44005C3F-B56D-423E-99B7-F751B9C02BEF}" destId="{551FE686-2748-494C-88AF-0E0090BD6276}" srcOrd="1" destOrd="0" presId="urn:microsoft.com/office/officeart/2005/8/layout/radial5"/>
    <dgm:cxn modelId="{378B31B9-0319-41DB-8D14-702EAD075C7C}" srcId="{66AE8F5D-43FC-451C-807C-78C7445A9C37}" destId="{B59D1532-A1A6-4685-95ED-73318885BBAD}" srcOrd="0" destOrd="0" parTransId="{1376C090-EE2A-44FE-B279-55F7542AF8F4}" sibTransId="{7F83B38F-939B-4A8C-BE57-3AE2B7DFD1B9}"/>
    <dgm:cxn modelId="{888497BC-B736-4575-84BC-339ED287F3A5}" type="presOf" srcId="{2BE1A19B-E697-465D-B1DC-173F744B5054}" destId="{A1E1DE88-C956-44D5-BBE7-A8F2C44F27B6}" srcOrd="1" destOrd="0" presId="urn:microsoft.com/office/officeart/2005/8/layout/radial5"/>
    <dgm:cxn modelId="{0EDF76C2-30C1-449E-A29C-0953EFE43EDF}" srcId="{B59D1532-A1A6-4685-95ED-73318885BBAD}" destId="{071D8562-6014-4DE9-AB44-740EF1F3CDBA}" srcOrd="0" destOrd="0" parTransId="{44005C3F-B56D-423E-99B7-F751B9C02BEF}" sibTransId="{B84D4AB9-017E-44D8-836B-755832F04215}"/>
    <dgm:cxn modelId="{D8A79BCB-6852-467C-BA14-636638DB97C5}" type="presOf" srcId="{E5DAF864-6D24-4150-B70D-981D4BAC9343}" destId="{0EF6004B-6ED7-4569-8663-97A71CCD26E3}" srcOrd="1" destOrd="0" presId="urn:microsoft.com/office/officeart/2005/8/layout/radial5"/>
    <dgm:cxn modelId="{A8B28BCD-5675-45FF-B7D8-924EDF936195}" type="presOf" srcId="{071D8562-6014-4DE9-AB44-740EF1F3CDBA}" destId="{C4564C59-B02A-471A-9706-77F824D48511}" srcOrd="0" destOrd="0" presId="urn:microsoft.com/office/officeart/2005/8/layout/radial5"/>
    <dgm:cxn modelId="{EBA5EACD-B01F-42BA-8AE4-88EE247DF5B9}" srcId="{B59D1532-A1A6-4685-95ED-73318885BBAD}" destId="{FB76D419-E9DD-409E-8E2C-12F2822F192B}" srcOrd="3" destOrd="0" parTransId="{2BE1A19B-E697-465D-B1DC-173F744B5054}" sibTransId="{229D9FA4-FC85-417E-859C-8CE382B57B81}"/>
    <dgm:cxn modelId="{C1E45FD0-9F57-4DC6-8FBA-F1CA8B05EBED}" type="presOf" srcId="{835641FD-05CB-4C69-82DE-1F2CEAAF85CA}" destId="{45967F57-F90E-4F86-9284-1C3243B4A114}" srcOrd="1" destOrd="0" presId="urn:microsoft.com/office/officeart/2005/8/layout/radial5"/>
    <dgm:cxn modelId="{FAD96CE0-37A1-42FB-9FFA-B60E39CA0E26}" type="presOf" srcId="{35BC6175-27A1-4060-AE29-BD0101EFA12D}" destId="{3A3E1E1F-7F41-4566-BDCB-4461207CB8D7}" srcOrd="0" destOrd="0" presId="urn:microsoft.com/office/officeart/2005/8/layout/radial5"/>
    <dgm:cxn modelId="{9D3D7BF9-8296-45AB-8243-ED9BCB60C11F}" type="presOf" srcId="{E5DAF864-6D24-4150-B70D-981D4BAC9343}" destId="{6FA1D29A-0CA9-461C-82C5-D574A9BF4272}" srcOrd="0" destOrd="0" presId="urn:microsoft.com/office/officeart/2005/8/layout/radial5"/>
    <dgm:cxn modelId="{75DB30F1-135E-404E-AF76-560A3ABFD6FA}" type="presParOf" srcId="{B741F1CA-7BA4-40F3-93A5-1A63BF1FA5E6}" destId="{2E55BFAD-0640-4372-8743-B36D4E36CB15}" srcOrd="0" destOrd="0" presId="urn:microsoft.com/office/officeart/2005/8/layout/radial5"/>
    <dgm:cxn modelId="{D7EC57B7-CB9C-4896-8D18-0C8F38066801}" type="presParOf" srcId="{B741F1CA-7BA4-40F3-93A5-1A63BF1FA5E6}" destId="{8EFFD33E-F621-474A-91CF-9DAA6A03A8E6}" srcOrd="1" destOrd="0" presId="urn:microsoft.com/office/officeart/2005/8/layout/radial5"/>
    <dgm:cxn modelId="{151B16A4-2F7C-4540-841B-EDBDF0FA06D3}" type="presParOf" srcId="{8EFFD33E-F621-474A-91CF-9DAA6A03A8E6}" destId="{551FE686-2748-494C-88AF-0E0090BD6276}" srcOrd="0" destOrd="0" presId="urn:microsoft.com/office/officeart/2005/8/layout/radial5"/>
    <dgm:cxn modelId="{8F4FBACB-7840-4237-850A-E32A9931A29F}" type="presParOf" srcId="{B741F1CA-7BA4-40F3-93A5-1A63BF1FA5E6}" destId="{C4564C59-B02A-471A-9706-77F824D48511}" srcOrd="2" destOrd="0" presId="urn:microsoft.com/office/officeart/2005/8/layout/radial5"/>
    <dgm:cxn modelId="{DD66553E-01CC-4177-B2BD-CC9B8951174A}" type="presParOf" srcId="{B741F1CA-7BA4-40F3-93A5-1A63BF1FA5E6}" destId="{6FA1D29A-0CA9-461C-82C5-D574A9BF4272}" srcOrd="3" destOrd="0" presId="urn:microsoft.com/office/officeart/2005/8/layout/radial5"/>
    <dgm:cxn modelId="{22C84C78-250A-4279-B45C-B56FF2484148}" type="presParOf" srcId="{6FA1D29A-0CA9-461C-82C5-D574A9BF4272}" destId="{0EF6004B-6ED7-4569-8663-97A71CCD26E3}" srcOrd="0" destOrd="0" presId="urn:microsoft.com/office/officeart/2005/8/layout/radial5"/>
    <dgm:cxn modelId="{390FD39B-1904-48BF-8829-2EBDB0F2E889}" type="presParOf" srcId="{B741F1CA-7BA4-40F3-93A5-1A63BF1FA5E6}" destId="{3A3E1E1F-7F41-4566-BDCB-4461207CB8D7}" srcOrd="4" destOrd="0" presId="urn:microsoft.com/office/officeart/2005/8/layout/radial5"/>
    <dgm:cxn modelId="{3F802727-A6DF-4304-B74E-95C9F76D25D9}" type="presParOf" srcId="{B741F1CA-7BA4-40F3-93A5-1A63BF1FA5E6}" destId="{CF815B98-14E8-4347-8428-44590616E0C9}" srcOrd="5" destOrd="0" presId="urn:microsoft.com/office/officeart/2005/8/layout/radial5"/>
    <dgm:cxn modelId="{6F7BC718-07A3-49E0-B0F6-9E696F40E9DE}" type="presParOf" srcId="{CF815B98-14E8-4347-8428-44590616E0C9}" destId="{45967F57-F90E-4F86-9284-1C3243B4A114}" srcOrd="0" destOrd="0" presId="urn:microsoft.com/office/officeart/2005/8/layout/radial5"/>
    <dgm:cxn modelId="{D2B9B1A6-5F06-4A0D-9F8E-3980E6FCD860}" type="presParOf" srcId="{B741F1CA-7BA4-40F3-93A5-1A63BF1FA5E6}" destId="{3B4C76B1-2C98-4BB3-8C16-3EC2D294B4B0}" srcOrd="6" destOrd="0" presId="urn:microsoft.com/office/officeart/2005/8/layout/radial5"/>
    <dgm:cxn modelId="{E4C037D3-737C-452C-B66C-EBB5F0C7CFDC}" type="presParOf" srcId="{B741F1CA-7BA4-40F3-93A5-1A63BF1FA5E6}" destId="{CDAB4B21-49F3-4A26-A646-AC8B569F4B0E}" srcOrd="7" destOrd="0" presId="urn:microsoft.com/office/officeart/2005/8/layout/radial5"/>
    <dgm:cxn modelId="{B0429289-D9F5-4007-8456-2B44DBCB570E}" type="presParOf" srcId="{CDAB4B21-49F3-4A26-A646-AC8B569F4B0E}" destId="{A1E1DE88-C956-44D5-BBE7-A8F2C44F27B6}" srcOrd="0" destOrd="0" presId="urn:microsoft.com/office/officeart/2005/8/layout/radial5"/>
    <dgm:cxn modelId="{4E97E7C1-1C30-45EA-9193-06A849608A53}" type="presParOf" srcId="{B741F1CA-7BA4-40F3-93A5-1A63BF1FA5E6}" destId="{0112CFF5-43D6-460B-8C58-E4D92040E6BE}"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5BFAD-0640-4372-8743-B36D4E36CB15}">
      <dsp:nvSpPr>
        <dsp:cNvPr id="0" name=""/>
        <dsp:cNvSpPr/>
      </dsp:nvSpPr>
      <dsp:spPr>
        <a:xfrm>
          <a:off x="2355274" y="2037519"/>
          <a:ext cx="1233050" cy="12330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b="1" kern="1200"/>
            <a:t>MONETIZACE</a:t>
          </a:r>
        </a:p>
        <a:p>
          <a:pPr marL="0" lvl="0" indent="0" algn="ctr" defTabSz="355600">
            <a:lnSpc>
              <a:spcPct val="90000"/>
            </a:lnSpc>
            <a:spcBef>
              <a:spcPct val="0"/>
            </a:spcBef>
            <a:spcAft>
              <a:spcPct val="35000"/>
            </a:spcAft>
            <a:buNone/>
          </a:pPr>
          <a:r>
            <a:rPr lang="cs-CZ" sz="800" kern="1200"/>
            <a:t>Transformuje business model výhody pro zákazníky v peněžní příjmy(zisky)?</a:t>
          </a:r>
          <a:endParaRPr lang="en-GB" sz="800" kern="1200"/>
        </a:p>
      </dsp:txBody>
      <dsp:txXfrm>
        <a:off x="2535850" y="2218095"/>
        <a:ext cx="871898" cy="871898"/>
      </dsp:txXfrm>
    </dsp:sp>
    <dsp:sp modelId="{8EFFD33E-F621-474A-91CF-9DAA6A03A8E6}">
      <dsp:nvSpPr>
        <dsp:cNvPr id="0" name=""/>
        <dsp:cNvSpPr/>
      </dsp:nvSpPr>
      <dsp:spPr>
        <a:xfrm rot="16200000">
          <a:off x="2840059" y="1586791"/>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2879581" y="1710160"/>
        <a:ext cx="184436" cy="251543"/>
      </dsp:txXfrm>
    </dsp:sp>
    <dsp:sp modelId="{C4564C59-B02A-471A-9706-77F824D48511}">
      <dsp:nvSpPr>
        <dsp:cNvPr id="0" name=""/>
        <dsp:cNvSpPr/>
      </dsp:nvSpPr>
      <dsp:spPr>
        <a:xfrm>
          <a:off x="2205960" y="8706"/>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ADAPTABILITA</a:t>
          </a:r>
        </a:p>
        <a:p>
          <a:pPr marL="0" lvl="0" indent="0" algn="ctr" defTabSz="355600">
            <a:lnSpc>
              <a:spcPct val="90000"/>
            </a:lnSpc>
            <a:spcBef>
              <a:spcPct val="0"/>
            </a:spcBef>
            <a:spcAft>
              <a:spcPct val="35000"/>
            </a:spcAft>
            <a:buNone/>
          </a:pPr>
          <a:r>
            <a:rPr lang="en-GB" sz="800" kern="1200"/>
            <a:t>Je </a:t>
          </a:r>
          <a:r>
            <a:rPr lang="cs-CZ" sz="800" kern="1200"/>
            <a:t>business</a:t>
          </a:r>
          <a:r>
            <a:rPr lang="en-GB" sz="800" kern="1200"/>
            <a:t> model ziskově škálovatelný, aby vyhovoval novým potřebám zákazníků?</a:t>
          </a:r>
        </a:p>
      </dsp:txBody>
      <dsp:txXfrm>
        <a:off x="2430269" y="233015"/>
        <a:ext cx="1083061" cy="1083061"/>
      </dsp:txXfrm>
    </dsp:sp>
    <dsp:sp modelId="{6FA1D29A-0CA9-461C-82C5-D574A9BF4272}">
      <dsp:nvSpPr>
        <dsp:cNvPr id="0" name=""/>
        <dsp:cNvSpPr/>
      </dsp:nvSpPr>
      <dsp:spPr>
        <a:xfrm>
          <a:off x="3697694" y="2444426"/>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3697694" y="2528273"/>
        <a:ext cx="184436" cy="251543"/>
      </dsp:txXfrm>
    </dsp:sp>
    <dsp:sp modelId="{3A3E1E1F-7F41-4566-BDCB-4461207CB8D7}">
      <dsp:nvSpPr>
        <dsp:cNvPr id="0" name=""/>
        <dsp:cNvSpPr/>
      </dsp:nvSpPr>
      <dsp:spPr>
        <a:xfrm>
          <a:off x="4085458" y="1888205"/>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VZÁCNOST</a:t>
          </a:r>
        </a:p>
        <a:p>
          <a:pPr marL="0" lvl="0" indent="0" algn="ctr" defTabSz="355600">
            <a:lnSpc>
              <a:spcPct val="90000"/>
            </a:lnSpc>
            <a:spcBef>
              <a:spcPct val="0"/>
            </a:spcBef>
            <a:spcAft>
              <a:spcPct val="35000"/>
            </a:spcAft>
            <a:buNone/>
          </a:pPr>
          <a:r>
            <a:rPr lang="en-GB" sz="800" kern="1200"/>
            <a:t>Je </a:t>
          </a:r>
          <a:r>
            <a:rPr lang="cs-CZ" sz="800" kern="1200"/>
            <a:t>business</a:t>
          </a:r>
          <a:r>
            <a:rPr lang="en-GB" sz="800" kern="1200"/>
            <a:t> model jediný, který nabízí zákazníkovi </a:t>
          </a:r>
          <a:r>
            <a:rPr lang="cs-CZ" sz="800" kern="1200"/>
            <a:t>přínosy</a:t>
          </a:r>
          <a:r>
            <a:rPr lang="en-GB" sz="800" kern="1200"/>
            <a:t>?</a:t>
          </a:r>
          <a:r>
            <a:rPr lang="cs-CZ" sz="800" kern="1200"/>
            <a:t> Jsou naše přínosy vyššní než u konkurence?</a:t>
          </a:r>
          <a:endParaRPr lang="en-GB" sz="800" kern="1200"/>
        </a:p>
      </dsp:txBody>
      <dsp:txXfrm>
        <a:off x="4309767" y="2112514"/>
        <a:ext cx="1083061" cy="1083061"/>
      </dsp:txXfrm>
    </dsp:sp>
    <dsp:sp modelId="{CF815B98-14E8-4347-8428-44590616E0C9}">
      <dsp:nvSpPr>
        <dsp:cNvPr id="0" name=""/>
        <dsp:cNvSpPr/>
      </dsp:nvSpPr>
      <dsp:spPr>
        <a:xfrm rot="5400000">
          <a:off x="2840059" y="3302061"/>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2879581" y="3346386"/>
        <a:ext cx="184436" cy="251543"/>
      </dsp:txXfrm>
    </dsp:sp>
    <dsp:sp modelId="{3B4C76B1-2C98-4BB3-8C16-3EC2D294B4B0}">
      <dsp:nvSpPr>
        <dsp:cNvPr id="0" name=""/>
        <dsp:cNvSpPr/>
      </dsp:nvSpPr>
      <dsp:spPr>
        <a:xfrm>
          <a:off x="2205960" y="3767703"/>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NAPODOBITELNOST</a:t>
          </a:r>
        </a:p>
        <a:p>
          <a:pPr marL="0" lvl="0" indent="0" algn="ctr" defTabSz="355600">
            <a:lnSpc>
              <a:spcPct val="90000"/>
            </a:lnSpc>
            <a:spcBef>
              <a:spcPct val="0"/>
            </a:spcBef>
            <a:spcAft>
              <a:spcPct val="35000"/>
            </a:spcAft>
            <a:buNone/>
          </a:pPr>
          <a:r>
            <a:rPr lang="cs-CZ" sz="800" kern="1200"/>
            <a:t>Je pro jiné firmy obtížné napodobit, nahradit či překonat přínosy?</a:t>
          </a:r>
          <a:endParaRPr lang="en-GB" sz="800" kern="1200"/>
        </a:p>
      </dsp:txBody>
      <dsp:txXfrm>
        <a:off x="2430269" y="3992012"/>
        <a:ext cx="1083061" cy="1083061"/>
      </dsp:txXfrm>
    </dsp:sp>
    <dsp:sp modelId="{CDAB4B21-49F3-4A26-A646-AC8B569F4B0E}">
      <dsp:nvSpPr>
        <dsp:cNvPr id="0" name=""/>
        <dsp:cNvSpPr/>
      </dsp:nvSpPr>
      <dsp:spPr>
        <a:xfrm rot="10800000">
          <a:off x="1982424" y="2444426"/>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rot="10800000">
        <a:off x="2061468" y="2528273"/>
        <a:ext cx="184436" cy="251543"/>
      </dsp:txXfrm>
    </dsp:sp>
    <dsp:sp modelId="{0112CFF5-43D6-460B-8C58-E4D92040E6BE}">
      <dsp:nvSpPr>
        <dsp:cNvPr id="0" name=""/>
        <dsp:cNvSpPr/>
      </dsp:nvSpPr>
      <dsp:spPr>
        <a:xfrm>
          <a:off x="326461" y="1888205"/>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HODNOTA</a:t>
          </a:r>
        </a:p>
        <a:p>
          <a:pPr marL="0" lvl="0" indent="0" algn="ctr" defTabSz="355600">
            <a:lnSpc>
              <a:spcPct val="90000"/>
            </a:lnSpc>
            <a:spcBef>
              <a:spcPct val="0"/>
            </a:spcBef>
            <a:spcAft>
              <a:spcPct val="35000"/>
            </a:spcAft>
            <a:buNone/>
          </a:pPr>
          <a:r>
            <a:rPr lang="en-GB" sz="800" kern="1200"/>
            <a:t>Nabízí </a:t>
          </a:r>
          <a:r>
            <a:rPr lang="cs-CZ" sz="800" kern="1200"/>
            <a:t>business</a:t>
          </a:r>
          <a:r>
            <a:rPr lang="en-GB" sz="800" kern="1200"/>
            <a:t> model výhody, které pro ně zákazníci vnímají jako cenné?</a:t>
          </a:r>
        </a:p>
      </dsp:txBody>
      <dsp:txXfrm>
        <a:off x="550770" y="2112514"/>
        <a:ext cx="1083061" cy="10830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5BFAD-0640-4372-8743-B36D4E36CB15}">
      <dsp:nvSpPr>
        <dsp:cNvPr id="0" name=""/>
        <dsp:cNvSpPr/>
      </dsp:nvSpPr>
      <dsp:spPr>
        <a:xfrm>
          <a:off x="2355274" y="2037519"/>
          <a:ext cx="1233050" cy="12330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b="1" kern="1200"/>
            <a:t>MONETIZACE</a:t>
          </a:r>
        </a:p>
        <a:p>
          <a:pPr marL="0" lvl="0" indent="0" algn="ctr" defTabSz="355600">
            <a:lnSpc>
              <a:spcPct val="90000"/>
            </a:lnSpc>
            <a:spcBef>
              <a:spcPct val="0"/>
            </a:spcBef>
            <a:spcAft>
              <a:spcPct val="35000"/>
            </a:spcAft>
            <a:buNone/>
          </a:pPr>
          <a:r>
            <a:rPr lang="cs-CZ" sz="800" kern="1200"/>
            <a:t>Transformuje business model výhody pro zákazníky v peněžní příjmy(zisky)?</a:t>
          </a:r>
          <a:endParaRPr lang="en-GB" sz="800" kern="1200"/>
        </a:p>
      </dsp:txBody>
      <dsp:txXfrm>
        <a:off x="2535850" y="2218095"/>
        <a:ext cx="871898" cy="871898"/>
      </dsp:txXfrm>
    </dsp:sp>
    <dsp:sp modelId="{8EFFD33E-F621-474A-91CF-9DAA6A03A8E6}">
      <dsp:nvSpPr>
        <dsp:cNvPr id="0" name=""/>
        <dsp:cNvSpPr/>
      </dsp:nvSpPr>
      <dsp:spPr>
        <a:xfrm rot="16200000">
          <a:off x="2840059" y="1586791"/>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2879581" y="1710160"/>
        <a:ext cx="184436" cy="251543"/>
      </dsp:txXfrm>
    </dsp:sp>
    <dsp:sp modelId="{C4564C59-B02A-471A-9706-77F824D48511}">
      <dsp:nvSpPr>
        <dsp:cNvPr id="0" name=""/>
        <dsp:cNvSpPr/>
      </dsp:nvSpPr>
      <dsp:spPr>
        <a:xfrm>
          <a:off x="2205960" y="8706"/>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ADAPTABILITA</a:t>
          </a:r>
        </a:p>
        <a:p>
          <a:pPr marL="0" lvl="0" indent="0" algn="ctr" defTabSz="355600">
            <a:lnSpc>
              <a:spcPct val="90000"/>
            </a:lnSpc>
            <a:spcBef>
              <a:spcPct val="0"/>
            </a:spcBef>
            <a:spcAft>
              <a:spcPct val="35000"/>
            </a:spcAft>
            <a:buNone/>
          </a:pPr>
          <a:r>
            <a:rPr lang="en-GB" sz="800" kern="1200"/>
            <a:t>Je </a:t>
          </a:r>
          <a:r>
            <a:rPr lang="cs-CZ" sz="800" kern="1200"/>
            <a:t>business</a:t>
          </a:r>
          <a:r>
            <a:rPr lang="en-GB" sz="800" kern="1200"/>
            <a:t> model ziskově škálovatelný, aby vyhovoval novým potřebám zákazníků?</a:t>
          </a:r>
        </a:p>
      </dsp:txBody>
      <dsp:txXfrm>
        <a:off x="2430269" y="233015"/>
        <a:ext cx="1083061" cy="1083061"/>
      </dsp:txXfrm>
    </dsp:sp>
    <dsp:sp modelId="{6FA1D29A-0CA9-461C-82C5-D574A9BF4272}">
      <dsp:nvSpPr>
        <dsp:cNvPr id="0" name=""/>
        <dsp:cNvSpPr/>
      </dsp:nvSpPr>
      <dsp:spPr>
        <a:xfrm>
          <a:off x="3697694" y="2444426"/>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3697694" y="2528273"/>
        <a:ext cx="184436" cy="251543"/>
      </dsp:txXfrm>
    </dsp:sp>
    <dsp:sp modelId="{3A3E1E1F-7F41-4566-BDCB-4461207CB8D7}">
      <dsp:nvSpPr>
        <dsp:cNvPr id="0" name=""/>
        <dsp:cNvSpPr/>
      </dsp:nvSpPr>
      <dsp:spPr>
        <a:xfrm>
          <a:off x="4085458" y="1888205"/>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VZÁCNOST</a:t>
          </a:r>
        </a:p>
        <a:p>
          <a:pPr marL="0" lvl="0" indent="0" algn="ctr" defTabSz="355600">
            <a:lnSpc>
              <a:spcPct val="90000"/>
            </a:lnSpc>
            <a:spcBef>
              <a:spcPct val="0"/>
            </a:spcBef>
            <a:spcAft>
              <a:spcPct val="35000"/>
            </a:spcAft>
            <a:buNone/>
          </a:pPr>
          <a:r>
            <a:rPr lang="en-GB" sz="800" kern="1200"/>
            <a:t>Je </a:t>
          </a:r>
          <a:r>
            <a:rPr lang="cs-CZ" sz="800" kern="1200"/>
            <a:t>business</a:t>
          </a:r>
          <a:r>
            <a:rPr lang="en-GB" sz="800" kern="1200"/>
            <a:t> model jediný, který nabízí zákazníkovi </a:t>
          </a:r>
          <a:r>
            <a:rPr lang="cs-CZ" sz="800" kern="1200"/>
            <a:t>přínosy</a:t>
          </a:r>
          <a:r>
            <a:rPr lang="en-GB" sz="800" kern="1200"/>
            <a:t>?</a:t>
          </a:r>
          <a:r>
            <a:rPr lang="cs-CZ" sz="800" kern="1200"/>
            <a:t> Jsou naše přínosy vyššní než u konkurence?</a:t>
          </a:r>
          <a:endParaRPr lang="en-GB" sz="800" kern="1200"/>
        </a:p>
      </dsp:txBody>
      <dsp:txXfrm>
        <a:off x="4309767" y="2112514"/>
        <a:ext cx="1083061" cy="1083061"/>
      </dsp:txXfrm>
    </dsp:sp>
    <dsp:sp modelId="{CF815B98-14E8-4347-8428-44590616E0C9}">
      <dsp:nvSpPr>
        <dsp:cNvPr id="0" name=""/>
        <dsp:cNvSpPr/>
      </dsp:nvSpPr>
      <dsp:spPr>
        <a:xfrm rot="5400000">
          <a:off x="2840059" y="3302061"/>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2879581" y="3346386"/>
        <a:ext cx="184436" cy="251543"/>
      </dsp:txXfrm>
    </dsp:sp>
    <dsp:sp modelId="{3B4C76B1-2C98-4BB3-8C16-3EC2D294B4B0}">
      <dsp:nvSpPr>
        <dsp:cNvPr id="0" name=""/>
        <dsp:cNvSpPr/>
      </dsp:nvSpPr>
      <dsp:spPr>
        <a:xfrm>
          <a:off x="2205960" y="3767703"/>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NAPODOBITELNOST</a:t>
          </a:r>
        </a:p>
        <a:p>
          <a:pPr marL="0" lvl="0" indent="0" algn="ctr" defTabSz="355600">
            <a:lnSpc>
              <a:spcPct val="90000"/>
            </a:lnSpc>
            <a:spcBef>
              <a:spcPct val="0"/>
            </a:spcBef>
            <a:spcAft>
              <a:spcPct val="35000"/>
            </a:spcAft>
            <a:buNone/>
          </a:pPr>
          <a:r>
            <a:rPr lang="cs-CZ" sz="800" kern="1200"/>
            <a:t>Je pro jiné firmy obtížné napodobit, nahradit či překonat přínosy?</a:t>
          </a:r>
          <a:endParaRPr lang="en-GB" sz="800" kern="1200"/>
        </a:p>
      </dsp:txBody>
      <dsp:txXfrm>
        <a:off x="2430269" y="3992012"/>
        <a:ext cx="1083061" cy="1083061"/>
      </dsp:txXfrm>
    </dsp:sp>
    <dsp:sp modelId="{CDAB4B21-49F3-4A26-A646-AC8B569F4B0E}">
      <dsp:nvSpPr>
        <dsp:cNvPr id="0" name=""/>
        <dsp:cNvSpPr/>
      </dsp:nvSpPr>
      <dsp:spPr>
        <a:xfrm rot="10800000">
          <a:off x="1982424" y="2444426"/>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rot="10800000">
        <a:off x="2061468" y="2528273"/>
        <a:ext cx="184436" cy="251543"/>
      </dsp:txXfrm>
    </dsp:sp>
    <dsp:sp modelId="{0112CFF5-43D6-460B-8C58-E4D92040E6BE}">
      <dsp:nvSpPr>
        <dsp:cNvPr id="0" name=""/>
        <dsp:cNvSpPr/>
      </dsp:nvSpPr>
      <dsp:spPr>
        <a:xfrm>
          <a:off x="326461" y="1888205"/>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HODNOTA</a:t>
          </a:r>
        </a:p>
        <a:p>
          <a:pPr marL="0" lvl="0" indent="0" algn="ctr" defTabSz="355600">
            <a:lnSpc>
              <a:spcPct val="90000"/>
            </a:lnSpc>
            <a:spcBef>
              <a:spcPct val="0"/>
            </a:spcBef>
            <a:spcAft>
              <a:spcPct val="35000"/>
            </a:spcAft>
            <a:buNone/>
          </a:pPr>
          <a:r>
            <a:rPr lang="en-GB" sz="800" kern="1200"/>
            <a:t>Nabízí </a:t>
          </a:r>
          <a:r>
            <a:rPr lang="cs-CZ" sz="800" kern="1200"/>
            <a:t>business</a:t>
          </a:r>
          <a:r>
            <a:rPr lang="en-GB" sz="800" kern="1200"/>
            <a:t> model výhody, které pro ně zákazníci vnímají jako cenné?</a:t>
          </a:r>
        </a:p>
      </dsp:txBody>
      <dsp:txXfrm>
        <a:off x="550770" y="2112514"/>
        <a:ext cx="1083061" cy="10830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5BFAD-0640-4372-8743-B36D4E36CB15}">
      <dsp:nvSpPr>
        <dsp:cNvPr id="0" name=""/>
        <dsp:cNvSpPr/>
      </dsp:nvSpPr>
      <dsp:spPr>
        <a:xfrm>
          <a:off x="2355274" y="2037519"/>
          <a:ext cx="1233050" cy="12330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b="1" kern="1200"/>
            <a:t>MONETIZACE</a:t>
          </a:r>
        </a:p>
        <a:p>
          <a:pPr marL="0" lvl="0" indent="0" algn="ctr" defTabSz="355600">
            <a:lnSpc>
              <a:spcPct val="90000"/>
            </a:lnSpc>
            <a:spcBef>
              <a:spcPct val="0"/>
            </a:spcBef>
            <a:spcAft>
              <a:spcPct val="35000"/>
            </a:spcAft>
            <a:buNone/>
          </a:pPr>
          <a:r>
            <a:rPr lang="cs-CZ" sz="800" kern="1200"/>
            <a:t>Transformuje business model výhody pro zákazníky v peněžní příjmy(zisky)?</a:t>
          </a:r>
          <a:endParaRPr lang="en-GB" sz="800" kern="1200"/>
        </a:p>
      </dsp:txBody>
      <dsp:txXfrm>
        <a:off x="2535850" y="2218095"/>
        <a:ext cx="871898" cy="871898"/>
      </dsp:txXfrm>
    </dsp:sp>
    <dsp:sp modelId="{8EFFD33E-F621-474A-91CF-9DAA6A03A8E6}">
      <dsp:nvSpPr>
        <dsp:cNvPr id="0" name=""/>
        <dsp:cNvSpPr/>
      </dsp:nvSpPr>
      <dsp:spPr>
        <a:xfrm rot="16200000">
          <a:off x="2840059" y="1586791"/>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2879581" y="1710160"/>
        <a:ext cx="184436" cy="251543"/>
      </dsp:txXfrm>
    </dsp:sp>
    <dsp:sp modelId="{C4564C59-B02A-471A-9706-77F824D48511}">
      <dsp:nvSpPr>
        <dsp:cNvPr id="0" name=""/>
        <dsp:cNvSpPr/>
      </dsp:nvSpPr>
      <dsp:spPr>
        <a:xfrm>
          <a:off x="2205960" y="8706"/>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ADAPTABILITA</a:t>
          </a:r>
        </a:p>
        <a:p>
          <a:pPr marL="0" lvl="0" indent="0" algn="ctr" defTabSz="355600">
            <a:lnSpc>
              <a:spcPct val="90000"/>
            </a:lnSpc>
            <a:spcBef>
              <a:spcPct val="0"/>
            </a:spcBef>
            <a:spcAft>
              <a:spcPct val="35000"/>
            </a:spcAft>
            <a:buNone/>
          </a:pPr>
          <a:r>
            <a:rPr lang="en-GB" sz="800" kern="1200"/>
            <a:t>Je </a:t>
          </a:r>
          <a:r>
            <a:rPr lang="cs-CZ" sz="800" kern="1200"/>
            <a:t>business</a:t>
          </a:r>
          <a:r>
            <a:rPr lang="en-GB" sz="800" kern="1200"/>
            <a:t> model ziskově škálovatelný, aby vyhovoval novým potřebám zákazníků?</a:t>
          </a:r>
        </a:p>
      </dsp:txBody>
      <dsp:txXfrm>
        <a:off x="2430269" y="233015"/>
        <a:ext cx="1083061" cy="1083061"/>
      </dsp:txXfrm>
    </dsp:sp>
    <dsp:sp modelId="{6FA1D29A-0CA9-461C-82C5-D574A9BF4272}">
      <dsp:nvSpPr>
        <dsp:cNvPr id="0" name=""/>
        <dsp:cNvSpPr/>
      </dsp:nvSpPr>
      <dsp:spPr>
        <a:xfrm>
          <a:off x="3697694" y="2444426"/>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3697694" y="2528273"/>
        <a:ext cx="184436" cy="251543"/>
      </dsp:txXfrm>
    </dsp:sp>
    <dsp:sp modelId="{3A3E1E1F-7F41-4566-BDCB-4461207CB8D7}">
      <dsp:nvSpPr>
        <dsp:cNvPr id="0" name=""/>
        <dsp:cNvSpPr/>
      </dsp:nvSpPr>
      <dsp:spPr>
        <a:xfrm>
          <a:off x="4085458" y="1888205"/>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VZÁCNOST</a:t>
          </a:r>
        </a:p>
        <a:p>
          <a:pPr marL="0" lvl="0" indent="0" algn="ctr" defTabSz="355600">
            <a:lnSpc>
              <a:spcPct val="90000"/>
            </a:lnSpc>
            <a:spcBef>
              <a:spcPct val="0"/>
            </a:spcBef>
            <a:spcAft>
              <a:spcPct val="35000"/>
            </a:spcAft>
            <a:buNone/>
          </a:pPr>
          <a:r>
            <a:rPr lang="en-GB" sz="800" kern="1200"/>
            <a:t>Je </a:t>
          </a:r>
          <a:r>
            <a:rPr lang="cs-CZ" sz="800" kern="1200"/>
            <a:t>business</a:t>
          </a:r>
          <a:r>
            <a:rPr lang="en-GB" sz="800" kern="1200"/>
            <a:t> model jediný, který nabízí zákazníkovi </a:t>
          </a:r>
          <a:r>
            <a:rPr lang="cs-CZ" sz="800" kern="1200"/>
            <a:t>přínosy</a:t>
          </a:r>
          <a:r>
            <a:rPr lang="en-GB" sz="800" kern="1200"/>
            <a:t>?</a:t>
          </a:r>
          <a:r>
            <a:rPr lang="cs-CZ" sz="800" kern="1200"/>
            <a:t> Jsou naše přínosy vyššní než u konkurence?</a:t>
          </a:r>
          <a:endParaRPr lang="en-GB" sz="800" kern="1200"/>
        </a:p>
      </dsp:txBody>
      <dsp:txXfrm>
        <a:off x="4309767" y="2112514"/>
        <a:ext cx="1083061" cy="1083061"/>
      </dsp:txXfrm>
    </dsp:sp>
    <dsp:sp modelId="{CF815B98-14E8-4347-8428-44590616E0C9}">
      <dsp:nvSpPr>
        <dsp:cNvPr id="0" name=""/>
        <dsp:cNvSpPr/>
      </dsp:nvSpPr>
      <dsp:spPr>
        <a:xfrm rot="5400000">
          <a:off x="2840059" y="3302061"/>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2879581" y="3346386"/>
        <a:ext cx="184436" cy="251543"/>
      </dsp:txXfrm>
    </dsp:sp>
    <dsp:sp modelId="{3B4C76B1-2C98-4BB3-8C16-3EC2D294B4B0}">
      <dsp:nvSpPr>
        <dsp:cNvPr id="0" name=""/>
        <dsp:cNvSpPr/>
      </dsp:nvSpPr>
      <dsp:spPr>
        <a:xfrm>
          <a:off x="2205960" y="3767703"/>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NAPODOBITELNOST</a:t>
          </a:r>
        </a:p>
        <a:p>
          <a:pPr marL="0" lvl="0" indent="0" algn="ctr" defTabSz="355600">
            <a:lnSpc>
              <a:spcPct val="90000"/>
            </a:lnSpc>
            <a:spcBef>
              <a:spcPct val="0"/>
            </a:spcBef>
            <a:spcAft>
              <a:spcPct val="35000"/>
            </a:spcAft>
            <a:buNone/>
          </a:pPr>
          <a:r>
            <a:rPr lang="cs-CZ" sz="800" kern="1200"/>
            <a:t>Je pro jiné firmy obtížné napodobit, nahradit či překonat přínosy?</a:t>
          </a:r>
          <a:endParaRPr lang="en-GB" sz="800" kern="1200"/>
        </a:p>
      </dsp:txBody>
      <dsp:txXfrm>
        <a:off x="2430269" y="3992012"/>
        <a:ext cx="1083061" cy="1083061"/>
      </dsp:txXfrm>
    </dsp:sp>
    <dsp:sp modelId="{CDAB4B21-49F3-4A26-A646-AC8B569F4B0E}">
      <dsp:nvSpPr>
        <dsp:cNvPr id="0" name=""/>
        <dsp:cNvSpPr/>
      </dsp:nvSpPr>
      <dsp:spPr>
        <a:xfrm rot="10800000">
          <a:off x="1982424" y="2444426"/>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rot="10800000">
        <a:off x="2061468" y="2528273"/>
        <a:ext cx="184436" cy="251543"/>
      </dsp:txXfrm>
    </dsp:sp>
    <dsp:sp modelId="{0112CFF5-43D6-460B-8C58-E4D92040E6BE}">
      <dsp:nvSpPr>
        <dsp:cNvPr id="0" name=""/>
        <dsp:cNvSpPr/>
      </dsp:nvSpPr>
      <dsp:spPr>
        <a:xfrm>
          <a:off x="326461" y="1888205"/>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HODNOTA</a:t>
          </a:r>
        </a:p>
        <a:p>
          <a:pPr marL="0" lvl="0" indent="0" algn="ctr" defTabSz="355600">
            <a:lnSpc>
              <a:spcPct val="90000"/>
            </a:lnSpc>
            <a:spcBef>
              <a:spcPct val="0"/>
            </a:spcBef>
            <a:spcAft>
              <a:spcPct val="35000"/>
            </a:spcAft>
            <a:buNone/>
          </a:pPr>
          <a:r>
            <a:rPr lang="en-GB" sz="800" kern="1200"/>
            <a:t>Nabízí </a:t>
          </a:r>
          <a:r>
            <a:rPr lang="cs-CZ" sz="800" kern="1200"/>
            <a:t>business</a:t>
          </a:r>
          <a:r>
            <a:rPr lang="en-GB" sz="800" kern="1200"/>
            <a:t> model výhody, které pro ně zákazníci vnímají jako cenné?</a:t>
          </a:r>
        </a:p>
      </dsp:txBody>
      <dsp:txXfrm>
        <a:off x="550770" y="2112514"/>
        <a:ext cx="1083061" cy="10830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5BFAD-0640-4372-8743-B36D4E36CB15}">
      <dsp:nvSpPr>
        <dsp:cNvPr id="0" name=""/>
        <dsp:cNvSpPr/>
      </dsp:nvSpPr>
      <dsp:spPr>
        <a:xfrm>
          <a:off x="2355274" y="2037519"/>
          <a:ext cx="1233050" cy="12330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b="1" kern="1200"/>
            <a:t>MONETIZACE</a:t>
          </a:r>
        </a:p>
        <a:p>
          <a:pPr marL="0" lvl="0" indent="0" algn="ctr" defTabSz="355600">
            <a:lnSpc>
              <a:spcPct val="90000"/>
            </a:lnSpc>
            <a:spcBef>
              <a:spcPct val="0"/>
            </a:spcBef>
            <a:spcAft>
              <a:spcPct val="35000"/>
            </a:spcAft>
            <a:buNone/>
          </a:pPr>
          <a:r>
            <a:rPr lang="cs-CZ" sz="800" kern="1200"/>
            <a:t>Transformuje business model výhody pro zákazníky v peněžní příjmy(zisky)?</a:t>
          </a:r>
          <a:endParaRPr lang="en-GB" sz="800" kern="1200"/>
        </a:p>
      </dsp:txBody>
      <dsp:txXfrm>
        <a:off x="2535850" y="2218095"/>
        <a:ext cx="871898" cy="871898"/>
      </dsp:txXfrm>
    </dsp:sp>
    <dsp:sp modelId="{8EFFD33E-F621-474A-91CF-9DAA6A03A8E6}">
      <dsp:nvSpPr>
        <dsp:cNvPr id="0" name=""/>
        <dsp:cNvSpPr/>
      </dsp:nvSpPr>
      <dsp:spPr>
        <a:xfrm rot="16200000">
          <a:off x="2840059" y="1586791"/>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2879581" y="1710160"/>
        <a:ext cx="184436" cy="251543"/>
      </dsp:txXfrm>
    </dsp:sp>
    <dsp:sp modelId="{C4564C59-B02A-471A-9706-77F824D48511}">
      <dsp:nvSpPr>
        <dsp:cNvPr id="0" name=""/>
        <dsp:cNvSpPr/>
      </dsp:nvSpPr>
      <dsp:spPr>
        <a:xfrm>
          <a:off x="2205960" y="8706"/>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ADAPTABILITA</a:t>
          </a:r>
        </a:p>
        <a:p>
          <a:pPr marL="0" lvl="0" indent="0" algn="ctr" defTabSz="355600">
            <a:lnSpc>
              <a:spcPct val="90000"/>
            </a:lnSpc>
            <a:spcBef>
              <a:spcPct val="0"/>
            </a:spcBef>
            <a:spcAft>
              <a:spcPct val="35000"/>
            </a:spcAft>
            <a:buNone/>
          </a:pPr>
          <a:r>
            <a:rPr lang="en-GB" sz="800" kern="1200"/>
            <a:t>Je </a:t>
          </a:r>
          <a:r>
            <a:rPr lang="cs-CZ" sz="800" kern="1200"/>
            <a:t>business</a:t>
          </a:r>
          <a:r>
            <a:rPr lang="en-GB" sz="800" kern="1200"/>
            <a:t> model ziskově škálovatelný, aby vyhovoval novým potřebám zákazníků?</a:t>
          </a:r>
        </a:p>
      </dsp:txBody>
      <dsp:txXfrm>
        <a:off x="2430269" y="233015"/>
        <a:ext cx="1083061" cy="1083061"/>
      </dsp:txXfrm>
    </dsp:sp>
    <dsp:sp modelId="{6FA1D29A-0CA9-461C-82C5-D574A9BF4272}">
      <dsp:nvSpPr>
        <dsp:cNvPr id="0" name=""/>
        <dsp:cNvSpPr/>
      </dsp:nvSpPr>
      <dsp:spPr>
        <a:xfrm>
          <a:off x="3697694" y="2444426"/>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3697694" y="2528273"/>
        <a:ext cx="184436" cy="251543"/>
      </dsp:txXfrm>
    </dsp:sp>
    <dsp:sp modelId="{3A3E1E1F-7F41-4566-BDCB-4461207CB8D7}">
      <dsp:nvSpPr>
        <dsp:cNvPr id="0" name=""/>
        <dsp:cNvSpPr/>
      </dsp:nvSpPr>
      <dsp:spPr>
        <a:xfrm>
          <a:off x="4085458" y="1888205"/>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VZÁCNOST</a:t>
          </a:r>
        </a:p>
        <a:p>
          <a:pPr marL="0" lvl="0" indent="0" algn="ctr" defTabSz="355600">
            <a:lnSpc>
              <a:spcPct val="90000"/>
            </a:lnSpc>
            <a:spcBef>
              <a:spcPct val="0"/>
            </a:spcBef>
            <a:spcAft>
              <a:spcPct val="35000"/>
            </a:spcAft>
            <a:buNone/>
          </a:pPr>
          <a:r>
            <a:rPr lang="en-GB" sz="800" kern="1200"/>
            <a:t>Je </a:t>
          </a:r>
          <a:r>
            <a:rPr lang="cs-CZ" sz="800" kern="1200"/>
            <a:t>business</a:t>
          </a:r>
          <a:r>
            <a:rPr lang="en-GB" sz="800" kern="1200"/>
            <a:t> model jediný, který nabízí zákazníkovi </a:t>
          </a:r>
          <a:r>
            <a:rPr lang="cs-CZ" sz="800" kern="1200"/>
            <a:t>přínosy</a:t>
          </a:r>
          <a:r>
            <a:rPr lang="en-GB" sz="800" kern="1200"/>
            <a:t>?</a:t>
          </a:r>
          <a:r>
            <a:rPr lang="cs-CZ" sz="800" kern="1200"/>
            <a:t> Jsou naše přínosy vyššní než u konkurence?</a:t>
          </a:r>
          <a:endParaRPr lang="en-GB" sz="800" kern="1200"/>
        </a:p>
      </dsp:txBody>
      <dsp:txXfrm>
        <a:off x="4309767" y="2112514"/>
        <a:ext cx="1083061" cy="1083061"/>
      </dsp:txXfrm>
    </dsp:sp>
    <dsp:sp modelId="{CF815B98-14E8-4347-8428-44590616E0C9}">
      <dsp:nvSpPr>
        <dsp:cNvPr id="0" name=""/>
        <dsp:cNvSpPr/>
      </dsp:nvSpPr>
      <dsp:spPr>
        <a:xfrm rot="5400000">
          <a:off x="2840059" y="3302061"/>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2879581" y="3346386"/>
        <a:ext cx="184436" cy="251543"/>
      </dsp:txXfrm>
    </dsp:sp>
    <dsp:sp modelId="{3B4C76B1-2C98-4BB3-8C16-3EC2D294B4B0}">
      <dsp:nvSpPr>
        <dsp:cNvPr id="0" name=""/>
        <dsp:cNvSpPr/>
      </dsp:nvSpPr>
      <dsp:spPr>
        <a:xfrm>
          <a:off x="2205960" y="3767703"/>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NAPODOBITELNOST</a:t>
          </a:r>
        </a:p>
        <a:p>
          <a:pPr marL="0" lvl="0" indent="0" algn="ctr" defTabSz="355600">
            <a:lnSpc>
              <a:spcPct val="90000"/>
            </a:lnSpc>
            <a:spcBef>
              <a:spcPct val="0"/>
            </a:spcBef>
            <a:spcAft>
              <a:spcPct val="35000"/>
            </a:spcAft>
            <a:buNone/>
          </a:pPr>
          <a:r>
            <a:rPr lang="cs-CZ" sz="800" kern="1200"/>
            <a:t>Je pro jiné firmy obtížné napodobit, nahradit či překonat přínosy?</a:t>
          </a:r>
          <a:endParaRPr lang="en-GB" sz="800" kern="1200"/>
        </a:p>
      </dsp:txBody>
      <dsp:txXfrm>
        <a:off x="2430269" y="3992012"/>
        <a:ext cx="1083061" cy="1083061"/>
      </dsp:txXfrm>
    </dsp:sp>
    <dsp:sp modelId="{CDAB4B21-49F3-4A26-A646-AC8B569F4B0E}">
      <dsp:nvSpPr>
        <dsp:cNvPr id="0" name=""/>
        <dsp:cNvSpPr/>
      </dsp:nvSpPr>
      <dsp:spPr>
        <a:xfrm rot="10800000">
          <a:off x="1982424" y="2444426"/>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rot="10800000">
        <a:off x="2061468" y="2528273"/>
        <a:ext cx="184436" cy="251543"/>
      </dsp:txXfrm>
    </dsp:sp>
    <dsp:sp modelId="{0112CFF5-43D6-460B-8C58-E4D92040E6BE}">
      <dsp:nvSpPr>
        <dsp:cNvPr id="0" name=""/>
        <dsp:cNvSpPr/>
      </dsp:nvSpPr>
      <dsp:spPr>
        <a:xfrm>
          <a:off x="326461" y="1888205"/>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HODNOTA</a:t>
          </a:r>
        </a:p>
        <a:p>
          <a:pPr marL="0" lvl="0" indent="0" algn="ctr" defTabSz="355600">
            <a:lnSpc>
              <a:spcPct val="90000"/>
            </a:lnSpc>
            <a:spcBef>
              <a:spcPct val="0"/>
            </a:spcBef>
            <a:spcAft>
              <a:spcPct val="35000"/>
            </a:spcAft>
            <a:buNone/>
          </a:pPr>
          <a:r>
            <a:rPr lang="en-GB" sz="800" kern="1200"/>
            <a:t>Nabízí </a:t>
          </a:r>
          <a:r>
            <a:rPr lang="cs-CZ" sz="800" kern="1200"/>
            <a:t>business</a:t>
          </a:r>
          <a:r>
            <a:rPr lang="en-GB" sz="800" kern="1200"/>
            <a:t> model výhody, které pro ně zákazníci vnímají jako cenné?</a:t>
          </a:r>
        </a:p>
      </dsp:txBody>
      <dsp:txXfrm>
        <a:off x="550770" y="2112514"/>
        <a:ext cx="1083061" cy="10830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5BFAD-0640-4372-8743-B36D4E36CB15}">
      <dsp:nvSpPr>
        <dsp:cNvPr id="0" name=""/>
        <dsp:cNvSpPr/>
      </dsp:nvSpPr>
      <dsp:spPr>
        <a:xfrm>
          <a:off x="2355274" y="2037519"/>
          <a:ext cx="1233050" cy="12330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b="1" kern="1200"/>
            <a:t>MONETIZACE</a:t>
          </a:r>
        </a:p>
        <a:p>
          <a:pPr marL="0" lvl="0" indent="0" algn="ctr" defTabSz="355600">
            <a:lnSpc>
              <a:spcPct val="90000"/>
            </a:lnSpc>
            <a:spcBef>
              <a:spcPct val="0"/>
            </a:spcBef>
            <a:spcAft>
              <a:spcPct val="35000"/>
            </a:spcAft>
            <a:buNone/>
          </a:pPr>
          <a:r>
            <a:rPr lang="cs-CZ" sz="800" kern="1200"/>
            <a:t>Transformuje business model výhody pro zákazníky v peněžní příjmy(zisky)?</a:t>
          </a:r>
          <a:endParaRPr lang="en-GB" sz="800" kern="1200"/>
        </a:p>
      </dsp:txBody>
      <dsp:txXfrm>
        <a:off x="2535850" y="2218095"/>
        <a:ext cx="871898" cy="871898"/>
      </dsp:txXfrm>
    </dsp:sp>
    <dsp:sp modelId="{8EFFD33E-F621-474A-91CF-9DAA6A03A8E6}">
      <dsp:nvSpPr>
        <dsp:cNvPr id="0" name=""/>
        <dsp:cNvSpPr/>
      </dsp:nvSpPr>
      <dsp:spPr>
        <a:xfrm rot="16200000">
          <a:off x="2840059" y="1586791"/>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2879581" y="1710160"/>
        <a:ext cx="184436" cy="251543"/>
      </dsp:txXfrm>
    </dsp:sp>
    <dsp:sp modelId="{C4564C59-B02A-471A-9706-77F824D48511}">
      <dsp:nvSpPr>
        <dsp:cNvPr id="0" name=""/>
        <dsp:cNvSpPr/>
      </dsp:nvSpPr>
      <dsp:spPr>
        <a:xfrm>
          <a:off x="2205960" y="8706"/>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ADAPTABILITA</a:t>
          </a:r>
        </a:p>
        <a:p>
          <a:pPr marL="0" lvl="0" indent="0" algn="ctr" defTabSz="355600">
            <a:lnSpc>
              <a:spcPct val="90000"/>
            </a:lnSpc>
            <a:spcBef>
              <a:spcPct val="0"/>
            </a:spcBef>
            <a:spcAft>
              <a:spcPct val="35000"/>
            </a:spcAft>
            <a:buNone/>
          </a:pPr>
          <a:r>
            <a:rPr lang="en-GB" sz="800" kern="1200"/>
            <a:t>Je </a:t>
          </a:r>
          <a:r>
            <a:rPr lang="cs-CZ" sz="800" kern="1200"/>
            <a:t>business</a:t>
          </a:r>
          <a:r>
            <a:rPr lang="en-GB" sz="800" kern="1200"/>
            <a:t> model ziskově škálovatelný, aby vyhovoval novým potřebám zákazníků?</a:t>
          </a:r>
        </a:p>
      </dsp:txBody>
      <dsp:txXfrm>
        <a:off x="2430269" y="233015"/>
        <a:ext cx="1083061" cy="1083061"/>
      </dsp:txXfrm>
    </dsp:sp>
    <dsp:sp modelId="{6FA1D29A-0CA9-461C-82C5-D574A9BF4272}">
      <dsp:nvSpPr>
        <dsp:cNvPr id="0" name=""/>
        <dsp:cNvSpPr/>
      </dsp:nvSpPr>
      <dsp:spPr>
        <a:xfrm>
          <a:off x="3697694" y="2444426"/>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3697694" y="2528273"/>
        <a:ext cx="184436" cy="251543"/>
      </dsp:txXfrm>
    </dsp:sp>
    <dsp:sp modelId="{3A3E1E1F-7F41-4566-BDCB-4461207CB8D7}">
      <dsp:nvSpPr>
        <dsp:cNvPr id="0" name=""/>
        <dsp:cNvSpPr/>
      </dsp:nvSpPr>
      <dsp:spPr>
        <a:xfrm>
          <a:off x="4085458" y="1888205"/>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VZÁCNOST</a:t>
          </a:r>
        </a:p>
        <a:p>
          <a:pPr marL="0" lvl="0" indent="0" algn="ctr" defTabSz="355600">
            <a:lnSpc>
              <a:spcPct val="90000"/>
            </a:lnSpc>
            <a:spcBef>
              <a:spcPct val="0"/>
            </a:spcBef>
            <a:spcAft>
              <a:spcPct val="35000"/>
            </a:spcAft>
            <a:buNone/>
          </a:pPr>
          <a:r>
            <a:rPr lang="en-GB" sz="800" kern="1200"/>
            <a:t>Je </a:t>
          </a:r>
          <a:r>
            <a:rPr lang="cs-CZ" sz="800" kern="1200"/>
            <a:t>business</a:t>
          </a:r>
          <a:r>
            <a:rPr lang="en-GB" sz="800" kern="1200"/>
            <a:t> model jediný, který nabízí zákazníkovi </a:t>
          </a:r>
          <a:r>
            <a:rPr lang="cs-CZ" sz="800" kern="1200"/>
            <a:t>přínosy</a:t>
          </a:r>
          <a:r>
            <a:rPr lang="en-GB" sz="800" kern="1200"/>
            <a:t>?</a:t>
          </a:r>
          <a:r>
            <a:rPr lang="cs-CZ" sz="800" kern="1200"/>
            <a:t> Jsou naše přínosy vyššní než u konkurence?</a:t>
          </a:r>
          <a:endParaRPr lang="en-GB" sz="800" kern="1200"/>
        </a:p>
      </dsp:txBody>
      <dsp:txXfrm>
        <a:off x="4309767" y="2112514"/>
        <a:ext cx="1083061" cy="1083061"/>
      </dsp:txXfrm>
    </dsp:sp>
    <dsp:sp modelId="{CF815B98-14E8-4347-8428-44590616E0C9}">
      <dsp:nvSpPr>
        <dsp:cNvPr id="0" name=""/>
        <dsp:cNvSpPr/>
      </dsp:nvSpPr>
      <dsp:spPr>
        <a:xfrm rot="5400000">
          <a:off x="2840059" y="3302061"/>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2879581" y="3346386"/>
        <a:ext cx="184436" cy="251543"/>
      </dsp:txXfrm>
    </dsp:sp>
    <dsp:sp modelId="{3B4C76B1-2C98-4BB3-8C16-3EC2D294B4B0}">
      <dsp:nvSpPr>
        <dsp:cNvPr id="0" name=""/>
        <dsp:cNvSpPr/>
      </dsp:nvSpPr>
      <dsp:spPr>
        <a:xfrm>
          <a:off x="2205960" y="3767703"/>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NAPODOBITELNOST</a:t>
          </a:r>
        </a:p>
        <a:p>
          <a:pPr marL="0" lvl="0" indent="0" algn="ctr" defTabSz="355600">
            <a:lnSpc>
              <a:spcPct val="90000"/>
            </a:lnSpc>
            <a:spcBef>
              <a:spcPct val="0"/>
            </a:spcBef>
            <a:spcAft>
              <a:spcPct val="35000"/>
            </a:spcAft>
            <a:buNone/>
          </a:pPr>
          <a:r>
            <a:rPr lang="cs-CZ" sz="800" kern="1200"/>
            <a:t>Je pro jiné firmy obtížné napodobit, nahradit či překonat přínosy?</a:t>
          </a:r>
          <a:endParaRPr lang="en-GB" sz="800" kern="1200"/>
        </a:p>
      </dsp:txBody>
      <dsp:txXfrm>
        <a:off x="2430269" y="3992012"/>
        <a:ext cx="1083061" cy="1083061"/>
      </dsp:txXfrm>
    </dsp:sp>
    <dsp:sp modelId="{CDAB4B21-49F3-4A26-A646-AC8B569F4B0E}">
      <dsp:nvSpPr>
        <dsp:cNvPr id="0" name=""/>
        <dsp:cNvSpPr/>
      </dsp:nvSpPr>
      <dsp:spPr>
        <a:xfrm rot="10800000">
          <a:off x="1982424" y="2444426"/>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rot="10800000">
        <a:off x="2061468" y="2528273"/>
        <a:ext cx="184436" cy="251543"/>
      </dsp:txXfrm>
    </dsp:sp>
    <dsp:sp modelId="{0112CFF5-43D6-460B-8C58-E4D92040E6BE}">
      <dsp:nvSpPr>
        <dsp:cNvPr id="0" name=""/>
        <dsp:cNvSpPr/>
      </dsp:nvSpPr>
      <dsp:spPr>
        <a:xfrm>
          <a:off x="326461" y="1888205"/>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HODNOTA</a:t>
          </a:r>
        </a:p>
        <a:p>
          <a:pPr marL="0" lvl="0" indent="0" algn="ctr" defTabSz="355600">
            <a:lnSpc>
              <a:spcPct val="90000"/>
            </a:lnSpc>
            <a:spcBef>
              <a:spcPct val="0"/>
            </a:spcBef>
            <a:spcAft>
              <a:spcPct val="35000"/>
            </a:spcAft>
            <a:buNone/>
          </a:pPr>
          <a:r>
            <a:rPr lang="en-GB" sz="800" kern="1200"/>
            <a:t>Nabízí </a:t>
          </a:r>
          <a:r>
            <a:rPr lang="cs-CZ" sz="800" kern="1200"/>
            <a:t>business</a:t>
          </a:r>
          <a:r>
            <a:rPr lang="en-GB" sz="800" kern="1200"/>
            <a:t> model výhody, které pro ně zákazníci vnímají jako cenné?</a:t>
          </a:r>
        </a:p>
      </dsp:txBody>
      <dsp:txXfrm>
        <a:off x="550770" y="2112514"/>
        <a:ext cx="1083061" cy="10830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5BFAD-0640-4372-8743-B36D4E36CB15}">
      <dsp:nvSpPr>
        <dsp:cNvPr id="0" name=""/>
        <dsp:cNvSpPr/>
      </dsp:nvSpPr>
      <dsp:spPr>
        <a:xfrm>
          <a:off x="2355274" y="2037519"/>
          <a:ext cx="1233050" cy="12330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b="1" kern="1200"/>
            <a:t>MONETIZACE</a:t>
          </a:r>
        </a:p>
        <a:p>
          <a:pPr marL="0" lvl="0" indent="0" algn="ctr" defTabSz="355600">
            <a:lnSpc>
              <a:spcPct val="90000"/>
            </a:lnSpc>
            <a:spcBef>
              <a:spcPct val="0"/>
            </a:spcBef>
            <a:spcAft>
              <a:spcPct val="35000"/>
            </a:spcAft>
            <a:buNone/>
          </a:pPr>
          <a:r>
            <a:rPr lang="cs-CZ" sz="800" kern="1200"/>
            <a:t>Transformuje business model výhody pro zákazníky v peněžní příjmy(zisky)?</a:t>
          </a:r>
          <a:endParaRPr lang="en-GB" sz="800" kern="1200"/>
        </a:p>
      </dsp:txBody>
      <dsp:txXfrm>
        <a:off x="2535850" y="2218095"/>
        <a:ext cx="871898" cy="871898"/>
      </dsp:txXfrm>
    </dsp:sp>
    <dsp:sp modelId="{8EFFD33E-F621-474A-91CF-9DAA6A03A8E6}">
      <dsp:nvSpPr>
        <dsp:cNvPr id="0" name=""/>
        <dsp:cNvSpPr/>
      </dsp:nvSpPr>
      <dsp:spPr>
        <a:xfrm rot="16200000">
          <a:off x="2840059" y="1586791"/>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2879581" y="1710160"/>
        <a:ext cx="184436" cy="251543"/>
      </dsp:txXfrm>
    </dsp:sp>
    <dsp:sp modelId="{C4564C59-B02A-471A-9706-77F824D48511}">
      <dsp:nvSpPr>
        <dsp:cNvPr id="0" name=""/>
        <dsp:cNvSpPr/>
      </dsp:nvSpPr>
      <dsp:spPr>
        <a:xfrm>
          <a:off x="2205960" y="8706"/>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ADAPTABILITA</a:t>
          </a:r>
        </a:p>
        <a:p>
          <a:pPr marL="0" lvl="0" indent="0" algn="ctr" defTabSz="355600">
            <a:lnSpc>
              <a:spcPct val="90000"/>
            </a:lnSpc>
            <a:spcBef>
              <a:spcPct val="0"/>
            </a:spcBef>
            <a:spcAft>
              <a:spcPct val="35000"/>
            </a:spcAft>
            <a:buNone/>
          </a:pPr>
          <a:r>
            <a:rPr lang="en-GB" sz="800" kern="1200"/>
            <a:t>Je </a:t>
          </a:r>
          <a:r>
            <a:rPr lang="cs-CZ" sz="800" kern="1200"/>
            <a:t>business</a:t>
          </a:r>
          <a:r>
            <a:rPr lang="en-GB" sz="800" kern="1200"/>
            <a:t> model ziskově škálovatelný, aby vyhovoval novým potřebám zákazníků?</a:t>
          </a:r>
        </a:p>
      </dsp:txBody>
      <dsp:txXfrm>
        <a:off x="2430269" y="233015"/>
        <a:ext cx="1083061" cy="1083061"/>
      </dsp:txXfrm>
    </dsp:sp>
    <dsp:sp modelId="{6FA1D29A-0CA9-461C-82C5-D574A9BF4272}">
      <dsp:nvSpPr>
        <dsp:cNvPr id="0" name=""/>
        <dsp:cNvSpPr/>
      </dsp:nvSpPr>
      <dsp:spPr>
        <a:xfrm>
          <a:off x="3697694" y="2444426"/>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3697694" y="2528273"/>
        <a:ext cx="184436" cy="251543"/>
      </dsp:txXfrm>
    </dsp:sp>
    <dsp:sp modelId="{3A3E1E1F-7F41-4566-BDCB-4461207CB8D7}">
      <dsp:nvSpPr>
        <dsp:cNvPr id="0" name=""/>
        <dsp:cNvSpPr/>
      </dsp:nvSpPr>
      <dsp:spPr>
        <a:xfrm>
          <a:off x="4085458" y="1888205"/>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VZÁCNOST</a:t>
          </a:r>
        </a:p>
        <a:p>
          <a:pPr marL="0" lvl="0" indent="0" algn="ctr" defTabSz="355600">
            <a:lnSpc>
              <a:spcPct val="90000"/>
            </a:lnSpc>
            <a:spcBef>
              <a:spcPct val="0"/>
            </a:spcBef>
            <a:spcAft>
              <a:spcPct val="35000"/>
            </a:spcAft>
            <a:buNone/>
          </a:pPr>
          <a:r>
            <a:rPr lang="en-GB" sz="800" kern="1200"/>
            <a:t>Je </a:t>
          </a:r>
          <a:r>
            <a:rPr lang="cs-CZ" sz="800" kern="1200"/>
            <a:t>business</a:t>
          </a:r>
          <a:r>
            <a:rPr lang="en-GB" sz="800" kern="1200"/>
            <a:t> model jediný, který nabízí zákazníkovi </a:t>
          </a:r>
          <a:r>
            <a:rPr lang="cs-CZ" sz="800" kern="1200"/>
            <a:t>přínosy</a:t>
          </a:r>
          <a:r>
            <a:rPr lang="en-GB" sz="800" kern="1200"/>
            <a:t>?</a:t>
          </a:r>
          <a:r>
            <a:rPr lang="cs-CZ" sz="800" kern="1200"/>
            <a:t> Jsou naše přínosy vyššní než u konkurence?</a:t>
          </a:r>
          <a:endParaRPr lang="en-GB" sz="800" kern="1200"/>
        </a:p>
      </dsp:txBody>
      <dsp:txXfrm>
        <a:off x="4309767" y="2112514"/>
        <a:ext cx="1083061" cy="1083061"/>
      </dsp:txXfrm>
    </dsp:sp>
    <dsp:sp modelId="{CF815B98-14E8-4347-8428-44590616E0C9}">
      <dsp:nvSpPr>
        <dsp:cNvPr id="0" name=""/>
        <dsp:cNvSpPr/>
      </dsp:nvSpPr>
      <dsp:spPr>
        <a:xfrm rot="5400000">
          <a:off x="2840059" y="3302061"/>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2879581" y="3346386"/>
        <a:ext cx="184436" cy="251543"/>
      </dsp:txXfrm>
    </dsp:sp>
    <dsp:sp modelId="{3B4C76B1-2C98-4BB3-8C16-3EC2D294B4B0}">
      <dsp:nvSpPr>
        <dsp:cNvPr id="0" name=""/>
        <dsp:cNvSpPr/>
      </dsp:nvSpPr>
      <dsp:spPr>
        <a:xfrm>
          <a:off x="2205960" y="3767703"/>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NAPODOBITELNOST</a:t>
          </a:r>
        </a:p>
        <a:p>
          <a:pPr marL="0" lvl="0" indent="0" algn="ctr" defTabSz="355600">
            <a:lnSpc>
              <a:spcPct val="90000"/>
            </a:lnSpc>
            <a:spcBef>
              <a:spcPct val="0"/>
            </a:spcBef>
            <a:spcAft>
              <a:spcPct val="35000"/>
            </a:spcAft>
            <a:buNone/>
          </a:pPr>
          <a:r>
            <a:rPr lang="cs-CZ" sz="800" kern="1200"/>
            <a:t>Je pro jiné firmy obtížné napodobit, nahradit či překonat přínosy?</a:t>
          </a:r>
          <a:endParaRPr lang="en-GB" sz="800" kern="1200"/>
        </a:p>
      </dsp:txBody>
      <dsp:txXfrm>
        <a:off x="2430269" y="3992012"/>
        <a:ext cx="1083061" cy="1083061"/>
      </dsp:txXfrm>
    </dsp:sp>
    <dsp:sp modelId="{CDAB4B21-49F3-4A26-A646-AC8B569F4B0E}">
      <dsp:nvSpPr>
        <dsp:cNvPr id="0" name=""/>
        <dsp:cNvSpPr/>
      </dsp:nvSpPr>
      <dsp:spPr>
        <a:xfrm rot="10800000">
          <a:off x="1982424" y="2444426"/>
          <a:ext cx="263480" cy="4192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rot="10800000">
        <a:off x="2061468" y="2528273"/>
        <a:ext cx="184436" cy="251543"/>
      </dsp:txXfrm>
    </dsp:sp>
    <dsp:sp modelId="{0112CFF5-43D6-460B-8C58-E4D92040E6BE}">
      <dsp:nvSpPr>
        <dsp:cNvPr id="0" name=""/>
        <dsp:cNvSpPr/>
      </dsp:nvSpPr>
      <dsp:spPr>
        <a:xfrm>
          <a:off x="326461" y="1888205"/>
          <a:ext cx="1531679" cy="15316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cs-CZ" sz="800" kern="1200"/>
            <a:t>HODNOTA</a:t>
          </a:r>
        </a:p>
        <a:p>
          <a:pPr marL="0" lvl="0" indent="0" algn="ctr" defTabSz="355600">
            <a:lnSpc>
              <a:spcPct val="90000"/>
            </a:lnSpc>
            <a:spcBef>
              <a:spcPct val="0"/>
            </a:spcBef>
            <a:spcAft>
              <a:spcPct val="35000"/>
            </a:spcAft>
            <a:buNone/>
          </a:pPr>
          <a:r>
            <a:rPr lang="en-GB" sz="800" kern="1200"/>
            <a:t>Nabízí </a:t>
          </a:r>
          <a:r>
            <a:rPr lang="cs-CZ" sz="800" kern="1200"/>
            <a:t>business</a:t>
          </a:r>
          <a:r>
            <a:rPr lang="en-GB" sz="800" kern="1200"/>
            <a:t> model výhody, které pro ně zákazníci vnímají jako cenné?</a:t>
          </a:r>
        </a:p>
      </dsp:txBody>
      <dsp:txXfrm>
        <a:off x="550770" y="2112514"/>
        <a:ext cx="1083061" cy="1083061"/>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09:12:21.805"/>
    </inkml:context>
    <inkml:brush xml:id="br0">
      <inkml:brushProperty name="width" value="0.05" units="cm"/>
      <inkml:brushProperty name="height" value="0.05" units="cm"/>
      <inkml:brushProperty name="color" value="#66CC00"/>
      <inkml:brushProperty name="ignorePressure" value="1"/>
    </inkml:brush>
  </inkml:definitions>
  <inkml:trace contextRef="#ctx0" brushRef="#br0">1 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7T09:15:53.463"/>
    </inkml:context>
    <inkml:brush xml:id="br0">
      <inkml:brushProperty name="width" value="0.2" units="cm"/>
      <inkml:brushProperty name="height" value="0.2" units="cm"/>
      <inkml:brushProperty name="color" value="#33CCFF"/>
      <inkml:brushProperty name="ignorePressure" value="1"/>
    </inkml:brush>
  </inkml:definitions>
  <inkml:trace contextRef="#ctx0" brushRef="#br0">1 0,'5'2,"0"-1,0 1,0 0,0 0,-1 1,1 0,-1-1,1 1,-1 1,0-1,0 1,0 0,-1 0,1 0,-1 0,0 0,0 1,0 0,11 12,250 283,-92-92,26 128,-168-295,-2 1,-2 2,-1 1,-3 0,-1 3,11 18,3-1,2-2,37 45,-1 0,115 98,-174-190</inkml:trace>
  <inkml:trace contextRef="#ctx0" brushRef="#br0" timeOffset="1110.131">1321 1195,'2'14,"1"0,0 0,1-1,1 1,0-1,0 0,2-1,0 1,0-1,3 2,3 9,35 56,68 148,-109-197,-1 1,-2 0,-1-1,-1 1,-2 0,-1 0,-3 12,1 48,3-88,1 0,-1 0,0 0,0-1,0 1,0 0,-1 0,1 0,-1 0,1-1,-1 1,0 0,0-1,0 1,-1-1,1 1,-1-1,1 1,-1-1,0 0,0 0,0 0,0 0,0 0,0 0,-1-1,1 1,-1-1,1 1,-1-1,1 0,-1 0,0 0,1-1,-1 1,0 0,0-1,0 0,0 0,1 0,-1 0,-1 0,-20 1,0-1,0-1,0-1,0-1,0-1,1-1,-1-1,2-1,-1-2,1 0,0-1,0-1,2-1,-1-1,-2-3,-12-10,0 1,-2 2,-1 1,-1 3,0 0,-23-5,41 17</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7T09:15:50.911"/>
    </inkml:context>
    <inkml:brush xml:id="br0">
      <inkml:brushProperty name="width" value="0.2" units="cm"/>
      <inkml:brushProperty name="height" value="0.2" units="cm"/>
      <inkml:brushProperty name="color" value="#33CCFF"/>
      <inkml:brushProperty name="ignorePressure" value="1"/>
    </inkml:brush>
  </inkml:definitions>
  <inkml:trace contextRef="#ctx0" brushRef="#br0">1494 0,'0'23,"-2"0,0-1,-2 1,-1-1,0 0,-2 0,0-1,-2 1,0-2,-1 1,-11 15,-171 219,13-50,-42 56,201-237,0-1,-2-1,-1 0,0-2,-2-1,0-1,-4 1,27-17,-50 34,2 2,1 3,-35 38,72-65</inkml:trace>
  <inkml:trace contextRef="#ctx0" brushRef="#br0" timeOffset="1013.319">324 872,'-42'46,"2"1,2 2,2 2,2 1,3 3,17-32,2 2,0 0,2 0,1 1,1 0,1 0,-3 25,2-12,6-34,0 0,0 0,0 0,1 0,0 0,0 0,0 1,0-1,1 0,0 0,0 1,1-1,-1 0,1 0,0 1,1-1,-1 0,1 0,0 0,0 0,0-1,1 1,0-1,0 1,0-1,0 0,1 0,-1 0,1-1,0 1,1 0,22 7,-1-1,2-1,-1-2,1 0,1-2,-1-1,0-1,1-2,0-1,-1-1,1-1,-1-2,1-1,-1-1,26-9,78-16,-111 24</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7T09:16:06.924"/>
    </inkml:context>
    <inkml:brush xml:id="br0">
      <inkml:brushProperty name="width" value="0.2" units="cm"/>
      <inkml:brushProperty name="height" value="0.2" units="cm"/>
      <inkml:brushProperty name="color" value="#FFC114"/>
      <inkml:brushProperty name="ignorePressure" value="1"/>
    </inkml:brush>
  </inkml:definitions>
  <inkml:trace contextRef="#ctx0" brushRef="#br0">1 0,'898'0,"-725"27,102-2,-251-25,-2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7T09:16:10.399"/>
    </inkml:context>
    <inkml:brush xml:id="br0">
      <inkml:brushProperty name="width" value="0.2" units="cm"/>
      <inkml:brushProperty name="height" value="0.2" units="cm"/>
      <inkml:brushProperty name="color" value="#FFC114"/>
      <inkml:brushProperty name="ignorePressure" value="1"/>
    </inkml:brush>
  </inkml:definitions>
  <inkml:trace contextRef="#ctx0" brushRef="#br0">1 51,'299'-1,"-73"-24,-28 1,26 25,-25 48,0-25,-178-23</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21T09:53:07.884"/>
    </inkml:context>
    <inkml:brush xml:id="br0">
      <inkml:brushProperty name="width" value="0.1" units="cm"/>
      <inkml:brushProperty name="height" value="0.1" units="cm"/>
      <inkml:brushProperty name="color" value="#E71224"/>
      <inkml:brushProperty name="ignorePressure" value="1"/>
    </inkml:brush>
  </inkml:definitions>
  <inkml:trace contextRef="#ctx0" brushRef="#br0">0 1,'5'2,"0"0,-1 0,1 1,-1 0,0 0,0 0,0 1,0-1,0 1,-1 0,1 0,-1 0,0 0,-1 1,1-1,-1 1,1 0,-2 0,1 0,0 0,-1 0,0 0,0 0,-1 0,1 0,-1 0,0 1,0-1,-2 5,4 4,24 368,-12-150,19-43,-34-161,1-28,-1 0,1-1,0 1,0 0,0 0,0-1,0 1,-1 0,1 0,0 0,0-1,0 1,-1 0,1 0,0 0,0 0,-1-1,1 1,0 0,0 0,-1 0,1 0,0 0,0 0,-1 0,1 0,0 0,-1 0,1 0,0 0,0 0,-1 0,1 0,0 0,-1 0,1 0,0 0,0 0,-1 0,1 1,0-1,0 0,-1 0,1 0,0 0,0 1,-5-15</inkml:trace>
  <inkml:trace contextRef="#ctx0" brushRef="#br0" timeOffset="1739.712">51 101,'14'-11,"0"2,1 0,0 1,1 0,-1 2,1-1,1 2,-1 0,1 1,0 1,0 1,0 0,0 1,0 1,1 0,13 3,26-4,-38-1,0 1,0 1,0 1,0 0,-1 2,1 0,-1 0,1 2,-1 1,-1 0,13 6,-3 3,0 1,-2 1,1 1,-2 2,-1 0,0 1,-2 2,0 0,10 17,-18-21,-1 0,-1 1,-1 0,-1 1,-1 0,0 0,-2 1,0 0,-2 0,0 0,-2 3,-2 147,-4-162,0 0,0 0,-1 0,-1 0,1 0,-2-1,1 0,-1-1,0 0,-1 0,0 0,0-1,-1 0,0 0,0-1,-1 0,0-1,1 0,-2-1,1 0,0 0,-1-1,0-1,0 0,0 0,0-1,0 0,0-1,-1 0,-431-3,427-6,25 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21T09:52:58.994"/>
    </inkml:context>
    <inkml:brush xml:id="br0">
      <inkml:brushProperty name="width" value="0.1" units="cm"/>
      <inkml:brushProperty name="height" value="0.1" units="cm"/>
      <inkml:brushProperty name="color" value="#E71224"/>
      <inkml:brushProperty name="ignorePressure" value="1"/>
    </inkml:brush>
  </inkml:definitions>
  <inkml:trace contextRef="#ctx0" brushRef="#br0">127 0,'-4'65,"-3"0,-2 0,-4-1,-16 49,10-34,2 7,4 2,4 0,4 0,4 59,0-98,13 92,-7-130,-1-5</inkml:trace>
  <inkml:trace contextRef="#ctx0" brushRef="#br0" timeOffset="1647.892">51 74,'123'-22,"-114"20,1 1,1 0,-1 0,0 1,0 0,0 1,0 0,0 0,0 1,0 1,0 0,-1 0,1 1,-1 0,0 0,0 1,0 0,-1 1,0 0,0 0,0 1,-1 0,0 0,3 5,28 43,55 105,-85-138,-3-11,0 0,-1 0,0 1,-1-1,0 1,-1 0,0 0,-1 0,0 0,-1 1,0-1,-1 0,-1 0,1 0,-3 4,-1-11,-1-1,0 1,0-1,0-1,-1 1,1-1,-1 0,0 0,1-1,-1 0,-1 0,1-1,0 0,0 0,0 0,-1-1,1 0,0-1,0 0,-1 0,1 0,0-1,-1 0,-134-60,41 23,92 37</inkml:trace>
  <inkml:trace contextRef="#ctx0" brushRef="#br0" timeOffset="4288.494">724 199,'15'60,"-6"19,-4 1,-3-1,-6 29,2 20,2 111,-1-541,-24 54,27 49,-2 194,1-1,0 0,0 1,0-1,1 1,-1-1,1 1,1 0,-1 0,1 0,0 0,0 0,0 0,1 1,-1 0,1 0,0 0,1 0,-1 0,1 1,-1 0,1 0,0 0,0 0,0 1,1 0,-1 0,0 0,1 1,-1 0,1 0,0 0,-1 1,1-1,0 2,-1-1,1 0,0 1,-1 0,6 2,0 3,0 1,-1 0,0 0,0 1,-1 1,0 0,0 0,-1 0,0 1,-1 0,0 1,0 0,-1 0,-1 0,0 1,0 2,1 3,-1 0,-1 1,-1 0,0 0,-1 0,-1 0,-1 0,0 0,-2 0,-1 6,3-19,-3 15,0 0,-2-1,0 1,-1-1,-1 0,-1-1,-1 0,0 0,-1-1,-1 0,-1-1,0 0,-1-1,-1 0,0-1,-1 0,-98 44,111-57,1 0,-1-1,1 1,0 0,0 0,-1 0,1 0,0 0,0 0,0 0,0 0,0 0,0 0,1 1,-1-1,0 0,1 1,-1-1,0 0,1 1,0-1,-1 1,1-1,0 1,0-1,0 1,0-1,0 1,0-1,0 1,0-1,1 1,-1-1,0 0,1 1,-1-1,1 1,0-1,0 0,-1 0,1 1,1 0,52 48,-39-39,369 256,-376-304,-9 13</inkml:trace>
  <inkml:trace contextRef="#ctx0" brushRef="#br0" timeOffset="5451.822">1247 100,'1'13,"2"-1,-1 0,2 0,0 0,0 0,1 0,0-1,1 0,1 0,0 0,0-1,1 0,7 7,-12-14,-1 0,1 0,0 0,0 0,1 0,-1-1,0 0,1 0,0 0,-1 0,1 0,0-1,0 1,0-1,0 0,0-1,0 1,0-1,0 1,1-1,-1 0,0-1,0 1,0-1,0 0,0 0,0 0,0 0,0-1,0 1,-1-1,1 0,-1 0,1-1,-1 1,0-1,0 0,0 1,0-2,67-99,-63 93,-3 3</inkml:trace>
  <inkml:trace contextRef="#ctx0" brushRef="#br0" timeOffset="6519.643">1645 349,'0'23,"3"22,-3 0,-2 0,-2 0,-2 0,-2-1,-1 0,-3 0,-2 1,-2-8,6-16,1 0,0 0,2 1,1 0,0 0,2 1,0-1,1 1,1 17,5-35,-1-1,1 0,0 0,0 0,0 0,0-1,1 1,-1-1,1 0,0 0,0 0,0 0,1-1,-1 0,0 0,1 0,0 0,-1-1,1 1,0-1,0 0,0-1,0 1,0-1,-1 0,1-1,0 1,0-1,0 0,0 0,0 0,-1 0,4-2,14 1,55-1,0 2,0 4,38 8,-113-10,0 0,0 0,0-1,1 1,-1-1,0 0,0 1,0-1,1 0,-1 0,0-1,0 1,0 0,1-1,-1 1,0-1,0 0,0 0,0 0,0 0,0 0,0 0,0 0,-1 0,1-1,0 1,-1-1,1 0,-1 1,0-1,1-1,5-17</inkml:trace>
  <inkml:trace contextRef="#ctx0" brushRef="#br0" timeOffset="7322">1621 573,'8'0,"7"0,10 0,5 0,1 0,0 0,-2 0,0-4,-2-2,-5-3,-7-6,-9-3,-11-4,-8 3,-7 4,1 5</inkml:trace>
  <inkml:trace contextRef="#ctx0" brushRef="#br0" timeOffset="7839.892">1645 324,'271'-5,"-107"-55,-147 54</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21T09:53:15.654"/>
    </inkml:context>
    <inkml:brush xml:id="br0">
      <inkml:brushProperty name="width" value="0.1" units="cm"/>
      <inkml:brushProperty name="height" value="0.1" units="cm"/>
      <inkml:brushProperty name="color" value="#E71224"/>
      <inkml:brushProperty name="ignorePressure" value="1"/>
    </inkml:brush>
  </inkml:definitions>
  <inkml:trace contextRef="#ctx0" brushRef="#br0">51 1,'2'1,"0"1,0-1,-1 1,1 0,0 0,-1 0,1 0,-1 0,0 0,0 0,0 0,0 1,0-1,0 0,-1 1,1-1,-1 1,1-1,-1 0,0 1,0-1,0 1,-1-1,1 2,0 1,-10 278,-3-72,13 62,-25-102,20-93,0-51</inkml:trace>
  <inkml:trace contextRef="#ctx0" brushRef="#br0" timeOffset="378.037">0 1421,'5'-5,"5"0,1-5,3 0,-1-2,-3-9,-2-8,-4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21T09:53:11.333"/>
    </inkml:context>
    <inkml:brush xml:id="br0">
      <inkml:brushProperty name="width" value="0.1" units="cm"/>
      <inkml:brushProperty name="height" value="0.1" units="cm"/>
      <inkml:brushProperty name="color" value="#E71224"/>
      <inkml:brushProperty name="ignorePressure" value="1"/>
    </inkml:brush>
  </inkml:definitions>
  <inkml:trace contextRef="#ctx0" brushRef="#br0">0 76,'3'25,"0"-1,2 1,1-1,1 0,1 0,1 0,10 19,9 26,84 305,-106-355,0 2,-2-1,0 0,-1 1,-2 0,0-1,-1 1,-1 0,0 0,-5 17,-12 125,18-153</inkml:trace>
  <inkml:trace contextRef="#ctx0" brushRef="#br0" timeOffset="1617.948">0 76,'179'-25,"41"-2,-111 15,-92 8,0 1,0 1,0 0,1 2,-1-1,0 2,0 1,0 0,0 1,0 0,12 5,-20-5,-1 0,1 1,0 0,-1 0,0 1,0 0,-1 0,1 1,-1 0,0 0,-1 1,1 0,-1 0,-1 0,1 1,-1 0,-1 0,1 0,-1 1,-1-1,0 1,0 0,0 3,0-2,-2 0,1 1,-1-1,-1 0,0 1,0-1,-1 0,0 1,-1-1,0 0,-1 0,0 0,0 0,-1-1,0 1,-1-1,0 0,-1 0,0-1,0 0,-1 0,0 0,0-1,0 1,-1-2,-7 5,-15 8,-83 31,-249-50,341 0</inkml:trace>
  <inkml:trace contextRef="#ctx0" brushRef="#br0" timeOffset="3299.83">1494 125,'-12'-1,"0"0,0 1,0 0,0 1,0 1,0-1,0 2,0 0,0 0,1 1,0 1,-1 0,2 0,-1 1,1 1,0-1,-6 6,-11 12,2 1,0 1,1 1,2 1,1 1,1 1,2 1,0 1,-5 18,-77 207,95-240,0 0,1 0,1 1,1-1,1 1,0 0,1 0,1-1,0 1,2 0,0-1,1 0,0 0,2 0,0 0,1-1,0 0,2 0,-1-1,2 0,0 0,1-1,1-1,0 1,0-2,11 8,-1-3,2-2,0 0,1-1,1-2,0 0,0-2,1-1,0-1,1-1,0-2,0-1,0 0,1-3,11 0,-18-3,0-1,-1-1,0-1,1 0,-2-2,1 0,-1-2,0 0,-1-1,0-1,0-1,-1-1,-1 0,0-1,-1-1,-1 0,5-7,-3-1,-1-1,0-1,-2 0,-1-1,-1-1,-2 0,0 0,-2-1,-1 0,-1 0,0-14,2-3,-3-1,-1 0,-3 0,-1-1,-5-16,0 43,-2 0,0 0,-1 0,-2 1,0 1,0-1,-2 2,0-1,-1 2,-1 0,0 0,-1 1,-4-1,7 2,-2 1,0 0,0 1,-2 0,1 1,-1 1,-1 0,1 2,-2 0,1 0,-1 2,0 0,-1 1,1 1,-17-2,-19 1,40 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21T09:53:17.281"/>
    </inkml:context>
    <inkml:brush xml:id="br0">
      <inkml:brushProperty name="width" value="0.1" units="cm"/>
      <inkml:brushProperty name="height" value="0.1" units="cm"/>
      <inkml:brushProperty name="color" value="#E71224"/>
      <inkml:brushProperty name="ignorePressure" value="1"/>
    </inkml:brush>
  </inkml:definitions>
  <inkml:trace contextRef="#ctx0" brushRef="#br0">0 1,'15'53,"21"211,-11-59,25 46,-51 48,1-277</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21T09:53:17.729"/>
    </inkml:context>
    <inkml:brush xml:id="br0">
      <inkml:brushProperty name="width" value="0.1" units="cm"/>
      <inkml:brushProperty name="height" value="0.1" units="cm"/>
      <inkml:brushProperty name="color" value="#E71224"/>
      <inkml:brushProperty name="ignorePressure" value="1"/>
    </inkml:brush>
  </inkml:definitions>
  <inkml:trace contextRef="#ctx0" brushRef="#br0">1 55,'4'0,"6"-5,1-4,-1-11,-2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7T09:13:48.132"/>
    </inkml:context>
    <inkml:brush xml:id="br0">
      <inkml:brushProperty name="width" value="0.2" units="cm"/>
      <inkml:brushProperty name="height" value="0.2" units="cm"/>
      <inkml:brushProperty name="color" value="#FF0066"/>
      <inkml:brushProperty name="ignorePressure" value="1"/>
    </inkml:brush>
  </inkml:definitions>
  <inkml:trace contextRef="#ctx0" brushRef="#br0">0 0,'148'44,"5"-21,162-12,-196-13,831 2,-716-27,164 27,-199-25,-178 25</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21T09:53:19.425"/>
    </inkml:context>
    <inkml:brush xml:id="br0">
      <inkml:brushProperty name="width" value="0.1" units="cm"/>
      <inkml:brushProperty name="height" value="0.1" units="cm"/>
      <inkml:brushProperty name="color" value="#E71224"/>
      <inkml:brushProperty name="ignorePressure" value="1"/>
    </inkml:brush>
  </inkml:definitions>
  <inkml:trace contextRef="#ctx0" brushRef="#br0">0 1,'20'44,"-14"291,-6 357,0-671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21T09:53:19.833"/>
    </inkml:context>
    <inkml:brush xml:id="br0">
      <inkml:brushProperty name="width" value="0.1" units="cm"/>
      <inkml:brushProperty name="height" value="0.1" units="cm"/>
      <inkml:brushProperty name="color" value="#E71224"/>
      <inkml:brushProperty name="ignorePressure" value="1"/>
    </inkml:brush>
  </inkml:definitions>
  <inkml:trace contextRef="#ctx0" brushRef="#br0">0 1,'4'0,"6"0,5 0,0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21T09:53:26.554"/>
    </inkml:context>
    <inkml:brush xml:id="br0">
      <inkml:brushProperty name="width" value="0.1" units="cm"/>
      <inkml:brushProperty name="height" value="0.1" units="cm"/>
      <inkml:brushProperty name="color" value="#E71224"/>
      <inkml:brushProperty name="ignorePressure" value="1"/>
    </inkml:brush>
  </inkml:definitions>
  <inkml:trace contextRef="#ctx0" brushRef="#br0">0 357,'2'-9,"1"-1,-1 2,2-1,-1 0,1 0,0 1,1 0,0 0,0 0,1 1,0 0,2-2,7-11,110-162,-119 177,1 0,0 0,0 1,0 0,0 0,1 1,-1-1,1 2,0-1,0 1,0 1,0-1,1 1,-1 1,0-1,0 2,1-1,-1 1,7 1,10-1,-3 0,0 2,-1 0,1 1,-1 1,1 1,-1 0,-1 2,0 1,0 0,0 2,8 6,-22-12,0 1,0-1,-1 1,0 0,0 1,-1-1,1 1,-1 0,-1 0,1 0,-1 0,-1 1,1-1,-1 1,-1 0,1-1,-1 1,-1 0,1 0,-2 0,1 0,-1 0,0 0,0-1,-1 1,-1 2,-1 2,0 0,-1 0,-1 0,0-1,0 0,-1-1,0 1,-1-1,0 0,-1-1,0 0,-1-1,-9 7,-24 27,-66 109,19 48,75-143,2 0,3 0,3 1,-1 51,8-91,-2-13,2-1,-1 1,0-1,1 1,-1 0,1-1,0 1,0 0,1-1,-1 1,1-1,0 1,-1-1,2 1,-1-1,0 1,1-1,-1 0,1 0,0 0,0 0,0 0,1 0,-1 0,1-1,-1 1,1-1,0 0,0 0,0 0,0 0,1 0,-1-1,2 2,141 13,-142-15,-1 0,1-1,0 0,-1 0,1 0,0 0,-1-1,1 1,0-1,-1 0,1 0,-1 0,1-1,-1 1,0-1,0 0,0 0,0 0,0 0,0 0,0-1,0 0,-1 1,0-1,1 0,-1 0,0 0,0 0,-1 0,1-1,-1 1,1-1,-1 1,0-1,0 0,57-115,-46 104,-4 4</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21T09:53:27.309"/>
    </inkml:context>
    <inkml:brush xml:id="br0">
      <inkml:brushProperty name="width" value="0.1" units="cm"/>
      <inkml:brushProperty name="height" value="0.1" units="cm"/>
      <inkml:brushProperty name="color" value="#E71224"/>
      <inkml:brushProperty name="ignorePressure" value="1"/>
    </inkml:brush>
  </inkml:definitions>
  <inkml:trace contextRef="#ctx0" brushRef="#br0">27 1,'0'4,"-5"6,-5 5,-1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21T15:18:30.149"/>
    </inkml:context>
    <inkml:brush xml:id="br0">
      <inkml:brushProperty name="width" value="0.05" units="cm"/>
      <inkml:brushProperty name="height" value="0.05" units="cm"/>
      <inkml:brushProperty name="color" value="#66CC00"/>
      <inkml:brushProperty name="ignorePressure" value="1"/>
    </inkml:brush>
  </inkml:definitions>
  <inkml:trace contextRef="#ctx0" brushRef="#br0">1671 81,'-120'-48,"66"37,0 2,0 3,0 1,-1 3,1 3,-13 3,-54-2,-243 13,322-10,-178 39,36 33,132-49,-35 36,84-60,-7 9,0 1,1 0,0 1,1 0,1 0,1 0,0 1,1 0,0 1,1-1,1 0,0 14,4 444,1-459,1 0,0 0,0-1,2 1,0-1,0 1,2-2,-1 1,2-1,0 0,0 0,1-1,1 0,0-1,1 0,4 3,-4-1,109 105,68-16,-109-66,2-3,1-4,2-4,1-3,231 68,-266-76,1-2,0-3,1-1,0-3,24-2,254 9,-222-2,0-6,99-8,-166-2,1-1,-1-2,-1-2,0-2,0-2,-2-1,0-2,0-1,22-9,-32 16,0-1,0-1,-1-2,-1-1,-1-1,0 0,-1-2,15-18,-20 18,-2 0,-1-1,0-1,-1-1,-2 0,0 0,-2-2,0 1,-2-1,-1-1,0 0,-2 0,-2 0,0-1,-1 1,-2-8,-6 1,-2 0,-2 0,-1 1,-1 1,-2-1,-1 2,-1 0,-3-2,-80-177,93 202,1 0,-1 0,0 0,0 1,-1 0,0 0,0 0,0 1,-1 0,0 0,0 1,0 0,0 0,-1 0,-3 0,-91-52,-45 1,117 40,-6-5,-1 2,0 2,-1 1,0 2,-1 2,-1 1,-8 1,-234-39,135 21,-149 28,272-1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21T15:18:39.619"/>
    </inkml:context>
    <inkml:brush xml:id="br0">
      <inkml:brushProperty name="width" value="0.05" units="cm"/>
      <inkml:brushProperty name="height" value="0.05" units="cm"/>
      <inkml:brushProperty name="color" value="#FF0066"/>
      <inkml:brushProperty name="ignorePressure" value="1"/>
    </inkml:brush>
  </inkml:definitions>
  <inkml:trace contextRef="#ctx0" brushRef="#br0">2098 2,'-3'0,"-25"-1,0 1,1 1,-1 2,1 1,0 1,0 1,-2 2,-194 70,-330-33,214 46,280-73,1 3,0 3,2 2,-40 25,88-47,-200 141,188-127,1 1,0 1,2 0,1 2,0 0,1 1,2 0,0 1,2 0,0 1,2 0,-3 15,4-7,2 1,1 0,1 0,3 1,0-1,2 1,2 3,0 53,-2-75,0-1,1 1,1-1,1 0,0 1,1-1,0-1,1 1,1-1,0 0,1-1,1 1,0-2,1 1,158 199,-22-52,-40-102,-31-31,-56-18,2-2,-1 0,1-1,0-1,0-1,0-1,8 0,507 61,-43 10,-179-63,-196-13,814 2,-906-2,1-1,0-2,-1 0,0-2,0-1,-1-1,1-1,35-20,-2-2,-1-2,-2-3,-1-3,-2-2,37-38,-62 56,150-117,41-1,-158 107,-38 25,0-2,-1 0,-1-1,0-2,-1 0,0-1,-2-1,0-1,0 0,-2-1,6-11,-3-1,-12 23,0 0,-1 0,0-1,0 0,-1 0,0 0,-1-1,0 1,0-1,-1 0,0 0,-1-1,0 1,-1 0,0-1,0 1,-2-1,1 1,-1-1,0 1,-1-1,-1 1,1 0,-5-9,-16-12,-1 2,-2 1,-1 1,-1 1,-1 2,-1 1,-33-20,-129-31,148 58,0 2,-1 1,0 2,-1 3,0 1,0 3,0 1,-1 3,-9 2,-218-25,18-45,-71-37,80 27,98 30,-56 20,56 4,143 23,1 1,-1-1,1 1,0-2,-1 1,1-1,0 1,0-1,0-1,0 1,1-1,-1 0,1 0,-1 0,1 0,0-1,0 0,0 0,1 0,0 0,-1-1,1 1,1-1,-1 0,1 0,-2-4,-2-7</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21T15:20:10.105"/>
    </inkml:context>
    <inkml:brush xml:id="br0">
      <inkml:brushProperty name="width" value="0.2" units="cm"/>
      <inkml:brushProperty name="height" value="0.2" units="cm"/>
      <inkml:brushProperty name="color" value="#FFC114"/>
      <inkml:brushProperty name="ignorePressure" value="1"/>
    </inkml:brush>
    <inkml:brush xml:id="br1">
      <inkml:brushProperty name="width" value="0.2" units="cm"/>
      <inkml:brushProperty name="height" value="0.2" units="cm"/>
      <inkml:brushProperty name="color" value="#004F8B"/>
      <inkml:brushProperty name="ignorePressure" value="1"/>
    </inkml:brush>
  </inkml:definitions>
  <inkml:trace contextRef="#ctx0" brushRef="#br0">852 0,'13'2,"0"1,-1 0,1 0,-1 1,0 1,0 0,0 1,0 0,-1 1,0 0,-1 1,39 29,-37-25,1-2,1 1,-1-2,1 1,1-2,0 0,0-1,0-1,1 0,0-1,0 0,16 1,167 43,-176-45,-1 2,0 0,-1 2,1 0,-2 1,1 2,-1 0,15 11,133 67,-167-88,0 0,0-1,-1 1,1 0,-1 0,1 0,-1 0,1 0,-1 0,0 0,0 0,1 1,-1-1,0 0,0 0,0 0,0 0,0 0,0 0,0 0,-1 0,1 0,0 1,-1-1,1 0,0 0,-1 0,1 0,-1 0,0-1,1 1,-1 0,0 0,0 0,1 0,-1-1,0 1,0 0,0-1,0 1,0-1,0 1,0-1,0 1,0-1,0 0,0 0,0 1,-53 23,-84 17,-154 139,176-85,-149 166,166-186,69-51,16-12</inkml:trace>
  <inkml:trace contextRef="#ctx0" brushRef="#br1" timeOffset="12318.776">777 50,'-57'61,"48"-52,-190 181,23-69,18-2,-1-7,157-111,1 0,0 0,-1 0,1 0,0 0,0 1,0-1,0 0,0 0,0 1,0-1,0 0,1 1,-1-1,0 1,1-1,0 1,-1-1,1 1,0 0,-1-1,1 1,0-1,0 1,0 0,1-1,-1 1,0-1,1 1,-1 0,1-1,-1 1,1-1,0 1,-1-1,1 0,0 1,0-1,0 0,0 0,0 1,0-1,1 0,-1 0,0 0,1 0,-1-1,0 1,1 0,-1 0,76 46,-48-33,0 1,0 1,-2 2,0 1,-1 1,-1 1,6 8,122 58,-71-55,-76-31,0-1,-1 1,1 0,-1 1,1-1,-1 1,0 0,1 0,-1 1,0 0,-1 0,1 0,0 0,-1 1,0 0,0 0,0 0,0 0,0 0,-1 1,0 0,0-1,0 1,-1 1,0-1,0 0,2 5,-2 11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5T12:16:27.721"/>
    </inkml:context>
    <inkml:brush xml:id="br0">
      <inkml:brushProperty name="width" value="0.35" units="cm"/>
      <inkml:brushProperty name="height" value="0.35" units="cm"/>
      <inkml:brushProperty name="color" value="#BB5B18"/>
      <inkml:brushProperty name="ignorePressure" value="1"/>
      <inkml:brushProperty name="inkEffects" value="bronze"/>
      <inkml:brushProperty name="anchorX" value="-1016"/>
      <inkml:brushProperty name="anchorY" value="-1016"/>
      <inkml:brushProperty name="scaleFactor" value="0.5"/>
    </inkml:brush>
  </inkml:definitions>
  <inkml:trace contextRef="#ctx0" brushRef="#br0">1 320,'0'0,"6"0,2 7,6 0,6 0,6-1,11-2,11-1,2-1,-8 5,-3 0,-2 0,-3-1,0-2,0 5,-1 0,2-1,-1-3,1-1,0-1,0-2,1-1,-1 0,0 0,1 0,-1-1,0 1,8 0,6 0,8 0,-1 0,-3 0,-5 0,3 0,-4 0,5 0,4-7,-2 0,3-1,-4 3,4 0,2 3,-3 0,2 1,-4 1,2 1,-4-1,-4 0,3 0,4 1,4-1,-2 0,2 0,3 0,-5 0,3 0,1 0,3-7,3 0,-6-1,1-4,-6 0,-5 2,1-4,3 2,-2-5,2 2,5 4,-5 2,4-3,-5 1,-4-4,-6 1,-3-4,-3 3,5 2,0 5,5 2,0-4,5 2,5 1,-10-6,3 3,-4 0,-3-4,-3 3,-2 1,4 3,0 2,-1 3,-1 1,-2 1,-2 0,-8-7,-14-7,-9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5T12:16:30.020"/>
    </inkml:context>
    <inkml:brush xml:id="br0">
      <inkml:brushProperty name="width" value="0.35" units="cm"/>
      <inkml:brushProperty name="height" value="0.35" units="cm"/>
      <inkml:brushProperty name="color" value="#BB5B18"/>
      <inkml:brushProperty name="ignorePressure" value="1"/>
      <inkml:brushProperty name="inkEffects" value="bronze"/>
      <inkml:brushProperty name="anchorX" value="-6352.18213"/>
      <inkml:brushProperty name="anchorY" value="-1713.19263"/>
      <inkml:brushProperty name="scaleFactor" value="0.5"/>
    </inkml:brush>
  </inkml:definitions>
  <inkml:trace contextRef="#ctx0" brushRef="#br0">0 72,'0'0,"12"0,11 0,13 0,5 0,9 0,7 0,0 0,3 0,-4 0,2 0,2 0,-3 0,2 0,-6 0,4 0,2 0,-4 0,3 0,-5 0,3 0,-4 0,-4 0,3 0,-3 0,4 0,-3 0,-3 0,-2 0,-4 0,5 0,5 0,0-7,-1 0,-5-1,5 3,-3 0,-1 3,3 0,6 1,-2 1,4 1,-3-1,-4 0,3 0,-3 1,-4-1,-2 0,-4 0,6 0,5 0,0 0,-3 0,-2 0,-3 0,-3 0,-2 0,-1 0,-1 0,0 0,-1 0,1 0,0 0,0 0,7-7,1 0,-1-1,-1 3,-1 0,-2 3,-1 0,-1 1,-1 1,0 1,0-1,0 0,0 0,0 1,0-1,1 0,-1 0,0 0,0 0,1 0,-1 0,0 0,1 0,-1 7,7 0,8 0,-1-1,0-2,-4-1,5-1,-3-2,-3 0,-2 0,-2 0,-3-1,-1 1,0 0,-1 0,-21 7,-16 7,-6 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5T12:16:32.422"/>
    </inkml:context>
    <inkml:brush xml:id="br0">
      <inkml:brushProperty name="width" value="0.35" units="cm"/>
      <inkml:brushProperty name="height" value="0.35" units="cm"/>
      <inkml:brushProperty name="color" value="#BB5B18"/>
      <inkml:brushProperty name="ignorePressure" value="1"/>
      <inkml:brushProperty name="inkEffects" value="bronze"/>
      <inkml:brushProperty name="anchorX" value="-13295.0332"/>
      <inkml:brushProperty name="anchorY" value="-6211.396"/>
      <inkml:brushProperty name="scaleFactor" value="0.5"/>
    </inkml:brush>
  </inkml:definitions>
  <inkml:trace contextRef="#ctx0" brushRef="#br0">1 1,'0'0,"5"0,11 0,-2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7T09:13:51.720"/>
    </inkml:context>
    <inkml:brush xml:id="br0">
      <inkml:brushProperty name="width" value="0.2" units="cm"/>
      <inkml:brushProperty name="height" value="0.2" units="cm"/>
      <inkml:brushProperty name="color" value="#FF0066"/>
      <inkml:brushProperty name="ignorePressure" value="1"/>
    </inkml:brush>
  </inkml:definitions>
  <inkml:trace contextRef="#ctx0" brushRef="#br0">1 106,'95'38,"-60"-28,0-1,1-2,0-1,0-2,36-1,286-5,-31-72,-260 65,-1-2,-1-3,0-3,27-12,-55 21,0 1,0 2,1 1,0 2,-1 2,36 4,17-2,653-2,-721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5T12:16:32.014"/>
    </inkml:context>
    <inkml:brush xml:id="br0">
      <inkml:brushProperty name="width" value="0.35" units="cm"/>
      <inkml:brushProperty name="height" value="0.35" units="cm"/>
      <inkml:brushProperty name="color" value="#BB5B18"/>
      <inkml:brushProperty name="ignorePressure" value="1"/>
      <inkml:brushProperty name="inkEffects" value="bronze"/>
      <inkml:brushProperty name="anchorX" value="-11820.69434"/>
      <inkml:brushProperty name="anchorY" value="-2730.35034"/>
      <inkml:brushProperty name="scaleFactor" value="0.5"/>
    </inkml:brush>
    <inkml:brush xml:id="br1">
      <inkml:brushProperty name="width" value="0.35" units="cm"/>
      <inkml:brushProperty name="height" value="0.35" units="cm"/>
      <inkml:brushProperty name="color" value="#BB5B18"/>
      <inkml:brushProperty name="ignorePressure" value="1"/>
      <inkml:brushProperty name="inkEffects" value="bronze"/>
      <inkml:brushProperty name="anchorX" value="-14346.57715"/>
      <inkml:brushProperty name="anchorY" value="-7227.396"/>
      <inkml:brushProperty name="scaleFactor" value="0.5"/>
    </inkml:brush>
    <inkml:brush xml:id="br2">
      <inkml:brushProperty name="width" value="0.35" units="cm"/>
      <inkml:brushProperty name="height" value="0.35" units="cm"/>
      <inkml:brushProperty name="color" value="#BB5B18"/>
      <inkml:brushProperty name="ignorePressure" value="1"/>
      <inkml:brushProperty name="inkEffects" value="bronze"/>
      <inkml:brushProperty name="anchorX" value="-15567.7959"/>
      <inkml:brushProperty name="anchorY" value="-10516.55371"/>
      <inkml:brushProperty name="scaleFactor" value="0.5"/>
    </inkml:brush>
  </inkml:definitions>
  <inkml:trace contextRef="#ctx0" brushRef="#br0">1 0,'0'0,"6"0,9 0,-1 7,6 8,-2 7,3-2,-3 5,-4 9,-5 10,-3 3,4 0,-2 5,-1 5,-1-2,-3-4,-1-4,-1-5,-1 5,0-3,0-2,-1-1,1-2,0-2,0-1,-1 0,8-1,1 0,-1 7,-1 0,-2 0,6 6,-2-1,0-2,-2-2,5-3,6-2,6-1,-2-2,-4 7,-4 0,2-7,4 6,5-2,-4 0,-3 0,-5-2,-4 0,-4-1,-3 6,-1 1,0-1,-1-1,0-1,0-3,1 0,-1-1,1-1,0 0,0 0,0 0,0 0,0 0,0 1,0-1,0 0,0-7</inkml:trace>
  <inkml:trace contextRef="#ctx0" brushRef="#br1" timeOffset="3208.209">248 72,'0'0,"5"0,11 0,5 0,7 0,4 0,2 0,2 0,1 0,0 0,-1 0,0 0,-7 7,-7 7,-8 7,-7 7,-10-4,-4 10,-1 3,1 7,1 2,2 0,2-3,1-2,0-2,1-2,1-1,-1 0,0-1,1 0,-1-1,0 1,0 0,0 0,0 1,0-1,0 0,0 0,0 0,0 8,0-1,0 1,-7-9,0-2,-1-1,3 0,0 1,3 0,0 2,1 0,-6 1,0 0,0 1,1-1,-5 1,1-1,1 0,3 1,1-1,3 1,1-1,0 0,1 0,1 1,-1-1,1 0,-1 1,0-1,0 0,0 0,0 1,0-1,0 0,0 0,0 0,0 1,-7-8,0-14,-7-7,1-7</inkml:trace>
  <inkml:trace contextRef="#ctx0" brushRef="#br2" timeOffset="4554.309">389 177,'0'0,"0"6,7 9,0 7,1 6,-3 3,0 4,-3 1,0 0,-1 8,-1 7,-1 7,8 5,0-2,0 1,-1-5,-2-5,-2-6,0-4,-2-4,1-2,-2-2,1 1,0-8</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5T12:19:00.158"/>
    </inkml:context>
    <inkml:brush xml:id="br0">
      <inkml:brushProperty name="width" value="0.35" units="cm"/>
      <inkml:brushProperty name="height" value="0.35" units="cm"/>
      <inkml:brushProperty name="color" value="#B4C3DA"/>
      <inkml:brushProperty name="ignorePressure" value="1"/>
      <inkml:brushProperty name="inkEffects" value="silver"/>
      <inkml:brushProperty name="anchorX" value="-18686.38867"/>
      <inkml:brushProperty name="anchorY" value="-14479.81152"/>
      <inkml:brushProperty name="scaleFactor" value="0.5"/>
    </inkml:brush>
  </inkml:definitions>
  <inkml:trace contextRef="#ctx0" brushRef="#br0">23 1,'0'0,"0"6,0 9,0 6,0 7,0 4,0 9,0 9,0 2,0 5,0-3,0 3,0-3,0 2,0 3,0-4,0 4,0-6,7 4,0 2,7-4,-1-4,-1 3,-4-5,-2 4,-3-3,-1 3,-2 5,0-3,0 3,6-5,1 4,1-5,-2 3,-2 3,6-3,-2 3,0-4,-2-5,-2 3,-1 3,-2-2,-1 3,0-4,0-3,-1-4,-6-4,0-3,-1 5,2 7,-5-1,0-2,2-2,-4 4,1-3,2-2,3-2,2 5,3 5,1-2,0-1,2-4,-8-3,1-3,-1-2,1-1,-5 5,1 1,2-7</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5T12:19:02.408"/>
    </inkml:context>
    <inkml:brush xml:id="br0">
      <inkml:brushProperty name="width" value="0.35" units="cm"/>
      <inkml:brushProperty name="height" value="0.35" units="cm"/>
      <inkml:brushProperty name="color" value="#B4C3DA"/>
      <inkml:brushProperty name="ignorePressure" value="1"/>
      <inkml:brushProperty name="inkEffects" value="silver"/>
      <inkml:brushProperty name="anchorX" value="-17648.39453"/>
      <inkml:brushProperty name="anchorY" value="-16727.45508"/>
      <inkml:brushProperty name="scaleFactor" value="0.5"/>
    </inkml:brush>
  </inkml:definitions>
  <inkml:trace contextRef="#ctx0" brushRef="#br0">107 1,'0'0,"0"12,0 11,0 6,0 4,0 3,0 8,0 1,0 6,0 6,0-1,0 2,0 4,0-4,0 2,0-6,-7-4,0 2,0-4,1 4,2-3,1-2,1 3,2-3,0 5,0-2,-7 3,0-2,0-3,2-4,1 3,1-1,1 4,-5-1,0 4,0 5,1-3,2 3,2-4,0 3,2 2,0 4,0-4,7 1,1 3,-1-6,-1-4,-1-6,-3-5,0 3,-1-1,-1-2,-1 5,1-1,0 5,0-1,6-4,1-2,0-3,-1-3,-1-1,4-9,0 7,-1 0,-2 0,-2 2,-2 0,0-1,-2 0,7 0,0-1,0 0,6-6,-1-1,-2 0,-3-6</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5T12:19:03.818"/>
    </inkml:context>
    <inkml:brush xml:id="br0">
      <inkml:brushProperty name="width" value="0.35" units="cm"/>
      <inkml:brushProperty name="height" value="0.35" units="cm"/>
      <inkml:brushProperty name="color" value="#B4C3DA"/>
      <inkml:brushProperty name="ignorePressure" value="1"/>
      <inkml:brushProperty name="inkEffects" value="silver"/>
      <inkml:brushProperty name="anchorX" value="-18729.08398"/>
      <inkml:brushProperty name="anchorY" value="-21167.9668"/>
      <inkml:brushProperty name="scaleFactor" value="0.5"/>
    </inkml:brush>
    <inkml:brush xml:id="br1">
      <inkml:brushProperty name="width" value="0.35" units="cm"/>
      <inkml:brushProperty name="height" value="0.35" units="cm"/>
      <inkml:brushProperty name="color" value="#B4C3DA"/>
      <inkml:brushProperty name="ignorePressure" value="1"/>
      <inkml:brushProperty name="inkEffects" value="silver"/>
      <inkml:brushProperty name="anchorX" value="-20629.38867"/>
      <inkml:brushProperty name="anchorY" value="-22246.19336"/>
      <inkml:brushProperty name="scaleFactor" value="0.5"/>
    </inkml:brush>
    <inkml:brush xml:id="br2">
      <inkml:brushProperty name="width" value="0.35" units="cm"/>
      <inkml:brushProperty name="height" value="0.35" units="cm"/>
      <inkml:brushProperty name="color" value="#B4C3DA"/>
      <inkml:brushProperty name="ignorePressure" value="1"/>
      <inkml:brushProperty name="inkEffects" value="silver"/>
      <inkml:brushProperty name="anchorX" value="-22559.80664"/>
      <inkml:brushProperty name="anchorY" value="-23221.39648"/>
      <inkml:brushProperty name="scaleFactor" value="0.5"/>
    </inkml:brush>
  </inkml:definitions>
  <inkml:trace contextRef="#ctx0" brushRef="#br0">1 0,'0'0,"6"0,9 0,7 0,12 0,13 7,9 0,0 0,5-1,-4-1,-4-3,1 0,-5-2,-3 1,-3-2,-4 1,-2 0,-1-1,-1 1,0 0,-1 0,1 0,-7 7,-14 0,-15 0,-6-1</inkml:trace>
  <inkml:trace contextRef="#ctx0" brushRef="#br1" timeOffset="1803.845">37 142,'0'0,"0"6,0 9,0 13,0 7,0 4,0 8,7 1,0 6,1-3,4 5,0-4,-2 4,4-4,-2-4,-2 3,-3 4,-2-2,-3 3,6 4,7 3,-1-4,6-12,-3 1,4-5,-4-2,-3 5,2-2,4 5,-3 0,-3-3,-4-2,-4-4,-2-2,4 6,0 6,5-8,-1 6,-1-3,-3-2,-3-2,6-9,-2-2,-1-2,-2 2,5 0,-2 2,-1 2,-1 0,-3 1,-2 0,6-20,0-23,-1-14,5-17,6-14,-1-2,4-6,-3-4,-4 5,-4-3,3 0,5 5,-2-2,-3 6,-3 4,-4 6,-2 3,-3 4,-1 1,0 1,6-6,8-8,0 1,5 0,-2-5,4 4,-4-4,-3 2,-5-11,4 4,-2 3,-3 5,5 5,-2 4,-2 3,5 10,-2-7,-3 1,-2-2,-2 0,4 7,-1 0,6 0,-1 0,5-2,-2-2,-4-1,-3-1,-3 0,-3 0,-9 6,-8 8,-8 7,-13 7,3 3</inkml:trace>
  <inkml:trace contextRef="#ctx0" brushRef="#br2" timeOffset="4038.55">496 142,'0'0,"-6"6,-3 16,2 14,1 6,-5 3,0 6,2-1,3 6,1-4,2-4,2 4,1 4,0-3,0-4,1-3,-1-5,1-2,-8 5,0-1,0-1,1-2,1 6,3 5,0 0,2-2,-1-3,2-4,-1-3,0-2,0-1,1-1,-1-1,7-13,7-22,8-15,6-18,-4-14,-3-5,-7-7,2-4,3 4,-2-2,3 12,-3-1,-4-1,-4-5,-4-4,5 3,-1 4,-2 6,-1 5,-3 3,0 4,-2 0,-1 1,-8 8,0 0,-6 0,0-2,2-1,3-3,3 14,3 13,1 14,9 11,8 2,0-9,-8-11,-11-6,-10-8,-9-2,-6-5,-5 2,-2 4,-2 3,1 4,7 11,7 2</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5T12:19:10.469"/>
    </inkml:context>
    <inkml:brush xml:id="br0">
      <inkml:brushProperty name="width" value="0.35" units="cm"/>
      <inkml:brushProperty name="height" value="0.35" units="cm"/>
      <inkml:brushProperty name="color" value="#B4C3DA"/>
      <inkml:brushProperty name="ignorePressure" value="1"/>
      <inkml:brushProperty name="inkEffects" value="silver"/>
      <inkml:brushProperty name="anchorX" value="-21422.76563"/>
      <inkml:brushProperty name="anchorY" value="-22356.82617"/>
      <inkml:brushProperty name="scaleFactor" value="0.5"/>
    </inkml:brush>
  </inkml:definitions>
  <inkml:trace contextRef="#ctx0" brushRef="#br0">1 257,'0'0,"0"6,6 9,9 7,6 5,6-2,5-4,-5 0,2-4,-7 2,2-4,1-3,3-4,-12-11,-13-2,-5-8,-10-1,-2-5,-6 2,-5 3,3-3,-3 4,-2 2,-2 4,11 9,6 10,13 2,12 0,8 4,8-3,5-3,2-3,2-18,-8-10,0-9,-8-5,1-4,-5-1,-6-7,-4 0,-4 0,-2 3,-9 2,-7 9,-9 15,-5 16,3 14,4 10,7 7,4 5,5 2,3 0,9-7,8-8,1-14,-2-15,-3-11,-4-3</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5T12:21:28.075"/>
    </inkml:context>
    <inkml:brush xml:id="br0">
      <inkml:brushProperty name="width" value="0.35" units="cm"/>
      <inkml:brushProperty name="height" value="0.35" units="cm"/>
      <inkml:brushProperty name="color" value="#CC912C"/>
      <inkml:brushProperty name="ignorePressure" value="1"/>
      <inkml:brushProperty name="inkEffects" value="gold"/>
      <inkml:brushProperty name="anchorX" value="-25798.67773"/>
      <inkml:brushProperty name="anchorY" value="-26364.55273"/>
      <inkml:brushProperty name="scaleFactor" value="0.5"/>
    </inkml:brush>
  </inkml:definitions>
  <inkml:trace contextRef="#ctx0" brushRef="#br0">73 1,'0'0,"0"6,0 9,0 7,0 5,0 5,0 3,0 1,0 0,0 1,0-1,0 1,0-1,0-1,0 8,0-1,0 8,0-2,0-1,0 4,0-3,0-2,0-3,0-4,0-1,0-1,0-2,0 0,0 0,0-1,0 1,0 0,0 0,0 0,0 1,0-1,0 0,0 1,0-1,0 0,0 0,0 0,0 8,0-1,0 1,0-2,0-1,0-2,0-1,0-1,0-1,0 0,0 0,0 0,0 7,0 0,0 1,0-2,-6-9,-2-1,1-1,1 0,2 1,1 1,-6-6,1 9,1 0,1 1,2 1,1 0,2 0,0-1,1 0,1 0,-1 0,0-1,1 7,-1 1,0-1,0-1,0-1,0-3,0 0,0-1,0 0,0-1,0 0,0-1,0 2,0 6,0 0,0 1,0-2,0-2,0-1,0-1,0-1,0-1,7-7,1 0,-1 0,-1 1,-1 2,-2 1,-2 2,0 0,-1 2,0-1,6 1,1 0,7-1,-1 0,-2 8,-2-1,-3 8,-3-2,-1-1,5-3,0-2,0-4,-2-1,-1-8</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5T12:21:31.032"/>
    </inkml:context>
    <inkml:brush xml:id="br0">
      <inkml:brushProperty name="width" value="0.35" units="cm"/>
      <inkml:brushProperty name="height" value="0.35" units="cm"/>
      <inkml:brushProperty name="color" value="#CC912C"/>
      <inkml:brushProperty name="ignorePressure" value="1"/>
      <inkml:brushProperty name="inkEffects" value="gold"/>
      <inkml:brushProperty name="anchorX" value="-26881.9668"/>
      <inkml:brushProperty name="anchorY" value="-31823.28516"/>
      <inkml:brushProperty name="scaleFactor" value="0.5"/>
    </inkml:brush>
  </inkml:definitions>
  <inkml:trace contextRef="#ctx0" brushRef="#br0">213 0,'0'0,"0"6,0 10,0 6,0 12,-7 5,0 3,-7 0,0 6,2-1,-4 5,3 5,3-2,2-4,3-4,3 2,-6 5,1-2,0 3,-5-9,1-5,1-3,3-3,3-2,1 1,2 0,0 0,-5 0,-1 1,0 7,2 0,1 1,1-2,2-1,0-2,1-1,0-1,1-1,-1 0,0 0,0 0,0 0,1 0,-1 0,7-6,0-1,0 0,-1 1,-2 2,6 1,5 9,0 1,5 0,-2 0,-4-2,-5-2,-3-1,-2-1,-3 0,-1-1,7-7,-1-1,1 1,-1 2,-2 0,5-4,0 0,-1 1,-2 3,-2 1,-2 2,-1 1,0 1,-1 0,-1 1,1 0,0-1,-1 1,1-1,0 1,0-1,0 0,0 1,0-1,0 0,0 0,0 1,0-1,0 0,0 1,0-1,0 0,0 7,0 8,0-1,0 7,0 4,0-3,0 2,0-4,0-4,0 1,0-3,0-4,0-3,0-3,0 5,-7-8,0-1,0 6,1-1,2 1,1-2,1-1,2-1,-8 0,1-1,0-1,1 0,-5-7,1 0,1 0,3 1,2 2,-6-5,2 0,0 2,-4-6,-7 2,-4 1,1-4</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5T12:21:35.343"/>
    </inkml:context>
    <inkml:brush xml:id="br0">
      <inkml:brushProperty name="width" value="0.35" units="cm"/>
      <inkml:brushProperty name="height" value="0.35" units="cm"/>
      <inkml:brushProperty name="color" value="#CC912C"/>
      <inkml:brushProperty name="ignorePressure" value="1"/>
      <inkml:brushProperty name="inkEffects" value="gold"/>
      <inkml:brushProperty name="anchorX" value="-25660.19336"/>
      <inkml:brushProperty name="anchorY" value="-35642.19141"/>
      <inkml:brushProperty name="scaleFactor" value="0.5"/>
    </inkml:brush>
    <inkml:brush xml:id="br1">
      <inkml:brushProperty name="width" value="0.35" units="cm"/>
      <inkml:brushProperty name="height" value="0.35" units="cm"/>
      <inkml:brushProperty name="color" value="#CC912C"/>
      <inkml:brushProperty name="ignorePressure" value="1"/>
      <inkml:brushProperty name="inkEffects" value="gold"/>
      <inkml:brushProperty name="anchorX" value="-27500.89648"/>
      <inkml:brushProperty name="anchorY" value="-36625.16797"/>
      <inkml:brushProperty name="scaleFactor" value="0.5"/>
    </inkml:brush>
    <inkml:brush xml:id="br2">
      <inkml:brushProperty name="width" value="0.35" units="cm"/>
      <inkml:brushProperty name="height" value="0.35" units="cm"/>
      <inkml:brushProperty name="color" value="#CC912C"/>
      <inkml:brushProperty name="ignorePressure" value="1"/>
      <inkml:brushProperty name="inkEffects" value="gold"/>
      <inkml:brushProperty name="anchorX" value="-29096.06055"/>
      <inkml:brushProperty name="anchorY" value="-37555.34766"/>
      <inkml:brushProperty name="scaleFactor" value="0.5"/>
    </inkml:brush>
    <inkml:brush xml:id="br3">
      <inkml:brushProperty name="width" value="0.35" units="cm"/>
      <inkml:brushProperty name="height" value="0.35" units="cm"/>
      <inkml:brushProperty name="color" value="#CC912C"/>
      <inkml:brushProperty name="ignorePressure" value="1"/>
      <inkml:brushProperty name="inkEffects" value="gold"/>
      <inkml:brushProperty name="anchorX" value="-30112.06055"/>
      <inkml:brushProperty name="anchorY" value="-38571.34766"/>
      <inkml:brushProperty name="scaleFactor" value="0.5"/>
    </inkml:brush>
  </inkml:definitions>
  <inkml:trace contextRef="#ctx0" brushRef="#br0">0 33,'0'0,"6"0,10 0,6 0,5 0,5 0,9 0,3 0,0 0,-1 0,-3 0,-1 0,-2 0,0 0,-2 0,1 0,-2 0,1 0,0 0,0 0,0 0,1 0,-1 0,0 0,0 0,-7-7,-14-1,-14 1,-14 1,-3 1</inkml:trace>
  <inkml:trace contextRef="#ctx0" brushRef="#br1" timeOffset="1636.755">36 208,'0'0,"0"6,14 10,8 6,13 12,6 5,-5 3,0-7,-8-1,-8-2,-7 0,1-6,-4-1,-3 2,-2 1,5 3,-2 2,0 1,-3 0,6 1,-2 1,0 7,-3 0,-2 0,-2-2,-1-1,0-2,-1-1,-1-1,1-1,-1 0,1 0,0 0,0 0,0 0,7-7,7-21,8-15,-2-20,-2-16,2-6,-4-8,-4-5,-4 2,4 6,-2-2,4 5,-1 5,-2 4,-3-3,-3 1,-2-5,-2 2,-1 2,0 3,-1 3,1 2,-1 1,1 1,0 2,-1-1,1 0,0 0,0 0,0 0,7 7,1 7</inkml:trace>
  <inkml:trace contextRef="#ctx0" brushRef="#br2" timeOffset="2260.99">389 208,'0'0,"0"0</inkml:trace>
  <inkml:trace contextRef="#ctx0" brushRef="#br3" timeOffset="4248.882">354 2078,'0'0,"0"6,0 10,0 5,0 7,7-3,7-5,7-5,7-6,-3-11,2-4,-5-15,-5-7,-7-6,-3-4,-4 0,-9 0,-9 7,-8 8,1 1,-3 6,-3 4,-3 5,6 11,5 9,7 9,4 6,12-2,3-5</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5T12:25:27.860"/>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29069.70703"/>
      <inkml:brushProperty name="anchorY" value="-37493.11328"/>
      <inkml:brushProperty name="scaleFactor" value="0.5"/>
    </inkml:brush>
  </inkml:definitions>
  <inkml:trace contextRef="#ctx0" brushRef="#br0">0 0,'0'0,"6"0,2 14,6 8,0 14,-3 5,-2 9,-4 8,-1-2,-3 4,0-4,5 2,1 3,0-5,-2 3,-1 2,-1-5,-2 3,-1-5,0 2,0 3,0-3,0-5,-1 2,1 3,0-3,0 4,0 3,0-4,0-5,0 3,0-4,0 3,0-3,0 4,0-4,0 4,0 4,0-3,7 3,0 3,1-4,-3 2,0 2,-3-4,0-5,-1-5,-1-5,-1-3,1-3,7-8,0 0,0 6,-2 1,7 10,-2 0,-1 7,-2-2,-2-2,4-3,0-3,5-3,-1-2,5-2,-2 0,-4 0,-3-1,4-6,-3 0,-2-1,-2 3,-2 0,-2 3,-1 1,-8-6,-1-7</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5T12:25:29.580"/>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30424.92773"/>
      <inkml:brushProperty name="anchorY" value="-41946.54688"/>
      <inkml:brushProperty name="scaleFactor" value="0.5"/>
    </inkml:brush>
  </inkml:definitions>
  <inkml:trace contextRef="#ctx0" brushRef="#br0">357 0,'0'0,"0"6,0 10,0 13,0 12,7 6,0 7,7 7,-1-3,-1 3,-4-5,-2 3,-3 1,-1-4,-2 3,0-6,0 3,-1 3,1-4,-1 11,-6 1,0-3,-8 1,2-7,2-6,2 1,-3-4,-6 3,2 4,-5-9,-3 2,3 4,-3-2,-2 4,-3 10,-2 5,5-4,5 1,8-7,-3 0,5 1,-5-5,3 3,3 1,2 3,3-4,3 1,1 3,1-6,0 2,1-5,-1 3,1-5,-1-5,0-3,1 3,-1-2,0-2,0-2,0-2,0-2,0-1,0 0,0-2,6-6,2 7,-1 0,-1 1,-2 1,-1 0,-2-1,0 1,-1-2,0 1,-1-1,1-6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7T09:13:59.510"/>
    </inkml:context>
    <inkml:brush xml:id="br0">
      <inkml:brushProperty name="width" value="0.2" units="cm"/>
      <inkml:brushProperty name="height" value="0.2" units="cm"/>
      <inkml:brushProperty name="color" value="#FF0066"/>
      <inkml:brushProperty name="ignorePressure" value="1"/>
    </inkml:brush>
  </inkml:definitions>
  <inkml:trace contextRef="#ctx0" brushRef="#br0">145 21,'-7'2,"0"1,0 0,1 0,-1 1,1 0,0 0,0 1,0-1,1 1,-1 1,1-1,0 1,1 0,0 0,-1 0,2 0,-1 1,1 0,0 0,0 0,1 0,0 0,0 0,1 0,0 1,0-1,1 2,0-8,-26 166,26-160,1 0,-1 0,1 0,1-1,-1 1,1 0,0 0,0-1,1 1,0-1,0 0,1 0,0 0,0 0,0-1,0 1,1-1,0 0,0-1,1 1,-1-1,1 0,0 0,-2-1,0 1,1-1,-1 0,1-1,-1 1,1-1,0 0,0 0,0-1,0 1,0-1,1 0,-1 0,0-1,0 0,1 0,-1 0,0 0,1-1,-1 0,0 0,0 0,0-1,0 0,0 0,0 0,0 0,-1-1,1 0,-1 0,0 0,0 0,0-1,0 0,0 1,0-2,2-5,0 0,-1-1,0 1,0-1,-1 0,-1-1,0 1,0 0,-1-1,0 0,-1 1,-1-1,0 0,0 0,-1 1,-1-1,0 0,-3-8,1 13,0-1,0 1,-1 0,0 1,-1-1,1 1,-1 0,-1 1,1-1,-1 1,0 1,0-1,0 1,0 0,-1 1,0 0,1 0,-1 0,-1 1,1 0,0 1,0 0,-1 0,1 1,0 0,-1 0,1 1,0 0,-6 2,11-2,0-1,-1 1,1 0,0 1,0-1,0 0,1 1,-1 0,0 0,1 0,-1 0,1 0,-1 0,1 0,0 1,0 0,0-1,0 1,1 0,-1 0,1 0,-1 0,1 0,0 0,0 0,1 0,-1 0,1 0,-1 1,1-1,0 0,0 0,1 1,-1-1,0 0,1 0,0 0,1 3,0 5,2-1,0 1,0 0,1-1,0 0,1 0,0 0,0-1,1 0,7 6,-8-6,2-1,-1 0,1-1,0 0,1 0,-1-1,1 0,1-1,-1 0,1 0,0-1,0 0,0-1,0 0,1 0,-1-1,1-1,0 0,1 0,-5-4,-1 0,1 0,-1-1,0 1,-1-1,1-1,-1 1,0-1,0 0,0 0,0-1,-1 1,0-1,0 0,-1 0,0 0,0-1,0 1,-1-1,0 0,0 1,0-1,-1 0,0 0,-1 0,1 0,-1 0,-1 0,1 0,-1 0,-1-1,-4-8</inkml:trace>
  <inkml:trace contextRef="#ctx0" brushRef="#br0" timeOffset="4681.254">220 270,'-39'-57,"36"52,0-1,0 0,1 0,0-1,0 1,1 0,0-1,0 1,0 0,1-1,0 1,0-1,1 1,0-1,0 1,0 0,1-1,0 1,0 0,0 0,1 0,0 0,0 1,1-1,0 1,0 0,0 0,0 0,1 1,-1-1,1 1,1-1,112-16,-115 21,0 1,1-1,-1 0,1 1,-1 0,0 0,0 0,1 0,-1 0,0 1,0-1,0 1,0 0,-1 0,1 0,0 0,-1 0,0 1,1-1,-1 1,0 0,0-1,0 1,-1 0,1 0,-1 0,1 0,-1 1,0-1,0 0,-1 0,1 1,0 1,-1 9,-1-1,1 0,-2 1,0-1,-1 0,0 0,-1 0,0-1,-1 1,0-1,-1 0,-1 0,0-1,0 0,-1 0,-1-1,1 0,-2 0,-6 4,-97 106,107-114,-1 0,0 0,0-1,0 0,0-1,-1 1,0-1,0-1,0 1,0-2,-1 1,1-1,-1 0,0-1,-5 1,-34-2,26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5T12:25:36.109"/>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33917.29688"/>
      <inkml:brushProperty name="anchorY" value="-48182.19922"/>
      <inkml:brushProperty name="scaleFactor" value="0.5"/>
    </inkml:brush>
  </inkml:definitions>
  <inkml:trace contextRef="#ctx0" brushRef="#br0">66 144,'0'0,"0"-6,-7-2,-7 1,-1 8,2 9,3 9,3 7,10-2,2 3,1 2,7-5,-1 2,6-7,4 3,5-6,4-3,-5-12,-5-10,-7-10,-5-8,-4-5,-4-3,-1-2,-1-1,0 1,-1 0,-5 8,-1 0,-7 8,-5 6,-6 6,-5 4,5 10,5 2</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5T12:25:32.016"/>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29091.20313"/>
      <inkml:brushProperty name="anchorY" value="-44665.96484"/>
      <inkml:brushProperty name="scaleFactor" value="0.5"/>
    </inkml:brush>
    <inkml:brush xml:id="br1">
      <inkml:brushProperty name="width" value="0.35" units="cm"/>
      <inkml:brushProperty name="height" value="0.35" units="cm"/>
      <inkml:brushProperty name="color" value="#FF4E00"/>
      <inkml:brushProperty name="ignorePressure" value="1"/>
      <inkml:brushProperty name="inkEffects" value="rainbow"/>
      <inkml:brushProperty name="anchorX" value="-31053.03125"/>
      <inkml:brushProperty name="anchorY" value="-45823.94922"/>
      <inkml:brushProperty name="scaleFactor" value="0.5"/>
    </inkml:brush>
    <inkml:brush xml:id="br2">
      <inkml:brushProperty name="width" value="0.35" units="cm"/>
      <inkml:brushProperty name="height" value="0.35" units="cm"/>
      <inkml:brushProperty name="color" value="#FF4E00"/>
      <inkml:brushProperty name="ignorePressure" value="1"/>
      <inkml:brushProperty name="inkEffects" value="rainbow"/>
      <inkml:brushProperty name="anchorX" value="-32824.41797"/>
      <inkml:brushProperty name="anchorY" value="-47071.19922"/>
      <inkml:brushProperty name="scaleFactor" value="0.5"/>
    </inkml:brush>
  </inkml:definitions>
  <inkml:trace contextRef="#ctx0" brushRef="#br0">71 0,'0'0,"6"7,9 1,7 0,12 5,5-1,3-2,0-3,-1-2,-2-2,0-2,-3-1,7 7,7 0,0 0,-2 5,-3-1,-3-1,-3-3,-1-2,-2-2,-1-2,6-1,2 0,-1 0,-15-1,-17 1,-8-1</inkml:trace>
  <inkml:trace contextRef="#ctx0" brushRef="#br1" timeOffset="1668.599">1 142,'0'0,"6"0,9 0,13 7,7 0,-3 15,-6 12,7 7,1 9,1 8,1 6,0 3,-7-3,-7 0,-7-6,-7 1,3 1,-3-4,-1 2,-3-5,6-4,-1-5,-2-3,-1-3,-2-3,-2 7,0 0,-2 0,0-2,6-1,8-1,0-2,-1 0,-3 6,-3 1,4-8,-2 6,-1-2,-2 0,5 0,-1-2,5-1,-8-14,-3-29,-3-15,-1-19,-2-7,1-9,0 2,0 2,0 5,-6-3,-1-3,0 2,2-4,2-4,1-3,1 4,2 5,0-1,7-3,1 4,7 11,-1 5,-3 4,-2 1,4 9,-2-1,-3-1,-1-2,-3-2,5-3,6 0,0-2,-3 0,5-1,-3 0,-10 8,-4 6</inkml:trace>
  <inkml:trace contextRef="#ctx0" brushRef="#br2" timeOffset="2176.596">494 107,'0'0,"0"6,14 9,8 7,0 5,-3-2</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5T12:28:47.349"/>
    </inkml:context>
    <inkml:brush xml:id="br0">
      <inkml:brushProperty name="width" value="0.2" units="cm"/>
      <inkml:brushProperty name="height" value="0.2" units="cm"/>
      <inkml:brushProperty name="color" value="#0B868D"/>
      <inkml:brushProperty name="ignorePressure" value="1"/>
      <inkml:brushProperty name="inkEffects" value="ocean"/>
      <inkml:brushProperty name="anchorX" value="-34590.3125"/>
      <inkml:brushProperty name="anchorY" value="-48501.40625"/>
      <inkml:brushProperty name="scaleFactor" value="0.5"/>
    </inkml:brush>
    <inkml:brush xml:id="br1">
      <inkml:brushProperty name="width" value="0.2" units="cm"/>
      <inkml:brushProperty name="height" value="0.2" units="cm"/>
      <inkml:brushProperty name="color" value="#0B868D"/>
      <inkml:brushProperty name="ignorePressure" value="1"/>
      <inkml:brushProperty name="inkEffects" value="ocean"/>
      <inkml:brushProperty name="anchorX" value="-35737.83984"/>
      <inkml:brushProperty name="anchorY" value="-49746.01172"/>
      <inkml:brushProperty name="scaleFactor" value="0.5"/>
    </inkml:brush>
    <inkml:brush xml:id="br2">
      <inkml:brushProperty name="width" value="0.2" units="cm"/>
      <inkml:brushProperty name="height" value="0.2" units="cm"/>
      <inkml:brushProperty name="color" value="#0B868D"/>
      <inkml:brushProperty name="ignorePressure" value="1"/>
      <inkml:brushProperty name="inkEffects" value="ocean"/>
      <inkml:brushProperty name="anchorX" value="-36916.27734"/>
      <inkml:brushProperty name="anchorY" value="-51667.5"/>
      <inkml:brushProperty name="scaleFactor" value="0.5"/>
    </inkml:brush>
    <inkml:brush xml:id="br3">
      <inkml:brushProperty name="width" value="0.2" units="cm"/>
      <inkml:brushProperty name="height" value="0.2" units="cm"/>
      <inkml:brushProperty name="color" value="#0B868D"/>
      <inkml:brushProperty name="ignorePressure" value="1"/>
      <inkml:brushProperty name="inkEffects" value="ocean"/>
      <inkml:brushProperty name="anchorX" value="-38198.62109"/>
      <inkml:brushProperty name="anchorY" value="-54530.82422"/>
      <inkml:brushProperty name="scaleFactor" value="0.5"/>
    </inkml:brush>
    <inkml:brush xml:id="br4">
      <inkml:brushProperty name="width" value="0.2" units="cm"/>
      <inkml:brushProperty name="height" value="0.2" units="cm"/>
      <inkml:brushProperty name="color" value="#0B868D"/>
      <inkml:brushProperty name="ignorePressure" value="1"/>
      <inkml:brushProperty name="inkEffects" value="ocean"/>
      <inkml:brushProperty name="anchorX" value="-37147.61719"/>
      <inkml:brushProperty name="anchorY" value="-54498.25781"/>
      <inkml:brushProperty name="scaleFactor" value="0.5"/>
    </inkml:brush>
  </inkml:definitions>
  <inkml:trace contextRef="#ctx0" brushRef="#br0">3527 1199,'0'0,"6"0,3 7,5 7,7 8,4-1,5 3,4 3,1-4,1-5,0 2,-6 1,-1-2,-1 2,2-3,-6 2,1-3,-5 3,2-5,-6 5,4 2,2 5,4-4,4-5,-5 2,2 2,1 4,-5 3,2-4,-6 1,2-5,-5 1,-3 2,-5 4,3 2,-1 2,5-5,-3 1,-1 0,-3 2,4 2,-1 1,-3 1,-1 1,-3 0,5 0,6-6,0 0,-2-1,-4 1,5 2,-3 2,5-7,-3 2,-1 0,-4 1,-3 3,-2 1,-2 0,6-5,0 0,-1 1,7-6,-2 1,-1 1,-2 3,-4 2,-1 3,-1 1,-2 1,0 1,-1-1,1 1,-1 0,1-1,0 1,0-1,0 0,0 1,0-1,0 0,0 1,0-1,0 0,0 0,0 1,0-1,0 0,0 1,0-1,0 0,-7 0,-1 1,0-1,2 0,-5-7,1 0,1 0,-4-6,1 2,-5-5,3 1,-5 4,-3-5,2 3,4 3,-3-4,5 3,-5 1,5 4,-5-5,3 2,-3 1,-3-5,2 2,5 2,-3-5,3 3,5 1,-5 4,3 1,3 3,-5-6,-5-6,3 0,2 2,-3-4,3 2,3 3,4 4,2 2,3 2,-6 3,1 0,-7-6,2 0,1-1,-4-5,1 1,-3-6,-5 3,-4 2,-4 4,-10 2,-2-3,6 0,2-5,-7 2,1-6,0-4,1-5,0 4,-5-3,0-1,1 5,2-2,-6 5,-5-2,1-2,2-4,4-2,3-3,3-2,2-1,1 0,1-1,0 0,-6 1,-1-1,-7 1,0 0,3 0,2 0,3 0,2 0,2 0,1 0,1-7,1 0,-1-8,-7 2,7-6,-7 3,1 3,7-3,2 3,1 2,-1 4,0 3,0 1,-2-4,0 0,-1-7,-1 1,1 3,6-6,1-3,0 1,6-4,-2 4,-1 4,-3 4,4-3,-1-4,-2 1,-2-3,-2-5,-2 3,6-2,-1-4,0 5,5-2,6-2,-2 5,-8-10,-5 5,-4-2,6-2,-1 6,8-2,6 0,6-3,-8 5,-5-1,2-2,4-2,-3 5,5-2,-3 6,4-2,-4-2,3-3,-3 5,4-3,-4 5,3-2,4-2,3-4,-3-1,2-4,2-1,-5 6,2-1,1 1,3-2,3-1,1-2,2-1,1-1,0 0,1-1,-8 8,0-1,1 1,0-1,2-2,1-2,2-1,0-1,-6 0,0 0,0-1,1 1,2-1,2 1,0-1,2 1,0 0,0-1,0 1,1 0,-1 0,0-1,0 1,0-7,0-1,0 1,0 0,7 10,0 1,1 1,4-7,7-1,6-1,-3-8,3 8,-5 2,3 1,-5 2,-5 0,3 0,3-1,5 1,-3-1,4 7,1 0,-4 0,-4-1,0-2,4-2,3 6,-4 0,-4-1,2 6,-4-2,11-9,-4-3,4 6,-5-1,2 6,-5 1,3-2,3 6,-4-3,2 5,4-3,2 5,-4-3,1 3,-5-3,2 4,2 3,4-4,2 4,2-5,2 3,1 2,1 4,0 3,-1-5,1 1,0 2,6 2,-6-6,0 2,-2 1,-1-5,1 1,-1 3,2 2,0-5,0 2,-7-5,0 2,0 2,1 2,2 4,2 2,1-5,1 0,-7-6,0 1,0 2,2 3,1 2,2 3,-6-5,0 0,1 1,2 2,1 1,2 2,1 1,1 0,0 1,0 1,1-1,0 0,-1 1,-6 6,-1 0,7 0,2-1,1 5,0-1,0-1,0-3,-2-1,0-3,0-1,0 0,-1-1,0-1,0 1,0-1,0 1,-6 7,-15 8,-22 13,-20 14,-17 11,0-5</inkml:trace>
  <inkml:trace contextRef="#ctx0" brushRef="#br1" timeOffset="1565.289">0 140,'0'0,"6"0,9 7,0 8,-2 14,4 5,-3 5,-2 9,2-7,-1 5,-4-2,-2 6,-2-2,-3-2,-1-3,-1-3,-1-2,1-1,-1-2,8 0,0 0,1 0,-2 0,-2-1,-1 2,-1-1,-2 0,0-13,0-23,-7-14,-1-5</inkml:trace>
  <inkml:trace contextRef="#ctx0" brushRef="#br2" timeOffset="3347.052">70 0,'0'0,"12"0,19 0,5 0,5 0,7 0,1 0,6 0,-3 0,-3 0,-4 0,-4 0,-2 7,-2 1,-2-1,0-1,-1-2,1-1,0-2,0 0,0-1,0 0,0-1,-7 8,-7 7,-8 7,-12 6,-5 5,-2 3,-1 8,-5 0,-7 9,-5-10,3-1,3 3,-2 6,-3 6,3-1,5 3,-3-10,5-5,-5-5,4-2,2-2,4 0,-3-1,1 1,-5 0,2 8,-5 0,3 1,2-2,-3-9,3-1,3-1,-4 0,2 1,2 1,-3 2,1 0,3 1,-5-6,2-1,3 0,-5-5,2 0,3 3,2 2,-4-5,1 2,-5 2,1 2,3 2,2 2,-3-6,2-6</inkml:trace>
  <inkml:trace contextRef="#ctx0" brushRef="#br3" timeOffset="5020.171">247 810,'0'0,"0"7,0 8,0 7,-7-1,0 3,-1 3,3 10,0 3,3 1,0 0,1-1,1-2,1 0,-1-2,0 0,0-1,1 0,-1 0,0 0,0 1,0-1,0 0,0 0,0 0,0 0,0 1,0-1,0 1,0-1,0-7</inkml:trace>
  <inkml:trace contextRef="#ctx0" brushRef="#br4" timeOffset="7423.106">212 2329,'0'0,"0"-6,0-10,-7 1,-8 2,-6 3,0 9,3 12,5 8,5 8,3 5,3 3,1 1,2 2,-1-1,1 0,7-8,7-7,7-8,6-6,4-4,2-4,2 0,1-2,0 1,-8-8,0 1,0-7,-7-5,2 0,-6-3,-4-3,-6-3,-3-2,-3-3,-8 6,-2 0,-7 6,-6 6,-5 6,-5 5,-3 2,-1 3,5 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5T12:35:45.166"/>
    </inkml:context>
    <inkml:brush xml:id="br0">
      <inkml:brushProperty name="width" value="0.1" units="cm"/>
      <inkml:brushProperty name="height" value="0.1" units="cm"/>
      <inkml:brushProperty name="color" value="#F6630D"/>
      <inkml:brushProperty name="ignorePressure" value="1"/>
    </inkml:brush>
  </inkml:definitions>
  <inkml:trace contextRef="#ctx0" brushRef="#br0">1 1838,'164'-380,"-63"108,-40 71,-51 172,2 0,1 1,2 1,0 0,2 1,6-7,16-26,145-217,-2 85,-140 149,1 1,3 2,0 2,22-11,-59 42,0 0,0 0,0 1,1 0,0 0,0 1,0 1,0 0,0 0,1 1,0 0,-1 0,1 1,0 1,0 0,-1 1,1 0,0 0,-1 1,1 1,-1-1,1 2,-1-1,0 2,-1-1,1 1,5 4,112 96,84 106,62 228,-251-412,-1 0,-2 2,-1 0,-1 0,-1 2,-2 0,-1 1,-1 0,-2 1,-1 1,-1 8,-6 246,-8-242,-2-1,-2 0,-2-1,-2 0,-1-1,-3 0,-1-1,-20 28,-169 276,-27-48,-15 7,51-30,39-76,45 11,-97 65,85-75,22-32,49-86,17-29,2 2,3 1,3 2,-16 42,31-62,3 2,1-1,1 2,3-1,1 1,0 32,-5 45,5 74,56 50,-5-49,-35-148,3 0,1-1,2 0,2-2,2 0,1 0,3-2,3 3,0 2,-14-21,1-1,1-1,0 0,2-1,1-1,0-1,2 0,0-1,1-1,0-1,4 1,0-6,1-1,-1-1,1-2,1 0,-1-2,1-1,9 0,-20 0,0-1,1 0,-1-1,1-1,-1 0,1-1,0-1,-1 0,1-2,-1 1,0-2,0 0,0-1,0 0,-1-1,0-1,0 0,0-1,-1 0,6-7,125-137,-102 111,-2-2,-1-1,-3-2,-2-2,-2-1,-2-1,-2-2,-3-1,7-22,34-43,20-55,-37-31,27-40,-75 243,0 0,0 0,0 0,-1 0,1-1,0 1,0 0,-1 0,1-1,-1 1,1 0,-1-1,1 1,-1-1,0 1,0 0,0-1,0 1,0-1,0 1,0 0,0-1,0 1,-1-1,1 1,-1 0,1-1,-1 1,1 0,-1-1,0 1,1 0,-1 0,0 0,0 0,0 0,0 0,0 0,0 0,0 0,-1 0,1 0,0 1,0-1,-1 0,1 1,0-1,-1 1,1 0,-1-1,1 1,0 0,-1 0,1 0,-1 0,1 0,-1 0,-83 70,54-39</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5T12:35:47.305"/>
    </inkml:context>
    <inkml:brush xml:id="br0">
      <inkml:brushProperty name="width" value="0.1" units="cm"/>
      <inkml:brushProperty name="height" value="0.1" units="cm"/>
      <inkml:brushProperty name="color" value="#F6630D"/>
      <inkml:brushProperty name="ignorePressure" value="1"/>
    </inkml:brush>
  </inkml:definitions>
  <inkml:trace contextRef="#ctx0" brushRef="#br0">467 14,'-72'-14,"52"20,0 0,1 2,0 0,0 1,1 0,0 2,0 0,1 1,1 1,-4 4,-19 12,28-23,1 1,-1 0,1 0,1 1,0 0,0 1,0 0,1 0,0 1,1 0,0 0,1 1,0 0,0 0,2 0,-1 1,1 0,1-1,0 2,1-1,0 0,0 0,2 1,-1-1,2 0,0 1,0-1,1 0,1 0,0 0,0 0,2 2,7 2,1 0,1-1,0 0,1-2,0 1,2-2,-1 0,1-1,1 0,0-2,0 0,4 0,3 4,-3-5,-1-1,1-1,1-1,-1 0,1-2,0-1,0-1,0-1,-1-1,1 0,9-4,-14 0,0-1,0-1,-1-1,0-1,0 0,-1-1,0-1,-1 0,0-1,-1-1,0 0,-1-1,-1 0,0-1,-1-1,0 0,-1 0,6-15,-12 24,23-32,-15 26,-2-2,0 1,-1-1,0-1,-1 1,-1-1,0-1,-1 1,-1-1,-1 0,0-4,-6 15,-1-1,0 1,0 0,-1-1,0 1,0 1,0-1,-1 1,1-1,-1 1,-1 1,1-1,-1 1,0 0,1 0,-2 0,1 1,0 0,-1 0,0 1,1 0,-1 0,-2 0,-170-30,165 33,0-2,0 0,0 0,1-1,-1-1,1-1,-1 0,1 0,0-1,0-1,1 0,0-1,-1-1,-2 0,1 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7T09:14:25.212"/>
    </inkml:context>
    <inkml:brush xml:id="br0">
      <inkml:brushProperty name="width" value="0.2" units="cm"/>
      <inkml:brushProperty name="height" value="0.2" units="cm"/>
      <inkml:brushProperty name="color" value="#FF0066"/>
      <inkml:brushProperty name="ignorePressure" value="1"/>
    </inkml:brush>
  </inkml:definitions>
  <inkml:trace contextRef="#ctx0" brushRef="#br0">1994 523,'71'23,"-23"-5,0-3,1-2,0-3,1-1,0-2,1-3,38-2,365-3,-106 51,234-51,-253-74,-106 50,548 26,-749-1</inkml:trace>
  <inkml:trace contextRef="#ctx0" brushRef="#br0" timeOffset="1170.152">5031 0,'72'25,"66"53,-95-58,0 3,-1 1,-2 2,0 2,13 14,-49-39,1-1,-1 1,0 0,0 0,0 1,0-1,-1 1,0 0,1 0,-1 0,-1 0,1 0,0 1,-1-1,0 1,0 0,-1-1,1 1,-1 0,0 0,0 0,0 0,-1 0,0 1,0-1,0 0,-1 0,0 0,0 0,0 0,0 0,-1-1,0 1,0 0,0 0,-167 169,53-64,87-76,10-12,0-1,-1-1,-1 0,-1-1,-1-2,-12 8,13-14</inkml:trace>
  <inkml:trace contextRef="#ctx0" brushRef="#br0" timeOffset="3242.672">1869 398,'-2'0,"0"0,-1 1,1-1,0 1,0-1,0 1,-1 0,1 0,0 0,0 0,0 0,1 0,-1 0,0 1,0-1,1 1,-1-1,1 1,-1 0,1 0,-1 0,1-1,0 1,0 0,0 1,0-1,1 0,-1 0,1 0,-1 0,1 1,-1-1,1 0,0 0,0 1,1 0,16 84,-13-79,1 1,0-1,0 1,0-2,1 1,1 0,-1-1,1 0,0-1,1 0,-1 0,1 0,0-1,1 0,3 1,21 8,-26-10,0 0,0 0,1-1,-1 0,1 0,0-1,0 0,0 0,0-1,0 0,0-1,0 0,0 0,1 0,-1-1,1-1,-5-1,0-1,-1 0,0 0,0-1,0 1,-1-1,1 1,-1-1,0 0,0 0,-1 0,1 0,-1 0,0 0,-1-1,1 1,-1 0,0 0,0 0,-1-1,1 1,-1 0,-1 0,1 0,-1 0,1 0,-1 0,-3-3,-3-12,-1 2,-1-1,-1 1,-1 1,0 0,-2 1,1 0,-2 1,0 0,-8-5,16 14,6 4,0-1,-1 1,1 0,-1-1,1 1,-1 0,0 0,0 0,0 0,0 1,0-1,-1 0,1 1,0-1,-1 1,1 0,-1 0,0 0,1 0,-1 1,0-1,1 1,-1-1,0 1,0 0,1 0,-1 0,0 0,0 1,1-1,-1 1,0 0,1-1,-1 1,0 0,1 1,0-1,-1 0,1 1,0-1,-1 1,1 0,0 0,0 0,0 0,1 0,-1 0,-1 3,-26 145,28-128</inkml:trace>
  <inkml:trace contextRef="#ctx0" brushRef="#br0" timeOffset="4901.113">1744 473,'-122'62,"118"-59,-12 6,1 0,-1-1,-1-1,1-1,-1 0,0-1,-1-1,1 0,-9 0,-196 44,-17-11,183-24,-1-3,0-2,-1-3,0-2,-215-5,94-44,161 43</inkml:trace>
  <inkml:trace contextRef="#ctx0" brushRef="#br0" timeOffset="5993.469">76 647,'50'-27,"236"-128,-122 112,-143 42</inkml:trace>
  <inkml:trace contextRef="#ctx0" brushRef="#br0" timeOffset="7595.507">1 598,'2'4,"0"0,1 0,-1 0,1-1,0 1,0-1,0 1,1-1,-1 0,1 0,0-1,0 1,0-1,0 1,0-1,2 0,-6-2,122 66,35 27,-103-48,-41-36</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7T09:14:37.998"/>
    </inkml:context>
    <inkml:brush xml:id="br0">
      <inkml:brushProperty name="width" value="0.2" units="cm"/>
      <inkml:brushProperty name="height" value="0.2" units="cm"/>
      <inkml:brushProperty name="color" value="#FF0066"/>
      <inkml:brushProperty name="ignorePressure" value="1"/>
    </inkml:brush>
  </inkml:definitions>
  <inkml:trace contextRef="#ctx0" brushRef="#br0">1435 0,'2'5,"1"0,0 0,0-1,1 1,-1-1,1 0,0 0,0 0,0 0,0-1,1 0,-1 0,1 0,0 0,0-1,0 1,3 0,215 103,-118-37,-3 6,-3 3,-4 5,83 93,-138-133,-2 2,-2 1,-3 2,-1 1,22 49,119 286,-155-339,-2 1,-2 0,-2 1,-2 1,-3 0,-1 0,-2 0,-3 1,-1-1,-3 1,-2-1,-2 0,-2 0,-2-1,-4 8,-12 28,12-28,-2-1,-3-1,-2-1,-2-1,-3-1,-24 35,-124 96,-306 259,262-284,-41 12,149-92,64-41,-2-2,-2-2,0-3,-37 15,-268 112,266-119,74-30</inkml:trace>
  <inkml:trace contextRef="#ctx0" brushRef="#br0" timeOffset="1232.639">813 3287,'-14'2,"1"1,-1 1,1 0,0 0,1 1,-1 1,1 0,0 1,0 1,1-1,0 2,0-1,-5 8,-20 11,-82 70,5 4,4 5,-8 19,-17 46,133-170,0 0,1 1,-1-1,0 0,0 1,1-1,-1 1,1-1,-1 1,1-1,-1 1,1-1,0 1,0-1,0 1,0-1,0 1,0-1,0 1,1-1,-1 1,0-1,1 1,-1-1,1 1,0-1,-1 0,1 1,0-1,0 0,0 1,0-1,0 0,0 0,0 0,0 0,0 0,1 0,-1 0,0-1,2 2,67 23,256 25,-265-47,0 3,0 2,-1 3,-1 3,0 2,-1 3,0 2,-2 3,-1 2,-1 2,-1 4,64 63,-88-68,2-1,1-1,0-1,2-2,1-2,0-1,26 9,-40-22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7T09:14:53.037"/>
    </inkml:context>
    <inkml:brush xml:id="br0">
      <inkml:brushProperty name="width" value="0.2" units="cm"/>
      <inkml:brushProperty name="height" value="0.2" units="cm"/>
      <inkml:brushProperty name="color" value="#33CCFF"/>
      <inkml:brushProperty name="ignorePressure" value="1"/>
    </inkml:brush>
  </inkml:definitions>
  <inkml:trace contextRef="#ctx0" brushRef="#br0">202 174,'-29'0,"23"-2,0 1,0 0,0 1,0-1,0 1,0 0,0 1,0 0,0 0,0 0,0 0,0 1,1 0,-1 0,0 1,1-1,0 1,0 1,0-1,0 1,0-1,1 2,-1-1,1 0,0 1,-2 2,3-2,0-1,0 1,1 0,0 0,0 0,0 0,0 0,1 0,-1 1,1-1,1 1,-1-1,1 0,0 1,0-1,1 1,-1-1,1 0,0 1,1-1,-1 0,1 0,0 0,1 0,-1 0,1 0,0 0,0-1,0 0,1 0,-1 0,1 0,0 0,0 0,1-1,-1 0,1 0,0 0,13 4,0 0,0-1,0-1,1-1,0-1,0 0,0-1,0-2,0 0,0 0,0-2,0 0,-1-2,1 0,-1-1,1 0,-1-2,-1 0,1-1,-2-1,1 0,5-6,93-83,-109 89,0 0,-1-1,0 0,0 0,-1 0,-1-1,0 1,0-1,-1 0,0 0,-1 0,0 0,-1 0,0 0,-1-5,0 12,0 0,0 0,0 0,0 0,-1 0,0 1,1-1,-1 1,-1-1,1 1,0-1,-1 1,0 0,0 0,0 1,0-1,0 0,0 1,-1 0,1 0,-1 0,0 0,0 1,1-1,-1 1,-2-1,-109-18,113 19,-185-1,181 3,0 1,0 0,0 0,0 0,0 0,0 1,0 0,1 0,-1 1,1 0,0 0,0 0,1 0,-1 1,1-1,0 1,0 1,1-1,-1 0,1 1,0-1,1 1,-2 4,-30 144,34-150,0 0,0 0,0 0,1 0,-1 0,1 0,0 0,0 0,1 0,-1-1,1 1,0 0,-1-1,2 0,-1 1,0-1,1 0,-1 0,1 0,0 0,0-1,0 1,1-1,-1 0,0 0,1 0,0 0,-1 0,1-1,0 0,0 0,0 0,0 0,13 5,1-2,1 0,-1 0,1-2,-1 0,1-1,0-1,-1-1,-12 0,0 1,0-1,0-1,0 1,-1-1,1 0,-1 0,1 0,-1-1,0 0,0 0,0 0,0-1,-1 1,1-1,-1 0,0-1,0 1,0-1,-1 1,0-1,0 0,0-1,0 1,-1 0,0-1,0-1,0 0,-1 0,0 0,0 0,-1 0,0 0,-1 0,1 0,-1 0,0 1,-1-1,0 0,0 0,0 1,-1-1,0 1,0 0,-1 0,0 0,0 0,0 1,-1-1,1 1,-1 0,-1 1,1-1,0 1,-1 0,0 0,0 1,0 0,-1 0,0 0,3 2,0 0,0 1,-1-1,1 1,0 0,-1 0,1 1,0-1,0 1,0 0,0 0,-1 1,1-1,1 1,-1 0,0 0,0 0,1 0,-1 1,1-1,0 1,0 0,0 0,0 0,0 1,0-1,1 1,0-1,0 1,0 0,0 0,0 0,1 0,0 0,0 0,0 0,0 0,0 0,1 1,0-1,0 0,0 0,1 1,-1-1,1 0,0 0,0 0,1 0,-1 0,1 0,0 0,0 0,0 0,0-1,1 1,-1-1,2 2,97 51,-102-56,0-1,0 0,0 1,0-1,0 0,1 0,-1 0,0 0,1 0,-1 0,1 0,-1 0,1 0,-1 0,1 0,0 0,-1 0,1 0,0 0,0 0,0-1,0 1,0 0,0 0,0 0,0 0,0 0,1 0,-1-1,0 1,1 0,-1 0,1 0,-1 0,1 0,0 0,-1 0,1 1,0-1,0 0,0 0,-1 0,1 1,0-1,0 0,0 1,0-1,0 1,0-1,0 1,0 0,0-1,1 1,-1 0,0 0,0 0,0-1,0 1,0 1,1-1,-1 0,0 0,0 0,0 0,0 1,0-1,1 1,-21-16,-1 0,-1 2,0 0,-1 2,-1 0,1 1,-2 2,1 0,-1 1,0 2,-1 0,1 2,-23-1,46 4,-52-2,35 6</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7T09:14:49.315"/>
    </inkml:context>
    <inkml:brush xml:id="br0">
      <inkml:brushProperty name="width" value="0.2" units="cm"/>
      <inkml:brushProperty name="height" value="0.2" units="cm"/>
      <inkml:brushProperty name="color" value="#33CCFF"/>
      <inkml:brushProperty name="ignorePressure" value="1"/>
    </inkml:brush>
  </inkml:definitions>
  <inkml:trace contextRef="#ctx0" brushRef="#br0">351 46,'0'-2,"0"0,0 0,0 0,-1 0,1 0,0 1,-1-1,0 0,0 0,1 0,-1 1,0-1,0 0,-1 1,1-1,0 1,0-1,-1 1,1 0,-1-1,1 1,-1 0,1 0,-1 0,0 0,0 0,1 1,-1-1,0 1,0-1,0 1,0-1,0 1,0 0,0 0,0 0,0 0,0 0,1 1,-1-1,-1 0,-78 30,76-27,0 2,0-1,0 0,0 1,1 0,0 0,0 1,0-1,1 1,0-1,0 1,0 0,1 0,0 1,0-1,0 0,1 1,0-1,0 1,1-1,0 1,0-1,0 1,1 0,0-1,0 1,1-1,-1 0,2 0,-1 1,1-1,-1-1,2 1,-1 0,1-1,0 1,0-1,0 0,1-1,-1 1,1 0,18 13,1-1,0 0,1-2,1-1,0-1,1-1,0-2,1 0,0-2,1-1,8 0,-34-7,1 0,-1-1,1 1,-1-1,0 1,1-1,-1 0,0-1,0 1,0 0,0-1,0 0,0 1,0-1,0-1,-1 1,1 0,-1-1,0 1,1-1,-1 1,0-1,-1 0,1 0,0 0,-1 0,0 0,1-1,-1 1,-1 0,1-1,0 1,-1 0,0-1,1 1,-1-1,0-3,1 1,0-1,-1 1,0-1,-1 1,0 0,0-1,0 1,0 0,-1-1,0 1,-1 0,1 0,-1 0,0 1,-1-1,1 1,-1 0,-3-3,-6-3,0 0,-1 2,0 0,-1 0,0 1,0 1,0 0,-1 2,0 0,-1 0,1 1,-1 1,-8 0,24 3,-1-1,0 1,0 0,1-1,-1 1,0 0,0 0,0 0,1 0,-1 1,0-1,0 0,1 1,-1-1,0 1,1 0,-1 0,0-1,1 1,-1 0,1 0,0 0,-1 1,1-1,0 0,-1 0,1 1,0-1,0 1,0-1,0 1,1-1,-1 1,0 0,0-1,1 1,0 0,-1-1,1 1,0 0,-1 0,1 0,0-1,0 1,1 0,-1 0,0-1,1 1,-1 0,1 0,-1-1,1 1,0 0,0-1,-1 1,1-1,0 1,1-1,-1 0,0 1,1 0,9 12,1 0,0-1,1 0,0-1,1 0,0-1,1-1,0 0,1-1,0-1,0 0,1-1,0-1,0 0,4-1,-19-4,0-1,-1 1,1 0,-1-1,1 0,0 1,0-1,-1 0,1 0,0 0,-1 0,1 0,0-1,-1 1,1 0,0-1,-1 1,1-1,-1 0,1 1,-1-1,1 0,-1 0,1 0,-1 0,0 0,1 0,-1-1,0 1,0 0,0-1,0 1,0 0,0-1,-1 1,1-1,0 0,-1 1,1-1,-1 0,0 1,1-1,-1 0,0 1,0-3,-17-77,6 68,-1 0,0 1,-1 0,0 1,-1 1,0 0,-1 0,0 2,-5-2,-53-9,52 22</inkml:trace>
  <inkml:trace contextRef="#ctx0" brushRef="#br0" timeOffset="6800.959">176 46,'251'4,"-245"-2,1 0,-1 0,0 1,0 0,0 0,-1 0,1 0,-1 1,1 0,-1 0,0 1,-1 0,1-1,-1 1,0 1,0-1,-1 1,1-1,-1 1,0 0,-1 0,1 0,-1 1,-1-1,1 2,3 12,-2 0,0 0,-1 1,0-1,-2 0,-1 1,-2 13,-1-23,-1-1,-1-1,1 1,-2-1,1 0,-1 0,0-1,-1 0,0 0,0-1,-1 0,0 0,0-1,-1 0,1-1,-1 0,-1-1,1 0,0 0,-1-1,0 0,0-1,4 1,-18 3,1 0,-1-2,0 0,0-2,0-1,0-1,0-1,0-1,-3-1,23 2,1 0,-1 0,0 0,1 0,-1-1,0 0,1 0,0 0,-1 0,1-1,0 1,0-1,1 0,-1 0,1-1,-1 1,1-1,0 0,0 0,1 0,-1 0,1 0,0-1,0 1,0 0,0-1,1 0,0 1,0-1,0 0,1 0,0 0,-1 1,2-1,-1 0,0 0,1 0,0 1,0-1,1 0,-1 1,1-1,0 1,0-1,1 1,-1 0,1 0,0 0,7-7,1 0,0 1,0 1,1 0,1 0,-1 1,1 1,1 0,-1 1,1 0,0 1,1 1,-1 0,1 1,6 0,-18 1,1 0,0 0,0 1,0-1,0 1,0 0,0 0,0 1,0-1,0 1,0 0,0 0,1 0,-1 1,0 0,0-1,0 1,0 1,0-1,0 0,-1 1,1 0,0 0,-1 0,1 1,-1-1,0 1,0-1,0 1,0 0,0 0,0 1,-1-1,0 0,0 1,0 0,0-1,0 1,-1 0,1 0,-1 0,0 3,-3-2,0 0,0 0,-1 0,0 0,0 0,0-1,-1 1,1-1,-1 0,0 0,-1 0,1-1,0 1,-1-1,0 0,0-1,0 1,0-1,0 0,-1 0,1 0,0-1,-1 0,0 0,1 0,-1-1,1 0,-5 0,-9 4,-100 4,116-8,1 0,-1-1,1 1,-1-1,1 0,-1 1,1-1,0 0,-1-1,1 1,0 0,0-1,0 1,0-1,0 0,0 1,0-1,1 0,-1 0,0 0,1 0,0-1,0 1,-1 0,1-1,1 1,-1 0,0-1,0 1,1-1,0 1,-1-1,1 0,0 1,0-1,0 1,1-1,-1 1,1-1,-1 1,1-1,0 1,1-2,55-132,-55 132,0 0,1 0,-1 0,1 1,0-1,0 1,0 0,0 0,1 0,-1 0,1 1,0-1,0 1,0 0,0 0,0 0,0 1,0 0,1-1,-1 1,1 1,-1-1,0 1,1-1,-1 1,1 1,-1-1,1 1,-1-1,1 1,-1 1,4 0,8 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7T09:15:01.266"/>
    </inkml:context>
    <inkml:brush xml:id="br0">
      <inkml:brushProperty name="width" value="0.2" units="cm"/>
      <inkml:brushProperty name="height" value="0.2" units="cm"/>
      <inkml:brushProperty name="color" value="#33CCFF"/>
      <inkml:brushProperty name="ignorePressure" value="1"/>
    </inkml:brush>
  </inkml:definitions>
  <inkml:trace contextRef="#ctx0" brushRef="#br0">0 76,'454'-15,"-49"-20,28 37,-149 22,204-25,-126-49,-195 51,-146-1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E656E3-E806-4C14-82ED-F08310C831E6}" type="datetimeFigureOut">
              <a:rPr lang="en-GB" smtClean="0"/>
              <a:t>26/09/2024</a:t>
            </a:fld>
            <a:endParaRPr lang="en-GB"/>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074E9B-01EC-4751-812A-F1413D8E2023}" type="slidenum">
              <a:rPr lang="en-GB" smtClean="0"/>
              <a:t>‹#›</a:t>
            </a:fld>
            <a:endParaRPr lang="en-GB"/>
          </a:p>
        </p:txBody>
      </p:sp>
    </p:spTree>
    <p:extLst>
      <p:ext uri="{BB962C8B-B14F-4D97-AF65-F5344CB8AC3E}">
        <p14:creationId xmlns:p14="http://schemas.microsoft.com/office/powerpoint/2010/main" val="2279143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3E9BAEC6-A37A-4403-B919-4854A6448652}" type="datetimeFigureOut">
              <a:rPr lang="cs-CZ" smtClean="0"/>
              <a:t>26.09.2024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504505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E9BAEC6-A37A-4403-B919-4854A6448652}" type="datetimeFigureOut">
              <a:rPr lang="cs-CZ" smtClean="0"/>
              <a:t>26.09.2024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119729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E9BAEC6-A37A-4403-B919-4854A6448652}" type="datetimeFigureOut">
              <a:rPr lang="cs-CZ" smtClean="0"/>
              <a:t>26.09.2024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639973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ulní strana">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986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E9BAEC6-A37A-4403-B919-4854A6448652}" type="datetimeFigureOut">
              <a:rPr lang="cs-CZ" smtClean="0"/>
              <a:t>26.09.2024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4260021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3E9BAEC6-A37A-4403-B919-4854A6448652}" type="datetimeFigureOut">
              <a:rPr lang="cs-CZ" smtClean="0"/>
              <a:t>26.09.2024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735005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3E9BAEC6-A37A-4403-B919-4854A6448652}" type="datetimeFigureOut">
              <a:rPr lang="cs-CZ" smtClean="0"/>
              <a:t>26.09.2024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572938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3E9BAEC6-A37A-4403-B919-4854A6448652}" type="datetimeFigureOut">
              <a:rPr lang="cs-CZ" smtClean="0"/>
              <a:t>26.09.2024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291546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3E9BAEC6-A37A-4403-B919-4854A6448652}" type="datetimeFigureOut">
              <a:rPr lang="cs-CZ" smtClean="0"/>
              <a:t>26.09.2024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52277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3E9BAEC6-A37A-4403-B919-4854A6448652}" type="datetimeFigureOut">
              <a:rPr lang="cs-CZ" smtClean="0"/>
              <a:t>26.09.2024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773999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3E9BAEC6-A37A-4403-B919-4854A6448652}" type="datetimeFigureOut">
              <a:rPr lang="cs-CZ" smtClean="0"/>
              <a:t>26.09.2024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536581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3E9BAEC6-A37A-4403-B919-4854A6448652}" type="datetimeFigureOut">
              <a:rPr lang="cs-CZ" smtClean="0"/>
              <a:t>26.09.2024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96887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9BAEC6-A37A-4403-B919-4854A6448652}" type="datetimeFigureOut">
              <a:rPr lang="cs-CZ" smtClean="0"/>
              <a:t>26.09.2024</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A23C2D-3845-4F8C-9F64-DBE4B5B8108A}" type="slidenum">
              <a:rPr lang="cs-CZ" smtClean="0"/>
              <a:t>‹#›</a:t>
            </a:fld>
            <a:endParaRPr lang="cs-CZ"/>
          </a:p>
        </p:txBody>
      </p:sp>
    </p:spTree>
    <p:extLst>
      <p:ext uri="{BB962C8B-B14F-4D97-AF65-F5344CB8AC3E}">
        <p14:creationId xmlns:p14="http://schemas.microsoft.com/office/powerpoint/2010/main" val="420354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9.png"/><Relationship Id="rId4" Type="http://schemas.openxmlformats.org/officeDocument/2006/relationships/image" Target="../media/image8.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customXml" Target="../ink/ink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customXml" Target="../ink/ink7.xml"/><Relationship Id="rId18" Type="http://schemas.openxmlformats.org/officeDocument/2006/relationships/image" Target="../media/image140.png"/><Relationship Id="rId26" Type="http://schemas.openxmlformats.org/officeDocument/2006/relationships/image" Target="../media/image180.png"/><Relationship Id="rId3" Type="http://schemas.openxmlformats.org/officeDocument/2006/relationships/customXml" Target="../ink/ink2.xml"/><Relationship Id="rId21" Type="http://schemas.openxmlformats.org/officeDocument/2006/relationships/customXml" Target="../ink/ink11.xml"/><Relationship Id="rId7" Type="http://schemas.openxmlformats.org/officeDocument/2006/relationships/customXml" Target="../ink/ink4.xml"/><Relationship Id="rId12" Type="http://schemas.openxmlformats.org/officeDocument/2006/relationships/image" Target="../media/image110.png"/><Relationship Id="rId17" Type="http://schemas.openxmlformats.org/officeDocument/2006/relationships/customXml" Target="../ink/ink9.xml"/><Relationship Id="rId25" Type="http://schemas.openxmlformats.org/officeDocument/2006/relationships/customXml" Target="../ink/ink13.xml"/><Relationship Id="rId2" Type="http://schemas.openxmlformats.org/officeDocument/2006/relationships/image" Target="../media/image22.png"/><Relationship Id="rId16" Type="http://schemas.openxmlformats.org/officeDocument/2006/relationships/image" Target="../media/image130.png"/><Relationship Id="rId20"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customXml" Target="../ink/ink6.xml"/><Relationship Id="rId24" Type="http://schemas.openxmlformats.org/officeDocument/2006/relationships/image" Target="../media/image17.png"/><Relationship Id="rId5" Type="http://schemas.openxmlformats.org/officeDocument/2006/relationships/customXml" Target="../ink/ink3.xml"/><Relationship Id="rId15" Type="http://schemas.openxmlformats.org/officeDocument/2006/relationships/customXml" Target="../ink/ink8.xml"/><Relationship Id="rId23" Type="http://schemas.openxmlformats.org/officeDocument/2006/relationships/customXml" Target="../ink/ink12.xml"/><Relationship Id="rId10" Type="http://schemas.openxmlformats.org/officeDocument/2006/relationships/image" Target="../media/image100.png"/><Relationship Id="rId19" Type="http://schemas.openxmlformats.org/officeDocument/2006/relationships/customXml" Target="../ink/ink10.xml"/><Relationship Id="rId4" Type="http://schemas.openxmlformats.org/officeDocument/2006/relationships/image" Target="../media/image70.png"/><Relationship Id="rId9" Type="http://schemas.openxmlformats.org/officeDocument/2006/relationships/customXml" Target="../ink/ink5.xml"/><Relationship Id="rId14" Type="http://schemas.openxmlformats.org/officeDocument/2006/relationships/image" Target="../media/image120.png"/><Relationship Id="rId22"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s://www.getrichslowly.org/" TargetMode="External"/><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customXml" Target="../ink/ink16.xml"/><Relationship Id="rId13" Type="http://schemas.openxmlformats.org/officeDocument/2006/relationships/image" Target="../media/image91.png"/><Relationship Id="rId18" Type="http://schemas.openxmlformats.org/officeDocument/2006/relationships/customXml" Target="../ink/ink21.xml"/><Relationship Id="rId3" Type="http://schemas.openxmlformats.org/officeDocument/2006/relationships/image" Target="../media/image36.png"/><Relationship Id="rId21" Type="http://schemas.openxmlformats.org/officeDocument/2006/relationships/image" Target="../media/image131.png"/><Relationship Id="rId7" Type="http://schemas.openxmlformats.org/officeDocument/2006/relationships/image" Target="../media/image60.png"/><Relationship Id="rId12" Type="http://schemas.openxmlformats.org/officeDocument/2006/relationships/customXml" Target="../ink/ink18.xml"/><Relationship Id="rId17" Type="http://schemas.openxmlformats.org/officeDocument/2006/relationships/image" Target="../media/image111.png"/><Relationship Id="rId2" Type="http://schemas.openxmlformats.org/officeDocument/2006/relationships/image" Target="../media/image35.png"/><Relationship Id="rId16" Type="http://schemas.openxmlformats.org/officeDocument/2006/relationships/customXml" Target="../ink/ink20.xml"/><Relationship Id="rId20" Type="http://schemas.openxmlformats.org/officeDocument/2006/relationships/customXml" Target="../ink/ink22.xml"/><Relationship Id="rId1" Type="http://schemas.openxmlformats.org/officeDocument/2006/relationships/slideLayout" Target="../slideLayouts/slideLayout1.xml"/><Relationship Id="rId6" Type="http://schemas.openxmlformats.org/officeDocument/2006/relationships/customXml" Target="../ink/ink15.xml"/><Relationship Id="rId11" Type="http://schemas.openxmlformats.org/officeDocument/2006/relationships/image" Target="../media/image80.png"/><Relationship Id="rId5" Type="http://schemas.openxmlformats.org/officeDocument/2006/relationships/image" Target="../media/image5.png"/><Relationship Id="rId15" Type="http://schemas.openxmlformats.org/officeDocument/2006/relationships/image" Target="../media/image101.png"/><Relationship Id="rId23" Type="http://schemas.openxmlformats.org/officeDocument/2006/relationships/image" Target="../media/image141.png"/><Relationship Id="rId10" Type="http://schemas.openxmlformats.org/officeDocument/2006/relationships/customXml" Target="../ink/ink17.xml"/><Relationship Id="rId19" Type="http://schemas.openxmlformats.org/officeDocument/2006/relationships/image" Target="../media/image121.png"/><Relationship Id="rId4" Type="http://schemas.openxmlformats.org/officeDocument/2006/relationships/customXml" Target="../ink/ink14.xml"/><Relationship Id="rId9" Type="http://schemas.openxmlformats.org/officeDocument/2006/relationships/image" Target="../media/image71.png"/><Relationship Id="rId14" Type="http://schemas.openxmlformats.org/officeDocument/2006/relationships/customXml" Target="../ink/ink19.xml"/><Relationship Id="rId22" Type="http://schemas.openxmlformats.org/officeDocument/2006/relationships/customXml" Target="../ink/ink2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customXml" Target="../ink/ink24.xml"/><Relationship Id="rId7" Type="http://schemas.openxmlformats.org/officeDocument/2006/relationships/customXml" Target="../ink/ink26.xml"/><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170.png"/><Relationship Id="rId5" Type="http://schemas.openxmlformats.org/officeDocument/2006/relationships/customXml" Target="../ink/ink25.xml"/><Relationship Id="rId4" Type="http://schemas.openxmlformats.org/officeDocument/2006/relationships/image" Target="../media/image160.png"/></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customXml" Target="../ink/ink30.xml"/><Relationship Id="rId3" Type="http://schemas.openxmlformats.org/officeDocument/2006/relationships/diagramLayout" Target="../diagrams/layout2.xml"/><Relationship Id="rId7" Type="http://schemas.openxmlformats.org/officeDocument/2006/relationships/customXml" Target="../ink/ink27.xml"/><Relationship Id="rId12" Type="http://schemas.openxmlformats.org/officeDocument/2006/relationships/image" Target="../media/image61.png"/><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11" Type="http://schemas.openxmlformats.org/officeDocument/2006/relationships/customXml" Target="../ink/ink29.xml"/><Relationship Id="rId5" Type="http://schemas.openxmlformats.org/officeDocument/2006/relationships/diagramColors" Target="../diagrams/colors2.xml"/><Relationship Id="rId10" Type="http://schemas.openxmlformats.org/officeDocument/2006/relationships/image" Target="../media/image50.png"/><Relationship Id="rId4" Type="http://schemas.openxmlformats.org/officeDocument/2006/relationships/diagramQuickStyle" Target="../diagrams/quickStyle2.xml"/><Relationship Id="rId9" Type="http://schemas.openxmlformats.org/officeDocument/2006/relationships/customXml" Target="../ink/ink28.xml"/><Relationship Id="rId14" Type="http://schemas.openxmlformats.org/officeDocument/2006/relationships/image" Target="../media/image72.png"/></Relationships>
</file>

<file path=ppt/slides/_rels/slide62.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customXml" Target="../ink/ink34.xml"/><Relationship Id="rId3" Type="http://schemas.openxmlformats.org/officeDocument/2006/relationships/diagramLayout" Target="../diagrams/layout3.xml"/><Relationship Id="rId7" Type="http://schemas.openxmlformats.org/officeDocument/2006/relationships/customXml" Target="../ink/ink31.xml"/><Relationship Id="rId12" Type="http://schemas.openxmlformats.org/officeDocument/2006/relationships/image" Target="../media/image102.png"/><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11" Type="http://schemas.openxmlformats.org/officeDocument/2006/relationships/customXml" Target="../ink/ink33.xml"/><Relationship Id="rId5" Type="http://schemas.openxmlformats.org/officeDocument/2006/relationships/diagramColors" Target="../diagrams/colors3.xml"/><Relationship Id="rId10" Type="http://schemas.openxmlformats.org/officeDocument/2006/relationships/image" Target="../media/image92.png"/><Relationship Id="rId4" Type="http://schemas.openxmlformats.org/officeDocument/2006/relationships/diagramQuickStyle" Target="../diagrams/quickStyle3.xml"/><Relationship Id="rId9" Type="http://schemas.openxmlformats.org/officeDocument/2006/relationships/customXml" Target="../ink/ink32.xml"/><Relationship Id="rId14" Type="http://schemas.openxmlformats.org/officeDocument/2006/relationships/image" Target="../media/image112.png"/></Relationships>
</file>

<file path=ppt/slides/_rels/slide63.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diagramLayout" Target="../diagrams/layout4.xml"/><Relationship Id="rId7" Type="http://schemas.openxmlformats.org/officeDocument/2006/relationships/customXml" Target="../ink/ink35.xml"/><Relationship Id="rId12" Type="http://schemas.openxmlformats.org/officeDocument/2006/relationships/image" Target="../media/image142.png"/><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11" Type="http://schemas.openxmlformats.org/officeDocument/2006/relationships/customXml" Target="../ink/ink37.xml"/><Relationship Id="rId5" Type="http://schemas.openxmlformats.org/officeDocument/2006/relationships/diagramColors" Target="../diagrams/colors4.xml"/><Relationship Id="rId10" Type="http://schemas.openxmlformats.org/officeDocument/2006/relationships/image" Target="../media/image132.png"/><Relationship Id="rId4" Type="http://schemas.openxmlformats.org/officeDocument/2006/relationships/diagramQuickStyle" Target="../diagrams/quickStyle4.xml"/><Relationship Id="rId9" Type="http://schemas.openxmlformats.org/officeDocument/2006/relationships/customXml" Target="../ink/ink36.xml"/></Relationships>
</file>

<file path=ppt/slides/_rels/slide64.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customXml" Target="../ink/ink41.xml"/><Relationship Id="rId3" Type="http://schemas.openxmlformats.org/officeDocument/2006/relationships/diagramLayout" Target="../diagrams/layout5.xml"/><Relationship Id="rId7" Type="http://schemas.openxmlformats.org/officeDocument/2006/relationships/customXml" Target="../ink/ink38.xml"/><Relationship Id="rId12" Type="http://schemas.openxmlformats.org/officeDocument/2006/relationships/image" Target="../media/image171.png"/><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11" Type="http://schemas.openxmlformats.org/officeDocument/2006/relationships/customXml" Target="../ink/ink40.xml"/><Relationship Id="rId5" Type="http://schemas.openxmlformats.org/officeDocument/2006/relationships/diagramColors" Target="../diagrams/colors5.xml"/><Relationship Id="rId10" Type="http://schemas.openxmlformats.org/officeDocument/2006/relationships/image" Target="../media/image161.png"/><Relationship Id="rId4" Type="http://schemas.openxmlformats.org/officeDocument/2006/relationships/diagramQuickStyle" Target="../diagrams/quickStyle5.xml"/><Relationship Id="rId9" Type="http://schemas.openxmlformats.org/officeDocument/2006/relationships/customXml" Target="../ink/ink39.xml"/><Relationship Id="rId14" Type="http://schemas.openxmlformats.org/officeDocument/2006/relationships/image" Target="../media/image182.png"/></Relationships>
</file>

<file path=ppt/slides/_rels/slide65.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diagramLayout" Target="../diagrams/layout6.xml"/><Relationship Id="rId7" Type="http://schemas.openxmlformats.org/officeDocument/2006/relationships/customXml" Target="../ink/ink42.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customXml" Target="../ink/ink43.xml"/><Relationship Id="rId1" Type="http://schemas.openxmlformats.org/officeDocument/2006/relationships/slideLayout" Target="../slideLayouts/slideLayout1.xml"/><Relationship Id="rId5" Type="http://schemas.openxmlformats.org/officeDocument/2006/relationships/image" Target="../media/image210.png"/><Relationship Id="rId4" Type="http://schemas.openxmlformats.org/officeDocument/2006/relationships/customXml" Target="../ink/ink4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Obdélník 6"/>
          <p:cNvSpPr/>
          <p:nvPr/>
        </p:nvSpPr>
        <p:spPr>
          <a:xfrm>
            <a:off x="335360" y="356659"/>
            <a:ext cx="7488832" cy="6144683"/>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623392" y="932723"/>
            <a:ext cx="6816757" cy="2880320"/>
          </a:xfrm>
          <a:prstGeom prst="rect">
            <a:avLst/>
          </a:prstGeom>
        </p:spPr>
        <p:txBody>
          <a:bodyPr anchor="t">
            <a:normAutofit/>
          </a:bodyPr>
          <a:lstStyle/>
          <a:p>
            <a:pPr algn="l"/>
            <a:r>
              <a:rPr lang="cs-CZ" sz="5333" b="1" dirty="0">
                <a:solidFill>
                  <a:schemeClr val="bg1"/>
                </a:solidFill>
                <a:latin typeface="Times New Roman" panose="02020603050405020304" pitchFamily="18" charset="0"/>
                <a:cs typeface="Times New Roman" panose="02020603050405020304" pitchFamily="18" charset="0"/>
              </a:rPr>
              <a:t>3. Tutoriál </a:t>
            </a:r>
            <a:endParaRPr lang="en-GB" sz="5333" b="1" dirty="0">
              <a:solidFill>
                <a:schemeClr val="bg1"/>
              </a:solidFill>
              <a:latin typeface="Times New Roman" panose="02020603050405020304" pitchFamily="18" charset="0"/>
              <a:cs typeface="Times New Roman" panose="02020603050405020304" pitchFamily="18" charset="0"/>
            </a:endParaRPr>
          </a:p>
        </p:txBody>
      </p:sp>
      <p:sp>
        <p:nvSpPr>
          <p:cNvPr id="3" name="Podnadpis 2"/>
          <p:cNvSpPr>
            <a:spLocks noGrp="1"/>
          </p:cNvSpPr>
          <p:nvPr>
            <p:ph type="subTitle" idx="4294967295"/>
          </p:nvPr>
        </p:nvSpPr>
        <p:spPr>
          <a:xfrm>
            <a:off x="719403" y="4101075"/>
            <a:ext cx="6816757" cy="1824202"/>
          </a:xfrm>
          <a:prstGeom prst="rect">
            <a:avLst/>
          </a:prstGeom>
        </p:spPr>
        <p:txBody>
          <a:bodyPr>
            <a:normAutofit/>
          </a:bodyPr>
          <a:lstStyle/>
          <a:p>
            <a:pPr marL="0" indent="0" algn="r">
              <a:buNone/>
            </a:pPr>
            <a:r>
              <a:rPr lang="cs-CZ" sz="1867" dirty="0">
                <a:solidFill>
                  <a:schemeClr val="bg1"/>
                </a:solidFill>
                <a:latin typeface="Times New Roman" panose="02020603050405020304" pitchFamily="18" charset="0"/>
                <a:cs typeface="Times New Roman" panose="02020603050405020304" pitchFamily="18" charset="0"/>
              </a:rPr>
              <a:t>Základní druhy business modelů</a:t>
            </a:r>
          </a:p>
          <a:p>
            <a:pPr marL="0" indent="0" algn="r">
              <a:buNone/>
            </a:pPr>
            <a:endParaRPr lang="cs-CZ" sz="1867" dirty="0">
              <a:solidFill>
                <a:schemeClr val="bg1"/>
              </a:solidFill>
              <a:latin typeface="Times New Roman" panose="02020603050405020304" pitchFamily="18" charset="0"/>
              <a:cs typeface="Times New Roman" panose="02020603050405020304" pitchFamily="18" charset="0"/>
            </a:endParaRPr>
          </a:p>
          <a:p>
            <a:pPr marL="0" indent="0" algn="r">
              <a:buNone/>
            </a:pPr>
            <a:endParaRPr lang="cs-CZ" sz="1867" dirty="0">
              <a:solidFill>
                <a:schemeClr val="bg1"/>
              </a:solidFill>
              <a:latin typeface="Times New Roman" panose="02020603050405020304" pitchFamily="18" charset="0"/>
              <a:cs typeface="Times New Roman" panose="02020603050405020304" pitchFamily="18" charset="0"/>
            </a:endParaRPr>
          </a:p>
          <a:p>
            <a:pPr marL="0" indent="0" algn="r">
              <a:buNone/>
            </a:pPr>
            <a:endParaRPr lang="cs-CZ" sz="1867" dirty="0">
              <a:solidFill>
                <a:schemeClr val="bg1"/>
              </a:solidFill>
              <a:latin typeface="Times New Roman" panose="02020603050405020304" pitchFamily="18" charset="0"/>
              <a:cs typeface="Times New Roman" panose="02020603050405020304" pitchFamily="18" charset="0"/>
            </a:endParaRPr>
          </a:p>
        </p:txBody>
      </p:sp>
      <p:sp>
        <p:nvSpPr>
          <p:cNvPr id="9" name="Podnadpis 2"/>
          <p:cNvSpPr txBox="1">
            <a:spLocks/>
          </p:cNvSpPr>
          <p:nvPr/>
        </p:nvSpPr>
        <p:spPr>
          <a:xfrm>
            <a:off x="9274729" y="4965171"/>
            <a:ext cx="2688299" cy="1536171"/>
          </a:xfrm>
          <a:prstGeom prst="rect">
            <a:avLst/>
          </a:prstGeom>
        </p:spPr>
        <p:txBody>
          <a:bodyPr vert="horz" lIns="121920" tIns="60960" rIns="121920" bIns="6096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GB" altLang="cs-CZ" sz="1200" b="1" dirty="0">
                <a:solidFill>
                  <a:srgbClr val="307871"/>
                </a:solidFill>
                <a:latin typeface="Times New Roman" panose="02020603050405020304" pitchFamily="18" charset="0"/>
                <a:cs typeface="Times New Roman" panose="02020603050405020304" pitchFamily="18" charset="0"/>
              </a:rPr>
              <a:t>Ing. Pavel Adámek, Ph.D.</a:t>
            </a:r>
          </a:p>
          <a:p>
            <a:pPr algn="r"/>
            <a:r>
              <a:rPr lang="cs-CZ" altLang="cs-CZ" sz="1200" b="1" dirty="0">
                <a:solidFill>
                  <a:srgbClr val="307871"/>
                </a:solidFill>
                <a:latin typeface="Times New Roman" panose="02020603050405020304" pitchFamily="18" charset="0"/>
                <a:cs typeface="Times New Roman" panose="02020603050405020304" pitchFamily="18" charset="0"/>
              </a:rPr>
              <a:t>Business modely</a:t>
            </a:r>
            <a:endParaRPr lang="en-GB" altLang="cs-CZ" sz="1200" b="1" dirty="0">
              <a:solidFill>
                <a:srgbClr val="307871"/>
              </a:solidFill>
              <a:latin typeface="Times New Roman" panose="02020603050405020304" pitchFamily="18" charset="0"/>
              <a:cs typeface="Times New Roman" panose="02020603050405020304" pitchFamily="18" charset="0"/>
            </a:endParaRPr>
          </a:p>
        </p:txBody>
      </p:sp>
      <p:pic>
        <p:nvPicPr>
          <p:cNvPr id="10" name="Picture 5">
            <a:extLst>
              <a:ext uri="{FF2B5EF4-FFF2-40B4-BE49-F238E27FC236}">
                <a16:creationId xmlns:a16="http://schemas.microsoft.com/office/drawing/2014/main" id="{D2523FBE-4C54-7F42-B6C0-D06996A04B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769" y="356658"/>
            <a:ext cx="3267839" cy="2549567"/>
          </a:xfrm>
          <a:prstGeom prst="rect">
            <a:avLst/>
          </a:prstGeom>
        </p:spPr>
      </p:pic>
    </p:spTree>
    <p:extLst>
      <p:ext uri="{BB962C8B-B14F-4D97-AF65-F5344CB8AC3E}">
        <p14:creationId xmlns:p14="http://schemas.microsoft.com/office/powerpoint/2010/main" val="1433832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170553"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Vzory business modelů -  1. Unbundling</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111820" y="1038412"/>
            <a:ext cx="7011608" cy="4469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800" i="1" dirty="0">
                <a:latin typeface="Times New Roman" panose="02020603050405020304" pitchFamily="18" charset="0"/>
                <a:cs typeface="Times New Roman" panose="02020603050405020304" pitchFamily="18" charset="0"/>
              </a:rPr>
              <a:t>Příkladem</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unbundlované</a:t>
            </a:r>
            <a:r>
              <a:rPr lang="cs-CZ" sz="1800" dirty="0">
                <a:latin typeface="Times New Roman" panose="02020603050405020304" pitchFamily="18" charset="0"/>
                <a:cs typeface="Times New Roman" panose="02020603050405020304" pitchFamily="18" charset="0"/>
              </a:rPr>
              <a:t> společnosti je Amazon jako digitální reklamní a prodejní platforma, která rozvolnila maloobchodní prodej. Společnost Amazon umožňuje zákazníkům nakupovat za výhodné ceny z široké nabídky produktů, tzn. že si zákazník může vybrat jen to, co ho zajímá, a to porovnáním mezi sebou u několika internetových obchodů najednou.</a:t>
            </a:r>
          </a:p>
          <a:p>
            <a:endParaRPr lang="cs-CZ" sz="1800" dirty="0">
              <a:latin typeface="Times New Roman" panose="02020603050405020304" pitchFamily="18" charset="0"/>
              <a:cs typeface="Times New Roman" panose="02020603050405020304" pitchFamily="18" charset="0"/>
            </a:endParaRPr>
          </a:p>
          <a:p>
            <a:r>
              <a:rPr lang="cs-CZ" sz="1800" i="1" dirty="0">
                <a:latin typeface="Times New Roman" panose="02020603050405020304" pitchFamily="18" charset="0"/>
                <a:cs typeface="Times New Roman" panose="02020603050405020304" pitchFamily="18" charset="0"/>
              </a:rPr>
              <a:t>Příkladem</a:t>
            </a:r>
            <a:r>
              <a:rPr lang="cs-CZ" sz="1800" dirty="0">
                <a:latin typeface="Times New Roman" panose="02020603050405020304" pitchFamily="18" charset="0"/>
                <a:cs typeface="Times New Roman" panose="02020603050405020304" pitchFamily="18" charset="0"/>
              </a:rPr>
              <a:t> je společnost Google jako nejpoužívanější světový internetový vyhledávač, který umožnil čtenářům vybírat články z několika webových stránek, aniž by museli procházet jejich části, které by jim mohly připadat méně zajímavé (inzeráty, burzy práce apod.). Google svým podnikatelským zaměřením zapůsobil jako rozvazovací síla vydavatelského průmyslu.</a:t>
            </a:r>
          </a:p>
          <a:p>
            <a:endParaRPr lang="cs-CZ" sz="1800" dirty="0">
              <a:latin typeface="Times New Roman" panose="02020603050405020304" pitchFamily="18" charset="0"/>
              <a:cs typeface="Times New Roman" panose="02020603050405020304" pitchFamily="18" charset="0"/>
            </a:endParaRPr>
          </a:p>
          <a:p>
            <a:r>
              <a:rPr lang="cs-CZ" sz="1800" i="1" dirty="0">
                <a:latin typeface="Times New Roman" panose="02020603050405020304" pitchFamily="18" charset="0"/>
                <a:cs typeface="Times New Roman" panose="02020603050405020304" pitchFamily="18" charset="0"/>
              </a:rPr>
              <a:t>Příkladem</a:t>
            </a:r>
            <a:r>
              <a:rPr lang="cs-CZ" sz="1800" dirty="0">
                <a:latin typeface="Times New Roman" panose="02020603050405020304" pitchFamily="18" charset="0"/>
                <a:cs typeface="Times New Roman" panose="02020603050405020304" pitchFamily="18" charset="0"/>
              </a:rPr>
              <a:t> jsou i oddělená alba v iTunes od společnosti Apple. Když Apple představil iTunes, zrušil celé svazky alb CD. Zákazníci si již nemuseli kupovat celé svazky CD, mohli si poslechnout jedinou jimi požadovanou skladbu. iTunes rozvolnil svazky alb tím, že nabízel jednotlivé skladby za 99 centů.</a:t>
            </a:r>
          </a:p>
          <a:p>
            <a:endParaRPr lang="cs-CZ" altLang="cs-CZ" sz="1800" dirty="0">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783BE156-A93F-48BA-A0E2-6C5BF7443D30}"/>
              </a:ext>
            </a:extLst>
          </p:cNvPr>
          <p:cNvPicPr>
            <a:picLocks noChangeAspect="1"/>
          </p:cNvPicPr>
          <p:nvPr/>
        </p:nvPicPr>
        <p:blipFill rotWithShape="1">
          <a:blip r:embed="rId2"/>
          <a:srcRect t="3193"/>
          <a:stretch/>
        </p:blipFill>
        <p:spPr>
          <a:xfrm>
            <a:off x="7263128" y="1735272"/>
            <a:ext cx="4373980" cy="3387456"/>
          </a:xfrm>
          <a:prstGeom prst="rect">
            <a:avLst/>
          </a:prstGeom>
        </p:spPr>
      </p:pic>
    </p:spTree>
    <p:extLst>
      <p:ext uri="{BB962C8B-B14F-4D97-AF65-F5344CB8AC3E}">
        <p14:creationId xmlns:p14="http://schemas.microsoft.com/office/powerpoint/2010/main" val="347450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8409674"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Unbundling – model soukromého bankovnictví</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6242480" y="1273975"/>
            <a:ext cx="4837428" cy="4895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cs-CZ" altLang="cs-CZ" sz="1600" dirty="0">
                <a:latin typeface="Times New Roman" panose="02020603050405020304" pitchFamily="18" charset="0"/>
                <a:cs typeface="Times New Roman" panose="02020603050405020304" pitchFamily="18" charset="0"/>
              </a:rPr>
              <a:t>Banka se zaměřuje na dva odlišné trhy s různou dynamikou (bohatí klienti-dlouhodobý vztah a soukromé banky-prodej finančních produktů).</a:t>
            </a:r>
          </a:p>
          <a:p>
            <a:pPr marL="342900" indent="-342900">
              <a:buFont typeface="+mj-lt"/>
              <a:buAutoNum type="arabicPeriod"/>
            </a:pPr>
            <a:r>
              <a:rPr lang="cs-CZ" altLang="cs-CZ" sz="1600" dirty="0">
                <a:latin typeface="Times New Roman" panose="02020603050405020304" pitchFamily="18" charset="0"/>
                <a:cs typeface="Times New Roman" panose="02020603050405020304" pitchFamily="18" charset="0"/>
              </a:rPr>
              <a:t>Banka se pokouší prodávat své produkty konkurenčním bankám (střet zájmu).</a:t>
            </a:r>
          </a:p>
          <a:p>
            <a:pPr marL="342900" indent="-342900">
              <a:buFont typeface="+mj-lt"/>
              <a:buAutoNum type="arabicPeriod"/>
            </a:pPr>
            <a:r>
              <a:rPr lang="cs-CZ" altLang="cs-CZ" sz="1600" dirty="0">
                <a:latin typeface="Times New Roman" panose="02020603050405020304" pitchFamily="18" charset="0"/>
                <a:cs typeface="Times New Roman" panose="02020603050405020304" pitchFamily="18" charset="0"/>
              </a:rPr>
              <a:t>Rozdělení produktů banky nutí poradce aby klientům prodávali vlastní produkty banky (odporuje zájmu klienta o neutrální poradenství, klienti chtějí nejlepší produkty, bez ohledu na původ). </a:t>
            </a:r>
          </a:p>
          <a:p>
            <a:pPr marL="342900" indent="-342900">
              <a:buFont typeface="+mj-lt"/>
              <a:buAutoNum type="arabicPeriod"/>
            </a:pPr>
            <a:r>
              <a:rPr lang="cs-CZ" altLang="cs-CZ" sz="1600" dirty="0">
                <a:latin typeface="Times New Roman" panose="02020603050405020304" pitchFamily="18" charset="0"/>
                <a:cs typeface="Times New Roman" panose="02020603050405020304" pitchFamily="18" charset="0"/>
              </a:rPr>
              <a:t>Transakční platforma s nízkými náklady a efektivitou je v rozporu se zaměřením na poradenské a finanční produkty (musí platit vysoké mzdy na odborné zaměstnance).</a:t>
            </a:r>
          </a:p>
          <a:p>
            <a:pPr marL="342900" indent="-342900">
              <a:buFont typeface="+mj-lt"/>
              <a:buAutoNum type="arabicPeriod"/>
            </a:pPr>
            <a:r>
              <a:rPr lang="cs-CZ" altLang="cs-CZ" sz="1600" dirty="0">
                <a:latin typeface="Times New Roman" panose="02020603050405020304" pitchFamily="18" charset="0"/>
                <a:cs typeface="Times New Roman" panose="02020603050405020304" pitchFamily="18" charset="0"/>
              </a:rPr>
              <a:t>Transakční platforma musí na základě rozsahu snižovat náklady, což není jednoduché.</a:t>
            </a:r>
          </a:p>
          <a:p>
            <a:pPr marL="342900" indent="-342900">
              <a:buFont typeface="+mj-lt"/>
              <a:buAutoNum type="arabicPeriod"/>
            </a:pPr>
            <a:r>
              <a:rPr lang="cs-CZ" altLang="cs-CZ" sz="1600" dirty="0">
                <a:latin typeface="Times New Roman" panose="02020603050405020304" pitchFamily="18" charset="0"/>
                <a:cs typeface="Times New Roman" panose="02020603050405020304" pitchFamily="18" charset="0"/>
              </a:rPr>
              <a:t>Zaměření na inovaci produktů se opírá o rychlost vstupu na trh (odporuje to dlouhodobému poradenství bohatým klientům).</a:t>
            </a:r>
          </a:p>
        </p:txBody>
      </p:sp>
      <p:pic>
        <p:nvPicPr>
          <p:cNvPr id="4" name="Obrázek 3">
            <a:extLst>
              <a:ext uri="{FF2B5EF4-FFF2-40B4-BE49-F238E27FC236}">
                <a16:creationId xmlns:a16="http://schemas.microsoft.com/office/drawing/2014/main" id="{5EA8BA66-5AA9-41D3-9286-38EEFBE81E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393" b="2488"/>
          <a:stretch/>
        </p:blipFill>
        <p:spPr>
          <a:xfrm>
            <a:off x="66674" y="1273975"/>
            <a:ext cx="6191395" cy="4895000"/>
          </a:xfrm>
          <a:prstGeom prst="rect">
            <a:avLst/>
          </a:prstGeom>
        </p:spPr>
      </p:pic>
    </p:spTree>
    <p:extLst>
      <p:ext uri="{BB962C8B-B14F-4D97-AF65-F5344CB8AC3E}">
        <p14:creationId xmlns:p14="http://schemas.microsoft.com/office/powerpoint/2010/main" val="336365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9353843"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Unbundling – příklad v mobilních telekomunikacích</a:t>
            </a:r>
            <a:endParaRPr kumimoji="0" lang="en-GB" sz="3200" b="1" i="0" u="none" strike="noStrike" kern="0" cap="none" spc="0" normalizeH="0" baseline="0" dirty="0">
              <a:ln>
                <a:noFill/>
              </a:ln>
              <a:solidFill>
                <a:sysClr val="windowText" lastClr="000000"/>
              </a:solidFill>
              <a:effectLst/>
              <a:uLnTx/>
              <a:uFillTx/>
            </a:endParaRPr>
          </a:p>
        </p:txBody>
      </p:sp>
      <p:pic>
        <p:nvPicPr>
          <p:cNvPr id="3" name="Obrázek 2">
            <a:extLst>
              <a:ext uri="{FF2B5EF4-FFF2-40B4-BE49-F238E27FC236}">
                <a16:creationId xmlns:a16="http://schemas.microsoft.com/office/drawing/2014/main" id="{110AA593-695E-4EC0-88E1-1E2C79B311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55225"/>
            <a:ext cx="8261780" cy="5902775"/>
          </a:xfrm>
          <a:prstGeom prst="rect">
            <a:avLst/>
          </a:prstGeom>
        </p:spPr>
      </p:pic>
      <p:sp>
        <p:nvSpPr>
          <p:cNvPr id="9" name="Zástupný symbol pro obsah 2">
            <a:extLst>
              <a:ext uri="{FF2B5EF4-FFF2-40B4-BE49-F238E27FC236}">
                <a16:creationId xmlns:a16="http://schemas.microsoft.com/office/drawing/2014/main" id="{B0A514B9-8CF7-43DD-8EB3-9159E8B871C4}"/>
              </a:ext>
            </a:extLst>
          </p:cNvPr>
          <p:cNvSpPr txBox="1">
            <a:spLocks/>
          </p:cNvSpPr>
          <p:nvPr/>
        </p:nvSpPr>
        <p:spPr>
          <a:xfrm>
            <a:off x="8541180" y="955225"/>
            <a:ext cx="3231720" cy="53988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cs-CZ" altLang="cs-CZ" sz="2000" dirty="0">
              <a:latin typeface="Times New Roman" panose="02020603050405020304" pitchFamily="18" charset="0"/>
              <a:cs typeface="Times New Roman" panose="02020603050405020304" pitchFamily="18" charset="0"/>
            </a:endParaRPr>
          </a:p>
          <a:p>
            <a:r>
              <a:rPr lang="cs-CZ" altLang="cs-CZ" sz="2000" dirty="0">
                <a:latin typeface="Times New Roman" panose="02020603050405020304" pitchFamily="18" charset="0"/>
                <a:cs typeface="Times New Roman" panose="02020603050405020304" pitchFamily="18" charset="0"/>
              </a:rPr>
              <a:t>Firmy sváděly konkurenční boj v oblasti kvality sítě, v současnosti uzavírají dohody o sdílení sítí s konkurencí nebo veškerý provoz sítě </a:t>
            </a:r>
            <a:r>
              <a:rPr lang="cs-CZ" altLang="cs-CZ" sz="2000" dirty="0" err="1">
                <a:latin typeface="Times New Roman" panose="02020603050405020304" pitchFamily="18" charset="0"/>
                <a:cs typeface="Times New Roman" panose="02020603050405020304" pitchFamily="18" charset="0"/>
              </a:rPr>
              <a:t>outsourcují</a:t>
            </a:r>
            <a:r>
              <a:rPr lang="cs-CZ" altLang="cs-CZ" sz="2000" dirty="0">
                <a:latin typeface="Times New Roman" panose="02020603050405020304" pitchFamily="18" charset="0"/>
                <a:cs typeface="Times New Roman" panose="02020603050405020304" pitchFamily="18" charset="0"/>
              </a:rPr>
              <a:t> – předávají výrobcům zařízení.</a:t>
            </a:r>
          </a:p>
          <a:p>
            <a:r>
              <a:rPr lang="cs-CZ" altLang="cs-CZ" sz="2000" dirty="0">
                <a:latin typeface="Times New Roman" panose="02020603050405020304" pitchFamily="18" charset="0"/>
                <a:cs typeface="Times New Roman" panose="02020603050405020304" pitchFamily="18" charset="0"/>
              </a:rPr>
              <a:t>Proč?</a:t>
            </a:r>
          </a:p>
          <a:p>
            <a:r>
              <a:rPr lang="cs-CZ" altLang="cs-CZ" sz="2000" dirty="0">
                <a:latin typeface="Times New Roman" panose="02020603050405020304" pitchFamily="18" charset="0"/>
                <a:cs typeface="Times New Roman" panose="02020603050405020304" pitchFamily="18" charset="0"/>
              </a:rPr>
              <a:t>Protože si uvědomují, že jejich hlavním trumfem už není síť, ale jejich značka a vztahy se zákazníky.</a:t>
            </a:r>
          </a:p>
          <a:p>
            <a:pPr marL="0" indent="0">
              <a:buNone/>
            </a:pPr>
            <a:r>
              <a:rPr lang="cs-CZ" altLang="cs-CZ" sz="1600" dirty="0">
                <a:highlight>
                  <a:srgbClr val="00FFFF"/>
                </a:highlight>
                <a:latin typeface="Times New Roman" panose="02020603050405020304" pitchFamily="18" charset="0"/>
                <a:cs typeface="Times New Roman" panose="02020603050405020304" pitchFamily="18" charset="0"/>
              </a:rPr>
              <a:t>Výrobci zařízení</a:t>
            </a:r>
          </a:p>
          <a:p>
            <a:pPr marL="0" indent="0">
              <a:buNone/>
            </a:pPr>
            <a:r>
              <a:rPr lang="cs-CZ" altLang="cs-CZ" sz="1600" dirty="0">
                <a:highlight>
                  <a:srgbClr val="FFFF00"/>
                </a:highlight>
                <a:latin typeface="Times New Roman" panose="02020603050405020304" pitchFamily="18" charset="0"/>
                <a:cs typeface="Times New Roman" panose="02020603050405020304" pitchFamily="18" charset="0"/>
              </a:rPr>
              <a:t>Vztahy se zákazníky</a:t>
            </a:r>
          </a:p>
          <a:p>
            <a:pPr marL="0" indent="0">
              <a:buNone/>
            </a:pPr>
            <a:r>
              <a:rPr lang="cs-CZ" altLang="cs-CZ" sz="1600" dirty="0">
                <a:highlight>
                  <a:srgbClr val="FF0000"/>
                </a:highlight>
                <a:latin typeface="Times New Roman" panose="02020603050405020304" pitchFamily="18" charset="0"/>
                <a:cs typeface="Times New Roman" panose="02020603050405020304" pitchFamily="18" charset="0"/>
              </a:rPr>
              <a:t>Poskytovatelé obsahu</a:t>
            </a:r>
          </a:p>
        </p:txBody>
      </p:sp>
    </p:spTree>
    <p:extLst>
      <p:ext uri="{BB962C8B-B14F-4D97-AF65-F5344CB8AC3E}">
        <p14:creationId xmlns:p14="http://schemas.microsoft.com/office/powerpoint/2010/main" val="1840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fade">
                                      <p:cBhvr>
                                        <p:cTn id="22" dur="500"/>
                                        <p:tgtEl>
                                          <p:spTgt spid="9">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animEffect transition="in" filter="fade">
                                      <p:cBhvr>
                                        <p:cTn id="25" dur="500"/>
                                        <p:tgtEl>
                                          <p:spTgt spid="9">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8486080" cy="584775"/>
          </a:xfrm>
          <a:prstGeom prst="rect">
            <a:avLst/>
          </a:prstGeom>
        </p:spPr>
        <p:txBody>
          <a:bodyPr wrap="square">
            <a:spAutoFit/>
          </a:bodyPr>
          <a:lstStyle/>
          <a:p>
            <a:pPr lvl="0">
              <a:defRPr/>
            </a:pPr>
            <a:r>
              <a:rPr lang="cs-CZ" sz="3200" b="1" kern="0" dirty="0">
                <a:solidFill>
                  <a:srgbClr val="307871"/>
                </a:solidFill>
                <a:latin typeface="Times New Roman"/>
                <a:ea typeface="+mj-ea"/>
                <a:cs typeface="+mj-cs"/>
              </a:rPr>
              <a:t>Vzory business modelů -  2. Dlouhý chvost</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251520" y="1165412"/>
            <a:ext cx="9768780" cy="4469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800" dirty="0">
                <a:latin typeface="Times New Roman" panose="02020603050405020304" pitchFamily="18" charset="0"/>
                <a:cs typeface="Times New Roman" panose="02020603050405020304" pitchFamily="18" charset="0"/>
              </a:rPr>
              <a:t>Pojem „dlouhý chvost“ definoval Anderson (2008), autor knihy </a:t>
            </a:r>
            <a:r>
              <a:rPr lang="cs-CZ" sz="1800" i="1" dirty="0">
                <a:latin typeface="Times New Roman" panose="02020603050405020304" pitchFamily="18" charset="0"/>
                <a:cs typeface="Times New Roman" panose="02020603050405020304" pitchFamily="18" charset="0"/>
              </a:rPr>
              <a:t>The Long </a:t>
            </a:r>
            <a:r>
              <a:rPr lang="cs-CZ" sz="1800" i="1" dirty="0" err="1">
                <a:latin typeface="Times New Roman" panose="02020603050405020304" pitchFamily="18" charset="0"/>
                <a:cs typeface="Times New Roman" panose="02020603050405020304" pitchFamily="18" charset="0"/>
              </a:rPr>
              <a:t>Tail</a:t>
            </a:r>
            <a:r>
              <a:rPr lang="cs-CZ" sz="1800" i="1" dirty="0">
                <a:latin typeface="Times New Roman" panose="02020603050405020304" pitchFamily="18" charset="0"/>
                <a:cs typeface="Times New Roman" panose="02020603050405020304" pitchFamily="18" charset="0"/>
              </a:rPr>
              <a:t>: </a:t>
            </a:r>
            <a:r>
              <a:rPr lang="cs-CZ" sz="1800" i="1" dirty="0" err="1">
                <a:latin typeface="Times New Roman" panose="02020603050405020304" pitchFamily="18" charset="0"/>
                <a:cs typeface="Times New Roman" panose="02020603050405020304" pitchFamily="18" charset="0"/>
              </a:rPr>
              <a:t>Why</a:t>
            </a:r>
            <a:r>
              <a:rPr lang="cs-CZ" sz="1800" i="1" dirty="0">
                <a:latin typeface="Times New Roman" panose="02020603050405020304" pitchFamily="18" charset="0"/>
                <a:cs typeface="Times New Roman" panose="02020603050405020304" pitchFamily="18" charset="0"/>
              </a:rPr>
              <a:t> the </a:t>
            </a:r>
            <a:r>
              <a:rPr lang="cs-CZ" sz="1800" i="1" dirty="0" err="1">
                <a:latin typeface="Times New Roman" panose="02020603050405020304" pitchFamily="18" charset="0"/>
                <a:cs typeface="Times New Roman" panose="02020603050405020304" pitchFamily="18" charset="0"/>
              </a:rPr>
              <a:t>Future</a:t>
            </a:r>
            <a:r>
              <a:rPr lang="cs-CZ" sz="1800" i="1" dirty="0">
                <a:latin typeface="Times New Roman" panose="02020603050405020304" pitchFamily="18" charset="0"/>
                <a:cs typeface="Times New Roman" panose="02020603050405020304" pitchFamily="18" charset="0"/>
              </a:rPr>
              <a:t> of Business is </a:t>
            </a:r>
            <a:r>
              <a:rPr lang="cs-CZ" sz="1800" i="1" dirty="0" err="1">
                <a:latin typeface="Times New Roman" panose="02020603050405020304" pitchFamily="18" charset="0"/>
                <a:cs typeface="Times New Roman" panose="02020603050405020304" pitchFamily="18" charset="0"/>
              </a:rPr>
              <a:t>Selling</a:t>
            </a:r>
            <a:r>
              <a:rPr lang="cs-CZ" sz="1800" i="1" dirty="0">
                <a:latin typeface="Times New Roman" panose="02020603050405020304" pitchFamily="18" charset="0"/>
                <a:cs typeface="Times New Roman" panose="02020603050405020304" pitchFamily="18" charset="0"/>
              </a:rPr>
              <a:t> </a:t>
            </a:r>
            <a:r>
              <a:rPr lang="cs-CZ" sz="1800" i="1" dirty="0" err="1">
                <a:latin typeface="Times New Roman" panose="02020603050405020304" pitchFamily="18" charset="0"/>
                <a:cs typeface="Times New Roman" panose="02020603050405020304" pitchFamily="18" charset="0"/>
              </a:rPr>
              <a:t>Less</a:t>
            </a:r>
            <a:r>
              <a:rPr lang="cs-CZ" sz="1800" i="1" dirty="0">
                <a:latin typeface="Times New Roman" panose="02020603050405020304" pitchFamily="18" charset="0"/>
                <a:cs typeface="Times New Roman" panose="02020603050405020304" pitchFamily="18" charset="0"/>
              </a:rPr>
              <a:t> of More</a:t>
            </a:r>
            <a:r>
              <a:rPr lang="cs-CZ" sz="1800" dirty="0">
                <a:latin typeface="Times New Roman" panose="02020603050405020304" pitchFamily="18" charset="0"/>
                <a:cs typeface="Times New Roman" panose="02020603050405020304" pitchFamily="18" charset="0"/>
              </a:rPr>
              <a:t>, s cílem popsat rozvoj mediálního odvětví. </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Popsal mechanismus modelu dlouhého chvostu, kde </a:t>
            </a:r>
            <a:r>
              <a:rPr lang="cs-CZ" sz="1800" dirty="0">
                <a:solidFill>
                  <a:srgbClr val="0070C0"/>
                </a:solidFill>
                <a:latin typeface="Times New Roman" panose="02020603050405020304" pitchFamily="18" charset="0"/>
                <a:cs typeface="Times New Roman" panose="02020603050405020304" pitchFamily="18" charset="0"/>
              </a:rPr>
              <a:t>velké množství menších prodejů produktů </a:t>
            </a:r>
            <a:r>
              <a:rPr lang="cs-CZ" sz="1800" dirty="0">
                <a:latin typeface="Times New Roman" panose="02020603050405020304" pitchFamily="18" charset="0"/>
                <a:cs typeface="Times New Roman" panose="02020603050405020304" pitchFamily="18" charset="0"/>
              </a:rPr>
              <a:t>dokáže generovat mnohonásobně vyšší tržby než tržby z „hitových“ nebo tradičních položek nabídky.</a:t>
            </a:r>
          </a:p>
          <a:p>
            <a:endParaRPr lang="cs-CZ" altLang="cs-CZ" sz="1800" dirty="0">
              <a:latin typeface="Times New Roman" panose="02020603050405020304" pitchFamily="18" charset="0"/>
              <a:cs typeface="Times New Roman" panose="02020603050405020304" pitchFamily="18" charset="0"/>
            </a:endParaRPr>
          </a:p>
        </p:txBody>
      </p:sp>
      <p:pic>
        <p:nvPicPr>
          <p:cNvPr id="3" name="Obrázek 2">
            <a:extLst>
              <a:ext uri="{FF2B5EF4-FFF2-40B4-BE49-F238E27FC236}">
                <a16:creationId xmlns:a16="http://schemas.microsoft.com/office/drawing/2014/main" id="{B364BA0A-AD9C-4321-802D-076CC948693C}"/>
              </a:ext>
            </a:extLst>
          </p:cNvPr>
          <p:cNvPicPr>
            <a:picLocks noChangeAspect="1"/>
          </p:cNvPicPr>
          <p:nvPr/>
        </p:nvPicPr>
        <p:blipFill rotWithShape="1">
          <a:blip r:embed="rId2"/>
          <a:srcRect l="1645" t="5249" r="1645"/>
          <a:stretch/>
        </p:blipFill>
        <p:spPr>
          <a:xfrm>
            <a:off x="101599" y="3429000"/>
            <a:ext cx="5254627" cy="2895836"/>
          </a:xfrm>
          <a:prstGeom prst="rect">
            <a:avLst/>
          </a:prstGeom>
        </p:spPr>
      </p:pic>
      <p:pic>
        <p:nvPicPr>
          <p:cNvPr id="4" name="Obrázek 3">
            <a:extLst>
              <a:ext uri="{FF2B5EF4-FFF2-40B4-BE49-F238E27FC236}">
                <a16:creationId xmlns:a16="http://schemas.microsoft.com/office/drawing/2014/main" id="{C89CC5EA-980F-412E-9BDF-7EA1C7E04082}"/>
              </a:ext>
            </a:extLst>
          </p:cNvPr>
          <p:cNvPicPr>
            <a:picLocks noChangeAspect="1"/>
          </p:cNvPicPr>
          <p:nvPr/>
        </p:nvPicPr>
        <p:blipFill rotWithShape="1">
          <a:blip r:embed="rId3"/>
          <a:srcRect b="14572"/>
          <a:stretch/>
        </p:blipFill>
        <p:spPr>
          <a:xfrm>
            <a:off x="4940300" y="3400306"/>
            <a:ext cx="7251700" cy="3350419"/>
          </a:xfrm>
          <a:prstGeom prst="rect">
            <a:avLst/>
          </a:prstGeom>
        </p:spPr>
      </p:pic>
    </p:spTree>
    <p:extLst>
      <p:ext uri="{BB962C8B-B14F-4D97-AF65-F5344CB8AC3E}">
        <p14:creationId xmlns:p14="http://schemas.microsoft.com/office/powerpoint/2010/main" val="99653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8486080" cy="584775"/>
          </a:xfrm>
          <a:prstGeom prst="rect">
            <a:avLst/>
          </a:prstGeom>
        </p:spPr>
        <p:txBody>
          <a:bodyPr wrap="square">
            <a:spAutoFit/>
          </a:bodyPr>
          <a:lstStyle/>
          <a:p>
            <a:pPr lvl="0">
              <a:defRPr/>
            </a:pPr>
            <a:r>
              <a:rPr lang="cs-CZ" sz="3200" b="1" kern="0" dirty="0">
                <a:solidFill>
                  <a:srgbClr val="307871"/>
                </a:solidFill>
                <a:latin typeface="Times New Roman"/>
                <a:ea typeface="+mj-ea"/>
                <a:cs typeface="+mj-cs"/>
              </a:rPr>
              <a:t>Vzory business modelů -  2. Dlouhý chvost</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251520" y="1165412"/>
            <a:ext cx="9768780" cy="4469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1800" dirty="0">
                <a:latin typeface="Times New Roman" panose="02020603050405020304" pitchFamily="18" charset="0"/>
                <a:cs typeface="Times New Roman" panose="02020603050405020304" pitchFamily="18" charset="0"/>
              </a:rPr>
              <a:t>Business model založený na dlouhém chvostu umožňuje podnikům generovat vysoký zisk:</a:t>
            </a:r>
          </a:p>
          <a:p>
            <a:r>
              <a:rPr lang="cs-CZ" sz="1800" dirty="0">
                <a:latin typeface="Times New Roman" panose="02020603050405020304" pitchFamily="18" charset="0"/>
                <a:cs typeface="Times New Roman" panose="02020603050405020304" pitchFamily="18" charset="0"/>
              </a:rPr>
              <a:t>prostřednictvím produktů, které jsou buď hůře sehnatelné, nebo se prodávají velmi málo, místo (nebo někdy navíc) položek, jež jsou neuvěřitelně populární; </a:t>
            </a:r>
          </a:p>
          <a:p>
            <a:r>
              <a:rPr lang="cs-CZ" sz="1800" dirty="0">
                <a:latin typeface="Times New Roman" panose="02020603050405020304" pitchFamily="18" charset="0"/>
                <a:cs typeface="Times New Roman" panose="02020603050405020304" pitchFamily="18" charset="0"/>
              </a:rPr>
              <a:t>kumulací nízkých příjmů z prodeje velkého množství produktů.</a:t>
            </a:r>
          </a:p>
          <a:p>
            <a:pPr marL="0" indent="0">
              <a:buNone/>
            </a:pPr>
            <a:endParaRPr lang="cs-CZ" sz="1800" dirty="0">
              <a:latin typeface="Times New Roman" panose="02020603050405020304" pitchFamily="18" charset="0"/>
              <a:cs typeface="Times New Roman" panose="02020603050405020304" pitchFamily="18" charset="0"/>
            </a:endParaRPr>
          </a:p>
          <a:p>
            <a:pPr marL="0" indent="0">
              <a:buNone/>
            </a:pPr>
            <a:r>
              <a:rPr lang="cs-CZ" sz="1800" dirty="0">
                <a:latin typeface="Times New Roman" panose="02020603050405020304" pitchFamily="18" charset="0"/>
                <a:cs typeface="Times New Roman" panose="02020603050405020304" pitchFamily="18" charset="0"/>
              </a:rPr>
              <a:t>Příklady:</a:t>
            </a:r>
          </a:p>
          <a:p>
            <a:r>
              <a:rPr lang="cs-CZ" sz="1800" dirty="0">
                <a:latin typeface="Times New Roman" panose="02020603050405020304" pitchFamily="18" charset="0"/>
                <a:cs typeface="Times New Roman" panose="02020603050405020304" pitchFamily="18" charset="0"/>
              </a:rPr>
              <a:t>Společnost </a:t>
            </a:r>
            <a:r>
              <a:rPr lang="cs-CZ" sz="1800" i="1" dirty="0">
                <a:latin typeface="Times New Roman" panose="02020603050405020304" pitchFamily="18" charset="0"/>
                <a:cs typeface="Times New Roman" panose="02020603050405020304" pitchFamily="18" charset="0"/>
              </a:rPr>
              <a:t>Amazon</a:t>
            </a:r>
            <a:r>
              <a:rPr lang="cs-CZ" sz="1800" dirty="0">
                <a:latin typeface="Times New Roman" panose="02020603050405020304" pitchFamily="18" charset="0"/>
                <a:cs typeface="Times New Roman" panose="02020603050405020304" pitchFamily="18" charset="0"/>
              </a:rPr>
              <a:t> aplikuje business modely založené na dlouhém chvostu. Jako internetový prodejce má díky široké škále partnerů obrovské množství různých produktů a uspokojuje tak potřeby zákazníků s rozličnými požadavky. Příkladem je distribuce prodeje knih od Amazonu pocházející od mnoha různých autorů. Jejich nedostupnost v tradičních kamenných obchodech, a také distribuce prostřednictvím online trhu, zvyšuje počet zákazníků (autorů a čtenářů) Amazonu. Vytvořená platforma Amazonu naplňuje potřeby autorů i čtenářů (zákazníků) a zároveň je i spojuje, protože může nabízet specializované produkty a oslovuje mnoho různých typů zákazníků s různými zájmy.</a:t>
            </a:r>
          </a:p>
          <a:p>
            <a:r>
              <a:rPr lang="cs-CZ" sz="1800" dirty="0">
                <a:latin typeface="Times New Roman" panose="02020603050405020304" pitchFamily="18" charset="0"/>
                <a:cs typeface="Times New Roman" panose="02020603050405020304" pitchFamily="18" charset="0"/>
              </a:rPr>
              <a:t>Online společnosti </a:t>
            </a:r>
            <a:r>
              <a:rPr lang="cs-CZ" sz="1800" i="1" dirty="0">
                <a:latin typeface="Times New Roman" panose="02020603050405020304" pitchFamily="18" charset="0"/>
                <a:cs typeface="Times New Roman" panose="02020603050405020304" pitchFamily="18" charset="0"/>
              </a:rPr>
              <a:t>iTunes</a:t>
            </a:r>
            <a:r>
              <a:rPr lang="cs-CZ" sz="1800" dirty="0">
                <a:latin typeface="Times New Roman" panose="02020603050405020304" pitchFamily="18" charset="0"/>
                <a:cs typeface="Times New Roman" panose="02020603050405020304" pitchFamily="18" charset="0"/>
              </a:rPr>
              <a:t> a </a:t>
            </a:r>
            <a:r>
              <a:rPr lang="cs-CZ" sz="1800" i="1" dirty="0">
                <a:latin typeface="Times New Roman" panose="02020603050405020304" pitchFamily="18" charset="0"/>
                <a:cs typeface="Times New Roman" panose="02020603050405020304" pitchFamily="18" charset="0"/>
              </a:rPr>
              <a:t>Netflix</a:t>
            </a:r>
            <a:r>
              <a:rPr lang="cs-CZ" sz="1800" dirty="0">
                <a:latin typeface="Times New Roman" panose="02020603050405020304" pitchFamily="18" charset="0"/>
                <a:cs typeface="Times New Roman" panose="02020603050405020304" pitchFamily="18" charset="0"/>
              </a:rPr>
              <a:t> generují vysoké příjmy z půjčování filmů online obsahujícího i malé množství různých, méně populárních položek, které oslovují širokou škálu zákaznických preferencí.</a:t>
            </a:r>
          </a:p>
          <a:p>
            <a:endParaRPr lang="cs-CZ" altLang="cs-CZ"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724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fade">
                                      <p:cBhvr>
                                        <p:cTn id="3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8486080" cy="584775"/>
          </a:xfrm>
          <a:prstGeom prst="rect">
            <a:avLst/>
          </a:prstGeom>
        </p:spPr>
        <p:txBody>
          <a:bodyPr wrap="square">
            <a:spAutoFit/>
          </a:bodyPr>
          <a:lstStyle/>
          <a:p>
            <a:pPr lvl="0">
              <a:defRPr/>
            </a:pPr>
            <a:r>
              <a:rPr lang="cs-CZ" sz="3200" b="1" kern="0" dirty="0">
                <a:solidFill>
                  <a:srgbClr val="307871"/>
                </a:solidFill>
                <a:latin typeface="Times New Roman"/>
                <a:ea typeface="+mj-ea"/>
                <a:cs typeface="+mj-cs"/>
              </a:rPr>
              <a:t>Příklad dlouhého chvostu – LEGO</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6307668" y="1165412"/>
            <a:ext cx="3712632" cy="4469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altLang="cs-CZ" sz="1800" dirty="0">
                <a:latin typeface="Times New Roman" panose="02020603050405020304" pitchFamily="18" charset="0"/>
                <a:cs typeface="Times New Roman" panose="02020603050405020304" pitchFamily="18" charset="0"/>
              </a:rPr>
              <a:t>LEGO</a:t>
            </a:r>
          </a:p>
          <a:p>
            <a:pPr marL="0" indent="0">
              <a:buNone/>
            </a:pPr>
            <a:r>
              <a:rPr lang="cs-CZ" altLang="cs-CZ" sz="1800" dirty="0">
                <a:latin typeface="Times New Roman" panose="02020603050405020304" pitchFamily="18" charset="0"/>
                <a:cs typeface="Times New Roman" panose="02020603050405020304" pitchFamily="18" charset="0"/>
              </a:rPr>
              <a:t>+</a:t>
            </a:r>
          </a:p>
          <a:p>
            <a:pPr marL="0" indent="0">
              <a:buNone/>
            </a:pPr>
            <a:r>
              <a:rPr lang="cs-CZ" altLang="cs-CZ" sz="1800" dirty="0">
                <a:latin typeface="Times New Roman" panose="02020603050405020304" pitchFamily="18" charset="0"/>
                <a:cs typeface="Times New Roman" panose="02020603050405020304" pitchFamily="18" charset="0"/>
              </a:rPr>
              <a:t>Zákazníci společnosti si mohou </a:t>
            </a:r>
            <a:r>
              <a:rPr lang="cs-CZ" altLang="cs-CZ" sz="1800" dirty="0" err="1">
                <a:latin typeface="Times New Roman" panose="02020603050405020304" pitchFamily="18" charset="0"/>
                <a:cs typeface="Times New Roman" panose="02020603050405020304" pitchFamily="18" charset="0"/>
              </a:rPr>
              <a:t>vytvářete</a:t>
            </a:r>
            <a:r>
              <a:rPr lang="cs-CZ" altLang="cs-CZ" sz="1800" dirty="0">
                <a:latin typeface="Times New Roman" panose="02020603050405020304" pitchFamily="18" charset="0"/>
                <a:cs typeface="Times New Roman" panose="02020603050405020304" pitchFamily="18" charset="0"/>
              </a:rPr>
              <a:t> vlastní návrhy stavebnic </a:t>
            </a:r>
            <a:r>
              <a:rPr lang="cs-CZ" altLang="cs-CZ" sz="1800" dirty="0" err="1">
                <a:latin typeface="Times New Roman" panose="02020603050405020304" pitchFamily="18" charset="0"/>
                <a:cs typeface="Times New Roman" panose="02020603050405020304" pitchFamily="18" charset="0"/>
              </a:rPr>
              <a:t>aobjednat</a:t>
            </a:r>
            <a:r>
              <a:rPr lang="cs-CZ" altLang="cs-CZ" sz="1800" dirty="0">
                <a:latin typeface="Times New Roman" panose="02020603050405020304" pitchFamily="18" charset="0"/>
                <a:cs typeface="Times New Roman" panose="02020603050405020304" pitchFamily="18" charset="0"/>
              </a:rPr>
              <a:t> si je online </a:t>
            </a:r>
          </a:p>
          <a:p>
            <a:pPr marL="0" indent="0">
              <a:buNone/>
            </a:pPr>
            <a:r>
              <a:rPr lang="cs-CZ" altLang="cs-CZ" sz="1800" dirty="0">
                <a:latin typeface="Times New Roman" panose="02020603050405020304" pitchFamily="18" charset="0"/>
                <a:cs typeface="Times New Roman" panose="02020603050405020304" pitchFamily="18" charset="0"/>
              </a:rPr>
              <a:t>=</a:t>
            </a:r>
          </a:p>
          <a:p>
            <a:pPr marL="0" indent="0">
              <a:buNone/>
            </a:pPr>
            <a:r>
              <a:rPr lang="cs-CZ" altLang="cs-CZ" sz="1800" dirty="0">
                <a:latin typeface="Times New Roman" panose="02020603050405020304" pitchFamily="18" charset="0"/>
                <a:cs typeface="Times New Roman" panose="02020603050405020304" pitchFamily="18" charset="0"/>
              </a:rPr>
              <a:t>LEGO </a:t>
            </a:r>
            <a:r>
              <a:rPr lang="cs-CZ" altLang="cs-CZ" sz="1800" dirty="0" err="1">
                <a:latin typeface="Times New Roman" panose="02020603050405020304" pitchFamily="18" charset="0"/>
                <a:cs typeface="Times New Roman" panose="02020603050405020304" pitchFamily="18" charset="0"/>
              </a:rPr>
              <a:t>Factory</a:t>
            </a:r>
            <a:endParaRPr lang="cs-CZ" altLang="cs-CZ" sz="1800" dirty="0">
              <a:latin typeface="Times New Roman" panose="02020603050405020304" pitchFamily="18" charset="0"/>
              <a:cs typeface="Times New Roman" panose="02020603050405020304" pitchFamily="18" charset="0"/>
            </a:endParaRPr>
          </a:p>
          <a:p>
            <a:pPr marL="0" indent="0">
              <a:buNone/>
            </a:pPr>
            <a:r>
              <a:rPr lang="cs-CZ" altLang="cs-CZ" sz="1800" dirty="0">
                <a:latin typeface="Times New Roman" panose="02020603050405020304" pitchFamily="18" charset="0"/>
                <a:cs typeface="Times New Roman" panose="02020603050405020304" pitchFamily="18" charset="0"/>
              </a:rPr>
              <a:t>+</a:t>
            </a:r>
          </a:p>
          <a:p>
            <a:pPr marL="0" indent="0">
              <a:buNone/>
            </a:pPr>
            <a:r>
              <a:rPr lang="cs-CZ" altLang="cs-CZ" sz="1800" dirty="0">
                <a:latin typeface="Times New Roman" panose="02020603050405020304" pitchFamily="18" charset="0"/>
                <a:cs typeface="Times New Roman" panose="02020603050405020304" pitchFamily="18" charset="0"/>
              </a:rPr>
              <a:t>Firma LEGO umožňuje zákazníkům zpřístupnit a prodávat jejich návrhy online</a:t>
            </a:r>
          </a:p>
          <a:p>
            <a:pPr marL="0" indent="0">
              <a:buNone/>
            </a:pPr>
            <a:r>
              <a:rPr lang="cs-CZ" altLang="cs-CZ" sz="1800" dirty="0">
                <a:latin typeface="Times New Roman" panose="02020603050405020304" pitchFamily="18" charset="0"/>
                <a:cs typeface="Times New Roman" panose="02020603050405020304" pitchFamily="18" charset="0"/>
              </a:rPr>
              <a:t>=</a:t>
            </a:r>
          </a:p>
          <a:p>
            <a:pPr marL="0" indent="0">
              <a:buNone/>
            </a:pPr>
            <a:r>
              <a:rPr lang="cs-CZ" altLang="cs-CZ" sz="1800" dirty="0">
                <a:latin typeface="Times New Roman" panose="02020603050405020304" pitchFamily="18" charset="0"/>
                <a:cs typeface="Times New Roman" panose="02020603050405020304" pitchFamily="18" charset="0"/>
              </a:rPr>
              <a:t>LEGO </a:t>
            </a:r>
            <a:r>
              <a:rPr lang="cs-CZ" altLang="cs-CZ" sz="1800" dirty="0" err="1">
                <a:latin typeface="Times New Roman" panose="02020603050405020304" pitchFamily="18" charset="0"/>
                <a:cs typeface="Times New Roman" panose="02020603050405020304" pitchFamily="18" charset="0"/>
              </a:rPr>
              <a:t>Users</a:t>
            </a:r>
            <a:r>
              <a:rPr lang="cs-CZ" altLang="cs-CZ" sz="1800" dirty="0">
                <a:latin typeface="Times New Roman" panose="02020603050405020304" pitchFamily="18" charset="0"/>
                <a:cs typeface="Times New Roman" panose="02020603050405020304" pitchFamily="18" charset="0"/>
              </a:rPr>
              <a:t> </a:t>
            </a:r>
            <a:r>
              <a:rPr lang="cs-CZ" altLang="cs-CZ" sz="1800" dirty="0" err="1">
                <a:latin typeface="Times New Roman" panose="02020603050405020304" pitchFamily="18" charset="0"/>
                <a:cs typeface="Times New Roman" panose="02020603050405020304" pitchFamily="18" charset="0"/>
              </a:rPr>
              <a:t>Catalog</a:t>
            </a:r>
            <a:endParaRPr lang="cs-CZ" altLang="cs-CZ" sz="1800" dirty="0">
              <a:latin typeface="Times New Roman" panose="02020603050405020304" pitchFamily="18" charset="0"/>
              <a:cs typeface="Times New Roman" panose="02020603050405020304" pitchFamily="18" charset="0"/>
            </a:endParaRPr>
          </a:p>
        </p:txBody>
      </p:sp>
      <p:graphicFrame>
        <p:nvGraphicFramePr>
          <p:cNvPr id="4" name="Objekt 3">
            <a:extLst>
              <a:ext uri="{FF2B5EF4-FFF2-40B4-BE49-F238E27FC236}">
                <a16:creationId xmlns:a16="http://schemas.microsoft.com/office/drawing/2014/main" id="{56BE6594-1F5F-45AA-B704-F757811487C8}"/>
              </a:ext>
            </a:extLst>
          </p:cNvPr>
          <p:cNvGraphicFramePr>
            <a:graphicFrameLocks noChangeAspect="1"/>
          </p:cNvGraphicFramePr>
          <p:nvPr>
            <p:extLst>
              <p:ext uri="{D42A27DB-BD31-4B8C-83A1-F6EECF244321}">
                <p14:modId xmlns:p14="http://schemas.microsoft.com/office/powerpoint/2010/main" val="537998972"/>
              </p:ext>
            </p:extLst>
          </p:nvPr>
        </p:nvGraphicFramePr>
        <p:xfrm>
          <a:off x="338138" y="1084263"/>
          <a:ext cx="6369178" cy="5430902"/>
        </p:xfrm>
        <a:graphic>
          <a:graphicData uri="http://schemas.openxmlformats.org/presentationml/2006/ole">
            <mc:AlternateContent xmlns:mc="http://schemas.openxmlformats.org/markup-compatibility/2006">
              <mc:Choice xmlns:v="urn:schemas-microsoft-com:vml" Requires="v">
                <p:oleObj spid="_x0000_s1057" name="Document" r:id="rId3" imgW="6638071" imgH="5616767" progId="Word.Document.12">
                  <p:embed/>
                </p:oleObj>
              </mc:Choice>
              <mc:Fallback>
                <p:oleObj name="Document" r:id="rId3" imgW="6638071" imgH="5616767" progId="Word.Document.12">
                  <p:embed/>
                  <p:pic>
                    <p:nvPicPr>
                      <p:cNvPr id="0" name=""/>
                      <p:cNvPicPr/>
                      <p:nvPr/>
                    </p:nvPicPr>
                    <p:blipFill>
                      <a:blip r:embed="rId4"/>
                      <a:stretch>
                        <a:fillRect/>
                      </a:stretch>
                    </p:blipFill>
                    <p:spPr>
                      <a:xfrm>
                        <a:off x="338138" y="1084263"/>
                        <a:ext cx="6369178" cy="5430902"/>
                      </a:xfrm>
                      <a:prstGeom prst="rect">
                        <a:avLst/>
                      </a:prstGeom>
                    </p:spPr>
                  </p:pic>
                </p:oleObj>
              </mc:Fallback>
            </mc:AlternateContent>
          </a:graphicData>
        </a:graphic>
      </p:graphicFrame>
      <p:pic>
        <p:nvPicPr>
          <p:cNvPr id="6" name="Obrázek 5">
            <a:extLst>
              <a:ext uri="{FF2B5EF4-FFF2-40B4-BE49-F238E27FC236}">
                <a16:creationId xmlns:a16="http://schemas.microsoft.com/office/drawing/2014/main" id="{9FF810FB-AD65-4BC4-8D13-A088861601AE}"/>
              </a:ext>
            </a:extLst>
          </p:cNvPr>
          <p:cNvPicPr>
            <a:picLocks noChangeAspect="1"/>
          </p:cNvPicPr>
          <p:nvPr/>
        </p:nvPicPr>
        <p:blipFill>
          <a:blip r:embed="rId5"/>
          <a:stretch>
            <a:fillRect/>
          </a:stretch>
        </p:blipFill>
        <p:spPr>
          <a:xfrm>
            <a:off x="10337006" y="2944698"/>
            <a:ext cx="771261" cy="771261"/>
          </a:xfrm>
          <a:prstGeom prst="rect">
            <a:avLst/>
          </a:prstGeom>
        </p:spPr>
      </p:pic>
    </p:spTree>
    <p:extLst>
      <p:ext uri="{BB962C8B-B14F-4D97-AF65-F5344CB8AC3E}">
        <p14:creationId xmlns:p14="http://schemas.microsoft.com/office/powerpoint/2010/main" val="36422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fade">
                                      <p:cBhvr>
                                        <p:cTn id="42" dur="500"/>
                                        <p:tgtEl>
                                          <p:spTgt spid="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xEl>
                                              <p:pRg st="8" end="8"/>
                                            </p:txEl>
                                          </p:spTgt>
                                        </p:tgtEl>
                                        <p:attrNameLst>
                                          <p:attrName>style.visibility</p:attrName>
                                        </p:attrNameLst>
                                      </p:cBhvr>
                                      <p:to>
                                        <p:strVal val="visible"/>
                                      </p:to>
                                    </p:set>
                                    <p:animEffect transition="in" filter="fade">
                                      <p:cBhvr>
                                        <p:cTn id="47"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9030036"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Vzory business modelů -  3. Vícestranné platformy</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120680" y="928251"/>
            <a:ext cx="5028051" cy="4469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800" dirty="0">
                <a:latin typeface="Times New Roman" panose="02020603050405020304" pitchFamily="18" charset="0"/>
                <a:cs typeface="Times New Roman" panose="02020603050405020304" pitchFamily="18" charset="0"/>
              </a:rPr>
              <a:t>Koncept business modelu označovaného jako vícestranné platformy znamená službu nebo produkt, který spojuje </a:t>
            </a:r>
            <a:r>
              <a:rPr lang="cs-CZ" sz="1800" dirty="0">
                <a:solidFill>
                  <a:srgbClr val="0070C0"/>
                </a:solidFill>
                <a:latin typeface="Times New Roman" panose="02020603050405020304" pitchFamily="18" charset="0"/>
                <a:cs typeface="Times New Roman" panose="02020603050405020304" pitchFamily="18" charset="0"/>
              </a:rPr>
              <a:t>dvě nebo více skupin účastníků</a:t>
            </a:r>
            <a:r>
              <a:rPr lang="cs-CZ" sz="1800" dirty="0">
                <a:latin typeface="Times New Roman" panose="02020603050405020304" pitchFamily="18" charset="0"/>
                <a:cs typeface="Times New Roman" panose="02020603050405020304" pitchFamily="18" charset="0"/>
              </a:rPr>
              <a:t>, jež v business modelu hrají zprostředkovatelskou roli. </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Hodnotová nabídka konceptu spočívá v tom, že propojení umožňuje a usnadňuje </a:t>
            </a:r>
            <a:r>
              <a:rPr lang="cs-CZ" sz="1800" dirty="0">
                <a:solidFill>
                  <a:srgbClr val="0070C0"/>
                </a:solidFill>
                <a:latin typeface="Times New Roman" panose="02020603050405020304" pitchFamily="18" charset="0"/>
                <a:cs typeface="Times New Roman" panose="02020603050405020304" pitchFamily="18" charset="0"/>
              </a:rPr>
              <a:t>vzájemné vyhledávání a navazování vztahů </a:t>
            </a:r>
            <a:r>
              <a:rPr lang="cs-CZ" sz="1800" dirty="0">
                <a:latin typeface="Times New Roman" panose="02020603050405020304" pitchFamily="18" charset="0"/>
                <a:cs typeface="Times New Roman" panose="02020603050405020304" pitchFamily="18" charset="0"/>
              </a:rPr>
              <a:t>mezi alespoň dvěma vzájemně propojenými skupinami zákazníků. </a:t>
            </a:r>
          </a:p>
          <a:p>
            <a:pPr marL="0" indent="0">
              <a:buNone/>
            </a:pPr>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Model konceptu se opírá o </a:t>
            </a:r>
            <a:r>
              <a:rPr lang="cs-CZ" sz="1800" dirty="0">
                <a:solidFill>
                  <a:srgbClr val="0070C0"/>
                </a:solidFill>
                <a:latin typeface="Times New Roman" panose="02020603050405020304" pitchFamily="18" charset="0"/>
                <a:cs typeface="Times New Roman" panose="02020603050405020304" pitchFamily="18" charset="0"/>
              </a:rPr>
              <a:t>minimálně dva zákaznické segmenty</a:t>
            </a:r>
            <a:r>
              <a:rPr lang="cs-CZ" sz="1800" dirty="0">
                <a:latin typeface="Times New Roman" panose="02020603050405020304" pitchFamily="18" charset="0"/>
                <a:cs typeface="Times New Roman" panose="02020603050405020304" pitchFamily="18" charset="0"/>
              </a:rPr>
              <a:t>, přičemž každý z nich má svou vlastní hodnotovou nabídku a související zdroje příjmů. Jednomu či více zákaznickým segmentům může směřovat nabídka buď bezplatná, nebo za nižší ceny, jež jsou dotovány z jiných zákaznických segmentů.</a:t>
            </a:r>
            <a:endParaRPr lang="cs-CZ" altLang="cs-CZ" sz="1800" dirty="0">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54D3D36C-AA11-49EE-A462-10260A724333}"/>
              </a:ext>
            </a:extLst>
          </p:cNvPr>
          <p:cNvSpPr txBox="1">
            <a:spLocks/>
          </p:cNvSpPr>
          <p:nvPr/>
        </p:nvSpPr>
        <p:spPr>
          <a:xfrm>
            <a:off x="5148731" y="927610"/>
            <a:ext cx="6564298" cy="4469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altLang="cs-CZ" sz="1800" i="1" dirty="0">
                <a:latin typeface="Times New Roman" panose="02020603050405020304" pitchFamily="18" charset="0"/>
                <a:cs typeface="Times New Roman" panose="02020603050405020304" pitchFamily="18" charset="0"/>
              </a:rPr>
              <a:t>Příklady</a:t>
            </a:r>
            <a:r>
              <a:rPr lang="cs-CZ" altLang="cs-CZ" sz="1800" dirty="0">
                <a:latin typeface="Times New Roman" panose="02020603050405020304" pitchFamily="18" charset="0"/>
                <a:cs typeface="Times New Roman" panose="02020603050405020304" pitchFamily="18" charset="0"/>
              </a:rPr>
              <a:t>:</a:t>
            </a:r>
          </a:p>
          <a:p>
            <a:r>
              <a:rPr lang="cs-CZ" altLang="cs-CZ" sz="1800" dirty="0" err="1">
                <a:latin typeface="Times New Roman" panose="02020603050405020304" pitchFamily="18" charset="0"/>
                <a:cs typeface="Times New Roman" panose="02020603050405020304" pitchFamily="18" charset="0"/>
              </a:rPr>
              <a:t>eBay</a:t>
            </a:r>
            <a:r>
              <a:rPr lang="cs-CZ" altLang="cs-CZ" sz="1800" dirty="0">
                <a:latin typeface="Times New Roman" panose="02020603050405020304" pitchFamily="18" charset="0"/>
                <a:cs typeface="Times New Roman" panose="02020603050405020304" pitchFamily="18" charset="0"/>
              </a:rPr>
              <a:t> – prodávající a kupující (zákazníci).</a:t>
            </a:r>
          </a:p>
          <a:p>
            <a:r>
              <a:rPr lang="cs-CZ" altLang="cs-CZ" sz="1800" dirty="0" err="1">
                <a:latin typeface="Times New Roman" panose="02020603050405020304" pitchFamily="18" charset="0"/>
                <a:cs typeface="Times New Roman" panose="02020603050405020304" pitchFamily="18" charset="0"/>
              </a:rPr>
              <a:t>PayPal</a:t>
            </a:r>
            <a:r>
              <a:rPr lang="cs-CZ" altLang="cs-CZ" sz="1800" dirty="0">
                <a:latin typeface="Times New Roman" panose="02020603050405020304" pitchFamily="18" charset="0"/>
                <a:cs typeface="Times New Roman" panose="02020603050405020304" pitchFamily="18" charset="0"/>
              </a:rPr>
              <a:t> – obchodníci a spotřebitelé (zákazníci).</a:t>
            </a:r>
          </a:p>
          <a:p>
            <a:r>
              <a:rPr lang="cs-CZ" altLang="cs-CZ" sz="1800" dirty="0">
                <a:latin typeface="Times New Roman" panose="02020603050405020304" pitchFamily="18" charset="0"/>
                <a:cs typeface="Times New Roman" panose="02020603050405020304" pitchFamily="18" charset="0"/>
              </a:rPr>
              <a:t>Uber – řidiči a cestující (zákazníci). Business model společnosti Uber je založen na sdílení majetku, kdy řidiči automobilů používají svá vlastní auta pro cestující. Společnost Uber vytvořila sdílený systém spolupráce, v němž řidič získává vítěznou jízdu a přebírá i riziko jízdy se zákazníkem. Sdílená platforma vytváří agilitu prostřednictvím interního systému rozhodování, který reaguje na změny na trhu v reálném čase a minimalizuje rizika prostřednictvím big dat.</a:t>
            </a:r>
          </a:p>
          <a:p>
            <a:r>
              <a:rPr lang="cs-CZ" altLang="cs-CZ" sz="1800" dirty="0" err="1">
                <a:latin typeface="Times New Roman" panose="02020603050405020304" pitchFamily="18" charset="0"/>
                <a:cs typeface="Times New Roman" panose="02020603050405020304" pitchFamily="18" charset="0"/>
              </a:rPr>
              <a:t>Airbnb</a:t>
            </a:r>
            <a:r>
              <a:rPr lang="cs-CZ" altLang="cs-CZ" sz="1800" dirty="0">
                <a:latin typeface="Times New Roman" panose="02020603050405020304" pitchFamily="18" charset="0"/>
                <a:cs typeface="Times New Roman" panose="02020603050405020304" pitchFamily="18" charset="0"/>
              </a:rPr>
              <a:t> – majitelé a nájemci. Společnost, která svůj business model zaměřuje na sdílení majetku, nemovitostí. Zakladatelé společnosti </a:t>
            </a:r>
            <a:r>
              <a:rPr lang="cs-CZ" altLang="cs-CZ" sz="1800" dirty="0" err="1">
                <a:latin typeface="Times New Roman" panose="02020603050405020304" pitchFamily="18" charset="0"/>
                <a:cs typeface="Times New Roman" panose="02020603050405020304" pitchFamily="18" charset="0"/>
              </a:rPr>
              <a:t>Airbnb</a:t>
            </a:r>
            <a:r>
              <a:rPr lang="cs-CZ" altLang="cs-CZ" sz="1800" dirty="0">
                <a:latin typeface="Times New Roman" panose="02020603050405020304" pitchFamily="18" charset="0"/>
                <a:cs typeface="Times New Roman" panose="02020603050405020304" pitchFamily="18" charset="0"/>
              </a:rPr>
              <a:t> s pomocí technologické platformy vytvořili zcela nové odvětví hotelového podnikání. Na rozdíl od běžných hotelových řetězců </a:t>
            </a:r>
            <a:r>
              <a:rPr lang="cs-CZ" altLang="cs-CZ" sz="1800" dirty="0" err="1">
                <a:latin typeface="Times New Roman" panose="02020603050405020304" pitchFamily="18" charset="0"/>
                <a:cs typeface="Times New Roman" panose="02020603050405020304" pitchFamily="18" charset="0"/>
              </a:rPr>
              <a:t>Airbnb</a:t>
            </a:r>
            <a:r>
              <a:rPr lang="cs-CZ" altLang="cs-CZ" sz="1800" dirty="0">
                <a:latin typeface="Times New Roman" panose="02020603050405020304" pitchFamily="18" charset="0"/>
                <a:cs typeface="Times New Roman" panose="02020603050405020304" pitchFamily="18" charset="0"/>
              </a:rPr>
              <a:t> nevlastní ani nespravuje nemovitosti, ale umožňuje zákazníkům pronajmout si jakýkoli obytný prostor prostřednictvím online platformy, jež spojuje jednotlivce hledající ubytování s majiteli domů ochotnými sdílet pokoj nebo dům</a:t>
            </a:r>
          </a:p>
          <a:p>
            <a:pPr marL="0" indent="0">
              <a:buNone/>
            </a:pPr>
            <a:endParaRPr lang="cs-CZ" altLang="cs-CZ"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478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fade">
                                      <p:cBhvr>
                                        <p:cTn id="32" dur="500"/>
                                        <p:tgtEl>
                                          <p:spTgt spid="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fade">
                                      <p:cBhvr>
                                        <p:cTn id="37" dur="500"/>
                                        <p:tgtEl>
                                          <p:spTgt spid="7">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fade">
                                      <p:cBhvr>
                                        <p:cTn id="4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9030036"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Vzory business modelů -  3. Vícestranné platformy</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251520" y="1165412"/>
            <a:ext cx="6377880" cy="4469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800" dirty="0">
                <a:latin typeface="Times New Roman" panose="02020603050405020304" pitchFamily="18" charset="0"/>
                <a:cs typeface="Times New Roman" panose="02020603050405020304" pitchFamily="18" charset="0"/>
              </a:rPr>
              <a:t>Koncept business modelu označovaného jako vícestranné platformy znamená službu nebo produkt, který spojuje </a:t>
            </a:r>
            <a:r>
              <a:rPr lang="cs-CZ" sz="1800" dirty="0">
                <a:solidFill>
                  <a:srgbClr val="0070C0"/>
                </a:solidFill>
                <a:latin typeface="Times New Roman" panose="02020603050405020304" pitchFamily="18" charset="0"/>
                <a:cs typeface="Times New Roman" panose="02020603050405020304" pitchFamily="18" charset="0"/>
              </a:rPr>
              <a:t>dvě nebo více skupin účastníků</a:t>
            </a:r>
            <a:r>
              <a:rPr lang="cs-CZ" sz="1800" dirty="0">
                <a:latin typeface="Times New Roman" panose="02020603050405020304" pitchFamily="18" charset="0"/>
                <a:cs typeface="Times New Roman" panose="02020603050405020304" pitchFamily="18" charset="0"/>
              </a:rPr>
              <a:t>, jež v business modelu hrají zprostředkovatelskou roli. </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Hodnotová nabídka konceptu spočívá v tom, že propojení umožňuje a usnadňuje </a:t>
            </a:r>
            <a:r>
              <a:rPr lang="cs-CZ" sz="1800" dirty="0">
                <a:solidFill>
                  <a:srgbClr val="0070C0"/>
                </a:solidFill>
                <a:latin typeface="Times New Roman" panose="02020603050405020304" pitchFamily="18" charset="0"/>
                <a:cs typeface="Times New Roman" panose="02020603050405020304" pitchFamily="18" charset="0"/>
              </a:rPr>
              <a:t>vzájemné vyhledávání a navazování vztahů </a:t>
            </a:r>
            <a:r>
              <a:rPr lang="cs-CZ" sz="1800" dirty="0">
                <a:latin typeface="Times New Roman" panose="02020603050405020304" pitchFamily="18" charset="0"/>
                <a:cs typeface="Times New Roman" panose="02020603050405020304" pitchFamily="18" charset="0"/>
              </a:rPr>
              <a:t>mezi alespoň dvěma vzájemně propojenými skupinami zákazníků. </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Model konceptu se opírá o minimálně dva zákaznické segmenty, přičemž každý z nich má svou vlastní hodnotovou nabídku a související zdroje příjmů. Jednomu či více zákaznickým segmentům může směřovat nabídka buď bezplatná, nebo za nižší ceny, jež jsou dotovány z jiných zákaznických segmentů.</a:t>
            </a:r>
            <a:endParaRPr lang="cs-CZ" altLang="cs-CZ" sz="1800" dirty="0">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34FEFF60-1D2B-44C5-8611-359BC59AF2D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7332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8414483"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Vzor business modelu - Vícestranné platformy</a:t>
            </a:r>
            <a:endParaRPr kumimoji="0" lang="en-GB" sz="3200" b="1" i="0" u="none" strike="noStrike" kern="0" cap="none" spc="0" normalizeH="0" baseline="0" dirty="0">
              <a:ln>
                <a:noFill/>
              </a:ln>
              <a:solidFill>
                <a:sysClr val="windowText" lastClr="000000"/>
              </a:solidFill>
              <a:effectLst/>
              <a:uLnTx/>
              <a:uFillTx/>
            </a:endParaRPr>
          </a:p>
        </p:txBody>
      </p:sp>
      <p:pic>
        <p:nvPicPr>
          <p:cNvPr id="3" name="Obrázek 2">
            <a:extLst>
              <a:ext uri="{FF2B5EF4-FFF2-40B4-BE49-F238E27FC236}">
                <a16:creationId xmlns:a16="http://schemas.microsoft.com/office/drawing/2014/main" id="{73AF8E0D-EAC8-4776-92F0-09BD00C51870}"/>
              </a:ext>
            </a:extLst>
          </p:cNvPr>
          <p:cNvPicPr>
            <a:picLocks noChangeAspect="1"/>
          </p:cNvPicPr>
          <p:nvPr/>
        </p:nvPicPr>
        <p:blipFill rotWithShape="1">
          <a:blip r:embed="rId2"/>
          <a:srcRect t="4999" r="5220" b="4999"/>
          <a:stretch/>
        </p:blipFill>
        <p:spPr>
          <a:xfrm>
            <a:off x="251520" y="1009520"/>
            <a:ext cx="8597205" cy="5858610"/>
          </a:xfrm>
          <a:prstGeom prst="rect">
            <a:avLst/>
          </a:prstGeom>
        </p:spPr>
      </p:pic>
      <p:sp>
        <p:nvSpPr>
          <p:cNvPr id="2" name="TextovéPole 1">
            <a:extLst>
              <a:ext uri="{FF2B5EF4-FFF2-40B4-BE49-F238E27FC236}">
                <a16:creationId xmlns:a16="http://schemas.microsoft.com/office/drawing/2014/main" id="{6B5BFA7E-B925-4099-B159-89E925231115}"/>
              </a:ext>
            </a:extLst>
          </p:cNvPr>
          <p:cNvSpPr txBox="1"/>
          <p:nvPr/>
        </p:nvSpPr>
        <p:spPr>
          <a:xfrm>
            <a:off x="8848725" y="6086475"/>
            <a:ext cx="3091755" cy="371475"/>
          </a:xfrm>
          <a:prstGeom prst="rect">
            <a:avLst/>
          </a:prstGeom>
          <a:solidFill>
            <a:schemeClr val="bg1"/>
          </a:solidFill>
        </p:spPr>
        <p:txBody>
          <a:bodyPr wrap="square" rtlCol="0">
            <a:spAutoFit/>
          </a:bodyPr>
          <a:lstStyle/>
          <a:p>
            <a:endParaRPr lang="cs-CZ" dirty="0"/>
          </a:p>
        </p:txBody>
      </p:sp>
    </p:spTree>
    <p:extLst>
      <p:ext uri="{BB962C8B-B14F-4D97-AF65-F5344CB8AC3E}">
        <p14:creationId xmlns:p14="http://schemas.microsoft.com/office/powerpoint/2010/main" val="2490851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034298"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Vzory business modelů -  4. Freemium</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111820" y="1360613"/>
            <a:ext cx="5184852" cy="4469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800" dirty="0">
                <a:latin typeface="Times New Roman" panose="02020603050405020304" pitchFamily="18" charset="0"/>
                <a:cs typeface="Times New Roman" panose="02020603050405020304" pitchFamily="18" charset="0"/>
              </a:rPr>
              <a:t>Koncept business modelu zdarma spočívá v tom, že alespoň </a:t>
            </a:r>
            <a:r>
              <a:rPr lang="cs-CZ" sz="1800" dirty="0">
                <a:solidFill>
                  <a:srgbClr val="0070C0"/>
                </a:solidFill>
                <a:latin typeface="Times New Roman" panose="02020603050405020304" pitchFamily="18" charset="0"/>
                <a:cs typeface="Times New Roman" panose="02020603050405020304" pitchFamily="18" charset="0"/>
              </a:rPr>
              <a:t>jeden ze segmentů zákazníků využívá nepřetržitě a většinou zdarma </a:t>
            </a:r>
            <a:r>
              <a:rPr lang="cs-CZ" sz="1800" dirty="0">
                <a:latin typeface="Times New Roman" panose="02020603050405020304" pitchFamily="18" charset="0"/>
                <a:cs typeface="Times New Roman" panose="02020603050405020304" pitchFamily="18" charset="0"/>
              </a:rPr>
              <a:t>produkt nebo službu. </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V tomto modelu může alespoň jeden významný zákaznický segment neustále profitovat z levnějších a nejčastěji bezplatných nabídek. </a:t>
            </a:r>
            <a:r>
              <a:rPr lang="cs-CZ" sz="1800" dirty="0">
                <a:solidFill>
                  <a:srgbClr val="0070C0"/>
                </a:solidFill>
                <a:latin typeface="Times New Roman" panose="02020603050405020304" pitchFamily="18" charset="0"/>
                <a:cs typeface="Times New Roman" panose="02020603050405020304" pitchFamily="18" charset="0"/>
              </a:rPr>
              <a:t>Neplatící zákaznický segment je financován jiným zákaznickým segmentem</a:t>
            </a:r>
            <a:r>
              <a:rPr lang="cs-CZ" sz="1800" dirty="0">
                <a:latin typeface="Times New Roman" panose="02020603050405020304" pitchFamily="18" charset="0"/>
                <a:cs typeface="Times New Roman" panose="02020603050405020304" pitchFamily="18" charset="0"/>
              </a:rPr>
              <a:t> nebo jinou částí business modelu.</a:t>
            </a:r>
          </a:p>
          <a:p>
            <a:endParaRPr lang="cs-CZ" sz="1800" dirty="0">
              <a:latin typeface="Times New Roman" panose="02020603050405020304" pitchFamily="18" charset="0"/>
              <a:cs typeface="Times New Roman" panose="02020603050405020304" pitchFamily="18" charset="0"/>
            </a:endParaRPr>
          </a:p>
          <a:p>
            <a:r>
              <a:rPr lang="cs-CZ" altLang="cs-CZ" sz="1800" dirty="0">
                <a:latin typeface="Times New Roman" panose="02020603050405020304" pitchFamily="18" charset="0"/>
                <a:cs typeface="Times New Roman" panose="02020603050405020304" pitchFamily="18" charset="0"/>
              </a:rPr>
              <a:t>Vzory business modelů využívající koncept zdarma se opírají o jinou ekonomickou logiku, všechny ale mají jednu společnou vlastnost, a sice že minimálně jeden zákaznický segment z bezplatné nabídky kontinuálně profituje (čím více zákazníků, vyšší tržní hodnota podniku). </a:t>
            </a:r>
          </a:p>
        </p:txBody>
      </p:sp>
      <p:pic>
        <p:nvPicPr>
          <p:cNvPr id="3" name="Obrázek 2">
            <a:extLst>
              <a:ext uri="{FF2B5EF4-FFF2-40B4-BE49-F238E27FC236}">
                <a16:creationId xmlns:a16="http://schemas.microsoft.com/office/drawing/2014/main" id="{9A8F9382-8167-4A93-B83A-FFBC7DE95CF4}"/>
              </a:ext>
            </a:extLst>
          </p:cNvPr>
          <p:cNvPicPr>
            <a:picLocks noChangeAspect="1"/>
          </p:cNvPicPr>
          <p:nvPr/>
        </p:nvPicPr>
        <p:blipFill rotWithShape="1">
          <a:blip r:embed="rId2"/>
          <a:srcRect t="33988" b="14682"/>
          <a:stretch/>
        </p:blipFill>
        <p:spPr>
          <a:xfrm>
            <a:off x="5296672" y="5294223"/>
            <a:ext cx="2899260" cy="969181"/>
          </a:xfrm>
          <a:prstGeom prst="rect">
            <a:avLst/>
          </a:prstGeom>
        </p:spPr>
      </p:pic>
      <p:pic>
        <p:nvPicPr>
          <p:cNvPr id="4" name="Obrázek 3">
            <a:extLst>
              <a:ext uri="{FF2B5EF4-FFF2-40B4-BE49-F238E27FC236}">
                <a16:creationId xmlns:a16="http://schemas.microsoft.com/office/drawing/2014/main" id="{A0B6E302-F892-45C9-BC03-DD95BA5F9742}"/>
              </a:ext>
            </a:extLst>
          </p:cNvPr>
          <p:cNvPicPr>
            <a:picLocks noChangeAspect="1"/>
          </p:cNvPicPr>
          <p:nvPr/>
        </p:nvPicPr>
        <p:blipFill rotWithShape="1">
          <a:blip r:embed="rId3"/>
          <a:srcRect l="2016" t="12862" r="2427"/>
          <a:stretch/>
        </p:blipFill>
        <p:spPr>
          <a:xfrm>
            <a:off x="5296672" y="1360613"/>
            <a:ext cx="6783508" cy="4121417"/>
          </a:xfrm>
          <a:prstGeom prst="rect">
            <a:avLst/>
          </a:prstGeom>
        </p:spPr>
      </p:pic>
    </p:spTree>
    <p:extLst>
      <p:ext uri="{BB962C8B-B14F-4D97-AF65-F5344CB8AC3E}">
        <p14:creationId xmlns:p14="http://schemas.microsoft.com/office/powerpoint/2010/main" val="17481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589444"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Struktura tutoriálu</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610015" y="1376238"/>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400" dirty="0">
                <a:latin typeface="Times New Roman" panose="02020603050405020304" pitchFamily="18" charset="0"/>
                <a:cs typeface="Times New Roman" panose="02020603050405020304" pitchFamily="18" charset="0"/>
              </a:rPr>
              <a:t>Blok 1 – Typy a vzory business modelů (</a:t>
            </a:r>
            <a:r>
              <a:rPr lang="cs-CZ" sz="2400" dirty="0" err="1">
                <a:latin typeface="Times New Roman" panose="02020603050405020304" pitchFamily="18" charset="0"/>
                <a:cs typeface="Times New Roman" panose="02020603050405020304" pitchFamily="18" charset="0"/>
              </a:rPr>
              <a:t>slidy</a:t>
            </a:r>
            <a:r>
              <a:rPr lang="cs-CZ" sz="2400" dirty="0">
                <a:latin typeface="Times New Roman" panose="02020603050405020304" pitchFamily="18" charset="0"/>
                <a:cs typeface="Times New Roman" panose="02020603050405020304" pitchFamily="18" charset="0"/>
              </a:rPr>
              <a:t> 3-29)</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Blok 2 – Osobní business model (</a:t>
            </a:r>
            <a:r>
              <a:rPr lang="cs-CZ" sz="2400" dirty="0" err="1">
                <a:latin typeface="Times New Roman" panose="02020603050405020304" pitchFamily="18" charset="0"/>
                <a:cs typeface="Times New Roman" panose="02020603050405020304" pitchFamily="18" charset="0"/>
              </a:rPr>
              <a:t>slidy</a:t>
            </a:r>
            <a:r>
              <a:rPr lang="cs-CZ" sz="2400" dirty="0">
                <a:latin typeface="Times New Roman" panose="02020603050405020304" pitchFamily="18" charset="0"/>
                <a:cs typeface="Times New Roman" panose="02020603050405020304" pitchFamily="18" charset="0"/>
              </a:rPr>
              <a:t> 30-38)</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Blok 3 – Business model v kontextu prostředí (</a:t>
            </a:r>
            <a:r>
              <a:rPr lang="cs-CZ" sz="2400" dirty="0" err="1">
                <a:latin typeface="Times New Roman" panose="02020603050405020304" pitchFamily="18" charset="0"/>
                <a:cs typeface="Times New Roman" panose="02020603050405020304" pitchFamily="18" charset="0"/>
              </a:rPr>
              <a:t>slidy</a:t>
            </a:r>
            <a:r>
              <a:rPr lang="cs-CZ" sz="2400" dirty="0">
                <a:latin typeface="Times New Roman" panose="02020603050405020304" pitchFamily="18" charset="0"/>
                <a:cs typeface="Times New Roman" panose="02020603050405020304" pitchFamily="18" charset="0"/>
              </a:rPr>
              <a:t> 39-47)</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Blok 4 – Vztah mezi strategií a BM (</a:t>
            </a:r>
            <a:r>
              <a:rPr lang="cs-CZ" sz="2400" dirty="0" err="1">
                <a:latin typeface="Times New Roman" panose="02020603050405020304" pitchFamily="18" charset="0"/>
                <a:cs typeface="Times New Roman" panose="02020603050405020304" pitchFamily="18" charset="0"/>
              </a:rPr>
              <a:t>slidy</a:t>
            </a:r>
            <a:r>
              <a:rPr lang="cs-CZ" sz="2400" dirty="0">
                <a:latin typeface="Times New Roman" panose="02020603050405020304" pitchFamily="18" charset="0"/>
                <a:cs typeface="Times New Roman" panose="02020603050405020304" pitchFamily="18" charset="0"/>
              </a:rPr>
              <a:t> 48-57)</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Blok 5 – Evaluace BM a koordinace řízení více BM (</a:t>
            </a:r>
            <a:r>
              <a:rPr lang="cs-CZ" sz="2400" dirty="0" err="1">
                <a:latin typeface="Times New Roman" panose="02020603050405020304" pitchFamily="18" charset="0"/>
                <a:cs typeface="Times New Roman" panose="02020603050405020304" pitchFamily="18" charset="0"/>
              </a:rPr>
              <a:t>slidy</a:t>
            </a:r>
            <a:r>
              <a:rPr lang="cs-CZ" sz="2400" dirty="0">
                <a:latin typeface="Times New Roman" panose="02020603050405020304" pitchFamily="18" charset="0"/>
                <a:cs typeface="Times New Roman" panose="02020603050405020304" pitchFamily="18" charset="0"/>
              </a:rPr>
              <a:t>  58-72)</a:t>
            </a:r>
          </a:p>
          <a:p>
            <a:endParaRPr lang="cs-CZ" sz="2400" dirty="0">
              <a:latin typeface="Times New Roman" panose="02020603050405020304" pitchFamily="18" charset="0"/>
              <a:cs typeface="Times New Roman" panose="02020603050405020304" pitchFamily="18" charset="0"/>
            </a:endParaRPr>
          </a:p>
          <a:p>
            <a:pPr marL="0" indent="0">
              <a:buNone/>
            </a:pPr>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en-GB" altLang="cs-CZ" sz="1600" dirty="0">
              <a:solidFill>
                <a:srgbClr val="30787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2">
            <p14:nvContentPartPr>
              <p14:cNvPr id="2" name="Rukopis 1">
                <a:extLst>
                  <a:ext uri="{FF2B5EF4-FFF2-40B4-BE49-F238E27FC236}">
                    <a16:creationId xmlns:a16="http://schemas.microsoft.com/office/drawing/2014/main" id="{82986FF7-A928-418D-8880-55C6318ECF81}"/>
                  </a:ext>
                </a:extLst>
              </p14:cNvPr>
              <p14:cNvContentPartPr/>
              <p14:nvPr/>
            </p14:nvContentPartPr>
            <p14:xfrm>
              <a:off x="4235790" y="3439169"/>
              <a:ext cx="360" cy="360"/>
            </p14:xfrm>
          </p:contentPart>
        </mc:Choice>
        <mc:Fallback xmlns="">
          <p:pic>
            <p:nvPicPr>
              <p:cNvPr id="2" name="Rukopis 1">
                <a:extLst>
                  <a:ext uri="{FF2B5EF4-FFF2-40B4-BE49-F238E27FC236}">
                    <a16:creationId xmlns:a16="http://schemas.microsoft.com/office/drawing/2014/main" id="{82986FF7-A928-418D-8880-55C6318ECF81}"/>
                  </a:ext>
                </a:extLst>
              </p:cNvPr>
              <p:cNvPicPr/>
              <p:nvPr/>
            </p:nvPicPr>
            <p:blipFill>
              <a:blip r:embed="rId4"/>
              <a:stretch>
                <a:fillRect/>
              </a:stretch>
            </p:blipFill>
            <p:spPr>
              <a:xfrm>
                <a:off x="4227150" y="3430169"/>
                <a:ext cx="18000" cy="18000"/>
              </a:xfrm>
              <a:prstGeom prst="rect">
                <a:avLst/>
              </a:prstGeom>
            </p:spPr>
          </p:pic>
        </mc:Fallback>
      </mc:AlternateContent>
    </p:spTree>
    <p:extLst>
      <p:ext uri="{BB962C8B-B14F-4D97-AF65-F5344CB8AC3E}">
        <p14:creationId xmlns:p14="http://schemas.microsoft.com/office/powerpoint/2010/main" val="300802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animEffect transition="in" filter="fade">
                                      <p:cBhvr>
                                        <p:cTn id="27"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034298"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Vzory business modelů -  4. Freemium</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111820" y="1360613"/>
            <a:ext cx="5184852" cy="4469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800" dirty="0">
                <a:latin typeface="Times New Roman" panose="02020603050405020304" pitchFamily="18" charset="0"/>
                <a:cs typeface="Times New Roman" panose="02020603050405020304" pitchFamily="18" charset="0"/>
              </a:rPr>
              <a:t>Avšak pokud se bezplatný produkt stane méně atraktivním, podnik může přijít o značný počet zákazníků. Obdržet něco, nejlépe </a:t>
            </a:r>
            <a:r>
              <a:rPr lang="cs-CZ" sz="1800" dirty="0">
                <a:solidFill>
                  <a:srgbClr val="0070C0"/>
                </a:solidFill>
                <a:latin typeface="Times New Roman" panose="02020603050405020304" pitchFamily="18" charset="0"/>
                <a:cs typeface="Times New Roman" panose="02020603050405020304" pitchFamily="18" charset="0"/>
              </a:rPr>
              <a:t>zdarma, je atraktivní hodnotovou nabídkou</a:t>
            </a:r>
            <a:r>
              <a:rPr lang="cs-CZ" sz="1800" dirty="0">
                <a:latin typeface="Times New Roman" panose="02020603050405020304" pitchFamily="18" charset="0"/>
                <a:cs typeface="Times New Roman" panose="02020603050405020304" pitchFamily="18" charset="0"/>
              </a:rPr>
              <a:t> pro zákazníky.</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Při tvorbě business modelu zdarma, aby byl pro podnik rentabilní, se zohledňuje:</a:t>
            </a:r>
          </a:p>
          <a:p>
            <a:endParaRPr lang="cs-CZ" sz="1800" dirty="0">
              <a:latin typeface="Times New Roman" panose="02020603050405020304" pitchFamily="18" charset="0"/>
              <a:cs typeface="Times New Roman" panose="02020603050405020304" pitchFamily="18" charset="0"/>
            </a:endParaRPr>
          </a:p>
          <a:p>
            <a:pPr lvl="1"/>
            <a:r>
              <a:rPr lang="cs-CZ" sz="1800" dirty="0">
                <a:latin typeface="Times New Roman" panose="02020603050405020304" pitchFamily="18" charset="0"/>
                <a:cs typeface="Times New Roman" panose="02020603050405020304" pitchFamily="18" charset="0"/>
              </a:rPr>
              <a:t>účinná strategie;</a:t>
            </a:r>
          </a:p>
          <a:p>
            <a:pPr lvl="1"/>
            <a:endParaRPr lang="cs-CZ" sz="1800" dirty="0">
              <a:latin typeface="Times New Roman" panose="02020603050405020304" pitchFamily="18" charset="0"/>
              <a:cs typeface="Times New Roman" panose="02020603050405020304" pitchFamily="18" charset="0"/>
            </a:endParaRPr>
          </a:p>
          <a:p>
            <a:pPr lvl="1"/>
            <a:r>
              <a:rPr lang="cs-CZ" sz="1800" dirty="0">
                <a:latin typeface="Times New Roman" panose="02020603050405020304" pitchFamily="18" charset="0"/>
                <a:cs typeface="Times New Roman" panose="02020603050405020304" pitchFamily="18" charset="0"/>
              </a:rPr>
              <a:t>bezplatný produkt, který musí mít vysokou hodnotu, aby vedl k vysoké spokojenosti zákazníků a vyvolal síťový efekt.</a:t>
            </a:r>
            <a:endParaRPr lang="cs-CZ" altLang="cs-CZ" sz="1800" dirty="0">
              <a:latin typeface="Times New Roman" panose="02020603050405020304" pitchFamily="18" charset="0"/>
              <a:cs typeface="Times New Roman" panose="02020603050405020304" pitchFamily="18" charset="0"/>
            </a:endParaRPr>
          </a:p>
        </p:txBody>
      </p:sp>
      <p:sp>
        <p:nvSpPr>
          <p:cNvPr id="2" name="Obdélník 1">
            <a:extLst>
              <a:ext uri="{FF2B5EF4-FFF2-40B4-BE49-F238E27FC236}">
                <a16:creationId xmlns:a16="http://schemas.microsoft.com/office/drawing/2014/main" id="{105764AC-D0EF-4F52-A48B-BD5788439933}"/>
              </a:ext>
            </a:extLst>
          </p:cNvPr>
          <p:cNvSpPr/>
          <p:nvPr/>
        </p:nvSpPr>
        <p:spPr>
          <a:xfrm>
            <a:off x="6019800" y="1181410"/>
            <a:ext cx="5184852" cy="3416320"/>
          </a:xfrm>
          <a:prstGeom prst="rect">
            <a:avLst/>
          </a:prstGeom>
        </p:spPr>
        <p:txBody>
          <a:bodyPr wrap="square">
            <a:spAutoFit/>
          </a:bodyPr>
          <a:lstStyle/>
          <a:p>
            <a:r>
              <a:rPr lang="cs-CZ" i="1" dirty="0">
                <a:latin typeface="Times New Roman" panose="02020603050405020304" pitchFamily="18" charset="0"/>
                <a:cs typeface="Times New Roman" panose="02020603050405020304" pitchFamily="18" charset="0"/>
              </a:rPr>
              <a:t>Příklady</a:t>
            </a:r>
          </a:p>
          <a:p>
            <a:endParaRPr lang="cs-CZ" dirty="0">
              <a:latin typeface="Times New Roman" panose="02020603050405020304" pitchFamily="18" charset="0"/>
              <a:cs typeface="Times New Roman" panose="02020603050405020304" pitchFamily="18" charset="0"/>
            </a:endParaRPr>
          </a:p>
          <a:p>
            <a:r>
              <a:rPr lang="cs-CZ" dirty="0" err="1">
                <a:latin typeface="Times New Roman" panose="02020603050405020304" pitchFamily="18" charset="0"/>
                <a:cs typeface="Times New Roman" panose="02020603050405020304" pitchFamily="18" charset="0"/>
              </a:rPr>
              <a:t>WhatsApp</a:t>
            </a:r>
            <a:r>
              <a:rPr lang="cs-CZ" dirty="0">
                <a:latin typeface="Times New Roman" panose="02020603050405020304" pitchFamily="18" charset="0"/>
                <a:cs typeface="Times New Roman" panose="02020603050405020304" pitchFamily="18" charset="0"/>
              </a:rPr>
              <a:t> nebo Skype (technologický průmysl). Společnosti umožňují telefonování a posílání SMS širokému množství zákazníků, kterým poskytují produkty zdarma (telefonování a zprávy). </a:t>
            </a:r>
          </a:p>
          <a:p>
            <a:endParaRPr lang="cs-CZ" dirty="0">
              <a:latin typeface="Times New Roman" panose="02020603050405020304" pitchFamily="18" charset="0"/>
              <a:cs typeface="Times New Roman" panose="02020603050405020304" pitchFamily="18" charset="0"/>
            </a:endParaRPr>
          </a:p>
          <a:p>
            <a:r>
              <a:rPr lang="cs-CZ" dirty="0">
                <a:latin typeface="Times New Roman" panose="02020603050405020304" pitchFamily="18" charset="0"/>
                <a:cs typeface="Times New Roman" panose="02020603050405020304" pitchFamily="18" charset="0"/>
              </a:rPr>
              <a:t>Platícími uživateli jsou podnikoví (firemní) klienti. Získání velkého podílu na trhu s neplatícími zákazníky umožňuje společnostem získat na trhu pozici lídra, což má v technologickém průmyslu razantní vliv na jejich rozvoj a životaschopnost.</a:t>
            </a:r>
          </a:p>
        </p:txBody>
      </p:sp>
    </p:spTree>
    <p:extLst>
      <p:ext uri="{BB962C8B-B14F-4D97-AF65-F5344CB8AC3E}">
        <p14:creationId xmlns:p14="http://schemas.microsoft.com/office/powerpoint/2010/main" val="16065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034298"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Vzory business modelů -  4. Freemium</a:t>
            </a:r>
            <a:endParaRPr kumimoji="0" lang="en-GB" sz="3200" b="1" i="0" u="none" strike="noStrike" kern="0" cap="none" spc="0" normalizeH="0" baseline="0" dirty="0">
              <a:ln>
                <a:noFill/>
              </a:ln>
              <a:solidFill>
                <a:sysClr val="windowText" lastClr="000000"/>
              </a:solidFill>
              <a:effectLst/>
              <a:uLnTx/>
              <a:uFillTx/>
            </a:endParaRPr>
          </a:p>
        </p:txBody>
      </p:sp>
      <p:pic>
        <p:nvPicPr>
          <p:cNvPr id="3" name="Obrázek 2">
            <a:extLst>
              <a:ext uri="{FF2B5EF4-FFF2-40B4-BE49-F238E27FC236}">
                <a16:creationId xmlns:a16="http://schemas.microsoft.com/office/drawing/2014/main" id="{5070AF71-F3E6-43D0-8F9F-A2B7F472689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00548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19" y="342835"/>
            <a:ext cx="9850423" cy="584775"/>
          </a:xfrm>
          <a:prstGeom prst="rect">
            <a:avLst/>
          </a:prstGeom>
        </p:spPr>
        <p:txBody>
          <a:bodyPr wrap="square">
            <a:spAutoFit/>
          </a:bodyPr>
          <a:lstStyle/>
          <a:p>
            <a:pPr lvl="0">
              <a:defRPr/>
            </a:pPr>
            <a:r>
              <a:rPr lang="cs-CZ" sz="3200" b="1" kern="0" dirty="0">
                <a:solidFill>
                  <a:srgbClr val="307871"/>
                </a:solidFill>
                <a:latin typeface="Times New Roman"/>
                <a:ea typeface="+mj-ea"/>
                <a:cs typeface="+mj-cs"/>
              </a:rPr>
              <a:t>Vzory business modelů -  5. Otevřené business modely </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251520" y="1165412"/>
            <a:ext cx="9768780" cy="4469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800" dirty="0">
                <a:latin typeface="Times New Roman" panose="02020603050405020304" pitchFamily="18" charset="0"/>
                <a:cs typeface="Times New Roman" panose="02020603050405020304" pitchFamily="18" charset="0"/>
              </a:rPr>
              <a:t>Pojem open business model (otevřený obchodní model) definoval </a:t>
            </a:r>
            <a:r>
              <a:rPr lang="cs-CZ" sz="1800" dirty="0" err="1">
                <a:latin typeface="Times New Roman" panose="02020603050405020304" pitchFamily="18" charset="0"/>
                <a:cs typeface="Times New Roman" panose="02020603050405020304" pitchFamily="18" charset="0"/>
              </a:rPr>
              <a:t>Chesbrough</a:t>
            </a:r>
            <a:r>
              <a:rPr lang="cs-CZ" sz="1800" dirty="0">
                <a:latin typeface="Times New Roman" panose="02020603050405020304" pitchFamily="18" charset="0"/>
                <a:cs typeface="Times New Roman" panose="02020603050405020304" pitchFamily="18" charset="0"/>
              </a:rPr>
              <a:t> (2006), autor knihy </a:t>
            </a:r>
            <a:r>
              <a:rPr lang="cs-CZ" sz="1800" i="1" dirty="0">
                <a:latin typeface="Times New Roman" panose="02020603050405020304" pitchFamily="18" charset="0"/>
                <a:cs typeface="Times New Roman" panose="02020603050405020304" pitchFamily="18" charset="0"/>
              </a:rPr>
              <a:t>Open Business Models</a:t>
            </a:r>
            <a:r>
              <a:rPr lang="cs-CZ" sz="1800" dirty="0">
                <a:latin typeface="Times New Roman" panose="02020603050405020304" pitchFamily="18" charset="0"/>
                <a:cs typeface="Times New Roman" panose="02020603050405020304" pitchFamily="18" charset="0"/>
              </a:rPr>
              <a:t>, který použil v business modelu výraz „</a:t>
            </a:r>
            <a:r>
              <a:rPr lang="cs-CZ" sz="1800" dirty="0">
                <a:solidFill>
                  <a:srgbClr val="0070C0"/>
                </a:solidFill>
                <a:latin typeface="Times New Roman" panose="02020603050405020304" pitchFamily="18" charset="0"/>
                <a:cs typeface="Times New Roman" panose="02020603050405020304" pitchFamily="18" charset="0"/>
              </a:rPr>
              <a:t>otevřené inovace</a:t>
            </a:r>
            <a:r>
              <a:rPr lang="cs-CZ" sz="1800" dirty="0">
                <a:latin typeface="Times New Roman" panose="02020603050405020304" pitchFamily="18" charset="0"/>
                <a:cs typeface="Times New Roman" panose="02020603050405020304" pitchFamily="18" charset="0"/>
              </a:rPr>
              <a:t>“.</a:t>
            </a:r>
          </a:p>
          <a:p>
            <a:r>
              <a:rPr lang="cs-CZ" sz="1800" dirty="0">
                <a:latin typeface="Times New Roman" panose="02020603050405020304" pitchFamily="18" charset="0"/>
                <a:cs typeface="Times New Roman" panose="02020603050405020304" pitchFamily="18" charset="0"/>
              </a:rPr>
              <a:t>Otevřené business modely </a:t>
            </a:r>
            <a:r>
              <a:rPr lang="cs-CZ" sz="1800" dirty="0">
                <a:solidFill>
                  <a:srgbClr val="0070C0"/>
                </a:solidFill>
                <a:latin typeface="Times New Roman" panose="02020603050405020304" pitchFamily="18" charset="0"/>
                <a:cs typeface="Times New Roman" panose="02020603050405020304" pitchFamily="18" charset="0"/>
              </a:rPr>
              <a:t>využívající externí zdroje pro inovace </a:t>
            </a:r>
            <a:r>
              <a:rPr lang="cs-CZ" sz="1800" dirty="0">
                <a:latin typeface="Times New Roman" panose="02020603050405020304" pitchFamily="18" charset="0"/>
                <a:cs typeface="Times New Roman" panose="02020603050405020304" pitchFamily="18" charset="0"/>
              </a:rPr>
              <a:t>nebo externí nástroje pro komercializaci jiných než klíčových inovací.</a:t>
            </a:r>
          </a:p>
          <a:p>
            <a:r>
              <a:rPr lang="cs-CZ" sz="1800" dirty="0">
                <a:latin typeface="Times New Roman" panose="02020603050405020304" pitchFamily="18" charset="0"/>
                <a:cs typeface="Times New Roman" panose="02020603050405020304" pitchFamily="18" charset="0"/>
              </a:rPr>
              <a:t>Jsou používány pojmy jako Open Source , Open Data, Open Cloud, Open </a:t>
            </a:r>
            <a:r>
              <a:rPr lang="cs-CZ" sz="1800" dirty="0" err="1">
                <a:latin typeface="Times New Roman" panose="02020603050405020304" pitchFamily="18" charset="0"/>
                <a:cs typeface="Times New Roman" panose="02020603050405020304" pitchFamily="18" charset="0"/>
              </a:rPr>
              <a:t>Standards</a:t>
            </a:r>
            <a:r>
              <a:rPr lang="cs-CZ" sz="1800" dirty="0">
                <a:latin typeface="Times New Roman" panose="02020603050405020304" pitchFamily="18" charset="0"/>
                <a:cs typeface="Times New Roman" panose="02020603050405020304" pitchFamily="18" charset="0"/>
              </a:rPr>
              <a:t>, Open Business charakterizující „Open“ ve vztahu k demokratizaci, veřejné dostupnosti, absenci uzamčení, transparentnosti v podnikání a ve státní správě atd. </a:t>
            </a:r>
          </a:p>
          <a:p>
            <a:r>
              <a:rPr lang="cs-CZ" sz="1800" dirty="0">
                <a:latin typeface="Times New Roman" panose="02020603050405020304" pitchFamily="18" charset="0"/>
                <a:cs typeface="Times New Roman" panose="02020603050405020304" pitchFamily="18" charset="0"/>
              </a:rPr>
              <a:t>Většina uvedených spojení pojmů s „Open“ je vnímána jako </a:t>
            </a:r>
            <a:r>
              <a:rPr lang="cs-CZ" sz="1800" dirty="0">
                <a:solidFill>
                  <a:srgbClr val="0070C0"/>
                </a:solidFill>
                <a:latin typeface="Times New Roman" panose="02020603050405020304" pitchFamily="18" charset="0"/>
                <a:cs typeface="Times New Roman" panose="02020603050405020304" pitchFamily="18" charset="0"/>
              </a:rPr>
              <a:t>různé hodnotové nabídky vůči uživatelům, partnerům, vývojářům nebo jiným příjemcům hodnot společnosti</a:t>
            </a:r>
            <a:r>
              <a:rPr lang="cs-CZ" sz="1800" dirty="0">
                <a:latin typeface="Times New Roman" panose="02020603050405020304" pitchFamily="18" charset="0"/>
                <a:cs typeface="Times New Roman" panose="02020603050405020304" pitchFamily="18" charset="0"/>
              </a:rPr>
              <a:t>. </a:t>
            </a:r>
          </a:p>
          <a:p>
            <a:r>
              <a:rPr lang="cs-CZ" sz="1800" dirty="0">
                <a:latin typeface="Times New Roman" panose="02020603050405020304" pitchFamily="18" charset="0"/>
                <a:cs typeface="Times New Roman" panose="02020603050405020304" pitchFamily="18" charset="0"/>
              </a:rPr>
              <a:t>Ve vztahu k business modelům jsou </a:t>
            </a:r>
            <a:r>
              <a:rPr lang="cs-CZ" sz="1800" dirty="0" err="1">
                <a:latin typeface="Times New Roman" panose="02020603050405020304" pitchFamily="18" charset="0"/>
                <a:cs typeface="Times New Roman" panose="02020603050405020304" pitchFamily="18" charset="0"/>
              </a:rPr>
              <a:t>Chesbroughem</a:t>
            </a:r>
            <a:r>
              <a:rPr lang="cs-CZ" sz="1800" dirty="0">
                <a:latin typeface="Times New Roman" panose="02020603050405020304" pitchFamily="18" charset="0"/>
                <a:cs typeface="Times New Roman" panose="02020603050405020304" pitchFamily="18" charset="0"/>
              </a:rPr>
              <a:t> (2006) rozlišovány </a:t>
            </a:r>
            <a:r>
              <a:rPr lang="cs-CZ" sz="1800" dirty="0">
                <a:solidFill>
                  <a:srgbClr val="0070C0"/>
                </a:solidFill>
                <a:latin typeface="Times New Roman" panose="02020603050405020304" pitchFamily="18" charset="0"/>
                <a:cs typeface="Times New Roman" panose="02020603050405020304" pitchFamily="18" charset="0"/>
              </a:rPr>
              <a:t>otevřené</a:t>
            </a:r>
            <a:r>
              <a:rPr lang="cs-CZ" sz="1800" dirty="0">
                <a:latin typeface="Times New Roman" panose="02020603050405020304" pitchFamily="18" charset="0"/>
                <a:cs typeface="Times New Roman" panose="02020603050405020304" pitchFamily="18" charset="0"/>
              </a:rPr>
              <a:t> (nebo </a:t>
            </a:r>
            <a:r>
              <a:rPr lang="cs-CZ" sz="1800" dirty="0" err="1">
                <a:latin typeface="Times New Roman" panose="02020603050405020304" pitchFamily="18" charset="0"/>
                <a:cs typeface="Times New Roman" panose="02020603050405020304" pitchFamily="18" charset="0"/>
              </a:rPr>
              <a:t>kolaborativní</a:t>
            </a:r>
            <a:r>
              <a:rPr lang="cs-CZ" sz="1800" dirty="0">
                <a:latin typeface="Times New Roman" panose="02020603050405020304" pitchFamily="18" charset="0"/>
                <a:cs typeface="Times New Roman" panose="02020603050405020304" pitchFamily="18" charset="0"/>
              </a:rPr>
              <a:t>) obchodní modely a </a:t>
            </a:r>
            <a:r>
              <a:rPr lang="cs-CZ" sz="1800" dirty="0">
                <a:solidFill>
                  <a:srgbClr val="0070C0"/>
                </a:solidFill>
                <a:latin typeface="Times New Roman" panose="02020603050405020304" pitchFamily="18" charset="0"/>
                <a:cs typeface="Times New Roman" panose="02020603050405020304" pitchFamily="18" charset="0"/>
              </a:rPr>
              <a:t>transparentní</a:t>
            </a:r>
            <a:r>
              <a:rPr lang="cs-CZ" sz="1800" dirty="0">
                <a:latin typeface="Times New Roman" panose="02020603050405020304" pitchFamily="18" charset="0"/>
                <a:cs typeface="Times New Roman" panose="02020603050405020304" pitchFamily="18" charset="0"/>
              </a:rPr>
              <a:t> obchodní modely.</a:t>
            </a:r>
          </a:p>
          <a:p>
            <a:r>
              <a:rPr lang="cs-CZ" sz="1800" b="1" dirty="0">
                <a:solidFill>
                  <a:srgbClr val="0070C0"/>
                </a:solidFill>
                <a:latin typeface="Times New Roman" panose="02020603050405020304" pitchFamily="18" charset="0"/>
                <a:cs typeface="Times New Roman" panose="02020603050405020304" pitchFamily="18" charset="0"/>
              </a:rPr>
              <a:t>Otevřený business model </a:t>
            </a:r>
            <a:r>
              <a:rPr lang="cs-CZ" sz="1800" dirty="0">
                <a:latin typeface="Times New Roman" panose="02020603050405020304" pitchFamily="18" charset="0"/>
                <a:cs typeface="Times New Roman" panose="02020603050405020304" pitchFamily="18" charset="0"/>
              </a:rPr>
              <a:t>plní v podstatě dvě důležité funkce – vytváří hodnotu a zachycuje část této hodnoty jako:</a:t>
            </a:r>
          </a:p>
          <a:p>
            <a:pPr lvl="1"/>
            <a:r>
              <a:rPr lang="cs-CZ" sz="1800" dirty="0">
                <a:latin typeface="Times New Roman" panose="02020603050405020304" pitchFamily="18" charset="0"/>
                <a:cs typeface="Times New Roman" panose="02020603050405020304" pitchFamily="18" charset="0"/>
              </a:rPr>
              <a:t>definování řady činností (od surovin až po konečného zákazníka), jejichž výsledkem je nový výrobek nebo služba, přičemž v průběhu jednotlivých činností se přidává hodnota;</a:t>
            </a:r>
          </a:p>
          <a:p>
            <a:pPr lvl="1"/>
            <a:r>
              <a:rPr lang="cs-CZ" sz="1800" dirty="0">
                <a:latin typeface="Times New Roman" panose="02020603050405020304" pitchFamily="18" charset="0"/>
                <a:cs typeface="Times New Roman" panose="02020603050405020304" pitchFamily="18" charset="0"/>
              </a:rPr>
              <a:t>stanovení jedinečného zdroje, aktiva nebo pozice v rámci této řady činností, v nichž má podnik konkurenční výhodu.</a:t>
            </a:r>
          </a:p>
          <a:p>
            <a:pPr marL="0" indent="0">
              <a:buNone/>
            </a:pPr>
            <a:endParaRPr lang="cs-CZ" altLang="cs-CZ"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438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fade">
                                      <p:cBhvr>
                                        <p:cTn id="4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19" y="342835"/>
            <a:ext cx="9850423" cy="584775"/>
          </a:xfrm>
          <a:prstGeom prst="rect">
            <a:avLst/>
          </a:prstGeom>
        </p:spPr>
        <p:txBody>
          <a:bodyPr wrap="square">
            <a:spAutoFit/>
          </a:bodyPr>
          <a:lstStyle/>
          <a:p>
            <a:pPr lvl="0">
              <a:defRPr/>
            </a:pPr>
            <a:r>
              <a:rPr lang="cs-CZ" sz="3200" b="1" kern="0" dirty="0">
                <a:solidFill>
                  <a:srgbClr val="307871"/>
                </a:solidFill>
                <a:latin typeface="Times New Roman"/>
                <a:ea typeface="+mj-ea"/>
                <a:cs typeface="+mj-cs"/>
              </a:rPr>
              <a:t>Vzory business modelů -  5. Otevřené business modely </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251520" y="1165412"/>
            <a:ext cx="9768780" cy="4469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800" dirty="0">
                <a:latin typeface="Times New Roman" panose="02020603050405020304" pitchFamily="18" charset="0"/>
                <a:cs typeface="Times New Roman" panose="02020603050405020304" pitchFamily="18" charset="0"/>
              </a:rPr>
              <a:t>Otevřené business modely umožňují podnikům efektivněji vytvářet i získávat hodnotu pomocí </a:t>
            </a:r>
            <a:r>
              <a:rPr lang="cs-CZ" sz="1800" dirty="0">
                <a:solidFill>
                  <a:srgbClr val="0070C0"/>
                </a:solidFill>
                <a:latin typeface="Times New Roman" panose="02020603050405020304" pitchFamily="18" charset="0"/>
                <a:cs typeface="Times New Roman" panose="02020603050405020304" pitchFamily="18" charset="0"/>
              </a:rPr>
              <a:t>spolupráce s externími partnery</a:t>
            </a:r>
            <a:r>
              <a:rPr lang="cs-CZ" sz="1800" dirty="0">
                <a:latin typeface="Times New Roman" panose="02020603050405020304" pitchFamily="18" charset="0"/>
                <a:cs typeface="Times New Roman" panose="02020603050405020304" pitchFamily="18" charset="0"/>
              </a:rPr>
              <a:t>, které zařazujeme mezi hlavní zdroje tvorby hodnoty. </a:t>
            </a:r>
          </a:p>
          <a:p>
            <a:r>
              <a:rPr lang="cs-CZ" sz="1800" dirty="0">
                <a:latin typeface="Times New Roman" panose="02020603050405020304" pitchFamily="18" charset="0"/>
                <a:cs typeface="Times New Roman" panose="02020603050405020304" pitchFamily="18" charset="0"/>
              </a:rPr>
              <a:t>Externí partneři se podílejí na vytváření hodnoty tím, že přinášejí mnohem více nápadů, vnášejí do obchodních procesů technologie a své duševní vlastnictví včetně různých externích konceptů jako využitých i nevyužitých aktiv, zdrojů, pozice podniku na trhu, vlastní činnosti podniku, ale i participace na činnostech externích partnerů.</a:t>
            </a:r>
          </a:p>
          <a:p>
            <a:endParaRPr lang="cs-CZ" sz="1800" dirty="0">
              <a:latin typeface="Times New Roman" panose="02020603050405020304" pitchFamily="18" charset="0"/>
              <a:cs typeface="Times New Roman" panose="02020603050405020304" pitchFamily="18" charset="0"/>
            </a:endParaRPr>
          </a:p>
          <a:p>
            <a:pPr marL="0" indent="0">
              <a:buNone/>
            </a:pPr>
            <a:r>
              <a:rPr lang="cs-CZ" sz="1800" b="1" dirty="0">
                <a:solidFill>
                  <a:srgbClr val="0070C0"/>
                </a:solidFill>
                <a:latin typeface="Times New Roman" panose="02020603050405020304" pitchFamily="18" charset="0"/>
                <a:cs typeface="Times New Roman" panose="02020603050405020304" pitchFamily="18" charset="0"/>
              </a:rPr>
              <a:t>Otevřené business modely </a:t>
            </a:r>
            <a:r>
              <a:rPr lang="cs-CZ" sz="1800" dirty="0">
                <a:latin typeface="Times New Roman" panose="02020603050405020304" pitchFamily="18" charset="0"/>
                <a:cs typeface="Times New Roman" panose="02020603050405020304" pitchFamily="18" charset="0"/>
              </a:rPr>
              <a:t>mohou využívat inovace:</a:t>
            </a:r>
          </a:p>
          <a:p>
            <a:r>
              <a:rPr lang="cs-CZ" sz="1800" dirty="0">
                <a:latin typeface="Times New Roman" panose="02020603050405020304" pitchFamily="18" charset="0"/>
                <a:cs typeface="Times New Roman" panose="02020603050405020304" pitchFamily="18" charset="0"/>
              </a:rPr>
              <a:t>„</a:t>
            </a:r>
            <a:r>
              <a:rPr lang="cs-CZ" sz="1800" dirty="0">
                <a:solidFill>
                  <a:srgbClr val="0070C0"/>
                </a:solidFill>
                <a:latin typeface="Times New Roman" panose="02020603050405020304" pitchFamily="18" charset="0"/>
                <a:cs typeface="Times New Roman" panose="02020603050405020304" pitchFamily="18" charset="0"/>
              </a:rPr>
              <a:t>zvenčí dovnitř</a:t>
            </a:r>
            <a:r>
              <a:rPr lang="cs-CZ" sz="1800" dirty="0">
                <a:latin typeface="Times New Roman" panose="02020603050405020304" pitchFamily="18" charset="0"/>
                <a:cs typeface="Times New Roman" panose="02020603050405020304" pitchFamily="18" charset="0"/>
              </a:rPr>
              <a:t>“, kdy podnik aktivně vyhledává nové způsoby spolupráce s dodavateli, zákazníky nebo komplementáři a dalšími partnery, kteří otevírají další směr podniku ve vývoji a obchodních procesech podpořených externími nápady, technologiemi a duševním vlastnictvím; vzor business modelu se orientuje na koupi inovace/inovací;           </a:t>
            </a:r>
            <a:r>
              <a:rPr lang="cs-CZ" sz="1800" dirty="0">
                <a:solidFill>
                  <a:srgbClr val="FF0000"/>
                </a:solidFill>
                <a:latin typeface="Times New Roman" panose="02020603050405020304" pitchFamily="18" charset="0"/>
                <a:cs typeface="Times New Roman" panose="02020603050405020304" pitchFamily="18" charset="0"/>
              </a:rPr>
              <a:t>KOUPIT INOVACI</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a:t>
            </a:r>
            <a:r>
              <a:rPr lang="cs-CZ" sz="1800" dirty="0">
                <a:solidFill>
                  <a:srgbClr val="0070C0"/>
                </a:solidFill>
                <a:latin typeface="Times New Roman" panose="02020603050405020304" pitchFamily="18" charset="0"/>
                <a:cs typeface="Times New Roman" panose="02020603050405020304" pitchFamily="18" charset="0"/>
              </a:rPr>
              <a:t>zevnitř ven</a:t>
            </a:r>
            <a:r>
              <a:rPr lang="cs-CZ" sz="1800" dirty="0">
                <a:latin typeface="Times New Roman" panose="02020603050405020304" pitchFamily="18" charset="0"/>
                <a:cs typeface="Times New Roman" panose="02020603050405020304" pitchFamily="18" charset="0"/>
              </a:rPr>
              <a:t>“, kdy podnik nabízí formou licence nebo prodeje externím partnerům své nápady, technologie, duševní vlastnictví či aktiva, jež v něm „leží ladem“; vzor business modelu je orientován na prodej inovací.                                                        </a:t>
            </a:r>
            <a:r>
              <a:rPr lang="cs-CZ" sz="1800" dirty="0">
                <a:solidFill>
                  <a:srgbClr val="FF0000"/>
                </a:solidFill>
                <a:latin typeface="Times New Roman" panose="02020603050405020304" pitchFamily="18" charset="0"/>
                <a:cs typeface="Times New Roman" panose="02020603050405020304" pitchFamily="18" charset="0"/>
              </a:rPr>
              <a:t>PRODAT INOVACI</a:t>
            </a:r>
          </a:p>
          <a:p>
            <a:endParaRPr lang="cs-CZ" altLang="cs-CZ"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905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fade">
                                      <p:cBhvr>
                                        <p:cTn id="2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19" y="342835"/>
            <a:ext cx="9850423" cy="584775"/>
          </a:xfrm>
          <a:prstGeom prst="rect">
            <a:avLst/>
          </a:prstGeom>
        </p:spPr>
        <p:txBody>
          <a:bodyPr wrap="square">
            <a:spAutoFit/>
          </a:bodyPr>
          <a:lstStyle/>
          <a:p>
            <a:pPr lvl="0">
              <a:defRPr/>
            </a:pPr>
            <a:r>
              <a:rPr lang="cs-CZ" sz="3200" b="1" kern="0" dirty="0">
                <a:solidFill>
                  <a:srgbClr val="307871"/>
                </a:solidFill>
                <a:latin typeface="Times New Roman"/>
                <a:ea typeface="+mj-ea"/>
                <a:cs typeface="+mj-cs"/>
              </a:rPr>
              <a:t>Vzory business modelů -  5. Otevřené business modely </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251520" y="1165412"/>
            <a:ext cx="9317023" cy="4469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1800" dirty="0">
                <a:latin typeface="Times New Roman" panose="02020603050405020304" pitchFamily="18" charset="0"/>
                <a:cs typeface="Times New Roman" panose="02020603050405020304" pitchFamily="18" charset="0"/>
              </a:rPr>
              <a:t>Příklady společností otevřeného business modelu:</a:t>
            </a:r>
          </a:p>
          <a:p>
            <a:pPr marL="0" indent="0">
              <a:buNone/>
            </a:pPr>
            <a:r>
              <a:rPr lang="cs-CZ" sz="1800" b="1" dirty="0">
                <a:solidFill>
                  <a:srgbClr val="0070C0"/>
                </a:solidFill>
                <a:latin typeface="Times New Roman" panose="02020603050405020304" pitchFamily="18" charset="0"/>
                <a:cs typeface="Times New Roman" panose="02020603050405020304" pitchFamily="18" charset="0"/>
              </a:rPr>
              <a:t>Vzor zevnitř ven</a:t>
            </a:r>
          </a:p>
          <a:p>
            <a:r>
              <a:rPr lang="cs-CZ" sz="1800" i="1" dirty="0">
                <a:latin typeface="Times New Roman" panose="02020603050405020304" pitchFamily="18" charset="0"/>
                <a:cs typeface="Times New Roman" panose="02020603050405020304" pitchFamily="18" charset="0"/>
              </a:rPr>
              <a:t>Muzikál Chicago </a:t>
            </a:r>
            <a:r>
              <a:rPr lang="cs-CZ" sz="1800" dirty="0">
                <a:latin typeface="Times New Roman" panose="02020603050405020304" pitchFamily="18" charset="0"/>
                <a:cs typeface="Times New Roman" panose="02020603050405020304" pitchFamily="18" charset="0"/>
              </a:rPr>
              <a:t>- opakovaně obnovovaný muzikál Chicago vznikl jako tvůrčí rozšíření hry, která byla napsána před několika desetiletími a jejíž vydání bylo několikrát ukončeno. Různí režiséři ve hře spatřovali skrytou hodnotu a několikrát se ji snažili obnovit za účelem získání ocenění. Pokaždé když bylo představení oživeno, tak na něm participoval jiný režisér. Až v roce 2002 se hra oživila filmovým zpracováním oceněným Oscarem, které proměnilo až dosud nedostatečně využitý interní nápad v úspěšný.</a:t>
            </a:r>
          </a:p>
          <a:p>
            <a:endParaRPr lang="cs-CZ" sz="1800" dirty="0">
              <a:latin typeface="Times New Roman" panose="02020603050405020304" pitchFamily="18" charset="0"/>
              <a:cs typeface="Times New Roman" panose="02020603050405020304" pitchFamily="18" charset="0"/>
            </a:endParaRPr>
          </a:p>
          <a:p>
            <a:endParaRPr lang="cs-CZ" sz="1800" dirty="0">
              <a:latin typeface="Times New Roman" panose="02020603050405020304" pitchFamily="18" charset="0"/>
              <a:cs typeface="Times New Roman" panose="02020603050405020304" pitchFamily="18" charset="0"/>
            </a:endParaRPr>
          </a:p>
          <a:p>
            <a:r>
              <a:rPr lang="cs-CZ" sz="1800" i="1" dirty="0" err="1">
                <a:latin typeface="Times New Roman" panose="02020603050405020304" pitchFamily="18" charset="0"/>
                <a:cs typeface="Times New Roman" panose="02020603050405020304" pitchFamily="18" charset="0"/>
              </a:rPr>
              <a:t>Qualcomm</a:t>
            </a:r>
            <a:r>
              <a:rPr lang="cs-CZ" sz="1800" i="1" dirty="0">
                <a:latin typeface="Times New Roman" panose="02020603050405020304" pitchFamily="18" charset="0"/>
                <a:cs typeface="Times New Roman" panose="02020603050405020304" pitchFamily="18" charset="0"/>
              </a:rPr>
              <a:t>, Inc</a:t>
            </a:r>
            <a:r>
              <a:rPr lang="cs-CZ" sz="1800" dirty="0">
                <a:latin typeface="Times New Roman" panose="02020603050405020304" pitchFamily="18" charset="0"/>
                <a:cs typeface="Times New Roman" panose="02020603050405020304" pitchFamily="18" charset="0"/>
              </a:rPr>
              <a:t>., výrobce technologie mobilních telefonů. Společnost </a:t>
            </a:r>
            <a:r>
              <a:rPr lang="cs-CZ" sz="1800" dirty="0" err="1">
                <a:latin typeface="Times New Roman" panose="02020603050405020304" pitchFamily="18" charset="0"/>
                <a:cs typeface="Times New Roman" panose="02020603050405020304" pitchFamily="18" charset="0"/>
              </a:rPr>
              <a:t>Qualcomm</a:t>
            </a:r>
            <a:r>
              <a:rPr lang="cs-CZ" sz="1800" dirty="0">
                <a:latin typeface="Times New Roman" panose="02020603050405020304" pitchFamily="18" charset="0"/>
                <a:cs typeface="Times New Roman" panose="02020603050405020304" pitchFamily="18" charset="0"/>
              </a:rPr>
              <a:t>, Inc., před pár lety zastavila vlastní výrobu mobilních telefonů. V současnosti však jejich produkty vyrábějí jiní a </a:t>
            </a:r>
            <a:r>
              <a:rPr lang="cs-CZ" sz="1800" dirty="0" err="1">
                <a:latin typeface="Times New Roman" panose="02020603050405020304" pitchFamily="18" charset="0"/>
                <a:cs typeface="Times New Roman" panose="02020603050405020304" pitchFamily="18" charset="0"/>
              </a:rPr>
              <a:t>Qualcomm</a:t>
            </a:r>
            <a:r>
              <a:rPr lang="cs-CZ" sz="1800" dirty="0">
                <a:latin typeface="Times New Roman" panose="02020603050405020304" pitchFamily="18" charset="0"/>
                <a:cs typeface="Times New Roman" panose="02020603050405020304" pitchFamily="18" charset="0"/>
              </a:rPr>
              <a:t>, Inc., vyrábí pouze čipy a prodává licence na své technologie. Každý mobilní telefon, který využívá jejich technologie, prodává zákazník společnosti </a:t>
            </a:r>
            <a:r>
              <a:rPr lang="cs-CZ" sz="1800" dirty="0" err="1">
                <a:latin typeface="Times New Roman" panose="02020603050405020304" pitchFamily="18" charset="0"/>
                <a:cs typeface="Times New Roman" panose="02020603050405020304" pitchFamily="18" charset="0"/>
              </a:rPr>
              <a:t>Qualcomm</a:t>
            </a:r>
            <a:r>
              <a:rPr lang="cs-CZ" sz="1800" dirty="0">
                <a:latin typeface="Times New Roman" panose="02020603050405020304" pitchFamily="18" charset="0"/>
                <a:cs typeface="Times New Roman" panose="02020603050405020304" pitchFamily="18" charset="0"/>
              </a:rPr>
              <a:t>, Inc., nikoli společnost sama.</a:t>
            </a:r>
            <a:endParaRPr lang="cs-CZ" altLang="cs-CZ" sz="1800" dirty="0">
              <a:latin typeface="Times New Roman" panose="02020603050405020304" pitchFamily="18" charset="0"/>
              <a:cs typeface="Times New Roman" panose="02020603050405020304" pitchFamily="18" charset="0"/>
            </a:endParaRPr>
          </a:p>
        </p:txBody>
      </p:sp>
      <p:pic>
        <p:nvPicPr>
          <p:cNvPr id="2052" name="Picture 4" descr="Muzikál Chicago dostane diamantovou edici | HDmag.cz">
            <a:extLst>
              <a:ext uri="{FF2B5EF4-FFF2-40B4-BE49-F238E27FC236}">
                <a16:creationId xmlns:a16="http://schemas.microsoft.com/office/drawing/2014/main" id="{6EF241C9-E7EC-477A-98DD-C0F883E69A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9518" y="1759744"/>
            <a:ext cx="1566974" cy="18716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Qualcomm (@Qualcomm) / Twitter">
            <a:extLst>
              <a:ext uri="{FF2B5EF4-FFF2-40B4-BE49-F238E27FC236}">
                <a16:creationId xmlns:a16="http://schemas.microsoft.com/office/drawing/2014/main" id="{D445BC2D-E894-41E1-B56C-3E6F4687C2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7836" y="4299858"/>
            <a:ext cx="1071562" cy="1071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95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fade">
                                      <p:cBhvr>
                                        <p:cTn id="2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19" y="342835"/>
            <a:ext cx="9850423" cy="584775"/>
          </a:xfrm>
          <a:prstGeom prst="rect">
            <a:avLst/>
          </a:prstGeom>
        </p:spPr>
        <p:txBody>
          <a:bodyPr wrap="square">
            <a:spAutoFit/>
          </a:bodyPr>
          <a:lstStyle/>
          <a:p>
            <a:pPr lvl="0">
              <a:defRPr/>
            </a:pPr>
            <a:r>
              <a:rPr lang="cs-CZ" sz="3200" b="1" kern="0" dirty="0">
                <a:solidFill>
                  <a:srgbClr val="307871"/>
                </a:solidFill>
                <a:latin typeface="Times New Roman"/>
                <a:ea typeface="+mj-ea"/>
                <a:cs typeface="+mj-cs"/>
              </a:rPr>
              <a:t>Vzory business modelů -  5. Otevřené business modely </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251520" y="1165412"/>
            <a:ext cx="4842994" cy="4469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1800" dirty="0">
                <a:latin typeface="Times New Roman" panose="02020603050405020304" pitchFamily="18" charset="0"/>
                <a:cs typeface="Times New Roman" panose="02020603050405020304" pitchFamily="18" charset="0"/>
              </a:rPr>
              <a:t>Příklady společností otevřeného business modelu:</a:t>
            </a:r>
            <a:endParaRPr lang="cs-CZ" sz="1800" b="1" dirty="0">
              <a:solidFill>
                <a:srgbClr val="0070C0"/>
              </a:solidFill>
              <a:latin typeface="Times New Roman" panose="02020603050405020304" pitchFamily="18" charset="0"/>
              <a:cs typeface="Times New Roman" panose="02020603050405020304" pitchFamily="18" charset="0"/>
            </a:endParaRPr>
          </a:p>
          <a:p>
            <a:pPr marL="0" indent="0">
              <a:buNone/>
            </a:pPr>
            <a:r>
              <a:rPr lang="cs-CZ" sz="1800" b="1" dirty="0">
                <a:solidFill>
                  <a:srgbClr val="0070C0"/>
                </a:solidFill>
                <a:latin typeface="Times New Roman" panose="02020603050405020304" pitchFamily="18" charset="0"/>
                <a:cs typeface="Times New Roman" panose="02020603050405020304" pitchFamily="18" charset="0"/>
              </a:rPr>
              <a:t>Vzor zvenčí dovnitř</a:t>
            </a:r>
          </a:p>
          <a:p>
            <a:r>
              <a:rPr lang="cs-CZ" sz="1800" i="1" dirty="0" err="1">
                <a:latin typeface="Times New Roman" panose="02020603050405020304" pitchFamily="18" charset="0"/>
                <a:cs typeface="Times New Roman" panose="02020603050405020304" pitchFamily="18" charset="0"/>
              </a:rPr>
              <a:t>Sanofi</a:t>
            </a:r>
            <a:r>
              <a:rPr lang="cs-CZ" sz="1800" i="1" dirty="0">
                <a:latin typeface="Times New Roman" panose="02020603050405020304" pitchFamily="18" charset="0"/>
                <a:cs typeface="Times New Roman" panose="02020603050405020304" pitchFamily="18" charset="0"/>
              </a:rPr>
              <a:t> </a:t>
            </a:r>
            <a:r>
              <a:rPr lang="cs-CZ" sz="1800" i="1" dirty="0" err="1">
                <a:latin typeface="Times New Roman" panose="02020603050405020304" pitchFamily="18" charset="0"/>
                <a:cs typeface="Times New Roman" panose="02020603050405020304" pitchFamily="18" charset="0"/>
              </a:rPr>
              <a:t>Genzyme</a:t>
            </a:r>
            <a:r>
              <a:rPr lang="cs-CZ" sz="1800" i="1" dirty="0">
                <a:latin typeface="Times New Roman" panose="02020603050405020304" pitchFamily="18" charset="0"/>
                <a:cs typeface="Times New Roman" panose="02020603050405020304" pitchFamily="18" charset="0"/>
              </a:rPr>
              <a:t> </a:t>
            </a:r>
            <a:r>
              <a:rPr lang="cs-CZ" sz="1800" dirty="0">
                <a:latin typeface="Times New Roman" panose="02020603050405020304" pitchFamily="18" charset="0"/>
                <a:cs typeface="Times New Roman" panose="02020603050405020304" pitchFamily="18" charset="0"/>
              </a:rPr>
              <a:t>si licencuje technologie zvenčí a pak je vyvíjí ve vlastní režii. Společnost tyto externí nápady proměnila v řadu nových terapií, které přinášejí důležité léky na dříve neléčitelné vzácné choroby. Společnost dosáhla působivých finančních výsledků v odvětví, v němž je obtížné dosahovat zisku.</a:t>
            </a:r>
          </a:p>
          <a:p>
            <a:endParaRPr lang="cs-CZ" sz="1800" dirty="0">
              <a:latin typeface="Times New Roman" panose="02020603050405020304" pitchFamily="18" charset="0"/>
              <a:cs typeface="Times New Roman" panose="02020603050405020304" pitchFamily="18" charset="0"/>
            </a:endParaRPr>
          </a:p>
          <a:p>
            <a:r>
              <a:rPr lang="cs-CZ" altLang="cs-CZ" sz="1800" dirty="0">
                <a:latin typeface="Times New Roman" panose="02020603050405020304" pitchFamily="18" charset="0"/>
                <a:cs typeface="Times New Roman" panose="02020603050405020304" pitchFamily="18" charset="0"/>
              </a:rPr>
              <a:t>Obecně mezi základní vzory otevřených business modelů můžeme zařadit odvětví: maloobchodního prodeje, módy, zábavy, informačních technologií nebo i chemického průmyslu.</a:t>
            </a:r>
          </a:p>
          <a:p>
            <a:pPr marL="0" indent="0">
              <a:buNone/>
            </a:pPr>
            <a:endParaRPr lang="cs-CZ" altLang="cs-CZ" sz="1800" dirty="0">
              <a:latin typeface="Times New Roman" panose="02020603050405020304" pitchFamily="18" charset="0"/>
              <a:cs typeface="Times New Roman" panose="02020603050405020304" pitchFamily="18" charset="0"/>
            </a:endParaRPr>
          </a:p>
        </p:txBody>
      </p:sp>
      <p:pic>
        <p:nvPicPr>
          <p:cNvPr id="3" name="Obrázek 2">
            <a:extLst>
              <a:ext uri="{FF2B5EF4-FFF2-40B4-BE49-F238E27FC236}">
                <a16:creationId xmlns:a16="http://schemas.microsoft.com/office/drawing/2014/main" id="{0EF63E8F-BF4D-4B3E-B602-15E786AC41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444" t="9200" r="16508" b="2538"/>
          <a:stretch/>
        </p:blipFill>
        <p:spPr>
          <a:xfrm>
            <a:off x="8262256" y="1621971"/>
            <a:ext cx="3363687" cy="4544945"/>
          </a:xfrm>
          <a:prstGeom prst="rect">
            <a:avLst/>
          </a:prstGeom>
        </p:spPr>
      </p:pic>
      <p:sp>
        <p:nvSpPr>
          <p:cNvPr id="4" name="Obdélník 3">
            <a:extLst>
              <a:ext uri="{FF2B5EF4-FFF2-40B4-BE49-F238E27FC236}">
                <a16:creationId xmlns:a16="http://schemas.microsoft.com/office/drawing/2014/main" id="{3A0F67F3-9CA0-477E-A024-7AC1F3A4B866}"/>
              </a:ext>
            </a:extLst>
          </p:cNvPr>
          <p:cNvSpPr/>
          <p:nvPr/>
        </p:nvSpPr>
        <p:spPr>
          <a:xfrm>
            <a:off x="5525945" y="1276647"/>
            <a:ext cx="2736311" cy="4247317"/>
          </a:xfrm>
          <a:prstGeom prst="rect">
            <a:avLst/>
          </a:prstGeom>
        </p:spPr>
        <p:txBody>
          <a:bodyPr wrap="square">
            <a:spAutoFit/>
          </a:bodyPr>
          <a:lstStyle/>
          <a:p>
            <a:r>
              <a:rPr lang="cs-CZ" altLang="cs-CZ" i="1" dirty="0">
                <a:latin typeface="Times New Roman" panose="02020603050405020304" pitchFamily="18" charset="0"/>
                <a:cs typeface="Times New Roman" panose="02020603050405020304" pitchFamily="18" charset="0"/>
              </a:rPr>
              <a:t>Procter </a:t>
            </a:r>
            <a:r>
              <a:rPr lang="cs-CZ" i="1" dirty="0">
                <a:latin typeface="Times New Roman" panose="02020603050405020304" pitchFamily="18" charset="0"/>
                <a:cs typeface="Times New Roman" panose="02020603050405020304" pitchFamily="18" charset="0"/>
              </a:rPr>
              <a:t>&amp; </a:t>
            </a:r>
            <a:r>
              <a:rPr lang="cs-CZ" altLang="cs-CZ" i="1" dirty="0">
                <a:latin typeface="Times New Roman" panose="02020603050405020304" pitchFamily="18" charset="0"/>
                <a:cs typeface="Times New Roman" panose="02020603050405020304" pitchFamily="18" charset="0"/>
              </a:rPr>
              <a:t>Gamble</a:t>
            </a:r>
          </a:p>
          <a:p>
            <a:r>
              <a:rPr lang="cs-CZ" b="1" dirty="0">
                <a:solidFill>
                  <a:srgbClr val="0070C0"/>
                </a:solidFill>
                <a:latin typeface="Times New Roman" panose="02020603050405020304" pitchFamily="18" charset="0"/>
                <a:cs typeface="Times New Roman" panose="02020603050405020304" pitchFamily="18" charset="0"/>
              </a:rPr>
              <a:t>Vzor zvenčí dovnitř</a:t>
            </a:r>
          </a:p>
          <a:p>
            <a:endParaRPr lang="cs-CZ" alt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altLang="cs-CZ" dirty="0">
                <a:latin typeface="Times New Roman" panose="02020603050405020304" pitchFamily="18" charset="0"/>
                <a:cs typeface="Times New Roman" panose="02020603050405020304" pitchFamily="18" charset="0"/>
              </a:rPr>
              <a:t>Technologičtí zprostředkovatelé jsou vědci z obchodních jednotek firmy a budují vztahy s výzkumnými pracovníky (</a:t>
            </a:r>
            <a:r>
              <a:rPr lang="cs-CZ" altLang="cs-CZ" dirty="0" err="1">
                <a:latin typeface="Times New Roman" panose="02020603050405020304" pitchFamily="18" charset="0"/>
                <a:cs typeface="Times New Roman" panose="02020603050405020304" pitchFamily="18" charset="0"/>
              </a:rPr>
              <a:t>univerzity+firmy</a:t>
            </a:r>
            <a:r>
              <a:rPr lang="cs-CZ" altLang="cs-CZ"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cs-CZ" alt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altLang="cs-CZ" dirty="0">
                <a:latin typeface="Times New Roman" panose="02020603050405020304" pitchFamily="18" charset="0"/>
                <a:cs typeface="Times New Roman" panose="02020603050405020304" pitchFamily="18" charset="0"/>
              </a:rPr>
              <a:t>Platformy – propojení s odborníky z celého světa (prezentovat, vědci získávají odměny.</a:t>
            </a:r>
          </a:p>
        </p:txBody>
      </p:sp>
    </p:spTree>
    <p:extLst>
      <p:ext uri="{BB962C8B-B14F-4D97-AF65-F5344CB8AC3E}">
        <p14:creationId xmlns:p14="http://schemas.microsoft.com/office/powerpoint/2010/main" val="258264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1630575"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Shrnutí </a:t>
            </a:r>
          </a:p>
        </p:txBody>
      </p:sp>
      <p:graphicFrame>
        <p:nvGraphicFramePr>
          <p:cNvPr id="2" name="Tabulka 1">
            <a:extLst>
              <a:ext uri="{FF2B5EF4-FFF2-40B4-BE49-F238E27FC236}">
                <a16:creationId xmlns:a16="http://schemas.microsoft.com/office/drawing/2014/main" id="{428F2611-13F1-4152-9EF3-6E8B0E6895C5}"/>
              </a:ext>
            </a:extLst>
          </p:cNvPr>
          <p:cNvGraphicFramePr>
            <a:graphicFrameLocks noGrp="1"/>
          </p:cNvGraphicFramePr>
          <p:nvPr>
            <p:extLst>
              <p:ext uri="{D42A27DB-BD31-4B8C-83A1-F6EECF244321}">
                <p14:modId xmlns:p14="http://schemas.microsoft.com/office/powerpoint/2010/main" val="161644889"/>
              </p:ext>
            </p:extLst>
          </p:nvPr>
        </p:nvGraphicFramePr>
        <p:xfrm>
          <a:off x="0" y="1"/>
          <a:ext cx="12192000" cy="6914956"/>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65569137"/>
                    </a:ext>
                  </a:extLst>
                </a:gridCol>
                <a:gridCol w="2032000">
                  <a:extLst>
                    <a:ext uri="{9D8B030D-6E8A-4147-A177-3AD203B41FA5}">
                      <a16:colId xmlns:a16="http://schemas.microsoft.com/office/drawing/2014/main" val="4069521185"/>
                    </a:ext>
                  </a:extLst>
                </a:gridCol>
                <a:gridCol w="2032000">
                  <a:extLst>
                    <a:ext uri="{9D8B030D-6E8A-4147-A177-3AD203B41FA5}">
                      <a16:colId xmlns:a16="http://schemas.microsoft.com/office/drawing/2014/main" val="3594084271"/>
                    </a:ext>
                  </a:extLst>
                </a:gridCol>
                <a:gridCol w="2032000">
                  <a:extLst>
                    <a:ext uri="{9D8B030D-6E8A-4147-A177-3AD203B41FA5}">
                      <a16:colId xmlns:a16="http://schemas.microsoft.com/office/drawing/2014/main" val="3020110563"/>
                    </a:ext>
                  </a:extLst>
                </a:gridCol>
                <a:gridCol w="2032000">
                  <a:extLst>
                    <a:ext uri="{9D8B030D-6E8A-4147-A177-3AD203B41FA5}">
                      <a16:colId xmlns:a16="http://schemas.microsoft.com/office/drawing/2014/main" val="3212055631"/>
                    </a:ext>
                  </a:extLst>
                </a:gridCol>
                <a:gridCol w="2032000">
                  <a:extLst>
                    <a:ext uri="{9D8B030D-6E8A-4147-A177-3AD203B41FA5}">
                      <a16:colId xmlns:a16="http://schemas.microsoft.com/office/drawing/2014/main" val="2145133432"/>
                    </a:ext>
                  </a:extLst>
                </a:gridCol>
              </a:tblGrid>
              <a:tr h="585153">
                <a:tc>
                  <a:txBody>
                    <a:bodyPr/>
                    <a:lstStyle/>
                    <a:p>
                      <a:pPr algn="ctr"/>
                      <a:r>
                        <a:rPr lang="cs-CZ" sz="1400" dirty="0"/>
                        <a:t>SUMARIZACE-SHRNUTÍ</a:t>
                      </a:r>
                    </a:p>
                  </a:txBody>
                  <a:tcPr/>
                </a:tc>
                <a:tc>
                  <a:txBody>
                    <a:bodyPr/>
                    <a:lstStyle/>
                    <a:p>
                      <a:pPr algn="ctr"/>
                      <a:r>
                        <a:rPr lang="cs-CZ" sz="1400" dirty="0"/>
                        <a:t>Unbundling business modelů</a:t>
                      </a:r>
                    </a:p>
                  </a:txBody>
                  <a:tcPr/>
                </a:tc>
                <a:tc>
                  <a:txBody>
                    <a:bodyPr/>
                    <a:lstStyle/>
                    <a:p>
                      <a:pPr algn="ctr"/>
                      <a:r>
                        <a:rPr lang="cs-CZ" sz="1400" dirty="0"/>
                        <a:t>Dlouhý chvost</a:t>
                      </a:r>
                    </a:p>
                  </a:txBody>
                  <a:tcPr/>
                </a:tc>
                <a:tc>
                  <a:txBody>
                    <a:bodyPr/>
                    <a:lstStyle/>
                    <a:p>
                      <a:pPr algn="ctr"/>
                      <a:r>
                        <a:rPr lang="cs-CZ" sz="1400" dirty="0"/>
                        <a:t>Vícestranné platformy</a:t>
                      </a:r>
                    </a:p>
                  </a:txBody>
                  <a:tcPr/>
                </a:tc>
                <a:tc>
                  <a:txBody>
                    <a:bodyPr/>
                    <a:lstStyle/>
                    <a:p>
                      <a:pPr algn="ctr"/>
                      <a:r>
                        <a:rPr lang="cs-CZ" sz="1400" dirty="0"/>
                        <a:t>Business model ZDARMA</a:t>
                      </a:r>
                    </a:p>
                  </a:txBody>
                  <a:tcPr/>
                </a:tc>
                <a:tc>
                  <a:txBody>
                    <a:bodyPr/>
                    <a:lstStyle/>
                    <a:p>
                      <a:pPr algn="ctr"/>
                      <a:r>
                        <a:rPr lang="cs-CZ" sz="1400" dirty="0"/>
                        <a:t>Otevřené business modely</a:t>
                      </a:r>
                    </a:p>
                  </a:txBody>
                  <a:tcPr/>
                </a:tc>
                <a:extLst>
                  <a:ext uri="{0D108BD9-81ED-4DB2-BD59-A6C34878D82A}">
                    <a16:rowId xmlns:a16="http://schemas.microsoft.com/office/drawing/2014/main" val="682846751"/>
                  </a:ext>
                </a:extLst>
              </a:tr>
              <a:tr h="1356870">
                <a:tc>
                  <a:txBody>
                    <a:bodyPr/>
                    <a:lstStyle/>
                    <a:p>
                      <a:pPr algn="ctr"/>
                      <a:r>
                        <a:rPr lang="cs-CZ" sz="1200" b="1" dirty="0"/>
                        <a:t>KONTEXT (DŘÍVE)</a:t>
                      </a:r>
                    </a:p>
                  </a:txBody>
                  <a:tcPr/>
                </a:tc>
                <a:tc>
                  <a:txBody>
                    <a:bodyPr/>
                    <a:lstStyle/>
                    <a:p>
                      <a:r>
                        <a:rPr lang="cs-CZ" sz="1200" dirty="0"/>
                        <a:t>Integrovaný model kombinuje řízení infrastruktury, inovaci produktů a vztahy se zákazníky „pod jednou střechou“.</a:t>
                      </a:r>
                    </a:p>
                  </a:txBody>
                  <a:tcPr/>
                </a:tc>
                <a:tc>
                  <a:txBody>
                    <a:bodyPr/>
                    <a:lstStyle/>
                    <a:p>
                      <a:r>
                        <a:rPr lang="cs-CZ" sz="1200" dirty="0"/>
                        <a:t>Hodnotová nabídka se zaměřuje pouze na nejvýnosnější klienty.</a:t>
                      </a:r>
                    </a:p>
                  </a:txBody>
                  <a:tcPr/>
                </a:tc>
                <a:tc>
                  <a:txBody>
                    <a:bodyPr/>
                    <a:lstStyle/>
                    <a:p>
                      <a:r>
                        <a:rPr lang="cs-CZ" sz="1200" dirty="0"/>
                        <a:t>Jedna hodnotová nabídka je zacílena na jeden zákaznický segment.</a:t>
                      </a:r>
                    </a:p>
                  </a:txBody>
                  <a:tcPr/>
                </a:tc>
                <a:tc>
                  <a:txBody>
                    <a:bodyPr/>
                    <a:lstStyle/>
                    <a:p>
                      <a:r>
                        <a:rPr lang="cs-CZ" sz="1200" dirty="0"/>
                        <a:t>Hodnotová nabídka s vysokou hodnotou a vysokými náklad je zaměřena pouze na platící zákazníky. </a:t>
                      </a:r>
                    </a:p>
                  </a:txBody>
                  <a:tcPr/>
                </a:tc>
                <a:tc>
                  <a:txBody>
                    <a:bodyPr/>
                    <a:lstStyle/>
                    <a:p>
                      <a:r>
                        <a:rPr lang="cs-CZ" sz="1200" dirty="0"/>
                        <a:t>Zdroje výzkumu a vývoje a klíčové činnosti jsou rozděleny:</a:t>
                      </a:r>
                    </a:p>
                    <a:p>
                      <a:r>
                        <a:rPr lang="cs-CZ" sz="1200" dirty="0"/>
                        <a:t>- Nápady jsou vytvářeny buď „uvnitř“ firmy nebo jsou výsledky využívány pouze „uvnitř“ firmy. </a:t>
                      </a:r>
                    </a:p>
                  </a:txBody>
                  <a:tcPr/>
                </a:tc>
                <a:extLst>
                  <a:ext uri="{0D108BD9-81ED-4DB2-BD59-A6C34878D82A}">
                    <a16:rowId xmlns:a16="http://schemas.microsoft.com/office/drawing/2014/main" val="1048912637"/>
                  </a:ext>
                </a:extLst>
              </a:tr>
              <a:tr h="1175954">
                <a:tc>
                  <a:txBody>
                    <a:bodyPr/>
                    <a:lstStyle/>
                    <a:p>
                      <a:pPr algn="ctr"/>
                      <a:r>
                        <a:rPr lang="cs-CZ" sz="1200" b="1" dirty="0"/>
                        <a:t>PROBLÉM</a:t>
                      </a:r>
                    </a:p>
                  </a:txBody>
                  <a:tcPr/>
                </a:tc>
                <a:tc>
                  <a:txBody>
                    <a:bodyPr/>
                    <a:lstStyle/>
                    <a:p>
                      <a:r>
                        <a:rPr lang="cs-CZ" sz="1200" dirty="0"/>
                        <a:t>Náklady jsou příliš vysoké. V jediném subjektu se spojuje několik neslučitelných organizačních kultur, což vede k nežádoucím kompromisům.</a:t>
                      </a:r>
                    </a:p>
                  </a:txBody>
                  <a:tcPr/>
                </a:tc>
                <a:tc>
                  <a:txBody>
                    <a:bodyPr/>
                    <a:lstStyle/>
                    <a:p>
                      <a:r>
                        <a:rPr lang="cs-CZ" sz="1200" dirty="0"/>
                        <a:t>Cílení na méně výnosné segmenty se specifickými hodnotovými nabídkami je příliš nákladné.</a:t>
                      </a:r>
                    </a:p>
                  </a:txBody>
                  <a:tcPr/>
                </a:tc>
                <a:tc>
                  <a:txBody>
                    <a:bodyPr/>
                    <a:lstStyle/>
                    <a:p>
                      <a:r>
                        <a:rPr lang="cs-CZ" sz="1200" dirty="0"/>
                        <a:t>Firmě se nedaří získávat zákazníky, kteří mají zájem o přístup k základně stávajících zákazníků (např. vývojáři her, kteří chtějí oslovit uživatele konzolí)</a:t>
                      </a:r>
                    </a:p>
                  </a:txBody>
                  <a:tcPr/>
                </a:tc>
                <a:tc>
                  <a:txBody>
                    <a:bodyPr/>
                    <a:lstStyle/>
                    <a:p>
                      <a:r>
                        <a:rPr lang="cs-CZ" sz="1200" dirty="0"/>
                        <a:t>Vysoká cena zákazníky odrazuje.</a:t>
                      </a:r>
                    </a:p>
                    <a:p>
                      <a:endParaRPr lang="cs-CZ" sz="1200" dirty="0"/>
                    </a:p>
                  </a:txBody>
                  <a:tcPr/>
                </a:tc>
                <a:tc>
                  <a:txBody>
                    <a:bodyPr/>
                    <a:lstStyle/>
                    <a:p>
                      <a:r>
                        <a:rPr lang="cs-CZ" sz="1200" dirty="0"/>
                        <a:t>Výzkum a vývoj je nákladný nebo klesá produktivita. </a:t>
                      </a:r>
                    </a:p>
                  </a:txBody>
                  <a:tcPr/>
                </a:tc>
                <a:extLst>
                  <a:ext uri="{0D108BD9-81ED-4DB2-BD59-A6C34878D82A}">
                    <a16:rowId xmlns:a16="http://schemas.microsoft.com/office/drawing/2014/main" val="2719435845"/>
                  </a:ext>
                </a:extLst>
              </a:tr>
              <a:tr h="1356870">
                <a:tc>
                  <a:txBody>
                    <a:bodyPr/>
                    <a:lstStyle/>
                    <a:p>
                      <a:pPr algn="ctr"/>
                      <a:r>
                        <a:rPr lang="cs-CZ" sz="1200" b="1" dirty="0"/>
                        <a:t>ŘEŠENÍ (POTOM)</a:t>
                      </a:r>
                    </a:p>
                  </a:txBody>
                  <a:tcPr/>
                </a:tc>
                <a:tc>
                  <a:txBody>
                    <a:bodyPr/>
                    <a:lstStyle/>
                    <a:p>
                      <a:r>
                        <a:rPr lang="cs-CZ" sz="1200" dirty="0"/>
                        <a:t>Firma je rozdělena do tří samostatných komplementárních modelů, které se zaměřují:</a:t>
                      </a:r>
                    </a:p>
                    <a:p>
                      <a:pPr marL="285750" indent="-285750">
                        <a:buFontTx/>
                        <a:buChar char="-"/>
                      </a:pPr>
                      <a:r>
                        <a:rPr lang="cs-CZ" sz="1200" dirty="0"/>
                        <a:t>Řízení infrastruktury</a:t>
                      </a:r>
                    </a:p>
                    <a:p>
                      <a:pPr marL="285750" indent="-285750">
                        <a:buFontTx/>
                        <a:buChar char="-"/>
                      </a:pPr>
                      <a:r>
                        <a:rPr lang="cs-CZ" sz="1200" dirty="0"/>
                        <a:t>Inovací produktů</a:t>
                      </a:r>
                    </a:p>
                    <a:p>
                      <a:pPr marL="285750" indent="-285750">
                        <a:buFontTx/>
                        <a:buChar char="-"/>
                      </a:pPr>
                      <a:r>
                        <a:rPr lang="cs-CZ" sz="1200" dirty="0"/>
                        <a:t>Vztahy se zákazníky</a:t>
                      </a:r>
                    </a:p>
                  </a:txBody>
                  <a:tcPr/>
                </a:tc>
                <a:tc>
                  <a:txBody>
                    <a:bodyPr/>
                    <a:lstStyle/>
                    <a:p>
                      <a:r>
                        <a:rPr lang="cs-CZ" sz="1200" dirty="0"/>
                        <a:t>Nová či další hodnotová nabídka je namířena na velké množství historicky méně výnosných </a:t>
                      </a:r>
                      <a:r>
                        <a:rPr lang="cs-CZ" sz="1200" dirty="0" err="1"/>
                        <a:t>nikových</a:t>
                      </a:r>
                      <a:r>
                        <a:rPr lang="cs-CZ" sz="1200" dirty="0"/>
                        <a:t> zákaznických segmentů, které jsou však v souhrnu výnosné.</a:t>
                      </a:r>
                    </a:p>
                  </a:txBody>
                  <a:tcPr/>
                </a:tc>
                <a:tc>
                  <a:txBody>
                    <a:bodyPr/>
                    <a:lstStyle/>
                    <a:p>
                      <a:r>
                        <a:rPr lang="cs-CZ" sz="1200" dirty="0"/>
                        <a:t>Firma přidává hodnotovou nabídku v podobě přístupu ke stávajícímu zákaznickému segmentu firmy.</a:t>
                      </a:r>
                    </a:p>
                  </a:txBody>
                  <a:tcPr/>
                </a:tc>
                <a:tc>
                  <a:txBody>
                    <a:bodyPr/>
                    <a:lstStyle/>
                    <a:p>
                      <a:r>
                        <a:rPr lang="cs-CZ" sz="1200" dirty="0"/>
                        <a:t>Různé segmenty s různými zdroji příjmů dostávají několik hodnotových nabídek, přičemž jedna z nich je bezplatná (nebo velmi levná).</a:t>
                      </a:r>
                    </a:p>
                  </a:txBody>
                  <a:tcPr/>
                </a:tc>
                <a:tc>
                  <a:txBody>
                    <a:bodyPr/>
                    <a:lstStyle/>
                    <a:p>
                      <a:r>
                        <a:rPr lang="cs-CZ" sz="1200" dirty="0"/>
                        <a:t>Firma využívá interní zdroje výzkumu a vývoje prostřednictvím externích partnerů. Výsledky výzkumu transformuje na hodnotovou nabídku.</a:t>
                      </a:r>
                    </a:p>
                  </a:txBody>
                  <a:tcPr/>
                </a:tc>
                <a:extLst>
                  <a:ext uri="{0D108BD9-81ED-4DB2-BD59-A6C34878D82A}">
                    <a16:rowId xmlns:a16="http://schemas.microsoft.com/office/drawing/2014/main" val="3450335456"/>
                  </a:ext>
                </a:extLst>
              </a:tr>
              <a:tr h="1356870">
                <a:tc>
                  <a:txBody>
                    <a:bodyPr/>
                    <a:lstStyle/>
                    <a:p>
                      <a:pPr algn="ctr"/>
                      <a:r>
                        <a:rPr lang="cs-CZ" sz="1200" b="1" dirty="0"/>
                        <a:t>ZDŮVODNĚNÍ</a:t>
                      </a:r>
                    </a:p>
                  </a:txBody>
                  <a:tcPr/>
                </a:tc>
                <a:tc>
                  <a:txBody>
                    <a:bodyPr/>
                    <a:lstStyle/>
                    <a:p>
                      <a:r>
                        <a:rPr lang="cs-CZ" sz="1200" dirty="0"/>
                        <a:t>Kvalitnější IT a manažerské nástroje umožňují oddělit a koordinovat různé business modely s nižšími náklady, a tak eliminují nežádoucí kompromisy.</a:t>
                      </a:r>
                    </a:p>
                  </a:txBody>
                  <a:tcPr/>
                </a:tc>
                <a:tc>
                  <a:txBody>
                    <a:bodyPr/>
                    <a:lstStyle/>
                    <a:p>
                      <a:r>
                        <a:rPr lang="cs-CZ" sz="1200" dirty="0"/>
                        <a:t>Kvalitnější řízení IT a provozu umožňuje s nízkými náklady poskytovat hodnotové nabídky individuálně uzpůsobené velkému počtu nových zákazníků.</a:t>
                      </a:r>
                    </a:p>
                  </a:txBody>
                  <a:tcPr/>
                </a:tc>
                <a:tc>
                  <a:txBody>
                    <a:bodyPr/>
                    <a:lstStyle/>
                    <a:p>
                      <a:r>
                        <a:rPr lang="cs-CZ" sz="1200" dirty="0"/>
                        <a:t>Google</a:t>
                      </a:r>
                    </a:p>
                    <a:p>
                      <a:r>
                        <a:rPr lang="cs-CZ" sz="1200" dirty="0"/>
                        <a:t>Herní konzole (</a:t>
                      </a:r>
                      <a:r>
                        <a:rPr lang="cs-CZ" sz="1200" dirty="0" err="1"/>
                        <a:t>Nintendo</a:t>
                      </a:r>
                      <a:r>
                        <a:rPr lang="cs-CZ" sz="1200" dirty="0"/>
                        <a:t>, Sony, Microsoft)</a:t>
                      </a:r>
                    </a:p>
                    <a:p>
                      <a:r>
                        <a:rPr lang="cs-CZ" sz="1200" dirty="0"/>
                        <a:t>Apple (iPod, iTunes, iPhone)</a:t>
                      </a:r>
                    </a:p>
                  </a:txBody>
                  <a:tcPr/>
                </a:tc>
                <a:tc>
                  <a:txBody>
                    <a:bodyPr/>
                    <a:lstStyle/>
                    <a:p>
                      <a:r>
                        <a:rPr lang="cs-CZ" sz="1200" dirty="0"/>
                        <a:t>Neplatící zákaznické segmenty jsou dotovány platícími zákazníky, cílem je přilákat co nejvíce uživatelů.</a:t>
                      </a:r>
                    </a:p>
                  </a:txBody>
                  <a:tcPr/>
                </a:tc>
                <a:tc>
                  <a:txBody>
                    <a:bodyPr/>
                    <a:lstStyle/>
                    <a:p>
                      <a:r>
                        <a:rPr lang="cs-CZ" sz="1200" dirty="0"/>
                        <a:t>Výzkum a vývoj externích zdrojů může být méně nákladný a navíc může zkrátit čas nutný k uvedení produktu na trh. Nevyužité inovace mohou firmě díky prodeji přinést větší zisk. </a:t>
                      </a:r>
                    </a:p>
                  </a:txBody>
                  <a:tcPr/>
                </a:tc>
                <a:extLst>
                  <a:ext uri="{0D108BD9-81ED-4DB2-BD59-A6C34878D82A}">
                    <a16:rowId xmlns:a16="http://schemas.microsoft.com/office/drawing/2014/main" val="1203409813"/>
                  </a:ext>
                </a:extLst>
              </a:tr>
              <a:tr h="1026283">
                <a:tc>
                  <a:txBody>
                    <a:bodyPr/>
                    <a:lstStyle/>
                    <a:p>
                      <a:pPr algn="ctr"/>
                      <a:r>
                        <a:rPr lang="cs-CZ" sz="1200" b="1" dirty="0"/>
                        <a:t>PŘÍKLADY</a:t>
                      </a:r>
                    </a:p>
                  </a:txBody>
                  <a:tcPr/>
                </a:tc>
                <a:tc>
                  <a:txBody>
                    <a:bodyPr/>
                    <a:lstStyle/>
                    <a:p>
                      <a:r>
                        <a:rPr lang="cs-CZ" sz="1200" dirty="0"/>
                        <a:t>Soukromé bankovnictví</a:t>
                      </a:r>
                    </a:p>
                    <a:p>
                      <a:r>
                        <a:rPr lang="cs-CZ" sz="1200" dirty="0"/>
                        <a:t>Mobilní operátoři</a:t>
                      </a:r>
                    </a:p>
                  </a:txBody>
                  <a:tcPr/>
                </a:tc>
                <a:tc>
                  <a:txBody>
                    <a:bodyPr/>
                    <a:lstStyle/>
                    <a:p>
                      <a:r>
                        <a:rPr lang="cs-CZ" sz="1200" dirty="0"/>
                        <a:t>Nakladatelský průmysl</a:t>
                      </a:r>
                    </a:p>
                    <a:p>
                      <a:r>
                        <a:rPr lang="cs-CZ" sz="1200" dirty="0"/>
                        <a:t>LEGO</a:t>
                      </a:r>
                    </a:p>
                  </a:txBody>
                  <a:tcPr/>
                </a:tc>
                <a:tc>
                  <a:txBody>
                    <a:bodyPr/>
                    <a:lstStyle/>
                    <a:p>
                      <a:endParaRPr lang="cs-CZ" sz="1200" dirty="0"/>
                    </a:p>
                  </a:txBody>
                  <a:tcPr/>
                </a:tc>
                <a:tc>
                  <a:txBody>
                    <a:bodyPr/>
                    <a:lstStyle/>
                    <a:p>
                      <a:r>
                        <a:rPr lang="cs-CZ" sz="1200" dirty="0"/>
                        <a:t>Reklama a noviny</a:t>
                      </a:r>
                    </a:p>
                    <a:p>
                      <a:r>
                        <a:rPr lang="cs-CZ" sz="1200" dirty="0"/>
                        <a:t>Metro</a:t>
                      </a:r>
                    </a:p>
                    <a:p>
                      <a:r>
                        <a:rPr lang="cs-CZ" sz="1200" dirty="0" err="1"/>
                        <a:t>Flickr</a:t>
                      </a:r>
                      <a:endParaRPr lang="cs-CZ" sz="1200" dirty="0"/>
                    </a:p>
                    <a:p>
                      <a:r>
                        <a:rPr lang="cs-CZ" sz="1200" dirty="0"/>
                        <a:t>Skype</a:t>
                      </a:r>
                    </a:p>
                    <a:p>
                      <a:r>
                        <a:rPr lang="cs-CZ" sz="1200" dirty="0" err="1"/>
                        <a:t>Gillette</a:t>
                      </a:r>
                      <a:endParaRPr lang="cs-CZ" sz="1200" dirty="0"/>
                    </a:p>
                  </a:txBody>
                  <a:tcPr/>
                </a:tc>
                <a:tc>
                  <a:txBody>
                    <a:bodyPr/>
                    <a:lstStyle/>
                    <a:p>
                      <a:r>
                        <a:rPr lang="cs-CZ" sz="1200" dirty="0" err="1"/>
                        <a:t>GlaxoSmithKline</a:t>
                      </a:r>
                      <a:endParaRPr lang="cs-CZ" sz="1200" dirty="0"/>
                    </a:p>
                    <a:p>
                      <a:r>
                        <a:rPr lang="cs-CZ" sz="1200" dirty="0"/>
                        <a:t>Procter </a:t>
                      </a:r>
                    </a:p>
                    <a:p>
                      <a:r>
                        <a:rPr lang="cs-CZ" sz="1200" dirty="0" err="1"/>
                        <a:t>Procter</a:t>
                      </a:r>
                      <a:r>
                        <a:rPr lang="cs-CZ" sz="1200" dirty="0" err="1">
                          <a:latin typeface="Times New Roman" panose="02020603050405020304" pitchFamily="18" charset="0"/>
                          <a:cs typeface="Times New Roman" panose="02020603050405020304" pitchFamily="18" charset="0"/>
                        </a:rPr>
                        <a:t>&amp;Gamble</a:t>
                      </a:r>
                      <a:endParaRPr lang="cs-CZ" sz="1200" dirty="0"/>
                    </a:p>
                  </a:txBody>
                  <a:tcPr/>
                </a:tc>
                <a:extLst>
                  <a:ext uri="{0D108BD9-81ED-4DB2-BD59-A6C34878D82A}">
                    <a16:rowId xmlns:a16="http://schemas.microsoft.com/office/drawing/2014/main" val="3800561642"/>
                  </a:ext>
                </a:extLst>
              </a:tr>
            </a:tbl>
          </a:graphicData>
        </a:graphic>
      </p:graphicFrame>
    </p:spTree>
    <p:extLst>
      <p:ext uri="{BB962C8B-B14F-4D97-AF65-F5344CB8AC3E}">
        <p14:creationId xmlns:p14="http://schemas.microsoft.com/office/powerpoint/2010/main" val="29700737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4559261"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Shrnutí – další typologie </a:t>
            </a:r>
          </a:p>
        </p:txBody>
      </p:sp>
      <p:sp>
        <p:nvSpPr>
          <p:cNvPr id="8" name="Zástupný symbol pro obsah 2"/>
          <p:cNvSpPr txBox="1">
            <a:spLocks/>
          </p:cNvSpPr>
          <p:nvPr/>
        </p:nvSpPr>
        <p:spPr>
          <a:xfrm>
            <a:off x="1116315" y="2304170"/>
            <a:ext cx="9673619"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000" dirty="0">
                <a:latin typeface="Times New Roman" panose="02020603050405020304" pitchFamily="18" charset="0"/>
                <a:cs typeface="Times New Roman" panose="02020603050405020304" pitchFamily="18" charset="0"/>
              </a:rPr>
              <a:t>On </a:t>
            </a:r>
            <a:r>
              <a:rPr lang="cs-CZ" altLang="cs-CZ" sz="2000" dirty="0" err="1">
                <a:latin typeface="Times New Roman" panose="02020603050405020304" pitchFamily="18" charset="0"/>
                <a:cs typeface="Times New Roman" panose="02020603050405020304" pitchFamily="18" charset="0"/>
              </a:rPr>
              <a:t>demand</a:t>
            </a:r>
            <a:endParaRPr lang="cs-CZ" altLang="cs-CZ" sz="2000" dirty="0">
              <a:latin typeface="Times New Roman" panose="02020603050405020304" pitchFamily="18" charset="0"/>
              <a:cs typeface="Times New Roman" panose="02020603050405020304" pitchFamily="18" charset="0"/>
            </a:endParaRPr>
          </a:p>
          <a:p>
            <a:r>
              <a:rPr lang="cs-CZ" altLang="cs-CZ" sz="2000" dirty="0" err="1">
                <a:latin typeface="Times New Roman" panose="02020603050405020304" pitchFamily="18" charset="0"/>
                <a:cs typeface="Times New Roman" panose="02020603050405020304" pitchFamily="18" charset="0"/>
              </a:rPr>
              <a:t>Subscription</a:t>
            </a:r>
            <a:endParaRPr lang="cs-CZ" altLang="cs-CZ" sz="2000" dirty="0">
              <a:latin typeface="Times New Roman" panose="02020603050405020304" pitchFamily="18" charset="0"/>
              <a:cs typeface="Times New Roman" panose="02020603050405020304" pitchFamily="18" charset="0"/>
            </a:endParaRPr>
          </a:p>
          <a:p>
            <a:r>
              <a:rPr lang="cs-CZ" altLang="cs-CZ" sz="2000" dirty="0">
                <a:latin typeface="Times New Roman" panose="02020603050405020304" pitchFamily="18" charset="0"/>
                <a:cs typeface="Times New Roman" panose="02020603050405020304" pitchFamily="18" charset="0"/>
              </a:rPr>
              <a:t>Peer-to-peer</a:t>
            </a:r>
          </a:p>
          <a:p>
            <a:r>
              <a:rPr lang="cs-CZ" altLang="cs-CZ" sz="2000" dirty="0">
                <a:latin typeface="Times New Roman" panose="02020603050405020304" pitchFamily="18" charset="0"/>
                <a:cs typeface="Times New Roman" panose="02020603050405020304" pitchFamily="18" charset="0"/>
              </a:rPr>
              <a:t>E-</a:t>
            </a:r>
            <a:r>
              <a:rPr lang="cs-CZ" altLang="cs-CZ" sz="2000" dirty="0" err="1">
                <a:latin typeface="Times New Roman" panose="02020603050405020304" pitchFamily="18" charset="0"/>
                <a:cs typeface="Times New Roman" panose="02020603050405020304" pitchFamily="18" charset="0"/>
              </a:rPr>
              <a:t>commerce</a:t>
            </a:r>
            <a:endParaRPr lang="cs-CZ" altLang="cs-CZ" sz="2000" dirty="0">
              <a:latin typeface="Times New Roman" panose="02020603050405020304" pitchFamily="18" charset="0"/>
              <a:cs typeface="Times New Roman" panose="02020603050405020304" pitchFamily="18" charset="0"/>
            </a:endParaRPr>
          </a:p>
          <a:p>
            <a:r>
              <a:rPr lang="cs-CZ" altLang="cs-CZ" sz="2000" dirty="0">
                <a:latin typeface="Times New Roman" panose="02020603050405020304" pitchFamily="18" charset="0"/>
                <a:cs typeface="Times New Roman" panose="02020603050405020304" pitchFamily="18" charset="0"/>
              </a:rPr>
              <a:t>Freemium</a:t>
            </a:r>
          </a:p>
          <a:p>
            <a:r>
              <a:rPr lang="cs-CZ" altLang="cs-CZ" sz="2000" dirty="0">
                <a:latin typeface="Times New Roman" panose="02020603050405020304" pitchFamily="18" charset="0"/>
                <a:cs typeface="Times New Roman" panose="02020603050405020304" pitchFamily="18" charset="0"/>
              </a:rPr>
              <a:t>Data </a:t>
            </a:r>
            <a:r>
              <a:rPr lang="cs-CZ" altLang="cs-CZ" sz="2000" dirty="0" err="1">
                <a:latin typeface="Times New Roman" panose="02020603050405020304" pitchFamily="18" charset="0"/>
                <a:cs typeface="Times New Roman" panose="02020603050405020304" pitchFamily="18" charset="0"/>
              </a:rPr>
              <a:t>mining</a:t>
            </a:r>
            <a:endParaRPr lang="cs-CZ" altLang="cs-CZ" sz="2000" dirty="0">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0752CEDB-BB0B-4A42-9572-BF97D2E2B6D0}"/>
              </a:ext>
            </a:extLst>
          </p:cNvPr>
          <p:cNvPicPr>
            <a:picLocks noChangeAspect="1"/>
          </p:cNvPicPr>
          <p:nvPr/>
        </p:nvPicPr>
        <p:blipFill rotWithShape="1">
          <a:blip r:embed="rId2"/>
          <a:srcRect t="7143"/>
          <a:stretch/>
        </p:blipFill>
        <p:spPr>
          <a:xfrm>
            <a:off x="3791681" y="1095205"/>
            <a:ext cx="5091062" cy="5087880"/>
          </a:xfrm>
          <a:prstGeom prst="rect">
            <a:avLst/>
          </a:prstGeom>
        </p:spPr>
      </p:pic>
    </p:spTree>
    <p:extLst>
      <p:ext uri="{BB962C8B-B14F-4D97-AF65-F5344CB8AC3E}">
        <p14:creationId xmlns:p14="http://schemas.microsoft.com/office/powerpoint/2010/main" val="17912014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031599"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Shrnutí (Blok 1)</a:t>
            </a:r>
          </a:p>
        </p:txBody>
      </p:sp>
      <p:sp>
        <p:nvSpPr>
          <p:cNvPr id="8" name="Zástupný symbol pro obsah 2"/>
          <p:cNvSpPr txBox="1">
            <a:spLocks/>
          </p:cNvSpPr>
          <p:nvPr/>
        </p:nvSpPr>
        <p:spPr>
          <a:xfrm>
            <a:off x="845532" y="1347190"/>
            <a:ext cx="10399411"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400" dirty="0">
                <a:latin typeface="Times New Roman" panose="02020603050405020304" pitchFamily="18" charset="0"/>
                <a:cs typeface="Times New Roman" panose="02020603050405020304" pitchFamily="18" charset="0"/>
              </a:rPr>
              <a:t>Představené typologie a vzory business modelů poskytují základní rámec pro identifikaci nabízené hodnoty a generování příjmů z daných segmentů.</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Existující vzory a typologie slouží jako vzory pro různé podnikatelské entity (začínající i existující).</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Modifikace a změny (inovace) v business modelech jsou žádoucí, např. dle </a:t>
            </a:r>
            <a:r>
              <a:rPr lang="cs-CZ" altLang="cs-CZ" sz="2400" dirty="0" err="1">
                <a:latin typeface="Times New Roman" panose="02020603050405020304" pitchFamily="18" charset="0"/>
                <a:cs typeface="Times New Roman" panose="02020603050405020304" pitchFamily="18" charset="0"/>
              </a:rPr>
              <a:t>unbudlingu</a:t>
            </a:r>
            <a:r>
              <a:rPr lang="cs-CZ" altLang="cs-CZ" sz="2400" dirty="0">
                <a:latin typeface="Times New Roman" panose="02020603050405020304" pitchFamily="18" charset="0"/>
                <a:cs typeface="Times New Roman" panose="02020603050405020304" pitchFamily="18" charset="0"/>
              </a:rPr>
              <a:t> lze rozdělit složky, které nabízí přidanou hodnotu vyšší (na ty se zaměřit). </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Uvedené typologie nejsou kompletní, ale ukázkové, např. </a:t>
            </a:r>
            <a:r>
              <a:rPr lang="cs-CZ" altLang="cs-CZ" sz="2400" dirty="0" err="1">
                <a:latin typeface="Times New Roman" panose="02020603050405020304" pitchFamily="18" charset="0"/>
                <a:cs typeface="Times New Roman" panose="02020603050405020304" pitchFamily="18" charset="0"/>
              </a:rPr>
              <a:t>Gasmann</a:t>
            </a:r>
            <a:r>
              <a:rPr lang="cs-CZ" altLang="cs-CZ" sz="2400" dirty="0">
                <a:latin typeface="Times New Roman" panose="02020603050405020304" pitchFamily="18" charset="0"/>
                <a:cs typeface="Times New Roman" panose="02020603050405020304" pitchFamily="18" charset="0"/>
              </a:rPr>
              <a:t> a kol.(2021) identifikovali 55 vzorů (</a:t>
            </a:r>
            <a:r>
              <a:rPr lang="cs-CZ" altLang="cs-CZ" sz="2400" b="1" dirty="0">
                <a:latin typeface="Times New Roman" panose="02020603050405020304" pitchFamily="18" charset="0"/>
                <a:cs typeface="Times New Roman" panose="02020603050405020304" pitchFamily="18" charset="0"/>
              </a:rPr>
              <a:t>55 BMI </a:t>
            </a:r>
            <a:r>
              <a:rPr lang="cs-CZ" altLang="cs-CZ" sz="2400" b="1" dirty="0" err="1">
                <a:latin typeface="Times New Roman" panose="02020603050405020304" pitchFamily="18" charset="0"/>
                <a:cs typeface="Times New Roman" panose="02020603050405020304" pitchFamily="18" charset="0"/>
              </a:rPr>
              <a:t>Pattern</a:t>
            </a:r>
            <a:r>
              <a:rPr lang="cs-CZ" altLang="cs-CZ" sz="2400" b="1" dirty="0">
                <a:latin typeface="Times New Roman" panose="02020603050405020304" pitchFamily="18" charset="0"/>
                <a:cs typeface="Times New Roman" panose="02020603050405020304" pitchFamily="18" charset="0"/>
              </a:rPr>
              <a:t> Cards </a:t>
            </a:r>
            <a:r>
              <a:rPr lang="cs-CZ" altLang="cs-CZ" sz="2400" dirty="0">
                <a:latin typeface="Times New Roman" panose="02020603050405020304" pitchFamily="18" charset="0"/>
                <a:cs typeface="Times New Roman" panose="02020603050405020304" pitchFamily="18" charset="0"/>
              </a:rPr>
              <a:t>https://bmilab.com/)</a:t>
            </a:r>
          </a:p>
        </p:txBody>
      </p:sp>
    </p:spTree>
    <p:extLst>
      <p:ext uri="{BB962C8B-B14F-4D97-AF65-F5344CB8AC3E}">
        <p14:creationId xmlns:p14="http://schemas.microsoft.com/office/powerpoint/2010/main" val="1919611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031599"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Shrnutí </a:t>
            </a:r>
            <a:r>
              <a:rPr lang="cs-CZ" sz="3200" b="1" kern="0" dirty="0">
                <a:solidFill>
                  <a:srgbClr val="307871"/>
                </a:solidFill>
                <a:latin typeface="Times New Roman"/>
              </a:rPr>
              <a:t>(Blok 1)</a:t>
            </a:r>
            <a:endParaRPr lang="cs-CZ" sz="3200" b="1" kern="0" dirty="0">
              <a:solidFill>
                <a:srgbClr val="307871"/>
              </a:solidFill>
              <a:latin typeface="Times New Roman"/>
              <a:ea typeface="+mj-ea"/>
              <a:cs typeface="+mj-cs"/>
            </a:endParaRPr>
          </a:p>
        </p:txBody>
      </p:sp>
      <p:sp>
        <p:nvSpPr>
          <p:cNvPr id="8" name="Zástupný symbol pro obsah 2"/>
          <p:cNvSpPr txBox="1">
            <a:spLocks/>
          </p:cNvSpPr>
          <p:nvPr/>
        </p:nvSpPr>
        <p:spPr>
          <a:xfrm>
            <a:off x="845532" y="1347190"/>
            <a:ext cx="9673619"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altLang="cs-CZ" sz="2400" dirty="0">
                <a:latin typeface="Times New Roman" panose="02020603050405020304" pitchFamily="18" charset="0"/>
                <a:cs typeface="Times New Roman" panose="02020603050405020304" pitchFamily="18" charset="0"/>
              </a:rPr>
              <a:t>V business modelu jsou čtyři prioritní oblasti:</a:t>
            </a:r>
          </a:p>
          <a:p>
            <a:pPr marL="457200" indent="-457200">
              <a:buFont typeface="+mj-lt"/>
              <a:buAutoNum type="arabicPeriod"/>
            </a:pPr>
            <a:r>
              <a:rPr lang="cs-CZ" altLang="cs-CZ" sz="2400" dirty="0">
                <a:solidFill>
                  <a:srgbClr val="0070C0"/>
                </a:solidFill>
                <a:latin typeface="Times New Roman" panose="02020603050405020304" pitchFamily="18" charset="0"/>
                <a:cs typeface="Times New Roman" panose="02020603050405020304" pitchFamily="18" charset="0"/>
              </a:rPr>
              <a:t>Zákazníci</a:t>
            </a:r>
            <a:r>
              <a:rPr lang="cs-CZ" altLang="cs-CZ" sz="2400" dirty="0">
                <a:latin typeface="Times New Roman" panose="02020603050405020304" pitchFamily="18" charset="0"/>
                <a:cs typeface="Times New Roman" panose="02020603050405020304" pitchFamily="18" charset="0"/>
              </a:rPr>
              <a:t> – podniky by měly znát, které segmenty zákazníků jsou relevantní a především kdo jsou jejich zákazníci.</a:t>
            </a:r>
          </a:p>
          <a:p>
            <a:pPr marL="457200" indent="-457200">
              <a:buFont typeface="+mj-lt"/>
              <a:buAutoNum type="arabicPeriod"/>
            </a:pPr>
            <a:r>
              <a:rPr lang="cs-CZ" altLang="cs-CZ" sz="2400" dirty="0">
                <a:solidFill>
                  <a:srgbClr val="0070C0"/>
                </a:solidFill>
                <a:latin typeface="Times New Roman" panose="02020603050405020304" pitchFamily="18" charset="0"/>
                <a:cs typeface="Times New Roman" panose="02020603050405020304" pitchFamily="18" charset="0"/>
              </a:rPr>
              <a:t>Hodnotová nabídka </a:t>
            </a:r>
            <a:r>
              <a:rPr lang="cs-CZ" altLang="cs-CZ" sz="2400" dirty="0">
                <a:latin typeface="Times New Roman" panose="02020603050405020304" pitchFamily="18" charset="0"/>
                <a:cs typeface="Times New Roman" panose="02020603050405020304" pitchFamily="18" charset="0"/>
              </a:rPr>
              <a:t>– popisuje, co se nabízí cílovým zákazníkům k uspokojení jejich potřeb, a zahrnuje všechny produkty nebo služby podniků, které jsou pro ně hodnotné.</a:t>
            </a:r>
          </a:p>
          <a:p>
            <a:pPr marL="457200" indent="-457200">
              <a:buFont typeface="+mj-lt"/>
              <a:buAutoNum type="arabicPeriod"/>
            </a:pPr>
            <a:r>
              <a:rPr lang="cs-CZ" altLang="cs-CZ" sz="2400" dirty="0">
                <a:solidFill>
                  <a:srgbClr val="0070C0"/>
                </a:solidFill>
                <a:latin typeface="Times New Roman" panose="02020603050405020304" pitchFamily="18" charset="0"/>
                <a:cs typeface="Times New Roman" panose="02020603050405020304" pitchFamily="18" charset="0"/>
              </a:rPr>
              <a:t>Hodnotový řetězec </a:t>
            </a:r>
            <a:r>
              <a:rPr lang="cs-CZ" altLang="cs-CZ" sz="2400" dirty="0">
                <a:latin typeface="Times New Roman" panose="02020603050405020304" pitchFamily="18" charset="0"/>
                <a:cs typeface="Times New Roman" panose="02020603050405020304" pitchFamily="18" charset="0"/>
              </a:rPr>
              <a:t>– jak podniky vyrábějí zboží a služby. Aby byly podniky schopny poskytovat hodnotovou nabídku, musí provádět určité podnikatelské činnosti a procesy včetně jejich koordinace.</a:t>
            </a:r>
          </a:p>
          <a:p>
            <a:pPr marL="457200" indent="-457200">
              <a:buFont typeface="+mj-lt"/>
              <a:buAutoNum type="arabicPeriod"/>
            </a:pPr>
            <a:r>
              <a:rPr lang="cs-CZ" altLang="cs-CZ" sz="2400" dirty="0">
                <a:solidFill>
                  <a:srgbClr val="0070C0"/>
                </a:solidFill>
                <a:latin typeface="Times New Roman" panose="02020603050405020304" pitchFamily="18" charset="0"/>
                <a:cs typeface="Times New Roman" panose="02020603050405020304" pitchFamily="18" charset="0"/>
              </a:rPr>
              <a:t>Zdroje příjmů </a:t>
            </a:r>
            <a:r>
              <a:rPr lang="cs-CZ" altLang="cs-CZ" sz="2400" dirty="0">
                <a:latin typeface="Times New Roman" panose="02020603050405020304" pitchFamily="18" charset="0"/>
                <a:cs typeface="Times New Roman" panose="02020603050405020304" pitchFamily="18" charset="0"/>
              </a:rPr>
              <a:t>– vysvětluje, proč je business model </a:t>
            </a:r>
            <a:r>
              <a:rPr lang="cs-CZ" altLang="cs-CZ" sz="2400" dirty="0" err="1">
                <a:latin typeface="Times New Roman" panose="02020603050405020304" pitchFamily="18" charset="0"/>
                <a:cs typeface="Times New Roman" panose="02020603050405020304" pitchFamily="18" charset="0"/>
              </a:rPr>
              <a:t>fi</a:t>
            </a:r>
            <a:r>
              <a:rPr lang="cs-CZ" altLang="cs-CZ" sz="2400" dirty="0">
                <a:latin typeface="Times New Roman" panose="02020603050405020304" pitchFamily="18" charset="0"/>
                <a:cs typeface="Times New Roman" panose="02020603050405020304" pitchFamily="18" charset="0"/>
              </a:rPr>
              <a:t> </a:t>
            </a:r>
            <a:r>
              <a:rPr lang="cs-CZ" altLang="cs-CZ" sz="2400" dirty="0" err="1">
                <a:latin typeface="Times New Roman" panose="02020603050405020304" pitchFamily="18" charset="0"/>
                <a:cs typeface="Times New Roman" panose="02020603050405020304" pitchFamily="18" charset="0"/>
              </a:rPr>
              <a:t>nančně</a:t>
            </a:r>
            <a:r>
              <a:rPr lang="cs-CZ" altLang="cs-CZ" sz="2400" dirty="0">
                <a:latin typeface="Times New Roman" panose="02020603050405020304" pitchFamily="18" charset="0"/>
                <a:cs typeface="Times New Roman" panose="02020603050405020304" pitchFamily="18" charset="0"/>
              </a:rPr>
              <a:t> životaschopný. Popisuje, jakým způsobem je hodnota získávána, a zahrnuje aspekty, jako je struktura náklady a toky příjmů.</a:t>
            </a:r>
          </a:p>
        </p:txBody>
      </p:sp>
    </p:spTree>
    <p:extLst>
      <p:ext uri="{BB962C8B-B14F-4D97-AF65-F5344CB8AC3E}">
        <p14:creationId xmlns:p14="http://schemas.microsoft.com/office/powerpoint/2010/main" val="1021331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52372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Cílem Bloku 1 je…</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595073" y="1201317"/>
            <a:ext cx="9052268"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000" dirty="0">
                <a:latin typeface="Times New Roman" panose="02020603050405020304" pitchFamily="18" charset="0"/>
                <a:cs typeface="Times New Roman" panose="02020603050405020304" pitchFamily="18" charset="0"/>
              </a:rPr>
              <a:t>Získat kompetence a znalosti:</a:t>
            </a:r>
          </a:p>
          <a:p>
            <a:r>
              <a:rPr lang="cs-CZ" sz="2000" dirty="0">
                <a:latin typeface="Times New Roman" panose="02020603050405020304" pitchFamily="18" charset="0"/>
                <a:cs typeface="Times New Roman" panose="02020603050405020304" pitchFamily="18" charset="0"/>
              </a:rPr>
              <a:t> k identifikaci </a:t>
            </a:r>
            <a:r>
              <a:rPr lang="cs-CZ" sz="2000" dirty="0">
                <a:solidFill>
                  <a:srgbClr val="0070C0"/>
                </a:solidFill>
                <a:latin typeface="Times New Roman" panose="02020603050405020304" pitchFamily="18" charset="0"/>
                <a:cs typeface="Times New Roman" panose="02020603050405020304" pitchFamily="18" charset="0"/>
              </a:rPr>
              <a:t>podobností</a:t>
            </a:r>
            <a:r>
              <a:rPr lang="cs-CZ" sz="2000" dirty="0">
                <a:latin typeface="Times New Roman" panose="02020603050405020304" pitchFamily="18" charset="0"/>
                <a:cs typeface="Times New Roman" panose="02020603050405020304" pitchFamily="18" charset="0"/>
              </a:rPr>
              <a:t> v business modelech, které reprezentují odlišné způsoby podnikání a generování příjmů firem,</a:t>
            </a:r>
          </a:p>
          <a:p>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ke konkrétní </a:t>
            </a:r>
            <a:r>
              <a:rPr lang="cs-CZ" sz="2000" dirty="0">
                <a:solidFill>
                  <a:srgbClr val="0070C0"/>
                </a:solidFill>
                <a:latin typeface="Times New Roman" panose="02020603050405020304" pitchFamily="18" charset="0"/>
                <a:cs typeface="Times New Roman" panose="02020603050405020304" pitchFamily="18" charset="0"/>
              </a:rPr>
              <a:t>typologii business modelů </a:t>
            </a:r>
            <a:r>
              <a:rPr lang="cs-CZ" sz="2000" dirty="0">
                <a:latin typeface="Times New Roman" panose="02020603050405020304" pitchFamily="18" charset="0"/>
                <a:cs typeface="Times New Roman" panose="02020603050405020304" pitchFamily="18" charset="0"/>
              </a:rPr>
              <a:t>a její následnou aplikaci k logice pochopení jak konkrétní firmy operacionalizují svou činnost,</a:t>
            </a:r>
          </a:p>
          <a:p>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k vhodné aplikaci typu business modelu dle podnikání – co je </a:t>
            </a:r>
            <a:r>
              <a:rPr lang="cs-CZ" sz="2000" dirty="0">
                <a:solidFill>
                  <a:srgbClr val="0070C0"/>
                </a:solidFill>
                <a:latin typeface="Times New Roman" panose="02020603050405020304" pitchFamily="18" charset="0"/>
                <a:cs typeface="Times New Roman" panose="02020603050405020304" pitchFamily="18" charset="0"/>
              </a:rPr>
              <a:t>hnací silou</a:t>
            </a:r>
            <a:r>
              <a:rPr lang="cs-CZ" sz="2000" dirty="0">
                <a:latin typeface="Times New Roman" panose="02020603050405020304" pitchFamily="18" charset="0"/>
                <a:cs typeface="Times New Roman" panose="02020603050405020304" pitchFamily="18" charset="0"/>
              </a:rPr>
              <a:t>, zda inovace produktů, řízení vztahů se zákazníky nebo řízení infrastruktury,</a:t>
            </a:r>
          </a:p>
          <a:p>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k charakterizování jakékoliv společnosti a jejího konkrétního business modelu.</a:t>
            </a:r>
          </a:p>
          <a:p>
            <a:endParaRPr lang="cs-CZ" sz="2000" dirty="0">
              <a:latin typeface="Times New Roman" panose="02020603050405020304" pitchFamily="18" charset="0"/>
              <a:cs typeface="Times New Roman" panose="02020603050405020304" pitchFamily="18" charset="0"/>
            </a:endParaRPr>
          </a:p>
          <a:p>
            <a:endParaRPr lang="cs-CZ" sz="2000" dirty="0">
              <a:latin typeface="Times New Roman" panose="02020603050405020304" pitchFamily="18" charset="0"/>
              <a:cs typeface="Times New Roman" panose="02020603050405020304" pitchFamily="18" charset="0"/>
            </a:endParaRPr>
          </a:p>
          <a:p>
            <a:endParaRPr lang="cs-CZ" sz="2000" dirty="0">
              <a:latin typeface="Times New Roman" panose="02020603050405020304" pitchFamily="18" charset="0"/>
              <a:cs typeface="Times New Roman" panose="02020603050405020304" pitchFamily="18" charset="0"/>
            </a:endParaRPr>
          </a:p>
          <a:p>
            <a:endParaRPr lang="cs-CZ" sz="2000" i="1" dirty="0">
              <a:latin typeface="Times New Roman" panose="02020603050405020304" pitchFamily="18" charset="0"/>
              <a:cs typeface="Times New Roman" panose="02020603050405020304" pitchFamily="18" charset="0"/>
            </a:endParaRPr>
          </a:p>
          <a:p>
            <a:endParaRPr lang="en-GB" altLang="cs-CZ" sz="14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74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fade">
                                      <p:cBhvr>
                                        <p:cTn id="22" dur="500"/>
                                        <p:tgtEl>
                                          <p:spTgt spid="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animEffect transition="in" filter="fade">
                                      <p:cBhvr>
                                        <p:cTn id="27"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569701"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Struktura Blok 2 – Osobní business model</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400" dirty="0">
                <a:latin typeface="Times New Roman" panose="02020603050405020304" pitchFamily="18" charset="0"/>
                <a:cs typeface="Times New Roman" panose="02020603050405020304" pitchFamily="18" charset="0"/>
              </a:rPr>
              <a:t>Představení osobního business modelu</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Struktura osobního business modelu</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Využití osobního business modelu</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Příklady osobního business modelu</a:t>
            </a: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319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52372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Cílem Bloku 2 je…</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400" dirty="0">
                <a:latin typeface="Times New Roman" panose="02020603050405020304" pitchFamily="18" charset="0"/>
                <a:cs typeface="Times New Roman" panose="02020603050405020304" pitchFamily="18" charset="0"/>
              </a:rPr>
              <a:t>Získat znalosti pro modelování a tvorbu osobního business modelu.</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Pochopení vašich znalostí, dovedností, zájmů a předností vaší osobnosti vám může pomoci ve vašem budoucím profesním i osobním životě.</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Rozšíření logiky business modelování o aspekt zaměření se na konkrétní pracovní pozici nebo konkrétní podnikatelskou aktivitu.</a:t>
            </a: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cs-CZ" altLang="cs-CZ" sz="2400" dirty="0">
              <a:solidFill>
                <a:srgbClr val="307871"/>
              </a:solidFill>
              <a:latin typeface="Times New Roman" panose="02020603050405020304" pitchFamily="18" charset="0"/>
              <a:cs typeface="Times New Roman" panose="02020603050405020304" pitchFamily="18" charset="0"/>
            </a:endParaRPr>
          </a:p>
          <a:p>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096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6556603"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Vymezení osobního business modelu</a:t>
            </a:r>
          </a:p>
        </p:txBody>
      </p:sp>
      <p:sp>
        <p:nvSpPr>
          <p:cNvPr id="8" name="Zástupný symbol pro obsah 2"/>
          <p:cNvSpPr txBox="1">
            <a:spLocks/>
          </p:cNvSpPr>
          <p:nvPr/>
        </p:nvSpPr>
        <p:spPr>
          <a:xfrm>
            <a:off x="3386760" y="771343"/>
            <a:ext cx="7799730" cy="9361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400" b="1" dirty="0">
                <a:latin typeface="Times New Roman" panose="02020603050405020304" pitchFamily="18" charset="0"/>
                <a:cs typeface="Times New Roman" panose="02020603050405020304" pitchFamily="18" charset="0"/>
              </a:rPr>
              <a:t>            </a:t>
            </a:r>
          </a:p>
          <a:p>
            <a:pPr marL="0" indent="0" algn="ctr">
              <a:buNone/>
            </a:pPr>
            <a:r>
              <a:rPr lang="cs-CZ" sz="2400" b="1" dirty="0">
                <a:latin typeface="Times New Roman" panose="02020603050405020304" pitchFamily="18" charset="0"/>
                <a:cs typeface="Times New Roman" panose="02020603050405020304" pitchFamily="18" charset="0"/>
              </a:rPr>
              <a:t>Jaká je odlišnost od klasického </a:t>
            </a:r>
            <a:r>
              <a:rPr lang="cs-CZ" sz="2400" b="1" dirty="0" err="1">
                <a:latin typeface="Times New Roman" panose="02020603050405020304" pitchFamily="18" charset="0"/>
                <a:cs typeface="Times New Roman" panose="02020603050405020304" pitchFamily="18" charset="0"/>
              </a:rPr>
              <a:t>canvasu</a:t>
            </a:r>
            <a:r>
              <a:rPr lang="cs-CZ" sz="2400" b="1" dirty="0">
                <a:latin typeface="Times New Roman" panose="02020603050405020304" pitchFamily="18" charset="0"/>
                <a:cs typeface="Times New Roman" panose="02020603050405020304" pitchFamily="18" charset="0"/>
              </a:rPr>
              <a:t>?</a:t>
            </a:r>
          </a:p>
          <a:p>
            <a:endParaRPr lang="cs-CZ" sz="2400" dirty="0">
              <a:latin typeface="Times New Roman" panose="02020603050405020304" pitchFamily="18" charset="0"/>
              <a:cs typeface="Times New Roman" panose="02020603050405020304" pitchFamily="18" charset="0"/>
            </a:endParaRPr>
          </a:p>
          <a:p>
            <a:pPr marL="0" indent="0">
              <a:buNone/>
            </a:pPr>
            <a:endParaRPr lang="cs-CZ" sz="2400" dirty="0">
              <a:latin typeface="Times New Roman" panose="02020603050405020304" pitchFamily="18" charset="0"/>
              <a:cs typeface="Times New Roman" panose="02020603050405020304" pitchFamily="18" charset="0"/>
            </a:endParaRPr>
          </a:p>
          <a:p>
            <a:pPr marL="0" indent="0">
              <a:buNone/>
            </a:pPr>
            <a:endParaRPr lang="cs-CZ" sz="2400" dirty="0">
              <a:latin typeface="Times New Roman" panose="02020603050405020304" pitchFamily="18" charset="0"/>
              <a:cs typeface="Times New Roman" panose="02020603050405020304" pitchFamily="18" charset="0"/>
            </a:endParaRPr>
          </a:p>
          <a:p>
            <a:pPr marL="0" indent="0">
              <a:buNone/>
            </a:pPr>
            <a:endParaRPr lang="cs-CZ" sz="2400" dirty="0">
              <a:latin typeface="Times New Roman" panose="02020603050405020304" pitchFamily="18" charset="0"/>
              <a:cs typeface="Times New Roman" panose="02020603050405020304" pitchFamily="18" charset="0"/>
            </a:endParaRPr>
          </a:p>
          <a:p>
            <a:pPr marL="0" indent="0">
              <a:buNone/>
            </a:pPr>
            <a:endParaRPr lang="cs-CZ" sz="2400" dirty="0">
              <a:latin typeface="Times New Roman" panose="02020603050405020304" pitchFamily="18" charset="0"/>
              <a:cs typeface="Times New Roman" panose="02020603050405020304" pitchFamily="18" charset="0"/>
            </a:endParaRPr>
          </a:p>
          <a:p>
            <a:pPr marL="0" indent="0">
              <a:buNone/>
            </a:pPr>
            <a:endParaRPr lang="cs-CZ" sz="2400" dirty="0">
              <a:latin typeface="Times New Roman" panose="02020603050405020304" pitchFamily="18" charset="0"/>
              <a:cs typeface="Times New Roman" panose="02020603050405020304" pitchFamily="18" charset="0"/>
            </a:endParaRPr>
          </a:p>
          <a:p>
            <a:pPr marL="0" indent="0">
              <a:buNone/>
            </a:pPr>
            <a:endParaRPr lang="cs-CZ" altLang="cs-CZ" sz="2000" dirty="0">
              <a:solidFill>
                <a:srgbClr val="307871"/>
              </a:solidFill>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sp>
        <p:nvSpPr>
          <p:cNvPr id="4" name="Obdélník 3">
            <a:extLst>
              <a:ext uri="{FF2B5EF4-FFF2-40B4-BE49-F238E27FC236}">
                <a16:creationId xmlns:a16="http://schemas.microsoft.com/office/drawing/2014/main" id="{A8CE51E1-A53E-40B1-AE9D-2934F73D6E22}"/>
              </a:ext>
            </a:extLst>
          </p:cNvPr>
          <p:cNvSpPr/>
          <p:nvPr/>
        </p:nvSpPr>
        <p:spPr>
          <a:xfrm>
            <a:off x="4326156" y="2533007"/>
            <a:ext cx="7158068" cy="2862322"/>
          </a:xfrm>
          <a:prstGeom prst="rect">
            <a:avLst/>
          </a:prstGeom>
        </p:spPr>
        <p:txBody>
          <a:bodyPr wrap="square">
            <a:spAutoFit/>
          </a:bodyPr>
          <a:lstStyle/>
          <a:p>
            <a:pPr marL="342900" indent="-342900">
              <a:buFont typeface="Arial" panose="020B0604020202020204" pitchFamily="34" charset="0"/>
              <a:buChar char="•"/>
            </a:pPr>
            <a:r>
              <a:rPr lang="cs-CZ" sz="2000" dirty="0">
                <a:latin typeface="Times New Roman" panose="02020603050405020304" pitchFamily="18" charset="0"/>
                <a:cs typeface="Times New Roman" panose="02020603050405020304" pitchFamily="18" charset="0"/>
              </a:rPr>
              <a:t>V osobním business modelu jste klíčovým zdrojem </a:t>
            </a:r>
            <a:r>
              <a:rPr lang="cs-CZ" sz="2000" dirty="0">
                <a:highlight>
                  <a:srgbClr val="FFFF00"/>
                </a:highlight>
                <a:latin typeface="Times New Roman" panose="02020603050405020304" pitchFamily="18" charset="0"/>
                <a:cs typeface="Times New Roman" panose="02020603050405020304" pitchFamily="18" charset="0"/>
              </a:rPr>
              <a:t>VY</a:t>
            </a:r>
            <a:r>
              <a:rPr lang="cs-CZ" sz="2000" dirty="0">
                <a:latin typeface="Times New Roman" panose="02020603050405020304" pitchFamily="18" charset="0"/>
                <a:cs typeface="Times New Roman" panose="02020603050405020304" pitchFamily="18" charset="0"/>
              </a:rPr>
              <a:t>: vaše zájmy, dovednosti a schopnosti, osobnost a aktivita, kterou vlastníte nebo řídíte. </a:t>
            </a:r>
            <a:r>
              <a:rPr lang="cs-CZ" sz="2000" i="1" dirty="0">
                <a:latin typeface="Times New Roman" panose="02020603050405020304" pitchFamily="18" charset="0"/>
                <a:cs typeface="Times New Roman" panose="02020603050405020304" pitchFamily="18" charset="0"/>
              </a:rPr>
              <a:t>(Ve firmě jsou za klíčové zdroje např. zahrnuti ostatní zaměstnanci.)</a:t>
            </a: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cs-CZ" sz="2000" dirty="0">
                <a:latin typeface="Times New Roman" panose="02020603050405020304" pitchFamily="18" charset="0"/>
                <a:cs typeface="Times New Roman" panose="02020603050405020304" pitchFamily="18" charset="0"/>
              </a:rPr>
              <a:t>V osobním business modelu hrají roli těžko vyčíslitelné „měkké“ náklady (například stress) a „měkké“ přínosy (například uspokojení). </a:t>
            </a:r>
            <a:r>
              <a:rPr lang="cs-CZ" sz="2000" i="1" dirty="0">
                <a:latin typeface="Times New Roman" panose="02020603050405020304" pitchFamily="18" charset="0"/>
                <a:cs typeface="Times New Roman" panose="02020603050405020304" pitchFamily="18" charset="0"/>
              </a:rPr>
              <a:t>(Ve firemních modelech se obvykle kalkuluje s finančními náklady a přínosy.)</a:t>
            </a:r>
          </a:p>
        </p:txBody>
      </p:sp>
      <p:pic>
        <p:nvPicPr>
          <p:cNvPr id="6" name="Obrázek 5">
            <a:extLst>
              <a:ext uri="{FF2B5EF4-FFF2-40B4-BE49-F238E27FC236}">
                <a16:creationId xmlns:a16="http://schemas.microsoft.com/office/drawing/2014/main" id="{568C6714-672E-4A6B-8B68-EE38BC5E3158}"/>
              </a:ext>
            </a:extLst>
          </p:cNvPr>
          <p:cNvPicPr>
            <a:picLocks noChangeAspect="1"/>
          </p:cNvPicPr>
          <p:nvPr/>
        </p:nvPicPr>
        <p:blipFill>
          <a:blip r:embed="rId2"/>
          <a:stretch>
            <a:fillRect/>
          </a:stretch>
        </p:blipFill>
        <p:spPr>
          <a:xfrm>
            <a:off x="251519" y="955429"/>
            <a:ext cx="3727455" cy="3168336"/>
          </a:xfrm>
          <a:prstGeom prst="rect">
            <a:avLst/>
          </a:prstGeom>
        </p:spPr>
      </p:pic>
      <p:pic>
        <p:nvPicPr>
          <p:cNvPr id="7" name="Obrázek 6">
            <a:extLst>
              <a:ext uri="{FF2B5EF4-FFF2-40B4-BE49-F238E27FC236}">
                <a16:creationId xmlns:a16="http://schemas.microsoft.com/office/drawing/2014/main" id="{B607CDD2-7BE7-43FF-8C4C-D801D74E22C0}"/>
              </a:ext>
            </a:extLst>
          </p:cNvPr>
          <p:cNvPicPr>
            <a:picLocks noChangeAspect="1"/>
          </p:cNvPicPr>
          <p:nvPr/>
        </p:nvPicPr>
        <p:blipFill>
          <a:blip r:embed="rId3"/>
          <a:stretch>
            <a:fillRect/>
          </a:stretch>
        </p:blipFill>
        <p:spPr>
          <a:xfrm>
            <a:off x="387751" y="4107438"/>
            <a:ext cx="3591223" cy="2154734"/>
          </a:xfrm>
          <a:prstGeom prst="rect">
            <a:avLst/>
          </a:prstGeom>
        </p:spPr>
      </p:pic>
    </p:spTree>
    <p:extLst>
      <p:ext uri="{BB962C8B-B14F-4D97-AF65-F5344CB8AC3E}">
        <p14:creationId xmlns:p14="http://schemas.microsoft.com/office/powerpoint/2010/main" val="109692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6556603"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Vymezení osobního business modelu</a:t>
            </a:r>
          </a:p>
        </p:txBody>
      </p:sp>
      <p:pic>
        <p:nvPicPr>
          <p:cNvPr id="3" name="Obrázek 2">
            <a:extLst>
              <a:ext uri="{FF2B5EF4-FFF2-40B4-BE49-F238E27FC236}">
                <a16:creationId xmlns:a16="http://schemas.microsoft.com/office/drawing/2014/main" id="{999FDCE6-9BD7-466A-859D-E49BEB2D5A8D}"/>
              </a:ext>
            </a:extLst>
          </p:cNvPr>
          <p:cNvPicPr>
            <a:picLocks noChangeAspect="1"/>
          </p:cNvPicPr>
          <p:nvPr/>
        </p:nvPicPr>
        <p:blipFill rotWithShape="1">
          <a:blip r:embed="rId2"/>
          <a:srcRect l="5757" r="3045" b="1348"/>
          <a:stretch/>
        </p:blipFill>
        <p:spPr>
          <a:xfrm rot="16200000">
            <a:off x="1226935" y="-163910"/>
            <a:ext cx="5320422" cy="7664826"/>
          </a:xfrm>
          <a:prstGeom prst="rect">
            <a:avLst/>
          </a:prstGeom>
        </p:spPr>
      </p:pic>
      <p:sp>
        <p:nvSpPr>
          <p:cNvPr id="9" name="Obdélník 8">
            <a:extLst>
              <a:ext uri="{FF2B5EF4-FFF2-40B4-BE49-F238E27FC236}">
                <a16:creationId xmlns:a16="http://schemas.microsoft.com/office/drawing/2014/main" id="{3AC8DA7F-E413-4A25-897A-881DDF1D034F}"/>
              </a:ext>
            </a:extLst>
          </p:cNvPr>
          <p:cNvSpPr/>
          <p:nvPr/>
        </p:nvSpPr>
        <p:spPr>
          <a:xfrm>
            <a:off x="7780421" y="1641205"/>
            <a:ext cx="4016624" cy="4319644"/>
          </a:xfrm>
          <a:prstGeom prst="rect">
            <a:avLst/>
          </a:prstGeom>
        </p:spPr>
        <p:txBody>
          <a:bodyPr wrap="square">
            <a:spAutoFit/>
          </a:bodyPr>
          <a:lstStyle/>
          <a:p>
            <a:pPr marL="342900" lvl="0" indent="-342900">
              <a:lnSpc>
                <a:spcPct val="106000"/>
              </a:lnSpc>
              <a:spcAft>
                <a:spcPts val="0"/>
              </a:spcAft>
              <a:buFont typeface="+mj-lt"/>
              <a:buAutoNum type="arabicPeriod"/>
            </a:pPr>
            <a:r>
              <a:rPr lang="cs-CZ" sz="2000" dirty="0">
                <a:latin typeface="Calibri" panose="020F0502020204030204" pitchFamily="34" charset="0"/>
                <a:ea typeface="Calibri" panose="020F0502020204030204" pitchFamily="34" charset="0"/>
                <a:cs typeface="Times New Roman" panose="02020603050405020304" pitchFamily="18" charset="0"/>
              </a:rPr>
              <a:t>Kdo jste/co máte (klíčové zdroje)</a:t>
            </a:r>
          </a:p>
          <a:p>
            <a:pPr marL="342900" lvl="0" indent="-342900">
              <a:lnSpc>
                <a:spcPct val="106000"/>
              </a:lnSpc>
              <a:spcAft>
                <a:spcPts val="0"/>
              </a:spcAft>
              <a:buFont typeface="+mj-lt"/>
              <a:buAutoNum type="arabicPeriod"/>
            </a:pPr>
            <a:r>
              <a:rPr lang="cs-CZ" sz="2000" dirty="0">
                <a:latin typeface="Calibri" panose="020F0502020204030204" pitchFamily="34" charset="0"/>
                <a:ea typeface="Calibri" panose="020F0502020204030204" pitchFamily="34" charset="0"/>
                <a:cs typeface="Times New Roman" panose="02020603050405020304" pitchFamily="18" charset="0"/>
              </a:rPr>
              <a:t>Co děláte (klíčové činnosti)</a:t>
            </a:r>
          </a:p>
          <a:p>
            <a:pPr marL="342900" lvl="0" indent="-342900">
              <a:lnSpc>
                <a:spcPct val="106000"/>
              </a:lnSpc>
              <a:spcAft>
                <a:spcPts val="0"/>
              </a:spcAft>
              <a:buFont typeface="+mj-lt"/>
              <a:buAutoNum type="arabicPeriod"/>
            </a:pPr>
            <a:r>
              <a:rPr lang="cs-CZ" sz="2000" dirty="0">
                <a:latin typeface="Calibri" panose="020F0502020204030204" pitchFamily="34" charset="0"/>
                <a:ea typeface="Calibri" panose="020F0502020204030204" pitchFamily="34" charset="0"/>
                <a:cs typeface="Times New Roman" panose="02020603050405020304" pitchFamily="18" charset="0"/>
              </a:rPr>
              <a:t>Komu pomáháte (zákazníci)</a:t>
            </a:r>
          </a:p>
          <a:p>
            <a:pPr marL="342900" lvl="0" indent="-342900">
              <a:lnSpc>
                <a:spcPct val="106000"/>
              </a:lnSpc>
              <a:spcAft>
                <a:spcPts val="0"/>
              </a:spcAft>
              <a:buFont typeface="+mj-lt"/>
              <a:buAutoNum type="arabicPeriod"/>
            </a:pPr>
            <a:r>
              <a:rPr lang="cs-CZ" sz="2000" dirty="0">
                <a:latin typeface="Calibri" panose="020F0502020204030204" pitchFamily="34" charset="0"/>
                <a:ea typeface="Calibri" panose="020F0502020204030204" pitchFamily="34" charset="0"/>
                <a:cs typeface="Times New Roman" panose="02020603050405020304" pitchFamily="18" charset="0"/>
              </a:rPr>
              <a:t>Jak pomáhám (nabízená hodnota)</a:t>
            </a:r>
          </a:p>
          <a:p>
            <a:pPr marL="342900" lvl="0" indent="-342900">
              <a:lnSpc>
                <a:spcPct val="106000"/>
              </a:lnSpc>
              <a:spcAft>
                <a:spcPts val="0"/>
              </a:spcAft>
              <a:buFont typeface="+mj-lt"/>
              <a:buAutoNum type="arabicPeriod"/>
            </a:pPr>
            <a:r>
              <a:rPr lang="cs-CZ" sz="2000" dirty="0">
                <a:latin typeface="Calibri" panose="020F0502020204030204" pitchFamily="34" charset="0"/>
                <a:ea typeface="Calibri" panose="020F0502020204030204" pitchFamily="34" charset="0"/>
                <a:cs typeface="Times New Roman" panose="02020603050405020304" pitchFamily="18" charset="0"/>
              </a:rPr>
              <a:t>Jak se o vás dozvědí/Jak dodáváte své služby (marketingové kanály)</a:t>
            </a:r>
          </a:p>
          <a:p>
            <a:pPr marL="342900" lvl="0" indent="-342900">
              <a:lnSpc>
                <a:spcPct val="106000"/>
              </a:lnSpc>
              <a:spcAft>
                <a:spcPts val="0"/>
              </a:spcAft>
              <a:buFont typeface="+mj-lt"/>
              <a:buAutoNum type="arabicPeriod"/>
            </a:pPr>
            <a:r>
              <a:rPr lang="cs-CZ" sz="2000" dirty="0">
                <a:latin typeface="Calibri" panose="020F0502020204030204" pitchFamily="34" charset="0"/>
                <a:ea typeface="Calibri" panose="020F0502020204030204" pitchFamily="34" charset="0"/>
                <a:cs typeface="Times New Roman" panose="02020603050405020304" pitchFamily="18" charset="0"/>
              </a:rPr>
              <a:t>Jak jednáte a komunikujete (vztahy se zákazníky)</a:t>
            </a:r>
          </a:p>
          <a:p>
            <a:pPr marL="342900" lvl="0" indent="-342900">
              <a:lnSpc>
                <a:spcPct val="106000"/>
              </a:lnSpc>
              <a:spcAft>
                <a:spcPts val="0"/>
              </a:spcAft>
              <a:buFont typeface="+mj-lt"/>
              <a:buAutoNum type="arabicPeriod"/>
            </a:pPr>
            <a:r>
              <a:rPr lang="cs-CZ" sz="2000" dirty="0">
                <a:latin typeface="Calibri" panose="020F0502020204030204" pitchFamily="34" charset="0"/>
                <a:ea typeface="Calibri" panose="020F0502020204030204" pitchFamily="34" charset="0"/>
                <a:cs typeface="Times New Roman" panose="02020603050405020304" pitchFamily="18" charset="0"/>
              </a:rPr>
              <a:t>Kdo Vám pomáhá (klíčoví partneři)</a:t>
            </a:r>
          </a:p>
          <a:p>
            <a:pPr marL="342900" lvl="0" indent="-342900">
              <a:lnSpc>
                <a:spcPct val="106000"/>
              </a:lnSpc>
              <a:spcAft>
                <a:spcPts val="0"/>
              </a:spcAft>
              <a:buFont typeface="+mj-lt"/>
              <a:buAutoNum type="arabicPeriod"/>
            </a:pPr>
            <a:r>
              <a:rPr lang="cs-CZ" sz="2000" dirty="0">
                <a:latin typeface="Calibri" panose="020F0502020204030204" pitchFamily="34" charset="0"/>
                <a:ea typeface="Calibri" panose="020F0502020204030204" pitchFamily="34" charset="0"/>
                <a:cs typeface="Times New Roman" panose="02020603050405020304" pitchFamily="18" charset="0"/>
              </a:rPr>
              <a:t>Co získáte (zdroje příjmů)</a:t>
            </a:r>
          </a:p>
          <a:p>
            <a:pPr marL="342900" lvl="0" indent="-342900">
              <a:lnSpc>
                <a:spcPct val="106000"/>
              </a:lnSpc>
              <a:spcAft>
                <a:spcPts val="800"/>
              </a:spcAft>
              <a:buFont typeface="+mj-lt"/>
              <a:buAutoNum type="arabicPeriod"/>
            </a:pPr>
            <a:r>
              <a:rPr lang="cs-CZ" sz="2000" dirty="0">
                <a:latin typeface="Calibri" panose="020F0502020204030204" pitchFamily="34" charset="0"/>
                <a:ea typeface="Calibri" panose="020F0502020204030204" pitchFamily="34" charset="0"/>
                <a:cs typeface="Times New Roman" panose="02020603050405020304" pitchFamily="18" charset="0"/>
              </a:rPr>
              <a:t>Co dáváte (náklady)</a:t>
            </a:r>
          </a:p>
        </p:txBody>
      </p:sp>
      <p:sp>
        <p:nvSpPr>
          <p:cNvPr id="10" name="Obdélník 9">
            <a:extLst>
              <a:ext uri="{FF2B5EF4-FFF2-40B4-BE49-F238E27FC236}">
                <a16:creationId xmlns:a16="http://schemas.microsoft.com/office/drawing/2014/main" id="{1E658877-A2AE-40EB-9CEB-14BC73DB696E}"/>
              </a:ext>
            </a:extLst>
          </p:cNvPr>
          <p:cNvSpPr/>
          <p:nvPr/>
        </p:nvSpPr>
        <p:spPr>
          <a:xfrm>
            <a:off x="2374703" y="6328714"/>
            <a:ext cx="4016624" cy="217367"/>
          </a:xfrm>
          <a:prstGeom prst="rect">
            <a:avLst/>
          </a:prstGeom>
        </p:spPr>
        <p:txBody>
          <a:bodyPr wrap="square">
            <a:spAutoFit/>
          </a:bodyPr>
          <a:lstStyle/>
          <a:p>
            <a:pPr lvl="0">
              <a:lnSpc>
                <a:spcPct val="106000"/>
              </a:lnSpc>
              <a:spcAft>
                <a:spcPts val="0"/>
              </a:spcAft>
            </a:pPr>
            <a:r>
              <a:rPr lang="cs-CZ" sz="800" dirty="0">
                <a:latin typeface="Calibri" panose="020F0502020204030204" pitchFamily="34" charset="0"/>
                <a:ea typeface="Calibri" panose="020F0502020204030204" pitchFamily="34" charset="0"/>
                <a:cs typeface="Times New Roman" panose="02020603050405020304" pitchFamily="18" charset="0"/>
              </a:rPr>
              <a:t>Zdroj: </a:t>
            </a:r>
            <a:r>
              <a:rPr lang="cs-CZ" sz="800" dirty="0" err="1">
                <a:latin typeface="Calibri" panose="020F0502020204030204" pitchFamily="34" charset="0"/>
                <a:ea typeface="Calibri" panose="020F0502020204030204" pitchFamily="34" charset="0"/>
                <a:cs typeface="Times New Roman" panose="02020603050405020304" pitchFamily="18" charset="0"/>
              </a:rPr>
              <a:t>Clark</a:t>
            </a:r>
            <a:r>
              <a:rPr lang="cs-CZ" sz="800" dirty="0">
                <a:latin typeface="Calibri" panose="020F0502020204030204" pitchFamily="34" charset="0"/>
                <a:ea typeface="Calibri" panose="020F0502020204030204" pitchFamily="34" charset="0"/>
                <a:cs typeface="Times New Roman" panose="02020603050405020304" pitchFamily="18" charset="0"/>
              </a:rPr>
              <a:t> et al. (Osobní business model, s. 53)</a:t>
            </a:r>
          </a:p>
        </p:txBody>
      </p:sp>
    </p:spTree>
    <p:extLst>
      <p:ext uri="{BB962C8B-B14F-4D97-AF65-F5344CB8AC3E}">
        <p14:creationId xmlns:p14="http://schemas.microsoft.com/office/powerpoint/2010/main" val="4378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fade">
                                      <p:cBhvr>
                                        <p:cTn id="37" dur="500"/>
                                        <p:tgtEl>
                                          <p:spTgt spid="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xEl>
                                              <p:pRg st="7" end="7"/>
                                            </p:txEl>
                                          </p:spTgt>
                                        </p:tgtEl>
                                        <p:attrNameLst>
                                          <p:attrName>style.visibility</p:attrName>
                                        </p:attrNameLst>
                                      </p:cBhvr>
                                      <p:to>
                                        <p:strVal val="visible"/>
                                      </p:to>
                                    </p:set>
                                    <p:animEffect transition="in" filter="fade">
                                      <p:cBhvr>
                                        <p:cTn id="42" dur="500"/>
                                        <p:tgtEl>
                                          <p:spTgt spid="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xEl>
                                              <p:pRg st="8" end="8"/>
                                            </p:txEl>
                                          </p:spTgt>
                                        </p:tgtEl>
                                        <p:attrNameLst>
                                          <p:attrName>style.visibility</p:attrName>
                                        </p:attrNameLst>
                                      </p:cBhvr>
                                      <p:to>
                                        <p:strVal val="visible"/>
                                      </p:to>
                                    </p:set>
                                    <p:animEffect transition="in" filter="fade">
                                      <p:cBhvr>
                                        <p:cTn id="47" dur="500"/>
                                        <p:tgtEl>
                                          <p:spTgt spid="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
                                            <p:txEl>
                                              <p:pRg st="0" end="0"/>
                                            </p:txEl>
                                          </p:spTgt>
                                        </p:tgtEl>
                                        <p:attrNameLst>
                                          <p:attrName>style.visibility</p:attrName>
                                        </p:attrNameLst>
                                      </p:cBhvr>
                                      <p:to>
                                        <p:strVal val="visible"/>
                                      </p:to>
                                    </p:set>
                                    <p:animEffect transition="in" filter="fade">
                                      <p:cBhvr>
                                        <p:cTn id="5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6556603"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Vymezení osobního business modelu</a:t>
            </a:r>
          </a:p>
        </p:txBody>
      </p:sp>
      <p:pic>
        <p:nvPicPr>
          <p:cNvPr id="2" name="Obrázek 1">
            <a:extLst>
              <a:ext uri="{FF2B5EF4-FFF2-40B4-BE49-F238E27FC236}">
                <a16:creationId xmlns:a16="http://schemas.microsoft.com/office/drawing/2014/main" id="{D15E22B9-DB7A-4254-9BDC-BBBEFF2B2834}"/>
              </a:ext>
            </a:extLst>
          </p:cNvPr>
          <p:cNvPicPr>
            <a:picLocks noChangeAspect="1"/>
          </p:cNvPicPr>
          <p:nvPr/>
        </p:nvPicPr>
        <p:blipFill rotWithShape="1">
          <a:blip r:embed="rId2"/>
          <a:srcRect l="19486" t="21961" r="20661" b="8070"/>
          <a:stretch/>
        </p:blipFill>
        <p:spPr>
          <a:xfrm>
            <a:off x="0" y="-5197"/>
            <a:ext cx="10437191" cy="6863197"/>
          </a:xfrm>
          <a:prstGeom prst="rect">
            <a:avLst/>
          </a:prstGeom>
        </p:spPr>
      </p:pic>
      <p:sp>
        <p:nvSpPr>
          <p:cNvPr id="6" name="TextovéPole 5">
            <a:extLst>
              <a:ext uri="{FF2B5EF4-FFF2-40B4-BE49-F238E27FC236}">
                <a16:creationId xmlns:a16="http://schemas.microsoft.com/office/drawing/2014/main" id="{6FD15721-4FDB-4905-9931-AA9A366746C7}"/>
              </a:ext>
            </a:extLst>
          </p:cNvPr>
          <p:cNvSpPr txBox="1"/>
          <p:nvPr/>
        </p:nvSpPr>
        <p:spPr>
          <a:xfrm>
            <a:off x="10437191" y="5907741"/>
            <a:ext cx="1485868" cy="708212"/>
          </a:xfrm>
          <a:prstGeom prst="rect">
            <a:avLst/>
          </a:prstGeom>
          <a:solidFill>
            <a:schemeClr val="bg1"/>
          </a:solidFill>
        </p:spPr>
        <p:txBody>
          <a:bodyPr wrap="square" rtlCol="0">
            <a:spAutoFit/>
          </a:bodyPr>
          <a:lstStyle/>
          <a:p>
            <a:endParaRPr lang="cs-CZ" dirty="0"/>
          </a:p>
        </p:txBody>
      </p:sp>
      <mc:AlternateContent xmlns:mc="http://schemas.openxmlformats.org/markup-compatibility/2006" xmlns:p14="http://schemas.microsoft.com/office/powerpoint/2010/main">
        <mc:Choice Requires="p14">
          <p:contentPart p14:bwMode="auto" r:id="rId3">
            <p14:nvContentPartPr>
              <p14:cNvPr id="8" name="Rukopis 7">
                <a:extLst>
                  <a:ext uri="{FF2B5EF4-FFF2-40B4-BE49-F238E27FC236}">
                    <a16:creationId xmlns:a16="http://schemas.microsoft.com/office/drawing/2014/main" id="{894D7321-6817-4712-B5C0-774D74F75D43}"/>
                  </a:ext>
                </a:extLst>
              </p14:cNvPr>
              <p14:cNvContentPartPr/>
              <p14:nvPr/>
            </p14:nvContentPartPr>
            <p14:xfrm>
              <a:off x="9153021" y="672254"/>
              <a:ext cx="913680" cy="28440"/>
            </p14:xfrm>
          </p:contentPart>
        </mc:Choice>
        <mc:Fallback xmlns="">
          <p:pic>
            <p:nvPicPr>
              <p:cNvPr id="8" name="Rukopis 7">
                <a:extLst>
                  <a:ext uri="{FF2B5EF4-FFF2-40B4-BE49-F238E27FC236}">
                    <a16:creationId xmlns:a16="http://schemas.microsoft.com/office/drawing/2014/main" id="{894D7321-6817-4712-B5C0-774D74F75D43}"/>
                  </a:ext>
                </a:extLst>
              </p:cNvPr>
              <p:cNvPicPr/>
              <p:nvPr/>
            </p:nvPicPr>
            <p:blipFill>
              <a:blip r:embed="rId4"/>
              <a:stretch>
                <a:fillRect/>
              </a:stretch>
            </p:blipFill>
            <p:spPr>
              <a:xfrm>
                <a:off x="9117021" y="636254"/>
                <a:ext cx="98532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Rukopis 9">
                <a:extLst>
                  <a:ext uri="{FF2B5EF4-FFF2-40B4-BE49-F238E27FC236}">
                    <a16:creationId xmlns:a16="http://schemas.microsoft.com/office/drawing/2014/main" id="{DC9F6796-0DC3-48E1-98DB-5DF6FB351096}"/>
                  </a:ext>
                </a:extLst>
              </p14:cNvPr>
              <p14:cNvContentPartPr/>
              <p14:nvPr/>
            </p14:nvContentPartPr>
            <p14:xfrm>
              <a:off x="5011221" y="436814"/>
              <a:ext cx="913680" cy="65880"/>
            </p14:xfrm>
          </p:contentPart>
        </mc:Choice>
        <mc:Fallback xmlns="">
          <p:pic>
            <p:nvPicPr>
              <p:cNvPr id="10" name="Rukopis 9">
                <a:extLst>
                  <a:ext uri="{FF2B5EF4-FFF2-40B4-BE49-F238E27FC236}">
                    <a16:creationId xmlns:a16="http://schemas.microsoft.com/office/drawing/2014/main" id="{DC9F6796-0DC3-48E1-98DB-5DF6FB351096}"/>
                  </a:ext>
                </a:extLst>
              </p:cNvPr>
              <p:cNvPicPr/>
              <p:nvPr/>
            </p:nvPicPr>
            <p:blipFill>
              <a:blip r:embed="rId6"/>
              <a:stretch>
                <a:fillRect/>
              </a:stretch>
            </p:blipFill>
            <p:spPr>
              <a:xfrm>
                <a:off x="4975581" y="401174"/>
                <a:ext cx="98532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Rukopis 13">
                <a:extLst>
                  <a:ext uri="{FF2B5EF4-FFF2-40B4-BE49-F238E27FC236}">
                    <a16:creationId xmlns:a16="http://schemas.microsoft.com/office/drawing/2014/main" id="{0FA86ABD-8F7C-47CD-BDD0-0F6F4E26AEAD}"/>
                  </a:ext>
                </a:extLst>
              </p14:cNvPr>
              <p14:cNvContentPartPr/>
              <p14:nvPr/>
            </p14:nvContentPartPr>
            <p14:xfrm>
              <a:off x="7684221" y="243494"/>
              <a:ext cx="151200" cy="186480"/>
            </p14:xfrm>
          </p:contentPart>
        </mc:Choice>
        <mc:Fallback xmlns="">
          <p:pic>
            <p:nvPicPr>
              <p:cNvPr id="14" name="Rukopis 13">
                <a:extLst>
                  <a:ext uri="{FF2B5EF4-FFF2-40B4-BE49-F238E27FC236}">
                    <a16:creationId xmlns:a16="http://schemas.microsoft.com/office/drawing/2014/main" id="{0FA86ABD-8F7C-47CD-BDD0-0F6F4E26AEAD}"/>
                  </a:ext>
                </a:extLst>
              </p:cNvPr>
              <p:cNvPicPr/>
              <p:nvPr/>
            </p:nvPicPr>
            <p:blipFill>
              <a:blip r:embed="rId8"/>
              <a:stretch>
                <a:fillRect/>
              </a:stretch>
            </p:blipFill>
            <p:spPr>
              <a:xfrm>
                <a:off x="7648221" y="207494"/>
                <a:ext cx="222840" cy="258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9" name="Rukopis 28">
                <a:extLst>
                  <a:ext uri="{FF2B5EF4-FFF2-40B4-BE49-F238E27FC236}">
                    <a16:creationId xmlns:a16="http://schemas.microsoft.com/office/drawing/2014/main" id="{976B1DDE-55BC-4338-A1E8-83D3D651B7ED}"/>
                  </a:ext>
                </a:extLst>
              </p14:cNvPr>
              <p14:cNvContentPartPr/>
              <p14:nvPr/>
            </p14:nvContentPartPr>
            <p14:xfrm>
              <a:off x="7036941" y="2268134"/>
              <a:ext cx="2003760" cy="322920"/>
            </p14:xfrm>
          </p:contentPart>
        </mc:Choice>
        <mc:Fallback xmlns="">
          <p:pic>
            <p:nvPicPr>
              <p:cNvPr id="29" name="Rukopis 28">
                <a:extLst>
                  <a:ext uri="{FF2B5EF4-FFF2-40B4-BE49-F238E27FC236}">
                    <a16:creationId xmlns:a16="http://schemas.microsoft.com/office/drawing/2014/main" id="{976B1DDE-55BC-4338-A1E8-83D3D651B7ED}"/>
                  </a:ext>
                </a:extLst>
              </p:cNvPr>
              <p:cNvPicPr/>
              <p:nvPr/>
            </p:nvPicPr>
            <p:blipFill>
              <a:blip r:embed="rId10"/>
              <a:stretch>
                <a:fillRect/>
              </a:stretch>
            </p:blipFill>
            <p:spPr>
              <a:xfrm>
                <a:off x="7001295" y="2232134"/>
                <a:ext cx="2075413" cy="394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2" name="Rukopis 31">
                <a:extLst>
                  <a:ext uri="{FF2B5EF4-FFF2-40B4-BE49-F238E27FC236}">
                    <a16:creationId xmlns:a16="http://schemas.microsoft.com/office/drawing/2014/main" id="{42AA5BF9-5852-476E-9417-DBE00DEBE139}"/>
                  </a:ext>
                </a:extLst>
              </p14:cNvPr>
              <p14:cNvContentPartPr/>
              <p14:nvPr/>
            </p14:nvContentPartPr>
            <p14:xfrm>
              <a:off x="9900381" y="3729374"/>
              <a:ext cx="1010520" cy="1668600"/>
            </p14:xfrm>
          </p:contentPart>
        </mc:Choice>
        <mc:Fallback xmlns="">
          <p:pic>
            <p:nvPicPr>
              <p:cNvPr id="32" name="Rukopis 31">
                <a:extLst>
                  <a:ext uri="{FF2B5EF4-FFF2-40B4-BE49-F238E27FC236}">
                    <a16:creationId xmlns:a16="http://schemas.microsoft.com/office/drawing/2014/main" id="{42AA5BF9-5852-476E-9417-DBE00DEBE139}"/>
                  </a:ext>
                </a:extLst>
              </p:cNvPr>
              <p:cNvPicPr/>
              <p:nvPr/>
            </p:nvPicPr>
            <p:blipFill>
              <a:blip r:embed="rId12"/>
              <a:stretch>
                <a:fillRect/>
              </a:stretch>
            </p:blipFill>
            <p:spPr>
              <a:xfrm>
                <a:off x="9864741" y="3693374"/>
                <a:ext cx="1082160" cy="17402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4" name="Rukopis 33">
                <a:extLst>
                  <a:ext uri="{FF2B5EF4-FFF2-40B4-BE49-F238E27FC236}">
                    <a16:creationId xmlns:a16="http://schemas.microsoft.com/office/drawing/2014/main" id="{794AFD88-87EB-4D27-9D19-976535955DCB}"/>
                  </a:ext>
                </a:extLst>
              </p14:cNvPr>
              <p14:cNvContentPartPr/>
              <p14:nvPr/>
            </p14:nvContentPartPr>
            <p14:xfrm>
              <a:off x="2553861" y="2133494"/>
              <a:ext cx="234720" cy="161640"/>
            </p14:xfrm>
          </p:contentPart>
        </mc:Choice>
        <mc:Fallback xmlns="">
          <p:pic>
            <p:nvPicPr>
              <p:cNvPr id="34" name="Rukopis 33">
                <a:extLst>
                  <a:ext uri="{FF2B5EF4-FFF2-40B4-BE49-F238E27FC236}">
                    <a16:creationId xmlns:a16="http://schemas.microsoft.com/office/drawing/2014/main" id="{794AFD88-87EB-4D27-9D19-976535955DCB}"/>
                  </a:ext>
                </a:extLst>
              </p:cNvPr>
              <p:cNvPicPr/>
              <p:nvPr/>
            </p:nvPicPr>
            <p:blipFill>
              <a:blip r:embed="rId14"/>
              <a:stretch>
                <a:fillRect/>
              </a:stretch>
            </p:blipFill>
            <p:spPr>
              <a:xfrm>
                <a:off x="2518221" y="2097494"/>
                <a:ext cx="306360" cy="2332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6" name="Rukopis 35">
                <a:extLst>
                  <a:ext uri="{FF2B5EF4-FFF2-40B4-BE49-F238E27FC236}">
                    <a16:creationId xmlns:a16="http://schemas.microsoft.com/office/drawing/2014/main" id="{37502ADF-065F-4D27-9CEF-6413DC751FEF}"/>
                  </a:ext>
                </a:extLst>
              </p14:cNvPr>
              <p14:cNvContentPartPr/>
              <p14:nvPr/>
            </p14:nvContentPartPr>
            <p14:xfrm>
              <a:off x="2625861" y="261494"/>
              <a:ext cx="219240" cy="189000"/>
            </p14:xfrm>
          </p:contentPart>
        </mc:Choice>
        <mc:Fallback xmlns="">
          <p:pic>
            <p:nvPicPr>
              <p:cNvPr id="36" name="Rukopis 35">
                <a:extLst>
                  <a:ext uri="{FF2B5EF4-FFF2-40B4-BE49-F238E27FC236}">
                    <a16:creationId xmlns:a16="http://schemas.microsoft.com/office/drawing/2014/main" id="{37502ADF-065F-4D27-9CEF-6413DC751FEF}"/>
                  </a:ext>
                </a:extLst>
              </p:cNvPr>
              <p:cNvPicPr/>
              <p:nvPr/>
            </p:nvPicPr>
            <p:blipFill>
              <a:blip r:embed="rId16"/>
              <a:stretch>
                <a:fillRect/>
              </a:stretch>
            </p:blipFill>
            <p:spPr>
              <a:xfrm>
                <a:off x="2589861" y="225854"/>
                <a:ext cx="29088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7" name="Rukopis 36">
                <a:extLst>
                  <a:ext uri="{FF2B5EF4-FFF2-40B4-BE49-F238E27FC236}">
                    <a16:creationId xmlns:a16="http://schemas.microsoft.com/office/drawing/2014/main" id="{D9D67B2C-5B95-49A9-BC06-AFA62A5370B8}"/>
                  </a:ext>
                </a:extLst>
              </p14:cNvPr>
              <p14:cNvContentPartPr/>
              <p14:nvPr/>
            </p14:nvContentPartPr>
            <p14:xfrm>
              <a:off x="250941" y="438614"/>
              <a:ext cx="941400" cy="27360"/>
            </p14:xfrm>
          </p:contentPart>
        </mc:Choice>
        <mc:Fallback xmlns="">
          <p:pic>
            <p:nvPicPr>
              <p:cNvPr id="37" name="Rukopis 36">
                <a:extLst>
                  <a:ext uri="{FF2B5EF4-FFF2-40B4-BE49-F238E27FC236}">
                    <a16:creationId xmlns:a16="http://schemas.microsoft.com/office/drawing/2014/main" id="{D9D67B2C-5B95-49A9-BC06-AFA62A5370B8}"/>
                  </a:ext>
                </a:extLst>
              </p:cNvPr>
              <p:cNvPicPr/>
              <p:nvPr/>
            </p:nvPicPr>
            <p:blipFill>
              <a:blip r:embed="rId18"/>
              <a:stretch>
                <a:fillRect/>
              </a:stretch>
            </p:blipFill>
            <p:spPr>
              <a:xfrm>
                <a:off x="214941" y="402974"/>
                <a:ext cx="101304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2" name="Rukopis 41">
                <a:extLst>
                  <a:ext uri="{FF2B5EF4-FFF2-40B4-BE49-F238E27FC236}">
                    <a16:creationId xmlns:a16="http://schemas.microsoft.com/office/drawing/2014/main" id="{5D94E5BE-DCBB-4355-BB8E-21D494AC27CE}"/>
                  </a:ext>
                </a:extLst>
              </p14:cNvPr>
              <p14:cNvContentPartPr/>
              <p14:nvPr/>
            </p14:nvContentPartPr>
            <p14:xfrm>
              <a:off x="1218981" y="4267214"/>
              <a:ext cx="568080" cy="755640"/>
            </p14:xfrm>
          </p:contentPart>
        </mc:Choice>
        <mc:Fallback xmlns="">
          <p:pic>
            <p:nvPicPr>
              <p:cNvPr id="42" name="Rukopis 41">
                <a:extLst>
                  <a:ext uri="{FF2B5EF4-FFF2-40B4-BE49-F238E27FC236}">
                    <a16:creationId xmlns:a16="http://schemas.microsoft.com/office/drawing/2014/main" id="{5D94E5BE-DCBB-4355-BB8E-21D494AC27CE}"/>
                  </a:ext>
                </a:extLst>
              </p:cNvPr>
              <p:cNvPicPr/>
              <p:nvPr/>
            </p:nvPicPr>
            <p:blipFill>
              <a:blip r:embed="rId20"/>
              <a:stretch>
                <a:fillRect/>
              </a:stretch>
            </p:blipFill>
            <p:spPr>
              <a:xfrm>
                <a:off x="1183364" y="4231214"/>
                <a:ext cx="639675" cy="8272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3" name="Rukopis 42">
                <a:extLst>
                  <a:ext uri="{FF2B5EF4-FFF2-40B4-BE49-F238E27FC236}">
                    <a16:creationId xmlns:a16="http://schemas.microsoft.com/office/drawing/2014/main" id="{DFAE34AA-C9EF-4DEE-9C69-01A6CB3D21BE}"/>
                  </a:ext>
                </a:extLst>
              </p14:cNvPr>
              <p14:cNvContentPartPr/>
              <p14:nvPr/>
            </p14:nvContentPartPr>
            <p14:xfrm>
              <a:off x="4043181" y="4329854"/>
              <a:ext cx="538200" cy="593640"/>
            </p14:xfrm>
          </p:contentPart>
        </mc:Choice>
        <mc:Fallback xmlns="">
          <p:pic>
            <p:nvPicPr>
              <p:cNvPr id="43" name="Rukopis 42">
                <a:extLst>
                  <a:ext uri="{FF2B5EF4-FFF2-40B4-BE49-F238E27FC236}">
                    <a16:creationId xmlns:a16="http://schemas.microsoft.com/office/drawing/2014/main" id="{DFAE34AA-C9EF-4DEE-9C69-01A6CB3D21BE}"/>
                  </a:ext>
                </a:extLst>
              </p:cNvPr>
              <p:cNvPicPr/>
              <p:nvPr/>
            </p:nvPicPr>
            <p:blipFill>
              <a:blip r:embed="rId22"/>
              <a:stretch>
                <a:fillRect/>
              </a:stretch>
            </p:blipFill>
            <p:spPr>
              <a:xfrm>
                <a:off x="4007181" y="4293854"/>
                <a:ext cx="609840" cy="6652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4" name="Rukopis 43">
                <a:extLst>
                  <a:ext uri="{FF2B5EF4-FFF2-40B4-BE49-F238E27FC236}">
                    <a16:creationId xmlns:a16="http://schemas.microsoft.com/office/drawing/2014/main" id="{5B75FD50-855B-4B08-AF70-15D146325E49}"/>
                  </a:ext>
                </a:extLst>
              </p14:cNvPr>
              <p14:cNvContentPartPr/>
              <p14:nvPr/>
            </p14:nvContentPartPr>
            <p14:xfrm>
              <a:off x="4876581" y="5477174"/>
              <a:ext cx="501480" cy="19080"/>
            </p14:xfrm>
          </p:contentPart>
        </mc:Choice>
        <mc:Fallback xmlns="">
          <p:pic>
            <p:nvPicPr>
              <p:cNvPr id="44" name="Rukopis 43">
                <a:extLst>
                  <a:ext uri="{FF2B5EF4-FFF2-40B4-BE49-F238E27FC236}">
                    <a16:creationId xmlns:a16="http://schemas.microsoft.com/office/drawing/2014/main" id="{5B75FD50-855B-4B08-AF70-15D146325E49}"/>
                  </a:ext>
                </a:extLst>
              </p:cNvPr>
              <p:cNvPicPr/>
              <p:nvPr/>
            </p:nvPicPr>
            <p:blipFill>
              <a:blip r:embed="rId24"/>
              <a:stretch>
                <a:fillRect/>
              </a:stretch>
            </p:blipFill>
            <p:spPr>
              <a:xfrm>
                <a:off x="4840941" y="5441174"/>
                <a:ext cx="57312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5" name="Rukopis 44">
                <a:extLst>
                  <a:ext uri="{FF2B5EF4-FFF2-40B4-BE49-F238E27FC236}">
                    <a16:creationId xmlns:a16="http://schemas.microsoft.com/office/drawing/2014/main" id="{6C2B936E-D4D9-4D68-A39A-E8D1A3278332}"/>
                  </a:ext>
                </a:extLst>
              </p14:cNvPr>
              <p14:cNvContentPartPr/>
              <p14:nvPr/>
            </p14:nvContentPartPr>
            <p14:xfrm>
              <a:off x="4876581" y="5611454"/>
              <a:ext cx="492480" cy="27360"/>
            </p14:xfrm>
          </p:contentPart>
        </mc:Choice>
        <mc:Fallback xmlns="">
          <p:pic>
            <p:nvPicPr>
              <p:cNvPr id="45" name="Rukopis 44">
                <a:extLst>
                  <a:ext uri="{FF2B5EF4-FFF2-40B4-BE49-F238E27FC236}">
                    <a16:creationId xmlns:a16="http://schemas.microsoft.com/office/drawing/2014/main" id="{6C2B936E-D4D9-4D68-A39A-E8D1A3278332}"/>
                  </a:ext>
                </a:extLst>
              </p:cNvPr>
              <p:cNvPicPr/>
              <p:nvPr/>
            </p:nvPicPr>
            <p:blipFill>
              <a:blip r:embed="rId26"/>
              <a:stretch>
                <a:fillRect/>
              </a:stretch>
            </p:blipFill>
            <p:spPr>
              <a:xfrm>
                <a:off x="4840941" y="5575814"/>
                <a:ext cx="564120" cy="99000"/>
              </a:xfrm>
              <a:prstGeom prst="rect">
                <a:avLst/>
              </a:prstGeom>
            </p:spPr>
          </p:pic>
        </mc:Fallback>
      </mc:AlternateContent>
    </p:spTree>
    <p:extLst>
      <p:ext uri="{BB962C8B-B14F-4D97-AF65-F5344CB8AC3E}">
        <p14:creationId xmlns:p14="http://schemas.microsoft.com/office/powerpoint/2010/main" val="31971224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6247223"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Příklad osobního business modelu</a:t>
            </a:r>
          </a:p>
        </p:txBody>
      </p:sp>
      <p:sp>
        <p:nvSpPr>
          <p:cNvPr id="9" name="Obdélník 8">
            <a:extLst>
              <a:ext uri="{FF2B5EF4-FFF2-40B4-BE49-F238E27FC236}">
                <a16:creationId xmlns:a16="http://schemas.microsoft.com/office/drawing/2014/main" id="{3AC8DA7F-E413-4A25-897A-881DDF1D034F}"/>
              </a:ext>
            </a:extLst>
          </p:cNvPr>
          <p:cNvSpPr/>
          <p:nvPr/>
        </p:nvSpPr>
        <p:spPr>
          <a:xfrm>
            <a:off x="8502315" y="1975258"/>
            <a:ext cx="3112168" cy="1057212"/>
          </a:xfrm>
          <a:prstGeom prst="rect">
            <a:avLst/>
          </a:prstGeom>
        </p:spPr>
        <p:txBody>
          <a:bodyPr wrap="square">
            <a:spAutoFit/>
          </a:bodyPr>
          <a:lstStyle/>
          <a:p>
            <a:pPr lvl="0" algn="ctr">
              <a:lnSpc>
                <a:spcPct val="106000"/>
              </a:lnSpc>
              <a:spcAft>
                <a:spcPts val="0"/>
              </a:spcAft>
            </a:pPr>
            <a:r>
              <a:rPr lang="cs-CZ" sz="2000" dirty="0">
                <a:latin typeface="Calibri" panose="020F0502020204030204" pitchFamily="34" charset="0"/>
                <a:ea typeface="Calibri" panose="020F0502020204030204" pitchFamily="34" charset="0"/>
                <a:cs typeface="Times New Roman" panose="02020603050405020304" pitchFamily="18" charset="0"/>
              </a:rPr>
              <a:t>Příklad osobního business modelu rozhlasového moderátora</a:t>
            </a:r>
          </a:p>
        </p:txBody>
      </p:sp>
      <p:pic>
        <p:nvPicPr>
          <p:cNvPr id="4" name="Obrázek 3">
            <a:extLst>
              <a:ext uri="{FF2B5EF4-FFF2-40B4-BE49-F238E27FC236}">
                <a16:creationId xmlns:a16="http://schemas.microsoft.com/office/drawing/2014/main" id="{28B72E2D-2B48-4634-8644-8C364BC21C2D}"/>
              </a:ext>
            </a:extLst>
          </p:cNvPr>
          <p:cNvPicPr>
            <a:picLocks noChangeAspect="1"/>
          </p:cNvPicPr>
          <p:nvPr/>
        </p:nvPicPr>
        <p:blipFill rotWithShape="1">
          <a:blip r:embed="rId2"/>
          <a:srcRect l="30000" t="28538" r="29737" b="25848"/>
          <a:stretch/>
        </p:blipFill>
        <p:spPr>
          <a:xfrm>
            <a:off x="251520" y="1029838"/>
            <a:ext cx="8090375" cy="5155633"/>
          </a:xfrm>
          <a:prstGeom prst="rect">
            <a:avLst/>
          </a:prstGeom>
        </p:spPr>
      </p:pic>
      <p:pic>
        <p:nvPicPr>
          <p:cNvPr id="6" name="Obrázek 5">
            <a:extLst>
              <a:ext uri="{FF2B5EF4-FFF2-40B4-BE49-F238E27FC236}">
                <a16:creationId xmlns:a16="http://schemas.microsoft.com/office/drawing/2014/main" id="{311B0004-D1E5-4355-AE1F-60190F5AD93E}"/>
              </a:ext>
            </a:extLst>
          </p:cNvPr>
          <p:cNvPicPr>
            <a:picLocks noChangeAspect="1"/>
          </p:cNvPicPr>
          <p:nvPr/>
        </p:nvPicPr>
        <p:blipFill>
          <a:blip r:embed="rId3"/>
          <a:stretch>
            <a:fillRect/>
          </a:stretch>
        </p:blipFill>
        <p:spPr>
          <a:xfrm>
            <a:off x="8986836" y="3200119"/>
            <a:ext cx="2143125" cy="2143125"/>
          </a:xfrm>
          <a:prstGeom prst="rect">
            <a:avLst/>
          </a:prstGeom>
        </p:spPr>
      </p:pic>
    </p:spTree>
    <p:extLst>
      <p:ext uri="{BB962C8B-B14F-4D97-AF65-F5344CB8AC3E}">
        <p14:creationId xmlns:p14="http://schemas.microsoft.com/office/powerpoint/2010/main" val="274021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6349815"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Příklady osobního business modelu</a:t>
            </a:r>
          </a:p>
        </p:txBody>
      </p:sp>
      <p:pic>
        <p:nvPicPr>
          <p:cNvPr id="3" name="Obrázek 2">
            <a:extLst>
              <a:ext uri="{FF2B5EF4-FFF2-40B4-BE49-F238E27FC236}">
                <a16:creationId xmlns:a16="http://schemas.microsoft.com/office/drawing/2014/main" id="{62A9A0F8-C367-4388-831D-BC346D6CD9E0}"/>
              </a:ext>
            </a:extLst>
          </p:cNvPr>
          <p:cNvPicPr>
            <a:picLocks noChangeAspect="1"/>
          </p:cNvPicPr>
          <p:nvPr/>
        </p:nvPicPr>
        <p:blipFill>
          <a:blip r:embed="rId2"/>
          <a:stretch>
            <a:fillRect/>
          </a:stretch>
        </p:blipFill>
        <p:spPr>
          <a:xfrm rot="16200000">
            <a:off x="1137046" y="-1137047"/>
            <a:ext cx="6853865" cy="9127958"/>
          </a:xfrm>
          <a:prstGeom prst="rect">
            <a:avLst/>
          </a:prstGeom>
        </p:spPr>
      </p:pic>
      <p:sp>
        <p:nvSpPr>
          <p:cNvPr id="6" name="TextovéPole 5">
            <a:extLst>
              <a:ext uri="{FF2B5EF4-FFF2-40B4-BE49-F238E27FC236}">
                <a16:creationId xmlns:a16="http://schemas.microsoft.com/office/drawing/2014/main" id="{C6EDA087-656D-4DB1-9A0C-48137C06EB19}"/>
              </a:ext>
            </a:extLst>
          </p:cNvPr>
          <p:cNvSpPr txBox="1"/>
          <p:nvPr/>
        </p:nvSpPr>
        <p:spPr>
          <a:xfrm>
            <a:off x="9133465" y="824753"/>
            <a:ext cx="1202841" cy="502023"/>
          </a:xfrm>
          <a:prstGeom prst="rect">
            <a:avLst/>
          </a:prstGeom>
          <a:solidFill>
            <a:schemeClr val="bg1"/>
          </a:solidFill>
        </p:spPr>
        <p:txBody>
          <a:bodyPr wrap="square" rtlCol="0">
            <a:spAutoFit/>
          </a:bodyPr>
          <a:lstStyle/>
          <a:p>
            <a:endParaRPr lang="cs-CZ" dirty="0"/>
          </a:p>
        </p:txBody>
      </p:sp>
      <p:sp>
        <p:nvSpPr>
          <p:cNvPr id="7" name="TextovéPole 6">
            <a:extLst>
              <a:ext uri="{FF2B5EF4-FFF2-40B4-BE49-F238E27FC236}">
                <a16:creationId xmlns:a16="http://schemas.microsoft.com/office/drawing/2014/main" id="{D8A8F58A-0F02-4ABA-85CD-2993D343656A}"/>
              </a:ext>
            </a:extLst>
          </p:cNvPr>
          <p:cNvSpPr txBox="1"/>
          <p:nvPr/>
        </p:nvSpPr>
        <p:spPr>
          <a:xfrm>
            <a:off x="9127958" y="5952564"/>
            <a:ext cx="2786136" cy="502023"/>
          </a:xfrm>
          <a:prstGeom prst="rect">
            <a:avLst/>
          </a:prstGeom>
          <a:solidFill>
            <a:schemeClr val="bg1"/>
          </a:solidFill>
        </p:spPr>
        <p:txBody>
          <a:bodyPr wrap="square" rtlCol="0">
            <a:spAutoFit/>
          </a:bodyPr>
          <a:lstStyle/>
          <a:p>
            <a:endParaRPr lang="cs-CZ" dirty="0"/>
          </a:p>
        </p:txBody>
      </p:sp>
      <p:sp>
        <p:nvSpPr>
          <p:cNvPr id="8" name="Obdélník 7">
            <a:extLst>
              <a:ext uri="{FF2B5EF4-FFF2-40B4-BE49-F238E27FC236}">
                <a16:creationId xmlns:a16="http://schemas.microsoft.com/office/drawing/2014/main" id="{700BA57B-BD16-4122-A5C2-F010279A4605}"/>
              </a:ext>
            </a:extLst>
          </p:cNvPr>
          <p:cNvSpPr/>
          <p:nvPr/>
        </p:nvSpPr>
        <p:spPr>
          <a:xfrm>
            <a:off x="9430872" y="1975258"/>
            <a:ext cx="2183612" cy="2563394"/>
          </a:xfrm>
          <a:prstGeom prst="rect">
            <a:avLst/>
          </a:prstGeom>
        </p:spPr>
        <p:txBody>
          <a:bodyPr wrap="square">
            <a:spAutoFit/>
          </a:bodyPr>
          <a:lstStyle/>
          <a:p>
            <a:pPr lvl="0" algn="ctr">
              <a:lnSpc>
                <a:spcPct val="106000"/>
              </a:lnSpc>
              <a:spcAft>
                <a:spcPts val="0"/>
              </a:spcAft>
            </a:pPr>
            <a:r>
              <a:rPr lang="cs-CZ" sz="2000" dirty="0">
                <a:latin typeface="Calibri" panose="020F0502020204030204" pitchFamily="34" charset="0"/>
                <a:ea typeface="Calibri" panose="020F0502020204030204" pitchFamily="34" charset="0"/>
                <a:cs typeface="Times New Roman" panose="02020603050405020304" pitchFamily="18" charset="0"/>
              </a:rPr>
              <a:t>Příklad osobního business modelu – </a:t>
            </a:r>
            <a:r>
              <a:rPr lang="cs-CZ" sz="2000" dirty="0" err="1">
                <a:latin typeface="Calibri" panose="020F0502020204030204" pitchFamily="34" charset="0"/>
                <a:ea typeface="Calibri" panose="020F0502020204030204" pitchFamily="34" charset="0"/>
                <a:cs typeface="Times New Roman" panose="02020603050405020304" pitchFamily="18" charset="0"/>
              </a:rPr>
              <a:t>J.D.Roth</a:t>
            </a:r>
            <a:r>
              <a:rPr lang="cs-CZ" sz="2000" dirty="0">
                <a:latin typeface="Calibri" panose="020F0502020204030204" pitchFamily="34" charset="0"/>
                <a:ea typeface="Calibri" panose="020F0502020204030204" pitchFamily="34" charset="0"/>
                <a:cs typeface="Times New Roman" panose="02020603050405020304" pitchFamily="18" charset="0"/>
              </a:rPr>
              <a:t> (</a:t>
            </a:r>
            <a:r>
              <a:rPr lang="cs-CZ" sz="2000" dirty="0" err="1">
                <a:latin typeface="Calibri" panose="020F0502020204030204" pitchFamily="34" charset="0"/>
                <a:ea typeface="Calibri" panose="020F0502020204030204" pitchFamily="34" charset="0"/>
                <a:cs typeface="Times New Roman" panose="02020603050405020304" pitchFamily="18" charset="0"/>
              </a:rPr>
              <a:t>blogger</a:t>
            </a:r>
            <a:r>
              <a:rPr lang="cs-CZ" sz="2000" dirty="0">
                <a:latin typeface="Calibri" panose="020F0502020204030204" pitchFamily="34" charset="0"/>
                <a:ea typeface="Calibri" panose="020F0502020204030204" pitchFamily="34" charset="0"/>
                <a:cs typeface="Times New Roman" panose="02020603050405020304" pitchFamily="18" charset="0"/>
              </a:rPr>
              <a:t>). </a:t>
            </a:r>
            <a:r>
              <a:rPr lang="cs-CZ" sz="1600" dirty="0">
                <a:latin typeface="Calibri" panose="020F0502020204030204" pitchFamily="34" charset="0"/>
                <a:ea typeface="Calibri" panose="020F0502020204030204" pitchFamily="34" charset="0"/>
                <a:cs typeface="Times New Roman" panose="02020603050405020304" pitchFamily="18" charset="0"/>
              </a:rPr>
              <a:t>Jeho byznys s prodejem </a:t>
            </a:r>
            <a:r>
              <a:rPr lang="cs-CZ" sz="1600" dirty="0" err="1">
                <a:latin typeface="Calibri" panose="020F0502020204030204" pitchFamily="34" charset="0"/>
                <a:ea typeface="Calibri" panose="020F0502020204030204" pitchFamily="34" charset="0"/>
                <a:cs typeface="Times New Roman" panose="02020603050405020304" pitchFamily="18" charset="0"/>
              </a:rPr>
              <a:t>pap</a:t>
            </a:r>
            <a:r>
              <a:rPr lang="cs-CZ" sz="1600" dirty="0">
                <a:latin typeface="Calibri" panose="020F0502020204030204" pitchFamily="34" charset="0"/>
                <a:ea typeface="Calibri" panose="020F0502020204030204" pitchFamily="34" charset="0"/>
                <a:cs typeface="Times New Roman" panose="02020603050405020304" pitchFamily="18" charset="0"/>
              </a:rPr>
              <a:t>. krabic zkrachoval, založil si blog o osobních financích </a:t>
            </a:r>
            <a:br>
              <a:rPr lang="cs-CZ" sz="1600" dirty="0">
                <a:latin typeface="Calibri" panose="020F0502020204030204" pitchFamily="34" charset="0"/>
                <a:ea typeface="Calibri" panose="020F0502020204030204" pitchFamily="34" charset="0"/>
                <a:cs typeface="Times New Roman" panose="02020603050405020304" pitchFamily="18" charset="0"/>
              </a:rPr>
            </a:br>
            <a:r>
              <a:rPr lang="cs-CZ" sz="1600" dirty="0">
                <a:latin typeface="Calibri" panose="020F0502020204030204" pitchFamily="34" charset="0"/>
                <a:ea typeface="Calibri" panose="020F0502020204030204" pitchFamily="34" charset="0"/>
                <a:cs typeface="Times New Roman" panose="02020603050405020304" pitchFamily="18" charset="0"/>
              </a:rPr>
              <a:t>(</a:t>
            </a:r>
            <a:r>
              <a:rPr lang="cs-CZ" sz="1600" dirty="0" err="1">
                <a:latin typeface="Calibri" panose="020F0502020204030204" pitchFamily="34" charset="0"/>
                <a:ea typeface="Calibri" panose="020F0502020204030204" pitchFamily="34" charset="0"/>
                <a:cs typeface="Times New Roman" panose="02020603050405020304" pitchFamily="18" charset="0"/>
              </a:rPr>
              <a:t>Get</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Rich</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Slowly</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200" dirty="0">
                <a:latin typeface="Calibri" panose="020F0502020204030204" pitchFamily="34" charset="0"/>
                <a:ea typeface="Calibri" panose="020F0502020204030204" pitchFamily="34" charset="0"/>
                <a:cs typeface="Times New Roman" panose="02020603050405020304" pitchFamily="18" charset="0"/>
                <a:hlinkClick r:id="rId3"/>
              </a:rPr>
              <a:t>https://www.getrichslowly.org/</a:t>
            </a:r>
            <a:r>
              <a:rPr lang="cs-CZ" sz="1200" dirty="0">
                <a:latin typeface="Calibri" panose="020F0502020204030204" pitchFamily="34" charset="0"/>
                <a:ea typeface="Calibri" panose="020F0502020204030204" pitchFamily="34" charset="0"/>
                <a:cs typeface="Times New Roman" panose="02020603050405020304" pitchFamily="18" charset="0"/>
              </a:rPr>
              <a:t> </a:t>
            </a:r>
            <a:endParaRPr lang="cs-CZ"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596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6349815"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Příklady osobního business modelu</a:t>
            </a:r>
          </a:p>
        </p:txBody>
      </p:sp>
      <p:pic>
        <p:nvPicPr>
          <p:cNvPr id="2" name="Obrázek 1">
            <a:extLst>
              <a:ext uri="{FF2B5EF4-FFF2-40B4-BE49-F238E27FC236}">
                <a16:creationId xmlns:a16="http://schemas.microsoft.com/office/drawing/2014/main" id="{D306C55D-DDC6-4A20-8B10-B24709733FC9}"/>
              </a:ext>
            </a:extLst>
          </p:cNvPr>
          <p:cNvPicPr>
            <a:picLocks noChangeAspect="1"/>
          </p:cNvPicPr>
          <p:nvPr/>
        </p:nvPicPr>
        <p:blipFill rotWithShape="1">
          <a:blip r:embed="rId2"/>
          <a:srcRect r="2754" b="3058"/>
          <a:stretch/>
        </p:blipFill>
        <p:spPr>
          <a:xfrm rot="10800000">
            <a:off x="251521" y="104862"/>
            <a:ext cx="8881944" cy="6648275"/>
          </a:xfrm>
          <a:prstGeom prst="rect">
            <a:avLst/>
          </a:prstGeom>
        </p:spPr>
      </p:pic>
      <p:sp>
        <p:nvSpPr>
          <p:cNvPr id="6" name="TextovéPole 5">
            <a:extLst>
              <a:ext uri="{FF2B5EF4-FFF2-40B4-BE49-F238E27FC236}">
                <a16:creationId xmlns:a16="http://schemas.microsoft.com/office/drawing/2014/main" id="{42E251E4-3E2B-4C64-8975-61CD8B864C85}"/>
              </a:ext>
            </a:extLst>
          </p:cNvPr>
          <p:cNvSpPr txBox="1"/>
          <p:nvPr/>
        </p:nvSpPr>
        <p:spPr>
          <a:xfrm>
            <a:off x="9133465" y="824753"/>
            <a:ext cx="1202841" cy="502023"/>
          </a:xfrm>
          <a:prstGeom prst="rect">
            <a:avLst/>
          </a:prstGeom>
          <a:solidFill>
            <a:schemeClr val="bg1"/>
          </a:solidFill>
        </p:spPr>
        <p:txBody>
          <a:bodyPr wrap="square" rtlCol="0">
            <a:spAutoFit/>
          </a:bodyPr>
          <a:lstStyle/>
          <a:p>
            <a:endParaRPr lang="cs-CZ" dirty="0"/>
          </a:p>
        </p:txBody>
      </p:sp>
      <p:sp>
        <p:nvSpPr>
          <p:cNvPr id="8" name="TextovéPole 7">
            <a:extLst>
              <a:ext uri="{FF2B5EF4-FFF2-40B4-BE49-F238E27FC236}">
                <a16:creationId xmlns:a16="http://schemas.microsoft.com/office/drawing/2014/main" id="{2B15C90F-D47A-4B23-A2CD-E20469535CA3}"/>
              </a:ext>
            </a:extLst>
          </p:cNvPr>
          <p:cNvSpPr txBox="1"/>
          <p:nvPr/>
        </p:nvSpPr>
        <p:spPr>
          <a:xfrm>
            <a:off x="9133465" y="6033247"/>
            <a:ext cx="2753735" cy="502023"/>
          </a:xfrm>
          <a:prstGeom prst="rect">
            <a:avLst/>
          </a:prstGeom>
          <a:solidFill>
            <a:schemeClr val="bg1"/>
          </a:solidFill>
        </p:spPr>
        <p:txBody>
          <a:bodyPr wrap="square" rtlCol="0">
            <a:spAutoFit/>
          </a:bodyPr>
          <a:lstStyle/>
          <a:p>
            <a:endParaRPr lang="cs-CZ" dirty="0"/>
          </a:p>
        </p:txBody>
      </p:sp>
      <p:sp>
        <p:nvSpPr>
          <p:cNvPr id="10" name="Obdélník 9">
            <a:extLst>
              <a:ext uri="{FF2B5EF4-FFF2-40B4-BE49-F238E27FC236}">
                <a16:creationId xmlns:a16="http://schemas.microsoft.com/office/drawing/2014/main" id="{4BE5618B-6037-432D-B91E-2A8FA255C94C}"/>
              </a:ext>
            </a:extLst>
          </p:cNvPr>
          <p:cNvSpPr/>
          <p:nvPr/>
        </p:nvSpPr>
        <p:spPr>
          <a:xfrm>
            <a:off x="9430872" y="1975258"/>
            <a:ext cx="2183612" cy="1746568"/>
          </a:xfrm>
          <a:prstGeom prst="rect">
            <a:avLst/>
          </a:prstGeom>
        </p:spPr>
        <p:txBody>
          <a:bodyPr wrap="square">
            <a:spAutoFit/>
          </a:bodyPr>
          <a:lstStyle/>
          <a:p>
            <a:pPr lvl="0" algn="ctr">
              <a:lnSpc>
                <a:spcPct val="106000"/>
              </a:lnSpc>
              <a:spcAft>
                <a:spcPts val="0"/>
              </a:spcAft>
            </a:pPr>
            <a:r>
              <a:rPr lang="cs-CZ" sz="2000" dirty="0">
                <a:latin typeface="Calibri" panose="020F0502020204030204" pitchFamily="34" charset="0"/>
                <a:ea typeface="Calibri" panose="020F0502020204030204" pitchFamily="34" charset="0"/>
                <a:cs typeface="Times New Roman" panose="02020603050405020304" pitchFamily="18" charset="0"/>
              </a:rPr>
              <a:t>Příklad osobního business modelu – hudebnice HIND </a:t>
            </a:r>
            <a:br>
              <a:rPr lang="cs-CZ" sz="2000" dirty="0">
                <a:latin typeface="Calibri" panose="020F0502020204030204" pitchFamily="34" charset="0"/>
                <a:ea typeface="Calibri" panose="020F0502020204030204" pitchFamily="34" charset="0"/>
                <a:cs typeface="Times New Roman" panose="02020603050405020304" pitchFamily="18" charset="0"/>
              </a:rPr>
            </a:br>
            <a:r>
              <a:rPr lang="cs-CZ" sz="1400" dirty="0">
                <a:latin typeface="Calibri" panose="020F0502020204030204" pitchFamily="34" charset="0"/>
                <a:ea typeface="Calibri" panose="020F0502020204030204" pitchFamily="34" charset="0"/>
                <a:cs typeface="Times New Roman" panose="02020603050405020304" pitchFamily="18" charset="0"/>
              </a:rPr>
              <a:t>(vlastní značka </a:t>
            </a:r>
            <a:br>
              <a:rPr lang="cs-CZ" sz="1400" dirty="0">
                <a:latin typeface="Calibri" panose="020F0502020204030204" pitchFamily="34" charset="0"/>
                <a:ea typeface="Calibri" panose="020F0502020204030204" pitchFamily="34" charset="0"/>
                <a:cs typeface="Times New Roman" panose="02020603050405020304" pitchFamily="18" charset="0"/>
              </a:rPr>
            </a:br>
            <a:r>
              <a:rPr lang="cs-CZ" sz="1400" dirty="0">
                <a:latin typeface="Calibri" panose="020F0502020204030204" pitchFamily="34" charset="0"/>
                <a:ea typeface="Calibri" panose="020F0502020204030204" pitchFamily="34" charset="0"/>
                <a:cs typeface="Times New Roman" panose="02020603050405020304" pitchFamily="18" charset="0"/>
              </a:rPr>
              <a:t>B-Hind, v 17 letech získala smlouvu s BMG)</a:t>
            </a:r>
            <a:endParaRPr lang="cs-CZ" sz="2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1" name="Obrázek 10">
            <a:extLst>
              <a:ext uri="{FF2B5EF4-FFF2-40B4-BE49-F238E27FC236}">
                <a16:creationId xmlns:a16="http://schemas.microsoft.com/office/drawing/2014/main" id="{537F777B-8E2A-49C4-A009-70C8A0F052E8}"/>
              </a:ext>
            </a:extLst>
          </p:cNvPr>
          <p:cNvPicPr>
            <a:picLocks noChangeAspect="1"/>
          </p:cNvPicPr>
          <p:nvPr/>
        </p:nvPicPr>
        <p:blipFill>
          <a:blip r:embed="rId3"/>
          <a:stretch>
            <a:fillRect/>
          </a:stretch>
        </p:blipFill>
        <p:spPr>
          <a:xfrm>
            <a:off x="9734885" y="3903523"/>
            <a:ext cx="1579001" cy="1579001"/>
          </a:xfrm>
          <a:prstGeom prst="rect">
            <a:avLst/>
          </a:prstGeom>
        </p:spPr>
      </p:pic>
    </p:spTree>
    <p:extLst>
      <p:ext uri="{BB962C8B-B14F-4D97-AF65-F5344CB8AC3E}">
        <p14:creationId xmlns:p14="http://schemas.microsoft.com/office/powerpoint/2010/main" val="255218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031599"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Shrnutí (Blok 2)</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374135" y="1068535"/>
            <a:ext cx="9938167" cy="47209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000" dirty="0">
                <a:latin typeface="Times New Roman" panose="02020603050405020304" pitchFamily="18" charset="0"/>
                <a:cs typeface="Times New Roman" panose="02020603050405020304" pitchFamily="18" charset="0"/>
              </a:rPr>
              <a:t>Osobní business model je spojen s vaší osobností a vhodnými schopnostmi, dovednostmi, znalostmi a zájmy pro danou aktivitu podnikatelskou/pracovní apod.</a:t>
            </a:r>
          </a:p>
          <a:p>
            <a:r>
              <a:rPr lang="cs-CZ" sz="2000" dirty="0">
                <a:latin typeface="Times New Roman" panose="02020603050405020304" pitchFamily="18" charset="0"/>
                <a:cs typeface="Times New Roman" panose="02020603050405020304" pitchFamily="18" charset="0"/>
              </a:rPr>
              <a:t>Pro identifikaci změny (pracovního místa, kariéry) je vhodné vytvořit stávající osobní business model a podrobit jej hlubšímu přezkumu – co a jak opravdu chcete změnit a kam se chcete posunout (vytvořit si svůj </a:t>
            </a:r>
            <a:r>
              <a:rPr lang="cs-CZ" sz="2000" dirty="0" err="1">
                <a:latin typeface="Times New Roman" panose="02020603050405020304" pitchFamily="18" charset="0"/>
                <a:cs typeface="Times New Roman" panose="02020603050405020304" pitchFamily="18" charset="0"/>
              </a:rPr>
              <a:t>dream</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job</a:t>
            </a:r>
            <a:r>
              <a:rPr lang="cs-CZ" sz="2000" dirty="0">
                <a:latin typeface="Times New Roman" panose="02020603050405020304" pitchFamily="18" charset="0"/>
                <a:cs typeface="Times New Roman" panose="02020603050405020304" pitchFamily="18" charset="0"/>
              </a:rPr>
              <a:t> je žádoucí, než si jej najít). </a:t>
            </a:r>
          </a:p>
          <a:p>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Osobní business model se tedy skládá z ekvivalentů klasického </a:t>
            </a:r>
            <a:r>
              <a:rPr lang="cs-CZ" sz="2000" dirty="0" err="1">
                <a:latin typeface="Times New Roman" panose="02020603050405020304" pitchFamily="18" charset="0"/>
                <a:cs typeface="Times New Roman" panose="02020603050405020304" pitchFamily="18" charset="0"/>
              </a:rPr>
              <a:t>canvasu</a:t>
            </a:r>
            <a:r>
              <a:rPr lang="cs-CZ" sz="2000" dirty="0">
                <a:latin typeface="Times New Roman" panose="02020603050405020304" pitchFamily="18" charset="0"/>
                <a:cs typeface="Times New Roman" panose="02020603050405020304" pitchFamily="18" charset="0"/>
              </a:rPr>
              <a:t>:</a:t>
            </a:r>
          </a:p>
          <a:p>
            <a:pPr marL="914400" lvl="1" indent="-457200">
              <a:buFont typeface="+mj-lt"/>
              <a:buAutoNum type="arabicPeriod"/>
            </a:pPr>
            <a:r>
              <a:rPr lang="cs-CZ" sz="1600" dirty="0">
                <a:latin typeface="Times New Roman" panose="02020603050405020304" pitchFamily="18" charset="0"/>
                <a:cs typeface="Times New Roman" panose="02020603050405020304" pitchFamily="18" charset="0"/>
              </a:rPr>
              <a:t>Kdo jste/co máte (klíčové zdroje)</a:t>
            </a:r>
          </a:p>
          <a:p>
            <a:pPr marL="914400" lvl="1" indent="-457200">
              <a:buFont typeface="+mj-lt"/>
              <a:buAutoNum type="arabicPeriod"/>
            </a:pPr>
            <a:r>
              <a:rPr lang="cs-CZ" sz="1600" dirty="0">
                <a:latin typeface="Times New Roman" panose="02020603050405020304" pitchFamily="18" charset="0"/>
                <a:cs typeface="Times New Roman" panose="02020603050405020304" pitchFamily="18" charset="0"/>
              </a:rPr>
              <a:t>Co děláte (klíčové činnosti)</a:t>
            </a:r>
          </a:p>
          <a:p>
            <a:pPr marL="914400" lvl="1" indent="-457200">
              <a:buFont typeface="+mj-lt"/>
              <a:buAutoNum type="arabicPeriod"/>
            </a:pPr>
            <a:r>
              <a:rPr lang="cs-CZ" sz="1600" dirty="0">
                <a:latin typeface="Times New Roman" panose="02020603050405020304" pitchFamily="18" charset="0"/>
                <a:cs typeface="Times New Roman" panose="02020603050405020304" pitchFamily="18" charset="0"/>
              </a:rPr>
              <a:t>Komu pomáháte (zákazníci)</a:t>
            </a:r>
          </a:p>
          <a:p>
            <a:pPr marL="914400" lvl="1" indent="-457200">
              <a:buFont typeface="+mj-lt"/>
              <a:buAutoNum type="arabicPeriod"/>
            </a:pPr>
            <a:r>
              <a:rPr lang="cs-CZ" sz="1600" dirty="0">
                <a:latin typeface="Times New Roman" panose="02020603050405020304" pitchFamily="18" charset="0"/>
                <a:cs typeface="Times New Roman" panose="02020603050405020304" pitchFamily="18" charset="0"/>
              </a:rPr>
              <a:t>Jak pomáhám (nabízená hodnota)</a:t>
            </a:r>
          </a:p>
          <a:p>
            <a:pPr marL="914400" lvl="1" indent="-457200">
              <a:buFont typeface="+mj-lt"/>
              <a:buAutoNum type="arabicPeriod"/>
            </a:pPr>
            <a:r>
              <a:rPr lang="cs-CZ" sz="1600" dirty="0">
                <a:latin typeface="Times New Roman" panose="02020603050405020304" pitchFamily="18" charset="0"/>
                <a:cs typeface="Times New Roman" panose="02020603050405020304" pitchFamily="18" charset="0"/>
              </a:rPr>
              <a:t>Jak se o vás dozvědí/Jak dodáváte své služby (marketingové kanály)</a:t>
            </a:r>
          </a:p>
          <a:p>
            <a:pPr marL="914400" lvl="1" indent="-457200">
              <a:buFont typeface="+mj-lt"/>
              <a:buAutoNum type="arabicPeriod"/>
            </a:pPr>
            <a:r>
              <a:rPr lang="cs-CZ" sz="1600" dirty="0">
                <a:latin typeface="Times New Roman" panose="02020603050405020304" pitchFamily="18" charset="0"/>
                <a:cs typeface="Times New Roman" panose="02020603050405020304" pitchFamily="18" charset="0"/>
              </a:rPr>
              <a:t>Jak jednáte a komunikujete (vztahy se zákazníky)</a:t>
            </a:r>
          </a:p>
          <a:p>
            <a:pPr marL="914400" lvl="1" indent="-457200">
              <a:buFont typeface="+mj-lt"/>
              <a:buAutoNum type="arabicPeriod"/>
            </a:pPr>
            <a:r>
              <a:rPr lang="cs-CZ" sz="1600" dirty="0">
                <a:latin typeface="Times New Roman" panose="02020603050405020304" pitchFamily="18" charset="0"/>
                <a:cs typeface="Times New Roman" panose="02020603050405020304" pitchFamily="18" charset="0"/>
              </a:rPr>
              <a:t>Kdo Vám pomáhá (klíčoví partneři)</a:t>
            </a:r>
          </a:p>
          <a:p>
            <a:pPr marL="914400" lvl="1" indent="-457200">
              <a:buFont typeface="+mj-lt"/>
              <a:buAutoNum type="arabicPeriod"/>
            </a:pPr>
            <a:r>
              <a:rPr lang="cs-CZ" sz="1600" dirty="0">
                <a:latin typeface="Times New Roman" panose="02020603050405020304" pitchFamily="18" charset="0"/>
                <a:cs typeface="Times New Roman" panose="02020603050405020304" pitchFamily="18" charset="0"/>
              </a:rPr>
              <a:t>Co získáte (zdroje příjmů)</a:t>
            </a:r>
          </a:p>
          <a:p>
            <a:pPr marL="914400" lvl="1" indent="-457200">
              <a:buFont typeface="+mj-lt"/>
              <a:buAutoNum type="arabicPeriod"/>
            </a:pPr>
            <a:r>
              <a:rPr lang="cs-CZ" sz="1600" dirty="0">
                <a:latin typeface="Times New Roman" panose="02020603050405020304" pitchFamily="18" charset="0"/>
                <a:cs typeface="Times New Roman" panose="02020603050405020304" pitchFamily="18" charset="0"/>
              </a:rPr>
              <a:t>Co dáváte (náklady)</a:t>
            </a:r>
          </a:p>
          <a:p>
            <a:endParaRPr lang="cs-CZ"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931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fade">
                                      <p:cBhvr>
                                        <p:cTn id="32" dur="500"/>
                                        <p:tgtEl>
                                          <p:spTgt spid="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7" end="7"/>
                                            </p:txEl>
                                          </p:spTgt>
                                        </p:tgtEl>
                                        <p:attrNameLst>
                                          <p:attrName>style.visibility</p:attrName>
                                        </p:attrNameLst>
                                      </p:cBhvr>
                                      <p:to>
                                        <p:strVal val="visible"/>
                                      </p:to>
                                    </p:set>
                                    <p:animEffect transition="in" filter="fade">
                                      <p:cBhvr>
                                        <p:cTn id="37" dur="500"/>
                                        <p:tgtEl>
                                          <p:spTgt spid="8">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8" end="8"/>
                                            </p:txEl>
                                          </p:spTgt>
                                        </p:tgtEl>
                                        <p:attrNameLst>
                                          <p:attrName>style.visibility</p:attrName>
                                        </p:attrNameLst>
                                      </p:cBhvr>
                                      <p:to>
                                        <p:strVal val="visible"/>
                                      </p:to>
                                    </p:set>
                                    <p:animEffect transition="in" filter="fade">
                                      <p:cBhvr>
                                        <p:cTn id="42" dur="500"/>
                                        <p:tgtEl>
                                          <p:spTgt spid="8">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xEl>
                                              <p:pRg st="9" end="9"/>
                                            </p:txEl>
                                          </p:spTgt>
                                        </p:tgtEl>
                                        <p:attrNameLst>
                                          <p:attrName>style.visibility</p:attrName>
                                        </p:attrNameLst>
                                      </p:cBhvr>
                                      <p:to>
                                        <p:strVal val="visible"/>
                                      </p:to>
                                    </p:set>
                                    <p:animEffect transition="in" filter="fade">
                                      <p:cBhvr>
                                        <p:cTn id="47" dur="500"/>
                                        <p:tgtEl>
                                          <p:spTgt spid="8">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xEl>
                                              <p:pRg st="10" end="10"/>
                                            </p:txEl>
                                          </p:spTgt>
                                        </p:tgtEl>
                                        <p:attrNameLst>
                                          <p:attrName>style.visibility</p:attrName>
                                        </p:attrNameLst>
                                      </p:cBhvr>
                                      <p:to>
                                        <p:strVal val="visible"/>
                                      </p:to>
                                    </p:set>
                                    <p:animEffect transition="in" filter="fade">
                                      <p:cBhvr>
                                        <p:cTn id="52" dur="500"/>
                                        <p:tgtEl>
                                          <p:spTgt spid="8">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
                                            <p:txEl>
                                              <p:pRg st="11" end="11"/>
                                            </p:txEl>
                                          </p:spTgt>
                                        </p:tgtEl>
                                        <p:attrNameLst>
                                          <p:attrName>style.visibility</p:attrName>
                                        </p:attrNameLst>
                                      </p:cBhvr>
                                      <p:to>
                                        <p:strVal val="visible"/>
                                      </p:to>
                                    </p:set>
                                    <p:animEffect transition="in" filter="fade">
                                      <p:cBhvr>
                                        <p:cTn id="57" dur="500"/>
                                        <p:tgtEl>
                                          <p:spTgt spid="8">
                                            <p:txEl>
                                              <p:pRg st="11" end="1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8">
                                            <p:txEl>
                                              <p:pRg st="12" end="12"/>
                                            </p:txEl>
                                          </p:spTgt>
                                        </p:tgtEl>
                                        <p:attrNameLst>
                                          <p:attrName>style.visibility</p:attrName>
                                        </p:attrNameLst>
                                      </p:cBhvr>
                                      <p:to>
                                        <p:strVal val="visible"/>
                                      </p:to>
                                    </p:set>
                                    <p:animEffect transition="in" filter="fade">
                                      <p:cBhvr>
                                        <p:cTn id="62"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786106"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Struktura Blok 3 – BM v kontextu </a:t>
            </a:r>
            <a:r>
              <a:rPr lang="cs-CZ" sz="3200" b="1" kern="0" dirty="0" err="1">
                <a:solidFill>
                  <a:srgbClr val="307871"/>
                </a:solidFill>
                <a:latin typeface="Times New Roman"/>
                <a:ea typeface="+mj-ea"/>
                <a:cs typeface="+mj-cs"/>
              </a:rPr>
              <a:t>prosředí</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400" dirty="0">
                <a:latin typeface="Times New Roman" panose="02020603050405020304" pitchFamily="18" charset="0"/>
                <a:cs typeface="Times New Roman" panose="02020603050405020304" pitchFamily="18" charset="0"/>
              </a:rPr>
              <a:t>Představení jednotlivých faktorů ovlivňující podobu, změnu a inovaci </a:t>
            </a:r>
            <a:br>
              <a:rPr lang="cs-CZ" sz="2400" dirty="0">
                <a:latin typeface="Times New Roman" panose="02020603050405020304" pitchFamily="18" charset="0"/>
                <a:cs typeface="Times New Roman" panose="02020603050405020304" pitchFamily="18" charset="0"/>
              </a:rPr>
            </a:br>
            <a:r>
              <a:rPr lang="cs-CZ" sz="2400" dirty="0">
                <a:latin typeface="Times New Roman" panose="02020603050405020304" pitchFamily="18" charset="0"/>
                <a:cs typeface="Times New Roman" panose="02020603050405020304" pitchFamily="18" charset="0"/>
              </a:rPr>
              <a:t>business modelu:</a:t>
            </a:r>
          </a:p>
          <a:p>
            <a:pPr marL="0" indent="0">
              <a:buNone/>
            </a:pPr>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Makroekonomické síly</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Trendy (prognózy)</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Sektorové síly</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Tržní síly</a:t>
            </a: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928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animEffect transition="in" filter="fade">
                                      <p:cBhvr>
                                        <p:cTn id="27"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043916"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 Hlavní typy podnikatelského zaměření</a:t>
            </a:r>
            <a:endParaRPr kumimoji="0" lang="en-GB" sz="3200" b="1" i="0" u="none" strike="noStrike" kern="0" cap="none" spc="0" normalizeH="0" baseline="0" dirty="0">
              <a:ln>
                <a:noFill/>
              </a:ln>
              <a:solidFill>
                <a:sysClr val="windowText" lastClr="000000"/>
              </a:solidFill>
              <a:effectLst/>
              <a:uLnTx/>
              <a:uFillTx/>
            </a:endParaRPr>
          </a:p>
        </p:txBody>
      </p:sp>
      <p:graphicFrame>
        <p:nvGraphicFramePr>
          <p:cNvPr id="2" name="Tabulka 1">
            <a:extLst>
              <a:ext uri="{FF2B5EF4-FFF2-40B4-BE49-F238E27FC236}">
                <a16:creationId xmlns:a16="http://schemas.microsoft.com/office/drawing/2014/main" id="{8F65583B-8BDD-46AC-A93B-BEA28502A86A}"/>
              </a:ext>
            </a:extLst>
          </p:cNvPr>
          <p:cNvGraphicFramePr>
            <a:graphicFrameLocks noGrp="1"/>
          </p:cNvGraphicFramePr>
          <p:nvPr>
            <p:extLst>
              <p:ext uri="{D42A27DB-BD31-4B8C-83A1-F6EECF244321}">
                <p14:modId xmlns:p14="http://schemas.microsoft.com/office/powerpoint/2010/main" val="4017177057"/>
              </p:ext>
            </p:extLst>
          </p:nvPr>
        </p:nvGraphicFramePr>
        <p:xfrm>
          <a:off x="251520" y="1291896"/>
          <a:ext cx="10084786" cy="5177410"/>
        </p:xfrm>
        <a:graphic>
          <a:graphicData uri="http://schemas.openxmlformats.org/drawingml/2006/table">
            <a:tbl>
              <a:tblPr firstRow="1" bandRow="1">
                <a:tableStyleId>{327F97BB-C833-4FB7-BDE5-3F7075034690}</a:tableStyleId>
              </a:tblPr>
              <a:tblGrid>
                <a:gridCol w="1604174">
                  <a:extLst>
                    <a:ext uri="{9D8B030D-6E8A-4147-A177-3AD203B41FA5}">
                      <a16:colId xmlns:a16="http://schemas.microsoft.com/office/drawing/2014/main" val="4166461992"/>
                    </a:ext>
                  </a:extLst>
                </a:gridCol>
                <a:gridCol w="2754824">
                  <a:extLst>
                    <a:ext uri="{9D8B030D-6E8A-4147-A177-3AD203B41FA5}">
                      <a16:colId xmlns:a16="http://schemas.microsoft.com/office/drawing/2014/main" val="1601043094"/>
                    </a:ext>
                  </a:extLst>
                </a:gridCol>
                <a:gridCol w="2822445">
                  <a:extLst>
                    <a:ext uri="{9D8B030D-6E8A-4147-A177-3AD203B41FA5}">
                      <a16:colId xmlns:a16="http://schemas.microsoft.com/office/drawing/2014/main" val="289948660"/>
                    </a:ext>
                  </a:extLst>
                </a:gridCol>
                <a:gridCol w="2903343">
                  <a:extLst>
                    <a:ext uri="{9D8B030D-6E8A-4147-A177-3AD203B41FA5}">
                      <a16:colId xmlns:a16="http://schemas.microsoft.com/office/drawing/2014/main" val="1255956417"/>
                    </a:ext>
                  </a:extLst>
                </a:gridCol>
              </a:tblGrid>
              <a:tr h="746678">
                <a:tc>
                  <a:txBody>
                    <a:bodyPr/>
                    <a:lstStyle/>
                    <a:p>
                      <a:pPr algn="ctr"/>
                      <a:endParaRPr lang="cs-CZ" b="1" dirty="0"/>
                    </a:p>
                  </a:txBody>
                  <a:tcPr/>
                </a:tc>
                <a:tc>
                  <a:txBody>
                    <a:bodyPr/>
                    <a:lstStyle/>
                    <a:p>
                      <a:pPr algn="ctr"/>
                      <a:r>
                        <a:rPr lang="cs-CZ" b="1" dirty="0"/>
                        <a:t>INOVACE PRODUKTŮ</a:t>
                      </a:r>
                    </a:p>
                  </a:txBody>
                  <a:tcPr/>
                </a:tc>
                <a:tc>
                  <a:txBody>
                    <a:bodyPr/>
                    <a:lstStyle/>
                    <a:p>
                      <a:pPr algn="ctr"/>
                      <a:r>
                        <a:rPr lang="cs-CZ" b="1" dirty="0"/>
                        <a:t>ŘÍZENÍ VZTAHŮ SE ZÁKAZNÍKY</a:t>
                      </a:r>
                    </a:p>
                  </a:txBody>
                  <a:tcPr/>
                </a:tc>
                <a:tc>
                  <a:txBody>
                    <a:bodyPr/>
                    <a:lstStyle/>
                    <a:p>
                      <a:pPr algn="ctr"/>
                      <a:r>
                        <a:rPr lang="cs-CZ" b="1" dirty="0"/>
                        <a:t>ŘÍZENÍ INFRASTRUKTURY</a:t>
                      </a:r>
                    </a:p>
                  </a:txBody>
                  <a:tcPr/>
                </a:tc>
                <a:extLst>
                  <a:ext uri="{0D108BD9-81ED-4DB2-BD59-A6C34878D82A}">
                    <a16:rowId xmlns:a16="http://schemas.microsoft.com/office/drawing/2014/main" val="4003754722"/>
                  </a:ext>
                </a:extLst>
              </a:tr>
              <a:tr h="1992016">
                <a:tc>
                  <a:txBody>
                    <a:bodyPr/>
                    <a:lstStyle/>
                    <a:p>
                      <a:pPr algn="ctr"/>
                      <a:r>
                        <a:rPr lang="cs-CZ" b="1" dirty="0"/>
                        <a:t>EKONOMIKA</a:t>
                      </a:r>
                    </a:p>
                    <a:p>
                      <a:pPr algn="ctr"/>
                      <a:endParaRPr lang="cs-CZ" b="1" dirty="0"/>
                    </a:p>
                    <a:p>
                      <a:pPr algn="ctr"/>
                      <a:endParaRPr lang="cs-CZ" b="1" dirty="0"/>
                    </a:p>
                  </a:txBody>
                  <a:tcPr/>
                </a:tc>
                <a:tc>
                  <a:txBody>
                    <a:bodyPr/>
                    <a:lstStyle/>
                    <a:p>
                      <a:pPr algn="ctr"/>
                      <a:r>
                        <a:rPr lang="cs-CZ" b="1" dirty="0"/>
                        <a:t>Brzký vstup na trh umožňuje zavést prémiové ceny a získat značný tržní podíl; klíčová je zde rychlost</a:t>
                      </a:r>
                    </a:p>
                  </a:txBody>
                  <a:tcPr/>
                </a:tc>
                <a:tc>
                  <a:txBody>
                    <a:bodyPr/>
                    <a:lstStyle/>
                    <a:p>
                      <a:pPr algn="ctr"/>
                      <a:r>
                        <a:rPr lang="cs-CZ" b="1" dirty="0"/>
                        <a:t>Z důvodu vysokých nákladů na získávání zákazníků je nutné získat vysokou část z prostředků, které zákazníci utratí; klíčové jsou zde úspory ze sortimentu</a:t>
                      </a:r>
                    </a:p>
                  </a:txBody>
                  <a:tcPr/>
                </a:tc>
                <a:tc>
                  <a:txBody>
                    <a:bodyPr/>
                    <a:lstStyle/>
                    <a:p>
                      <a:pPr algn="ctr"/>
                      <a:r>
                        <a:rPr lang="cs-CZ" b="1" dirty="0"/>
                        <a:t>Z důvodu vysokých fixních nákladů je nutné produkovat vysoké objemy, a dosahovat tak nízkých jednotkových nákladů; klíčové jsou zde úspory z rozsahu</a:t>
                      </a:r>
                    </a:p>
                  </a:txBody>
                  <a:tcPr/>
                </a:tc>
                <a:extLst>
                  <a:ext uri="{0D108BD9-81ED-4DB2-BD59-A6C34878D82A}">
                    <a16:rowId xmlns:a16="http://schemas.microsoft.com/office/drawing/2014/main" val="1758265601"/>
                  </a:ext>
                </a:extLst>
              </a:tr>
              <a:tr h="1217241">
                <a:tc>
                  <a:txBody>
                    <a:bodyPr/>
                    <a:lstStyle/>
                    <a:p>
                      <a:pPr algn="ctr"/>
                      <a:r>
                        <a:rPr lang="cs-CZ" b="1" dirty="0"/>
                        <a:t>KONKURENCE</a:t>
                      </a:r>
                    </a:p>
                    <a:p>
                      <a:pPr algn="ctr"/>
                      <a:endParaRPr lang="cs-CZ" b="1" dirty="0"/>
                    </a:p>
                  </a:txBody>
                  <a:tcPr/>
                </a:tc>
                <a:tc>
                  <a:txBody>
                    <a:bodyPr/>
                    <a:lstStyle/>
                    <a:p>
                      <a:pPr algn="ctr"/>
                      <a:r>
                        <a:rPr lang="cs-CZ" b="1" dirty="0"/>
                        <a:t>Boj o talenty; nízké překážky vstupu na trh; úspěch mnoha malých hráčů</a:t>
                      </a:r>
                    </a:p>
                  </a:txBody>
                  <a:tcPr/>
                </a:tc>
                <a:tc>
                  <a:txBody>
                    <a:bodyPr/>
                    <a:lstStyle/>
                    <a:p>
                      <a:pPr algn="ctr"/>
                      <a:r>
                        <a:rPr lang="cs-CZ" b="1" dirty="0"/>
                        <a:t>Boj o sortiment; rychlá konsolidace; dominantní postavení několika velkých hráčů</a:t>
                      </a:r>
                    </a:p>
                  </a:txBody>
                  <a:tcPr/>
                </a:tc>
                <a:tc>
                  <a:txBody>
                    <a:bodyPr/>
                    <a:lstStyle/>
                    <a:p>
                      <a:pPr algn="ctr"/>
                      <a:r>
                        <a:rPr lang="cs-CZ" b="1" dirty="0"/>
                        <a:t>Boj o rozsah; rychlá konsolidace; dominantní postavení několika velkých hráčů</a:t>
                      </a:r>
                    </a:p>
                  </a:txBody>
                  <a:tcPr/>
                </a:tc>
                <a:extLst>
                  <a:ext uri="{0D108BD9-81ED-4DB2-BD59-A6C34878D82A}">
                    <a16:rowId xmlns:a16="http://schemas.microsoft.com/office/drawing/2014/main" val="4151283947"/>
                  </a:ext>
                </a:extLst>
              </a:tr>
              <a:tr h="1201811">
                <a:tc>
                  <a:txBody>
                    <a:bodyPr/>
                    <a:lstStyle/>
                    <a:p>
                      <a:pPr algn="ctr"/>
                      <a:r>
                        <a:rPr lang="cs-CZ" b="1" dirty="0"/>
                        <a:t>KULTURA</a:t>
                      </a:r>
                    </a:p>
                  </a:txBody>
                  <a:tcPr/>
                </a:tc>
                <a:tc>
                  <a:txBody>
                    <a:bodyPr/>
                    <a:lstStyle/>
                    <a:p>
                      <a:pPr algn="ctr"/>
                      <a:r>
                        <a:rPr lang="cs-CZ" b="1" dirty="0"/>
                        <a:t>Zaměření na zaměstnance; hýčkání kreativních hvězd</a:t>
                      </a:r>
                    </a:p>
                  </a:txBody>
                  <a:tcPr/>
                </a:tc>
                <a:tc>
                  <a:txBody>
                    <a:bodyPr/>
                    <a:lstStyle/>
                    <a:p>
                      <a:pPr algn="ctr"/>
                      <a:r>
                        <a:rPr lang="cs-CZ" b="1" dirty="0"/>
                        <a:t>Výrazná orientace na služby; uvažování typu „zákazník na prvním místě“</a:t>
                      </a:r>
                    </a:p>
                  </a:txBody>
                  <a:tcPr/>
                </a:tc>
                <a:tc>
                  <a:txBody>
                    <a:bodyPr/>
                    <a:lstStyle/>
                    <a:p>
                      <a:pPr algn="ctr"/>
                      <a:r>
                        <a:rPr lang="cs-CZ" b="1" dirty="0"/>
                        <a:t>Zaměření na náklady; důraz na standardizaci, předvídavost a efektivitu</a:t>
                      </a:r>
                    </a:p>
                  </a:txBody>
                  <a:tcPr/>
                </a:tc>
                <a:extLst>
                  <a:ext uri="{0D108BD9-81ED-4DB2-BD59-A6C34878D82A}">
                    <a16:rowId xmlns:a16="http://schemas.microsoft.com/office/drawing/2014/main" val="3256180877"/>
                  </a:ext>
                </a:extLst>
              </a:tr>
            </a:tbl>
          </a:graphicData>
        </a:graphic>
      </p:graphicFrame>
    </p:spTree>
    <p:extLst>
      <p:ext uri="{BB962C8B-B14F-4D97-AF65-F5344CB8AC3E}">
        <p14:creationId xmlns:p14="http://schemas.microsoft.com/office/powerpoint/2010/main" val="4876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52372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Cílem Bloku 3 je…</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400" dirty="0">
                <a:latin typeface="Times New Roman" panose="02020603050405020304" pitchFamily="18" charset="0"/>
                <a:cs typeface="Times New Roman" panose="02020603050405020304" pitchFamily="18" charset="0"/>
              </a:rPr>
              <a:t>Získat znalosti pro pochopení provázanosti okolního prostředí, makroekonomických sil, trendů a tržních sil, které mají vliv na tvorbu či inovaci business modelu konkrétní firmy. </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Vymezit vztah business modelu a kontextu prostředí se zaměřením na pochopení vlivu externích tržních sil a souvislostí s inovativností a průběžnou evaluací elementů business modelů. </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Pochopit propojení vlivu externího prostředí na konkrétní business model, jeho možnosti změn a inovací s cílem vytvořit velmi silný nástroj pro flexibilitu a adaptabilitu v podnikatelském prostředí. </a:t>
            </a:r>
          </a:p>
          <a:p>
            <a:endParaRPr lang="cs-CZ" sz="2400" dirty="0">
              <a:latin typeface="Times New Roman" panose="02020603050405020304" pitchFamily="18" charset="0"/>
              <a:cs typeface="Times New Roman" panose="02020603050405020304" pitchFamily="18" charset="0"/>
            </a:endParaRPr>
          </a:p>
          <a:p>
            <a:endParaRPr lang="cs-CZ" altLang="cs-CZ" sz="2400" dirty="0">
              <a:solidFill>
                <a:srgbClr val="307871"/>
              </a:solidFill>
              <a:latin typeface="Times New Roman" panose="02020603050405020304" pitchFamily="18" charset="0"/>
              <a:cs typeface="Times New Roman" panose="02020603050405020304" pitchFamily="18" charset="0"/>
            </a:endParaRPr>
          </a:p>
          <a:p>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584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6633547"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(NE)izolovanost podnikatelské entity</a:t>
            </a:r>
          </a:p>
        </p:txBody>
      </p:sp>
      <p:sp>
        <p:nvSpPr>
          <p:cNvPr id="4" name="Obdélník 3">
            <a:extLst>
              <a:ext uri="{FF2B5EF4-FFF2-40B4-BE49-F238E27FC236}">
                <a16:creationId xmlns:a16="http://schemas.microsoft.com/office/drawing/2014/main" id="{A8CE51E1-A53E-40B1-AE9D-2934F73D6E22}"/>
              </a:ext>
            </a:extLst>
          </p:cNvPr>
          <p:cNvSpPr/>
          <p:nvPr/>
        </p:nvSpPr>
        <p:spPr>
          <a:xfrm>
            <a:off x="6641431" y="1698818"/>
            <a:ext cx="4858835" cy="3785652"/>
          </a:xfrm>
          <a:prstGeom prst="rect">
            <a:avLst/>
          </a:prstGeom>
        </p:spPr>
        <p:txBody>
          <a:bodyPr wrap="square">
            <a:spAutoFit/>
          </a:bodyPr>
          <a:lstStyle/>
          <a:p>
            <a:pPr marL="342900" indent="-342900">
              <a:buFont typeface="Arial" panose="020B0604020202020204" pitchFamily="34" charset="0"/>
              <a:buChar char="•"/>
            </a:pPr>
            <a:r>
              <a:rPr lang="cs-CZ" kern="0" dirty="0">
                <a:solidFill>
                  <a:srgbClr val="307871"/>
                </a:solidFill>
                <a:latin typeface="Times New Roman"/>
                <a:ea typeface="+mj-ea"/>
                <a:cs typeface="+mj-cs"/>
              </a:rPr>
              <a:t>Žádná entita nemůže fungovat izolovaně (prozatím), vždy vznikají vazby mezi řadou stakeholderů, a proto je nutné zasadit business model do kontextu okolního prostředí. </a:t>
            </a:r>
          </a:p>
          <a:p>
            <a:pPr marL="342900" indent="-342900">
              <a:buFont typeface="Arial" panose="020B0604020202020204" pitchFamily="34" charset="0"/>
              <a:buChar char="•"/>
            </a:pPr>
            <a:endParaRPr lang="cs-CZ" kern="0" dirty="0">
              <a:solidFill>
                <a:srgbClr val="307871"/>
              </a:solidFill>
              <a:latin typeface="Times New Roman"/>
              <a:ea typeface="+mj-ea"/>
              <a:cs typeface="+mj-cs"/>
            </a:endParaRPr>
          </a:p>
          <a:p>
            <a:pPr marL="342900" indent="-342900">
              <a:buFont typeface="Arial" panose="020B0604020202020204" pitchFamily="34" charset="0"/>
              <a:buChar char="•"/>
            </a:pPr>
            <a:r>
              <a:rPr lang="cs-CZ" kern="0" dirty="0">
                <a:solidFill>
                  <a:srgbClr val="307871"/>
                </a:solidFill>
                <a:latin typeface="Times New Roman"/>
                <a:ea typeface="+mj-ea"/>
                <a:cs typeface="+mj-cs"/>
              </a:rPr>
              <a:t>Gassmann a kol. (2014) uvádí, že mezinárodní korporace investují méně než 10 % svých investičních prostředků na inovace v oblasti rozvoje business modelů. MSP utrácejí ještě méně a většina z nich zanedbává inovaci business modelu</a:t>
            </a:r>
            <a:r>
              <a:rPr lang="cs-CZ" sz="2000" dirty="0">
                <a:solidFill>
                  <a:srgbClr val="FF0000"/>
                </a:solidFill>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A8C91EB2-F47A-4BBE-B267-A3C3A940226A}"/>
              </a:ext>
            </a:extLst>
          </p:cNvPr>
          <p:cNvPicPr>
            <a:picLocks noChangeAspect="1"/>
          </p:cNvPicPr>
          <p:nvPr/>
        </p:nvPicPr>
        <p:blipFill>
          <a:blip r:embed="rId2"/>
          <a:stretch>
            <a:fillRect/>
          </a:stretch>
        </p:blipFill>
        <p:spPr>
          <a:xfrm>
            <a:off x="251520" y="1386255"/>
            <a:ext cx="6339598" cy="4708980"/>
          </a:xfrm>
          <a:prstGeom prst="rect">
            <a:avLst/>
          </a:prstGeom>
        </p:spPr>
      </p:pic>
    </p:spTree>
    <p:extLst>
      <p:ext uri="{BB962C8B-B14F-4D97-AF65-F5344CB8AC3E}">
        <p14:creationId xmlns:p14="http://schemas.microsoft.com/office/powerpoint/2010/main" val="333508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6633547"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(NE)izolovanost podnikatelské entity</a:t>
            </a:r>
          </a:p>
        </p:txBody>
      </p:sp>
      <p:sp>
        <p:nvSpPr>
          <p:cNvPr id="4" name="Obdélník 3">
            <a:extLst>
              <a:ext uri="{FF2B5EF4-FFF2-40B4-BE49-F238E27FC236}">
                <a16:creationId xmlns:a16="http://schemas.microsoft.com/office/drawing/2014/main" id="{A8CE51E1-A53E-40B1-AE9D-2934F73D6E22}"/>
              </a:ext>
            </a:extLst>
          </p:cNvPr>
          <p:cNvSpPr/>
          <p:nvPr/>
        </p:nvSpPr>
        <p:spPr>
          <a:xfrm>
            <a:off x="7157782" y="2789681"/>
            <a:ext cx="4858835" cy="1538883"/>
          </a:xfrm>
          <a:prstGeom prst="rect">
            <a:avLst/>
          </a:prstGeom>
        </p:spPr>
        <p:txBody>
          <a:bodyPr wrap="square">
            <a:spAutoFit/>
          </a:bodyPr>
          <a:lstStyle/>
          <a:p>
            <a:pPr marL="342900" indent="-342900">
              <a:buFont typeface="Arial" panose="020B0604020202020204" pitchFamily="34" charset="0"/>
              <a:buChar char="•"/>
            </a:pPr>
            <a:r>
              <a:rPr lang="cs-CZ" kern="0" dirty="0">
                <a:solidFill>
                  <a:srgbClr val="307871"/>
                </a:solidFill>
                <a:latin typeface="Times New Roman"/>
                <a:ea typeface="+mj-ea"/>
                <a:cs typeface="+mj-cs"/>
              </a:rPr>
              <a:t>Které vlivy jsou v současnosti významné?</a:t>
            </a:r>
          </a:p>
          <a:p>
            <a:pPr marL="342900" indent="-342900">
              <a:buFont typeface="Arial" panose="020B0604020202020204" pitchFamily="34" charset="0"/>
              <a:buChar char="•"/>
            </a:pPr>
            <a:endParaRPr lang="cs-CZ" kern="0" dirty="0">
              <a:solidFill>
                <a:srgbClr val="307871"/>
              </a:solidFill>
              <a:latin typeface="Times New Roman"/>
              <a:ea typeface="+mj-ea"/>
              <a:cs typeface="+mj-cs"/>
            </a:endParaRPr>
          </a:p>
          <a:p>
            <a:pPr marL="342900" indent="-342900">
              <a:buFont typeface="Arial" panose="020B0604020202020204" pitchFamily="34" charset="0"/>
              <a:buChar char="•"/>
            </a:pPr>
            <a:r>
              <a:rPr lang="cs-CZ" kern="0" dirty="0">
                <a:solidFill>
                  <a:srgbClr val="307871"/>
                </a:solidFill>
                <a:latin typeface="Times New Roman"/>
                <a:ea typeface="+mj-ea"/>
                <a:cs typeface="+mj-cs"/>
              </a:rPr>
              <a:t>Uveďte příklady…</a:t>
            </a: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p:pic>
        <p:nvPicPr>
          <p:cNvPr id="3" name="Obrázek 2">
            <a:extLst>
              <a:ext uri="{FF2B5EF4-FFF2-40B4-BE49-F238E27FC236}">
                <a16:creationId xmlns:a16="http://schemas.microsoft.com/office/drawing/2014/main" id="{347D3370-9EE6-42D9-A9C8-D16892498B79}"/>
              </a:ext>
            </a:extLst>
          </p:cNvPr>
          <p:cNvPicPr>
            <a:picLocks noChangeAspect="1"/>
          </p:cNvPicPr>
          <p:nvPr/>
        </p:nvPicPr>
        <p:blipFill rotWithShape="1">
          <a:blip r:embed="rId2"/>
          <a:srcRect l="26579" t="13195" r="27237" b="5965"/>
          <a:stretch/>
        </p:blipFill>
        <p:spPr>
          <a:xfrm>
            <a:off x="-80209" y="1"/>
            <a:ext cx="6965276" cy="6858000"/>
          </a:xfrm>
          <a:prstGeom prst="rect">
            <a:avLst/>
          </a:prstGeom>
        </p:spPr>
      </p:pic>
    </p:spTree>
    <p:extLst>
      <p:ext uri="{BB962C8B-B14F-4D97-AF65-F5344CB8AC3E}">
        <p14:creationId xmlns:p14="http://schemas.microsoft.com/office/powerpoint/2010/main" val="88818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4572085"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Makroekonomické vlivy</a:t>
            </a:r>
          </a:p>
        </p:txBody>
      </p:sp>
      <p:pic>
        <p:nvPicPr>
          <p:cNvPr id="3" name="Obrázek 2">
            <a:extLst>
              <a:ext uri="{FF2B5EF4-FFF2-40B4-BE49-F238E27FC236}">
                <a16:creationId xmlns:a16="http://schemas.microsoft.com/office/drawing/2014/main" id="{454CFD8B-8CB9-4FE9-8AC5-985576A0D140}"/>
              </a:ext>
            </a:extLst>
          </p:cNvPr>
          <p:cNvPicPr>
            <a:picLocks noChangeAspect="1"/>
          </p:cNvPicPr>
          <p:nvPr/>
        </p:nvPicPr>
        <p:blipFill rotWithShape="1">
          <a:blip r:embed="rId2"/>
          <a:srcRect l="16053" t="11228" r="13815" b="6565"/>
          <a:stretch/>
        </p:blipFill>
        <p:spPr>
          <a:xfrm>
            <a:off x="838749" y="935505"/>
            <a:ext cx="8982255" cy="5922495"/>
          </a:xfrm>
          <a:prstGeom prst="rect">
            <a:avLst/>
          </a:prstGeom>
        </p:spPr>
      </p:pic>
      <p:sp>
        <p:nvSpPr>
          <p:cNvPr id="6" name="TextovéPole 5">
            <a:extLst>
              <a:ext uri="{FF2B5EF4-FFF2-40B4-BE49-F238E27FC236}">
                <a16:creationId xmlns:a16="http://schemas.microsoft.com/office/drawing/2014/main" id="{7C7D5121-75EF-4759-AF1B-3BE879DD68E0}"/>
              </a:ext>
            </a:extLst>
          </p:cNvPr>
          <p:cNvSpPr txBox="1"/>
          <p:nvPr/>
        </p:nvSpPr>
        <p:spPr>
          <a:xfrm>
            <a:off x="9233775" y="6065240"/>
            <a:ext cx="2720537" cy="411061"/>
          </a:xfrm>
          <a:prstGeom prst="rect">
            <a:avLst/>
          </a:prstGeom>
          <a:solidFill>
            <a:schemeClr val="bg1"/>
          </a:solidFill>
        </p:spPr>
        <p:txBody>
          <a:bodyPr wrap="square" rtlCol="0">
            <a:spAutoFit/>
          </a:bodyPr>
          <a:lstStyle/>
          <a:p>
            <a:endParaRPr lang="en-GB" dirty="0"/>
          </a:p>
        </p:txBody>
      </p:sp>
      <p:sp>
        <p:nvSpPr>
          <p:cNvPr id="7" name="TextovéPole 6">
            <a:extLst>
              <a:ext uri="{FF2B5EF4-FFF2-40B4-BE49-F238E27FC236}">
                <a16:creationId xmlns:a16="http://schemas.microsoft.com/office/drawing/2014/main" id="{0E37B514-6C20-42A4-B702-D72D617893C0}"/>
              </a:ext>
            </a:extLst>
          </p:cNvPr>
          <p:cNvSpPr txBox="1"/>
          <p:nvPr/>
        </p:nvSpPr>
        <p:spPr>
          <a:xfrm>
            <a:off x="0" y="6104104"/>
            <a:ext cx="838749" cy="411061"/>
          </a:xfrm>
          <a:prstGeom prst="rect">
            <a:avLst/>
          </a:prstGeom>
          <a:solidFill>
            <a:schemeClr val="bg1"/>
          </a:solidFill>
        </p:spPr>
        <p:txBody>
          <a:bodyPr wrap="square" rtlCol="0">
            <a:spAutoFit/>
          </a:bodyPr>
          <a:lstStyle/>
          <a:p>
            <a:endParaRPr lang="en-GB" dirty="0"/>
          </a:p>
        </p:txBody>
      </p:sp>
      <p:sp>
        <p:nvSpPr>
          <p:cNvPr id="8" name="Obdélník 7">
            <a:extLst>
              <a:ext uri="{FF2B5EF4-FFF2-40B4-BE49-F238E27FC236}">
                <a16:creationId xmlns:a16="http://schemas.microsoft.com/office/drawing/2014/main" id="{F18FD21D-3A9F-4796-ADC0-56B1FEB48FC7}"/>
              </a:ext>
            </a:extLst>
          </p:cNvPr>
          <p:cNvSpPr/>
          <p:nvPr/>
        </p:nvSpPr>
        <p:spPr>
          <a:xfrm>
            <a:off x="8637275" y="2938665"/>
            <a:ext cx="3182813" cy="2185214"/>
          </a:xfrm>
          <a:prstGeom prst="rect">
            <a:avLst/>
          </a:prstGeom>
        </p:spPr>
        <p:txBody>
          <a:bodyPr wrap="square">
            <a:spAutoFit/>
          </a:bodyPr>
          <a:lstStyle/>
          <a:p>
            <a:r>
              <a:rPr lang="cs-CZ" kern="0" dirty="0">
                <a:solidFill>
                  <a:srgbClr val="307871"/>
                </a:solidFill>
                <a:latin typeface="Times New Roman"/>
                <a:ea typeface="+mj-ea"/>
                <a:cs typeface="+mj-cs"/>
              </a:rPr>
              <a:t>Makro-faktory mohou být:</a:t>
            </a:r>
          </a:p>
          <a:p>
            <a:pPr marL="342900" indent="-342900">
              <a:buFont typeface="Arial" panose="020B0604020202020204" pitchFamily="34" charset="0"/>
              <a:buChar char="•"/>
            </a:pPr>
            <a:r>
              <a:rPr lang="cs-CZ" kern="0" dirty="0">
                <a:solidFill>
                  <a:srgbClr val="307871"/>
                </a:solidFill>
                <a:latin typeface="Times New Roman"/>
                <a:ea typeface="+mj-ea"/>
                <a:cs typeface="+mj-cs"/>
              </a:rPr>
              <a:t>Pozitivní</a:t>
            </a:r>
          </a:p>
          <a:p>
            <a:pPr marL="342900" indent="-342900">
              <a:buFont typeface="Arial" panose="020B0604020202020204" pitchFamily="34" charset="0"/>
              <a:buChar char="•"/>
            </a:pPr>
            <a:r>
              <a:rPr lang="cs-CZ" kern="0" dirty="0">
                <a:solidFill>
                  <a:srgbClr val="307871"/>
                </a:solidFill>
                <a:latin typeface="Times New Roman"/>
                <a:ea typeface="+mj-ea"/>
                <a:cs typeface="+mj-cs"/>
              </a:rPr>
              <a:t>Neutrální </a:t>
            </a:r>
            <a:r>
              <a:rPr lang="cs-CZ" sz="1200" kern="0" dirty="0">
                <a:solidFill>
                  <a:srgbClr val="307871"/>
                </a:solidFill>
                <a:latin typeface="Times New Roman"/>
                <a:ea typeface="+mj-ea"/>
                <a:cs typeface="+mj-cs"/>
              </a:rPr>
              <a:t>(má potenciál vyvolat jak pozitivní i negativní, např. obchodní embargo…)</a:t>
            </a:r>
          </a:p>
          <a:p>
            <a:pPr marL="342900" indent="-342900">
              <a:buFont typeface="Arial" panose="020B0604020202020204" pitchFamily="34" charset="0"/>
              <a:buChar char="•"/>
            </a:pPr>
            <a:r>
              <a:rPr lang="cs-CZ" kern="0" dirty="0">
                <a:solidFill>
                  <a:srgbClr val="307871"/>
                </a:solidFill>
                <a:latin typeface="Times New Roman"/>
                <a:ea typeface="+mj-ea"/>
                <a:cs typeface="+mj-cs"/>
              </a:rPr>
              <a:t>Negativní</a:t>
            </a:r>
          </a:p>
          <a:p>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678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2634054"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Hlavní trendy</a:t>
            </a:r>
          </a:p>
        </p:txBody>
      </p:sp>
      <p:sp>
        <p:nvSpPr>
          <p:cNvPr id="6" name="TextovéPole 5">
            <a:extLst>
              <a:ext uri="{FF2B5EF4-FFF2-40B4-BE49-F238E27FC236}">
                <a16:creationId xmlns:a16="http://schemas.microsoft.com/office/drawing/2014/main" id="{7C7D5121-75EF-4759-AF1B-3BE879DD68E0}"/>
              </a:ext>
            </a:extLst>
          </p:cNvPr>
          <p:cNvSpPr txBox="1"/>
          <p:nvPr/>
        </p:nvSpPr>
        <p:spPr>
          <a:xfrm>
            <a:off x="9233775" y="6065240"/>
            <a:ext cx="2720537" cy="411061"/>
          </a:xfrm>
          <a:prstGeom prst="rect">
            <a:avLst/>
          </a:prstGeom>
          <a:solidFill>
            <a:schemeClr val="bg1"/>
          </a:solidFill>
        </p:spPr>
        <p:txBody>
          <a:bodyPr wrap="square" rtlCol="0">
            <a:spAutoFit/>
          </a:bodyPr>
          <a:lstStyle/>
          <a:p>
            <a:endParaRPr lang="en-GB" dirty="0"/>
          </a:p>
        </p:txBody>
      </p:sp>
      <p:sp>
        <p:nvSpPr>
          <p:cNvPr id="7" name="TextovéPole 6">
            <a:extLst>
              <a:ext uri="{FF2B5EF4-FFF2-40B4-BE49-F238E27FC236}">
                <a16:creationId xmlns:a16="http://schemas.microsoft.com/office/drawing/2014/main" id="{0E37B514-6C20-42A4-B702-D72D617893C0}"/>
              </a:ext>
            </a:extLst>
          </p:cNvPr>
          <p:cNvSpPr txBox="1"/>
          <p:nvPr/>
        </p:nvSpPr>
        <p:spPr>
          <a:xfrm>
            <a:off x="0" y="6104104"/>
            <a:ext cx="838749" cy="411061"/>
          </a:xfrm>
          <a:prstGeom prst="rect">
            <a:avLst/>
          </a:prstGeom>
          <a:solidFill>
            <a:schemeClr val="bg1"/>
          </a:solidFill>
        </p:spPr>
        <p:txBody>
          <a:bodyPr wrap="square" rtlCol="0">
            <a:spAutoFit/>
          </a:bodyPr>
          <a:lstStyle/>
          <a:p>
            <a:endParaRPr lang="en-GB" dirty="0"/>
          </a:p>
        </p:txBody>
      </p:sp>
      <p:sp>
        <p:nvSpPr>
          <p:cNvPr id="8" name="Obdélník 7">
            <a:extLst>
              <a:ext uri="{FF2B5EF4-FFF2-40B4-BE49-F238E27FC236}">
                <a16:creationId xmlns:a16="http://schemas.microsoft.com/office/drawing/2014/main" id="{F18FD21D-3A9F-4796-ADC0-56B1FEB48FC7}"/>
              </a:ext>
            </a:extLst>
          </p:cNvPr>
          <p:cNvSpPr/>
          <p:nvPr/>
        </p:nvSpPr>
        <p:spPr>
          <a:xfrm>
            <a:off x="8181474" y="2596629"/>
            <a:ext cx="3772839" cy="2708434"/>
          </a:xfrm>
          <a:prstGeom prst="rect">
            <a:avLst/>
          </a:prstGeom>
        </p:spPr>
        <p:txBody>
          <a:bodyPr wrap="square">
            <a:spAutoFit/>
          </a:bodyPr>
          <a:lstStyle/>
          <a:p>
            <a:pPr marL="342900" indent="-342900">
              <a:buFont typeface="Arial" panose="020B0604020202020204" pitchFamily="34" charset="0"/>
              <a:buChar char="•"/>
            </a:pPr>
            <a:r>
              <a:rPr lang="cs-CZ" kern="0" dirty="0">
                <a:solidFill>
                  <a:srgbClr val="307871"/>
                </a:solidFill>
                <a:latin typeface="Times New Roman"/>
                <a:ea typeface="+mj-ea"/>
                <a:cs typeface="+mj-cs"/>
              </a:rPr>
              <a:t>Trendy jsou zdrojem prognóz.</a:t>
            </a:r>
          </a:p>
          <a:p>
            <a:pPr marL="342900" indent="-342900">
              <a:buFont typeface="Arial" panose="020B0604020202020204" pitchFamily="34" charset="0"/>
              <a:buChar char="•"/>
            </a:pPr>
            <a:endParaRPr lang="cs-CZ" kern="0" dirty="0">
              <a:solidFill>
                <a:srgbClr val="307871"/>
              </a:solidFill>
              <a:latin typeface="Times New Roman"/>
              <a:ea typeface="+mj-ea"/>
              <a:cs typeface="+mj-cs"/>
            </a:endParaRPr>
          </a:p>
          <a:p>
            <a:pPr marL="342900" indent="-342900">
              <a:buFont typeface="Arial" panose="020B0604020202020204" pitchFamily="34" charset="0"/>
              <a:buChar char="•"/>
            </a:pPr>
            <a:r>
              <a:rPr lang="cs-CZ" kern="0" dirty="0">
                <a:solidFill>
                  <a:srgbClr val="307871"/>
                </a:solidFill>
                <a:latin typeface="Times New Roman"/>
                <a:ea typeface="+mj-ea"/>
                <a:cs typeface="+mj-cs"/>
              </a:rPr>
              <a:t>Řadíme zde technologické, regulatorní, socioekonomické, společenské a kulturní trendy.</a:t>
            </a:r>
          </a:p>
          <a:p>
            <a:endParaRPr lang="cs-CZ" sz="2000" dirty="0">
              <a:latin typeface="Times New Roman" panose="02020603050405020304" pitchFamily="18" charset="0"/>
              <a:cs typeface="Times New Roman" panose="02020603050405020304" pitchFamily="18" charset="0"/>
            </a:endParaRPr>
          </a:p>
          <a:p>
            <a:endParaRPr lang="cs-CZ" sz="2000" dirty="0">
              <a:latin typeface="Times New Roman" panose="02020603050405020304" pitchFamily="18" charset="0"/>
              <a:cs typeface="Times New Roman" panose="02020603050405020304" pitchFamily="18" charset="0"/>
            </a:endParaRPr>
          </a:p>
          <a:p>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2CA597B8-3FFC-4BC9-8E8E-F05C214EC5AB}"/>
              </a:ext>
            </a:extLst>
          </p:cNvPr>
          <p:cNvPicPr>
            <a:picLocks noChangeAspect="1"/>
          </p:cNvPicPr>
          <p:nvPr/>
        </p:nvPicPr>
        <p:blipFill rotWithShape="1">
          <a:blip r:embed="rId2"/>
          <a:srcRect l="20000" t="13526" r="18552" b="10993"/>
          <a:stretch/>
        </p:blipFill>
        <p:spPr>
          <a:xfrm>
            <a:off x="237688" y="1026269"/>
            <a:ext cx="7943786" cy="5488896"/>
          </a:xfrm>
          <a:prstGeom prst="rect">
            <a:avLst/>
          </a:prstGeom>
        </p:spPr>
      </p:pic>
      <p:sp>
        <p:nvSpPr>
          <p:cNvPr id="9" name="TextovéPole 8">
            <a:extLst>
              <a:ext uri="{FF2B5EF4-FFF2-40B4-BE49-F238E27FC236}">
                <a16:creationId xmlns:a16="http://schemas.microsoft.com/office/drawing/2014/main" id="{005773B2-3178-4972-92D9-39C57B6DC7EA}"/>
              </a:ext>
            </a:extLst>
          </p:cNvPr>
          <p:cNvSpPr txBox="1"/>
          <p:nvPr/>
        </p:nvSpPr>
        <p:spPr>
          <a:xfrm>
            <a:off x="8181474" y="6065239"/>
            <a:ext cx="2720537" cy="411061"/>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156760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2635658"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Sektorové síly</a:t>
            </a:r>
          </a:p>
        </p:txBody>
      </p:sp>
      <p:sp>
        <p:nvSpPr>
          <p:cNvPr id="6" name="TextovéPole 5">
            <a:extLst>
              <a:ext uri="{FF2B5EF4-FFF2-40B4-BE49-F238E27FC236}">
                <a16:creationId xmlns:a16="http://schemas.microsoft.com/office/drawing/2014/main" id="{7C7D5121-75EF-4759-AF1B-3BE879DD68E0}"/>
              </a:ext>
            </a:extLst>
          </p:cNvPr>
          <p:cNvSpPr txBox="1"/>
          <p:nvPr/>
        </p:nvSpPr>
        <p:spPr>
          <a:xfrm>
            <a:off x="9233775" y="6065240"/>
            <a:ext cx="2720537" cy="411061"/>
          </a:xfrm>
          <a:prstGeom prst="rect">
            <a:avLst/>
          </a:prstGeom>
          <a:solidFill>
            <a:schemeClr val="bg1"/>
          </a:solidFill>
        </p:spPr>
        <p:txBody>
          <a:bodyPr wrap="square" rtlCol="0">
            <a:spAutoFit/>
          </a:bodyPr>
          <a:lstStyle/>
          <a:p>
            <a:endParaRPr lang="en-GB" dirty="0"/>
          </a:p>
        </p:txBody>
      </p:sp>
      <p:sp>
        <p:nvSpPr>
          <p:cNvPr id="7" name="TextovéPole 6">
            <a:extLst>
              <a:ext uri="{FF2B5EF4-FFF2-40B4-BE49-F238E27FC236}">
                <a16:creationId xmlns:a16="http://schemas.microsoft.com/office/drawing/2014/main" id="{0E37B514-6C20-42A4-B702-D72D617893C0}"/>
              </a:ext>
            </a:extLst>
          </p:cNvPr>
          <p:cNvSpPr txBox="1"/>
          <p:nvPr/>
        </p:nvSpPr>
        <p:spPr>
          <a:xfrm>
            <a:off x="0" y="6104104"/>
            <a:ext cx="838749" cy="411061"/>
          </a:xfrm>
          <a:prstGeom prst="rect">
            <a:avLst/>
          </a:prstGeom>
          <a:solidFill>
            <a:schemeClr val="bg1"/>
          </a:solidFill>
        </p:spPr>
        <p:txBody>
          <a:bodyPr wrap="square" rtlCol="0">
            <a:spAutoFit/>
          </a:bodyPr>
          <a:lstStyle/>
          <a:p>
            <a:endParaRPr lang="en-GB" dirty="0"/>
          </a:p>
        </p:txBody>
      </p:sp>
      <p:sp>
        <p:nvSpPr>
          <p:cNvPr id="8" name="Obdélník 7">
            <a:extLst>
              <a:ext uri="{FF2B5EF4-FFF2-40B4-BE49-F238E27FC236}">
                <a16:creationId xmlns:a16="http://schemas.microsoft.com/office/drawing/2014/main" id="{F18FD21D-3A9F-4796-ADC0-56B1FEB48FC7}"/>
              </a:ext>
            </a:extLst>
          </p:cNvPr>
          <p:cNvSpPr/>
          <p:nvPr/>
        </p:nvSpPr>
        <p:spPr>
          <a:xfrm>
            <a:off x="8704377" y="1602018"/>
            <a:ext cx="3288498" cy="6001643"/>
          </a:xfrm>
          <a:prstGeom prst="rect">
            <a:avLst/>
          </a:prstGeom>
        </p:spPr>
        <p:txBody>
          <a:bodyPr wrap="square">
            <a:spAutoFit/>
          </a:bodyPr>
          <a:lstStyle/>
          <a:p>
            <a:pPr marL="342900" indent="-342900">
              <a:buFont typeface="Arial" panose="020B0604020202020204" pitchFamily="34" charset="0"/>
              <a:buChar char="•"/>
            </a:pPr>
            <a:r>
              <a:rPr lang="cs-CZ" sz="1600" dirty="0">
                <a:latin typeface="Times New Roman" panose="02020603050405020304" pitchFamily="18" charset="0"/>
                <a:cs typeface="Times New Roman" panose="02020603050405020304" pitchFamily="18" charset="0"/>
              </a:rPr>
              <a:t>Sektorové síly značí pnutí </a:t>
            </a:r>
            <a:br>
              <a:rPr lang="cs-CZ" sz="1600" dirty="0">
                <a:latin typeface="Times New Roman" panose="02020603050405020304" pitchFamily="18" charset="0"/>
                <a:cs typeface="Times New Roman" panose="02020603050405020304" pitchFamily="18" charset="0"/>
              </a:rPr>
            </a:br>
            <a:r>
              <a:rPr lang="cs-CZ" sz="1600" dirty="0">
                <a:latin typeface="Times New Roman" panose="02020603050405020304" pitchFamily="18" charset="0"/>
                <a:cs typeface="Times New Roman" panose="02020603050405020304" pitchFamily="18" charset="0"/>
              </a:rPr>
              <a:t>v rámci určitého odvětví. </a:t>
            </a:r>
          </a:p>
          <a:p>
            <a:pPr marL="342900" indent="-342900">
              <a:buFont typeface="Arial" panose="020B0604020202020204" pitchFamily="34" charset="0"/>
              <a:buChar char="•"/>
            </a:pPr>
            <a:endParaRPr lang="cs-CZ" sz="16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cs-CZ" sz="1600" dirty="0">
                <a:latin typeface="Times New Roman" panose="02020603050405020304" pitchFamily="18" charset="0"/>
                <a:cs typeface="Times New Roman" panose="02020603050405020304" pitchFamily="18" charset="0"/>
              </a:rPr>
              <a:t>Orientace je zde na kupující, konkurenty, příchozí firmy, substituční výrobky nebo služby, dodavatele a jiné zainteresované strany v hodnotovém řetězci.</a:t>
            </a:r>
          </a:p>
          <a:p>
            <a:pPr marL="342900" indent="-342900">
              <a:buFont typeface="Arial" panose="020B0604020202020204" pitchFamily="34" charset="0"/>
              <a:buChar char="•"/>
            </a:pPr>
            <a:endParaRPr lang="cs-CZ" sz="16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cs-CZ" sz="1600" dirty="0">
                <a:latin typeface="Times New Roman" panose="02020603050405020304" pitchFamily="18" charset="0"/>
                <a:cs typeface="Times New Roman" panose="02020603050405020304" pitchFamily="18" charset="0"/>
              </a:rPr>
              <a:t>Vychází se z „</a:t>
            </a:r>
            <a:r>
              <a:rPr lang="cs-CZ" sz="1600" dirty="0">
                <a:solidFill>
                  <a:srgbClr val="C00000"/>
                </a:solidFill>
                <a:latin typeface="Times New Roman" panose="02020603050405020304" pitchFamily="18" charset="0"/>
                <a:cs typeface="Times New Roman" panose="02020603050405020304" pitchFamily="18" charset="0"/>
              </a:rPr>
              <a:t>červeného oceánu</a:t>
            </a:r>
            <a:r>
              <a:rPr lang="cs-CZ" sz="1600" dirty="0">
                <a:latin typeface="Times New Roman" panose="02020603050405020304" pitchFamily="18" charset="0"/>
                <a:cs typeface="Times New Roman" panose="02020603050405020304" pitchFamily="18" charset="0"/>
              </a:rPr>
              <a:t>“, kde probíhají tvrdé tržní boje.</a:t>
            </a:r>
          </a:p>
          <a:p>
            <a:pPr marL="342900" indent="-342900">
              <a:buFont typeface="Arial" panose="020B0604020202020204" pitchFamily="34" charset="0"/>
              <a:buChar char="•"/>
            </a:pPr>
            <a:r>
              <a:rPr lang="cs-CZ" sz="1600" dirty="0">
                <a:latin typeface="Times New Roman" panose="02020603050405020304" pitchFamily="18" charset="0"/>
                <a:cs typeface="Times New Roman" panose="02020603050405020304" pitchFamily="18" charset="0"/>
              </a:rPr>
              <a:t>Možností je také si vytvořit svůj vlastní „</a:t>
            </a:r>
            <a:r>
              <a:rPr lang="cs-CZ" sz="1600" dirty="0">
                <a:solidFill>
                  <a:srgbClr val="0070C0"/>
                </a:solidFill>
                <a:latin typeface="Times New Roman" panose="02020603050405020304" pitchFamily="18" charset="0"/>
                <a:cs typeface="Times New Roman" panose="02020603050405020304" pitchFamily="18" charset="0"/>
              </a:rPr>
              <a:t>modrý oceán</a:t>
            </a:r>
            <a:r>
              <a:rPr lang="cs-CZ" sz="1600" dirty="0">
                <a:latin typeface="Times New Roman" panose="02020603050405020304" pitchFamily="18" charset="0"/>
                <a:cs typeface="Times New Roman" panose="02020603050405020304" pitchFamily="18" charset="0"/>
              </a:rPr>
              <a:t>“ </a:t>
            </a:r>
            <a:br>
              <a:rPr lang="cs-CZ" sz="1600" dirty="0">
                <a:latin typeface="Times New Roman" panose="02020603050405020304" pitchFamily="18" charset="0"/>
                <a:cs typeface="Times New Roman" panose="02020603050405020304" pitchFamily="18" charset="0"/>
              </a:rPr>
            </a:br>
            <a:r>
              <a:rPr lang="cs-CZ" sz="1600" dirty="0">
                <a:latin typeface="Times New Roman" panose="02020603050405020304" pitchFamily="18" charset="0"/>
                <a:cs typeface="Times New Roman" panose="02020603050405020304" pitchFamily="18" charset="0"/>
              </a:rPr>
              <a:t>s vlastním trhem.</a:t>
            </a:r>
          </a:p>
          <a:p>
            <a:pPr marL="342900" indent="-342900">
              <a:buFont typeface="Arial" panose="020B0604020202020204" pitchFamily="34" charset="0"/>
              <a:buChar char="•"/>
            </a:pPr>
            <a:endParaRPr lang="cs-CZ" sz="16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cs-CZ" sz="1600" dirty="0">
                <a:latin typeface="Times New Roman" panose="02020603050405020304" pitchFamily="18" charset="0"/>
                <a:cs typeface="Times New Roman" panose="02020603050405020304" pitchFamily="18" charset="0"/>
              </a:rPr>
              <a:t>Porterova analýza konkurenčních sil je vhodný nástroj.</a:t>
            </a:r>
          </a:p>
          <a:p>
            <a:pPr marL="342900" indent="-342900">
              <a:buFont typeface="Arial" panose="020B0604020202020204" pitchFamily="34" charset="0"/>
              <a:buChar char="•"/>
            </a:pPr>
            <a:endParaRPr lang="cs-CZ" sz="16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1600" dirty="0">
              <a:latin typeface="Times New Roman" panose="02020603050405020304" pitchFamily="18" charset="0"/>
              <a:cs typeface="Times New Roman" panose="02020603050405020304" pitchFamily="18" charset="0"/>
            </a:endParaRPr>
          </a:p>
          <a:p>
            <a:endParaRPr lang="cs-CZ" sz="1600" dirty="0">
              <a:latin typeface="Times New Roman" panose="02020603050405020304" pitchFamily="18" charset="0"/>
              <a:cs typeface="Times New Roman" panose="02020603050405020304" pitchFamily="18" charset="0"/>
            </a:endParaRPr>
          </a:p>
          <a:p>
            <a:endParaRPr lang="cs-CZ" sz="1600" dirty="0">
              <a:latin typeface="Times New Roman" panose="02020603050405020304" pitchFamily="18" charset="0"/>
              <a:cs typeface="Times New Roman" panose="02020603050405020304" pitchFamily="18" charset="0"/>
            </a:endParaRPr>
          </a:p>
          <a:p>
            <a:endParaRPr lang="cs-CZ" sz="16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1600" dirty="0">
              <a:latin typeface="Times New Roman" panose="02020603050405020304" pitchFamily="18" charset="0"/>
              <a:cs typeface="Times New Roman" panose="02020603050405020304" pitchFamily="18" charset="0"/>
            </a:endParaRPr>
          </a:p>
        </p:txBody>
      </p:sp>
      <p:sp>
        <p:nvSpPr>
          <p:cNvPr id="9" name="TextovéPole 8">
            <a:extLst>
              <a:ext uri="{FF2B5EF4-FFF2-40B4-BE49-F238E27FC236}">
                <a16:creationId xmlns:a16="http://schemas.microsoft.com/office/drawing/2014/main" id="{005773B2-3178-4972-92D9-39C57B6DC7EA}"/>
              </a:ext>
            </a:extLst>
          </p:cNvPr>
          <p:cNvSpPr txBox="1"/>
          <p:nvPr/>
        </p:nvSpPr>
        <p:spPr>
          <a:xfrm>
            <a:off x="8181474" y="6065239"/>
            <a:ext cx="2720537" cy="411061"/>
          </a:xfrm>
          <a:prstGeom prst="rect">
            <a:avLst/>
          </a:prstGeom>
          <a:solidFill>
            <a:schemeClr val="bg1"/>
          </a:solidFill>
        </p:spPr>
        <p:txBody>
          <a:bodyPr wrap="square" rtlCol="0">
            <a:spAutoFit/>
          </a:bodyPr>
          <a:lstStyle/>
          <a:p>
            <a:endParaRPr lang="en-GB" dirty="0"/>
          </a:p>
        </p:txBody>
      </p:sp>
      <p:pic>
        <p:nvPicPr>
          <p:cNvPr id="4" name="Obrázek 3">
            <a:extLst>
              <a:ext uri="{FF2B5EF4-FFF2-40B4-BE49-F238E27FC236}">
                <a16:creationId xmlns:a16="http://schemas.microsoft.com/office/drawing/2014/main" id="{0AC34083-2D9A-46DC-ADCD-B6E1018F1400}"/>
              </a:ext>
            </a:extLst>
          </p:cNvPr>
          <p:cNvPicPr>
            <a:picLocks noChangeAspect="1"/>
          </p:cNvPicPr>
          <p:nvPr/>
        </p:nvPicPr>
        <p:blipFill rotWithShape="1">
          <a:blip r:embed="rId2"/>
          <a:srcRect l="15511" t="13526" r="14869" b="4999"/>
          <a:stretch/>
        </p:blipFill>
        <p:spPr>
          <a:xfrm>
            <a:off x="0" y="1035894"/>
            <a:ext cx="8704377" cy="5729864"/>
          </a:xfrm>
          <a:prstGeom prst="rect">
            <a:avLst/>
          </a:prstGeom>
        </p:spPr>
      </p:pic>
    </p:spTree>
    <p:extLst>
      <p:ext uri="{BB962C8B-B14F-4D97-AF65-F5344CB8AC3E}">
        <p14:creationId xmlns:p14="http://schemas.microsoft.com/office/powerpoint/2010/main" val="67025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fade">
                                      <p:cBhvr>
                                        <p:cTn id="22" dur="500"/>
                                        <p:tgtEl>
                                          <p:spTgt spid="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animEffect transition="in" filter="fade">
                                      <p:cBhvr>
                                        <p:cTn id="27"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1861407"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Tržní síly</a:t>
            </a:r>
          </a:p>
        </p:txBody>
      </p:sp>
      <p:sp>
        <p:nvSpPr>
          <p:cNvPr id="6" name="TextovéPole 5">
            <a:extLst>
              <a:ext uri="{FF2B5EF4-FFF2-40B4-BE49-F238E27FC236}">
                <a16:creationId xmlns:a16="http://schemas.microsoft.com/office/drawing/2014/main" id="{7C7D5121-75EF-4759-AF1B-3BE879DD68E0}"/>
              </a:ext>
            </a:extLst>
          </p:cNvPr>
          <p:cNvSpPr txBox="1"/>
          <p:nvPr/>
        </p:nvSpPr>
        <p:spPr>
          <a:xfrm>
            <a:off x="9233775" y="6065240"/>
            <a:ext cx="2720537" cy="411061"/>
          </a:xfrm>
          <a:prstGeom prst="rect">
            <a:avLst/>
          </a:prstGeom>
          <a:solidFill>
            <a:schemeClr val="bg1"/>
          </a:solidFill>
        </p:spPr>
        <p:txBody>
          <a:bodyPr wrap="square" rtlCol="0">
            <a:spAutoFit/>
          </a:bodyPr>
          <a:lstStyle/>
          <a:p>
            <a:endParaRPr lang="en-GB" dirty="0"/>
          </a:p>
        </p:txBody>
      </p:sp>
      <p:sp>
        <p:nvSpPr>
          <p:cNvPr id="7" name="TextovéPole 6">
            <a:extLst>
              <a:ext uri="{FF2B5EF4-FFF2-40B4-BE49-F238E27FC236}">
                <a16:creationId xmlns:a16="http://schemas.microsoft.com/office/drawing/2014/main" id="{0E37B514-6C20-42A4-B702-D72D617893C0}"/>
              </a:ext>
            </a:extLst>
          </p:cNvPr>
          <p:cNvSpPr txBox="1"/>
          <p:nvPr/>
        </p:nvSpPr>
        <p:spPr>
          <a:xfrm>
            <a:off x="0" y="6104104"/>
            <a:ext cx="838749" cy="411061"/>
          </a:xfrm>
          <a:prstGeom prst="rect">
            <a:avLst/>
          </a:prstGeom>
          <a:solidFill>
            <a:schemeClr val="bg1"/>
          </a:solidFill>
        </p:spPr>
        <p:txBody>
          <a:bodyPr wrap="square" rtlCol="0">
            <a:spAutoFit/>
          </a:bodyPr>
          <a:lstStyle/>
          <a:p>
            <a:endParaRPr lang="en-GB" dirty="0"/>
          </a:p>
        </p:txBody>
      </p:sp>
      <p:sp>
        <p:nvSpPr>
          <p:cNvPr id="8" name="Obdélník 7">
            <a:extLst>
              <a:ext uri="{FF2B5EF4-FFF2-40B4-BE49-F238E27FC236}">
                <a16:creationId xmlns:a16="http://schemas.microsoft.com/office/drawing/2014/main" id="{F18FD21D-3A9F-4796-ADC0-56B1FEB48FC7}"/>
              </a:ext>
            </a:extLst>
          </p:cNvPr>
          <p:cNvSpPr/>
          <p:nvPr/>
        </p:nvSpPr>
        <p:spPr>
          <a:xfrm>
            <a:off x="8704377" y="1602018"/>
            <a:ext cx="3288498" cy="5262979"/>
          </a:xfrm>
          <a:prstGeom prst="rect">
            <a:avLst/>
          </a:prstGeom>
        </p:spPr>
        <p:txBody>
          <a:bodyPr wrap="square">
            <a:spAutoFit/>
          </a:bodyPr>
          <a:lstStyle/>
          <a:p>
            <a:pPr marL="342900" indent="-342900">
              <a:buFont typeface="Arial" panose="020B0604020202020204" pitchFamily="34" charset="0"/>
              <a:buChar char="•"/>
            </a:pPr>
            <a:r>
              <a:rPr lang="cs-CZ" sz="1600" dirty="0">
                <a:latin typeface="Times New Roman" panose="02020603050405020304" pitchFamily="18" charset="0"/>
                <a:cs typeface="Times New Roman" panose="02020603050405020304" pitchFamily="18" charset="0"/>
              </a:rPr>
              <a:t>Tržní síly spadají do analýzy trhu, která určuje tržní faktory a segmenty, požadavky a potřeby trhu, případně náklady na přechod zákazníků ke konkurenci.</a:t>
            </a:r>
          </a:p>
          <a:p>
            <a:endParaRPr lang="cs-CZ" sz="16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cs-CZ" sz="1600" dirty="0">
                <a:latin typeface="Times New Roman" panose="02020603050405020304" pitchFamily="18" charset="0"/>
                <a:cs typeface="Times New Roman" panose="02020603050405020304" pitchFamily="18" charset="0"/>
              </a:rPr>
              <a:t>Také určují příjmovou atraktivitu a potenciál příjmů s cenotvorbou.</a:t>
            </a:r>
          </a:p>
          <a:p>
            <a:pPr marL="342900" indent="-342900">
              <a:buFont typeface="Arial" panose="020B0604020202020204" pitchFamily="34" charset="0"/>
              <a:buChar char="•"/>
            </a:pPr>
            <a:endParaRPr lang="cs-CZ" sz="16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cs-CZ" sz="1600" dirty="0">
                <a:latin typeface="Times New Roman" panose="02020603050405020304" pitchFamily="18" charset="0"/>
                <a:cs typeface="Times New Roman" panose="02020603050405020304" pitchFamily="18" charset="0"/>
              </a:rPr>
              <a:t>Zásadní je dynamika trhu, celkový objem trhu a potencionální hodnota včetně segmentů zákazníků a jejich vzorců nákupního chování. </a:t>
            </a:r>
          </a:p>
          <a:p>
            <a:pPr marL="342900" indent="-342900">
              <a:buFont typeface="Arial" panose="020B0604020202020204" pitchFamily="34" charset="0"/>
              <a:buChar char="•"/>
            </a:pPr>
            <a:endParaRPr lang="cs-CZ" sz="16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1600" dirty="0">
              <a:latin typeface="Times New Roman" panose="02020603050405020304" pitchFamily="18" charset="0"/>
              <a:cs typeface="Times New Roman" panose="02020603050405020304" pitchFamily="18" charset="0"/>
            </a:endParaRPr>
          </a:p>
          <a:p>
            <a:endParaRPr lang="cs-CZ" sz="1600" dirty="0">
              <a:latin typeface="Times New Roman" panose="02020603050405020304" pitchFamily="18" charset="0"/>
              <a:cs typeface="Times New Roman" panose="02020603050405020304" pitchFamily="18" charset="0"/>
            </a:endParaRPr>
          </a:p>
          <a:p>
            <a:endParaRPr lang="cs-CZ" sz="1600" dirty="0">
              <a:latin typeface="Times New Roman" panose="02020603050405020304" pitchFamily="18" charset="0"/>
              <a:cs typeface="Times New Roman" panose="02020603050405020304" pitchFamily="18" charset="0"/>
            </a:endParaRPr>
          </a:p>
          <a:p>
            <a:endParaRPr lang="cs-CZ" sz="16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1600" dirty="0">
              <a:latin typeface="Times New Roman" panose="02020603050405020304" pitchFamily="18" charset="0"/>
              <a:cs typeface="Times New Roman" panose="02020603050405020304" pitchFamily="18" charset="0"/>
            </a:endParaRPr>
          </a:p>
        </p:txBody>
      </p:sp>
      <p:sp>
        <p:nvSpPr>
          <p:cNvPr id="9" name="TextovéPole 8">
            <a:extLst>
              <a:ext uri="{FF2B5EF4-FFF2-40B4-BE49-F238E27FC236}">
                <a16:creationId xmlns:a16="http://schemas.microsoft.com/office/drawing/2014/main" id="{005773B2-3178-4972-92D9-39C57B6DC7EA}"/>
              </a:ext>
            </a:extLst>
          </p:cNvPr>
          <p:cNvSpPr txBox="1"/>
          <p:nvPr/>
        </p:nvSpPr>
        <p:spPr>
          <a:xfrm>
            <a:off x="8181474" y="6065239"/>
            <a:ext cx="2720537" cy="411061"/>
          </a:xfrm>
          <a:prstGeom prst="rect">
            <a:avLst/>
          </a:prstGeom>
          <a:solidFill>
            <a:schemeClr val="bg1"/>
          </a:solidFill>
        </p:spPr>
        <p:txBody>
          <a:bodyPr wrap="square" rtlCol="0">
            <a:spAutoFit/>
          </a:bodyPr>
          <a:lstStyle/>
          <a:p>
            <a:endParaRPr lang="en-GB" dirty="0"/>
          </a:p>
        </p:txBody>
      </p:sp>
      <p:pic>
        <p:nvPicPr>
          <p:cNvPr id="2" name="Obrázek 1">
            <a:extLst>
              <a:ext uri="{FF2B5EF4-FFF2-40B4-BE49-F238E27FC236}">
                <a16:creationId xmlns:a16="http://schemas.microsoft.com/office/drawing/2014/main" id="{5CCD147A-6367-4084-A571-1A73713904E1}"/>
              </a:ext>
            </a:extLst>
          </p:cNvPr>
          <p:cNvPicPr>
            <a:picLocks noChangeAspect="1"/>
          </p:cNvPicPr>
          <p:nvPr/>
        </p:nvPicPr>
        <p:blipFill rotWithShape="1">
          <a:blip r:embed="rId2"/>
          <a:srcRect l="20264" t="13527" r="18158" b="14386"/>
          <a:stretch/>
        </p:blipFill>
        <p:spPr>
          <a:xfrm>
            <a:off x="195948" y="1080093"/>
            <a:ext cx="8469866" cy="5577381"/>
          </a:xfrm>
          <a:prstGeom prst="rect">
            <a:avLst/>
          </a:prstGeom>
        </p:spPr>
      </p:pic>
    </p:spTree>
    <p:extLst>
      <p:ext uri="{BB962C8B-B14F-4D97-AF65-F5344CB8AC3E}">
        <p14:creationId xmlns:p14="http://schemas.microsoft.com/office/powerpoint/2010/main" val="357470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031599"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Shrnutí (Blok 3)</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7916779" y="1421461"/>
            <a:ext cx="4055881" cy="47209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000" dirty="0">
                <a:latin typeface="Times New Roman" panose="02020603050405020304" pitchFamily="18" charset="0"/>
                <a:cs typeface="Times New Roman" panose="02020603050405020304" pitchFamily="18" charset="0"/>
              </a:rPr>
              <a:t>Business model je nutné pravidelně dle měnících se podmínek inovovat – a to buďto přizpůsobením (</a:t>
            </a:r>
            <a:r>
              <a:rPr lang="cs-CZ" sz="2000" dirty="0" err="1">
                <a:latin typeface="Times New Roman" panose="02020603050405020304" pitchFamily="18" charset="0"/>
                <a:cs typeface="Times New Roman" panose="02020603050405020304" pitchFamily="18" charset="0"/>
              </a:rPr>
              <a:t>adaptabtilitiou</a:t>
            </a:r>
            <a:r>
              <a:rPr lang="cs-CZ" sz="2000" dirty="0">
                <a:latin typeface="Times New Roman" panose="02020603050405020304" pitchFamily="18" charset="0"/>
                <a:cs typeface="Times New Roman" panose="02020603050405020304" pitchFamily="18" charset="0"/>
              </a:rPr>
              <a:t>) nebo vytvořit své vlastní podmínky pro trh a zohlednit trendy, makroekonomické síly, sektorové síly a tržní síly.</a:t>
            </a:r>
          </a:p>
          <a:p>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Znalosti k inovaci business modelu mohou přispět k nové logice příjmového modelu a objevit nové segmenty či svůj vlastní „blue </a:t>
            </a:r>
            <a:r>
              <a:rPr lang="cs-CZ" sz="2000" dirty="0" err="1">
                <a:latin typeface="Times New Roman" panose="02020603050405020304" pitchFamily="18" charset="0"/>
                <a:cs typeface="Times New Roman" panose="02020603050405020304" pitchFamily="18" charset="0"/>
              </a:rPr>
              <a:t>ocean</a:t>
            </a:r>
            <a:r>
              <a:rPr lang="cs-CZ" sz="2000" dirty="0">
                <a:latin typeface="Times New Roman" panose="02020603050405020304" pitchFamily="18" charset="0"/>
                <a:cs typeface="Times New Roman" panose="02020603050405020304" pitchFamily="18" charset="0"/>
              </a:rPr>
              <a:t>“ nebo využít svého postavení v „</a:t>
            </a:r>
            <a:r>
              <a:rPr lang="cs-CZ" sz="2000" dirty="0" err="1">
                <a:latin typeface="Times New Roman" panose="02020603050405020304" pitchFamily="18" charset="0"/>
                <a:cs typeface="Times New Roman" panose="02020603050405020304" pitchFamily="18" charset="0"/>
              </a:rPr>
              <a:t>red</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ocean</a:t>
            </a:r>
            <a:r>
              <a:rPr lang="cs-CZ" sz="2000" dirty="0">
                <a:latin typeface="Times New Roman" panose="02020603050405020304" pitchFamily="18" charset="0"/>
                <a:cs typeface="Times New Roman" panose="02020603050405020304" pitchFamily="18" charset="0"/>
              </a:rPr>
              <a:t>“. </a:t>
            </a:r>
          </a:p>
        </p:txBody>
      </p:sp>
      <p:pic>
        <p:nvPicPr>
          <p:cNvPr id="1026" name="Picture 2" descr="https://www.strategyzer.com/hubfs/Imported_Blog_Media/Business_Model_Environment_Evolution-2.png">
            <a:extLst>
              <a:ext uri="{FF2B5EF4-FFF2-40B4-BE49-F238E27FC236}">
                <a16:creationId xmlns:a16="http://schemas.microsoft.com/office/drawing/2014/main" id="{1056A89F-D00C-46E8-B5D8-7EFB0AEC51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8034"/>
            <a:ext cx="7916779" cy="4661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62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816281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Struktura Blok 4 – Vztah mezi strategií a BM</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400" dirty="0">
                <a:latin typeface="Times New Roman" panose="02020603050405020304" pitchFamily="18" charset="0"/>
                <a:cs typeface="Times New Roman" panose="02020603050405020304" pitchFamily="18" charset="0"/>
              </a:rPr>
              <a:t>Dva přístupy pohledu na souvislost strategie firmy a business modelu.</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Modrý versus rudý oceán</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Hodnotová inovace</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Příklady</a:t>
            </a:r>
          </a:p>
          <a:p>
            <a:pPr marL="0" indent="0">
              <a:buNone/>
            </a:pPr>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116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52372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Cílem Bloku 4 je…</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400" dirty="0">
                <a:latin typeface="Times New Roman" panose="02020603050405020304" pitchFamily="18" charset="0"/>
                <a:cs typeface="Times New Roman" panose="02020603050405020304" pitchFamily="18" charset="0"/>
              </a:rPr>
              <a:t>Získat odpovědi na otázky…</a:t>
            </a:r>
          </a:p>
          <a:p>
            <a:pPr marL="0" indent="0">
              <a:buNone/>
            </a:pPr>
            <a:endParaRPr lang="cs-CZ" sz="2400" dirty="0">
              <a:latin typeface="Times New Roman" panose="02020603050405020304" pitchFamily="18" charset="0"/>
              <a:cs typeface="Times New Roman" panose="02020603050405020304" pitchFamily="18" charset="0"/>
            </a:endParaRPr>
          </a:p>
          <a:p>
            <a:r>
              <a:rPr lang="cs-CZ" sz="2400" i="1" dirty="0">
                <a:latin typeface="Times New Roman" panose="02020603050405020304" pitchFamily="18" charset="0"/>
                <a:cs typeface="Times New Roman" panose="02020603050405020304" pitchFamily="18" charset="0"/>
              </a:rPr>
              <a:t>Jak propojit strategické myšlení a dlouhodobé vize do podoby konkrétní strategie? </a:t>
            </a:r>
          </a:p>
          <a:p>
            <a:endParaRPr lang="cs-CZ" sz="2400" i="1" dirty="0">
              <a:latin typeface="Times New Roman" panose="02020603050405020304" pitchFamily="18" charset="0"/>
              <a:cs typeface="Times New Roman" panose="02020603050405020304" pitchFamily="18" charset="0"/>
            </a:endParaRPr>
          </a:p>
          <a:p>
            <a:r>
              <a:rPr lang="cs-CZ" sz="2400" i="1" dirty="0">
                <a:latin typeface="Times New Roman" panose="02020603050405020304" pitchFamily="18" charset="0"/>
                <a:cs typeface="Times New Roman" panose="02020603050405020304" pitchFamily="18" charset="0"/>
              </a:rPr>
              <a:t>Bude nejdříve iniciativa v provedení potřebných analýz (odvětví, trhů, konkurence, zákazníků) nebo provedení analýzy možností našeho business modelu (vnitřní faktory a vstupy, které mohu použít)? </a:t>
            </a:r>
          </a:p>
          <a:p>
            <a:endParaRPr lang="cs-CZ" sz="2400" i="1" dirty="0">
              <a:latin typeface="Times New Roman" panose="02020603050405020304" pitchFamily="18" charset="0"/>
              <a:cs typeface="Times New Roman" panose="02020603050405020304" pitchFamily="18" charset="0"/>
            </a:endParaRPr>
          </a:p>
          <a:p>
            <a:r>
              <a:rPr lang="cs-CZ" sz="2400" i="1" dirty="0">
                <a:latin typeface="Times New Roman" panose="02020603050405020304" pitchFamily="18" charset="0"/>
                <a:cs typeface="Times New Roman" panose="02020603050405020304" pitchFamily="18" charset="0"/>
              </a:rPr>
              <a:t>A jak tedy formulujeme strategii? </a:t>
            </a:r>
          </a:p>
          <a:p>
            <a:endParaRPr lang="cs-CZ" altLang="cs-CZ" sz="2400" dirty="0">
              <a:solidFill>
                <a:srgbClr val="307871"/>
              </a:solidFill>
              <a:latin typeface="Times New Roman" panose="02020603050405020304" pitchFamily="18" charset="0"/>
              <a:cs typeface="Times New Roman" panose="02020603050405020304" pitchFamily="18" charset="0"/>
            </a:endParaRPr>
          </a:p>
          <a:p>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319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4984057"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Typologie business modelů </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379921" y="1304127"/>
            <a:ext cx="9052268"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1800" dirty="0">
                <a:latin typeface="Times New Roman" panose="02020603050405020304" pitchFamily="18" charset="0"/>
                <a:cs typeface="Times New Roman" panose="02020603050405020304" pitchFamily="18" charset="0"/>
              </a:rPr>
              <a:t>Rozlišují čtyři základní business modely:</a:t>
            </a:r>
          </a:p>
          <a:p>
            <a:pPr marL="0" indent="0">
              <a:buNone/>
            </a:pPr>
            <a:endParaRPr lang="cs-CZ" sz="1800" dirty="0">
              <a:latin typeface="Times New Roman" panose="02020603050405020304" pitchFamily="18" charset="0"/>
              <a:cs typeface="Times New Roman" panose="02020603050405020304" pitchFamily="18" charset="0"/>
            </a:endParaRPr>
          </a:p>
          <a:p>
            <a:r>
              <a:rPr lang="cs-CZ" sz="1800" b="1" dirty="0">
                <a:solidFill>
                  <a:srgbClr val="0070C0"/>
                </a:solidFill>
                <a:latin typeface="Times New Roman" panose="02020603050405020304" pitchFamily="18" charset="0"/>
                <a:cs typeface="Times New Roman" panose="02020603050405020304" pitchFamily="18" charset="0"/>
              </a:rPr>
              <a:t>Tvůrce</a:t>
            </a:r>
            <a:r>
              <a:rPr lang="cs-CZ" sz="1800" dirty="0">
                <a:latin typeface="Times New Roman" panose="02020603050405020304" pitchFamily="18" charset="0"/>
                <a:cs typeface="Times New Roman" panose="02020603050405020304" pitchFamily="18" charset="0"/>
              </a:rPr>
              <a:t> - který nakupuje suroviny nebo komponenty od dodavatelů a pak je transformuje nebo sestavuje v produkt, jejž následně prodává kupujícím. </a:t>
            </a:r>
          </a:p>
          <a:p>
            <a:pPr lvl="1"/>
            <a:r>
              <a:rPr lang="cs-CZ" sz="1800" dirty="0">
                <a:latin typeface="Times New Roman" panose="02020603050405020304" pitchFamily="18" charset="0"/>
                <a:cs typeface="Times New Roman" panose="02020603050405020304" pitchFamily="18" charset="0"/>
              </a:rPr>
              <a:t>Tento model se uplatňuje ve všech </a:t>
            </a:r>
            <a:r>
              <a:rPr lang="cs-CZ" sz="1800" b="1" dirty="0">
                <a:latin typeface="Times New Roman" panose="02020603050405020304" pitchFamily="18" charset="0"/>
                <a:cs typeface="Times New Roman" panose="02020603050405020304" pitchFamily="18" charset="0"/>
              </a:rPr>
              <a:t>výrobních odvětvích</a:t>
            </a:r>
            <a:r>
              <a:rPr lang="cs-CZ" sz="1800" dirty="0">
                <a:latin typeface="Times New Roman" panose="02020603050405020304" pitchFamily="18" charset="0"/>
                <a:cs typeface="Times New Roman" panose="02020603050405020304" pitchFamily="18" charset="0"/>
              </a:rPr>
              <a:t>. Hlavní rozdíl mezi tvůrcem a distributorem je ten, že tvůrci vytvářejí produkt, který prodávají.</a:t>
            </a:r>
          </a:p>
          <a:p>
            <a:pPr lvl="1"/>
            <a:endParaRPr lang="cs-CZ" sz="1800" dirty="0">
              <a:latin typeface="Times New Roman" panose="02020603050405020304" pitchFamily="18" charset="0"/>
              <a:cs typeface="Times New Roman" panose="02020603050405020304" pitchFamily="18" charset="0"/>
            </a:endParaRPr>
          </a:p>
          <a:p>
            <a:pPr lvl="1"/>
            <a:r>
              <a:rPr lang="cs-CZ" sz="1800" dirty="0">
                <a:latin typeface="Times New Roman" panose="02020603050405020304" pitchFamily="18" charset="0"/>
                <a:cs typeface="Times New Roman" panose="02020603050405020304" pitchFamily="18" charset="0"/>
              </a:rPr>
              <a:t>Uveďte příklad:</a:t>
            </a:r>
          </a:p>
          <a:p>
            <a:endParaRPr lang="cs-CZ" sz="1800" dirty="0">
              <a:latin typeface="Times New Roman" panose="02020603050405020304" pitchFamily="18" charset="0"/>
              <a:cs typeface="Times New Roman" panose="02020603050405020304" pitchFamily="18" charset="0"/>
            </a:endParaRPr>
          </a:p>
          <a:p>
            <a:r>
              <a:rPr lang="cs-CZ" sz="1800" b="1" dirty="0">
                <a:solidFill>
                  <a:srgbClr val="0070C0"/>
                </a:solidFill>
                <a:latin typeface="Times New Roman" panose="02020603050405020304" pitchFamily="18" charset="0"/>
                <a:cs typeface="Times New Roman" panose="02020603050405020304" pitchFamily="18" charset="0"/>
              </a:rPr>
              <a:t>Distributor</a:t>
            </a:r>
            <a:r>
              <a:rPr lang="cs-CZ" sz="1800" dirty="0">
                <a:latin typeface="Times New Roman" panose="02020603050405020304" pitchFamily="18" charset="0"/>
                <a:cs typeface="Times New Roman" panose="02020603050405020304" pitchFamily="18" charset="0"/>
              </a:rPr>
              <a:t> - který kupuje a následně předprodává ten stejný produkt někomu dalšímu. </a:t>
            </a:r>
          </a:p>
          <a:p>
            <a:pPr lvl="1"/>
            <a:r>
              <a:rPr lang="cs-CZ" sz="1800" dirty="0">
                <a:latin typeface="Times New Roman" panose="02020603050405020304" pitchFamily="18" charset="0"/>
                <a:cs typeface="Times New Roman" panose="02020603050405020304" pitchFamily="18" charset="0"/>
              </a:rPr>
              <a:t>Může produktu dodávat přidanou hodnotu v podobě dopravy, balení nebo nabídky služeb zákazníkům. Tento typ business modelu se </a:t>
            </a:r>
            <a:r>
              <a:rPr lang="cs-CZ" sz="1800" b="1" dirty="0">
                <a:latin typeface="Times New Roman" panose="02020603050405020304" pitchFamily="18" charset="0"/>
                <a:cs typeface="Times New Roman" panose="02020603050405020304" pitchFamily="18" charset="0"/>
              </a:rPr>
              <a:t>používá ve velkoobchodu a maloobchodu</a:t>
            </a:r>
            <a:r>
              <a:rPr lang="cs-CZ" sz="1800" dirty="0">
                <a:latin typeface="Times New Roman" panose="02020603050405020304" pitchFamily="18" charset="0"/>
                <a:cs typeface="Times New Roman" panose="02020603050405020304" pitchFamily="18" charset="0"/>
              </a:rPr>
              <a:t>.</a:t>
            </a:r>
          </a:p>
          <a:p>
            <a:pPr lvl="1"/>
            <a:endParaRPr lang="cs-CZ" sz="1800" dirty="0">
              <a:latin typeface="Times New Roman" panose="02020603050405020304" pitchFamily="18" charset="0"/>
              <a:cs typeface="Times New Roman" panose="02020603050405020304" pitchFamily="18" charset="0"/>
            </a:endParaRPr>
          </a:p>
          <a:p>
            <a:pPr lvl="1"/>
            <a:r>
              <a:rPr lang="cs-CZ" sz="1800" dirty="0">
                <a:latin typeface="Times New Roman" panose="02020603050405020304" pitchFamily="18" charset="0"/>
                <a:cs typeface="Times New Roman" panose="02020603050405020304" pitchFamily="18" charset="0"/>
              </a:rPr>
              <a:t>Uveďte příklad:</a:t>
            </a:r>
          </a:p>
          <a:p>
            <a:pPr lvl="1"/>
            <a:endParaRPr lang="cs-CZ"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063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fade">
                                      <p:cBhvr>
                                        <p:cTn id="22" dur="500"/>
                                        <p:tgtEl>
                                          <p:spTgt spid="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animEffect transition="in" filter="fade">
                                      <p:cBhvr>
                                        <p:cTn id="27" dur="500"/>
                                        <p:tgtEl>
                                          <p:spTgt spid="8">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8" end="8"/>
                                            </p:txEl>
                                          </p:spTgt>
                                        </p:tgtEl>
                                        <p:attrNameLst>
                                          <p:attrName>style.visibility</p:attrName>
                                        </p:attrNameLst>
                                      </p:cBhvr>
                                      <p:to>
                                        <p:strVal val="visible"/>
                                      </p:to>
                                    </p:set>
                                    <p:animEffect transition="in" filter="fade">
                                      <p:cBhvr>
                                        <p:cTn id="32" dur="500"/>
                                        <p:tgtEl>
                                          <p:spTgt spid="8">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10" end="10"/>
                                            </p:txEl>
                                          </p:spTgt>
                                        </p:tgtEl>
                                        <p:attrNameLst>
                                          <p:attrName>style.visibility</p:attrName>
                                        </p:attrNameLst>
                                      </p:cBhvr>
                                      <p:to>
                                        <p:strVal val="visible"/>
                                      </p:to>
                                    </p:set>
                                    <p:animEffect transition="in" filter="fade">
                                      <p:cBhvr>
                                        <p:cTn id="37"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834196"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Strategie a provázanost s business modelem</a:t>
            </a:r>
          </a:p>
        </p:txBody>
      </p:sp>
      <p:sp>
        <p:nvSpPr>
          <p:cNvPr id="4" name="Obdélník 3">
            <a:extLst>
              <a:ext uri="{FF2B5EF4-FFF2-40B4-BE49-F238E27FC236}">
                <a16:creationId xmlns:a16="http://schemas.microsoft.com/office/drawing/2014/main" id="{A8CE51E1-A53E-40B1-AE9D-2934F73D6E22}"/>
              </a:ext>
            </a:extLst>
          </p:cNvPr>
          <p:cNvSpPr/>
          <p:nvPr/>
        </p:nvSpPr>
        <p:spPr>
          <a:xfrm>
            <a:off x="170838" y="2557790"/>
            <a:ext cx="5404266" cy="5539978"/>
          </a:xfrm>
          <a:prstGeom prst="rect">
            <a:avLst/>
          </a:prstGeom>
        </p:spPr>
        <p:txBody>
          <a:bodyPr wrap="square">
            <a:spAutoFit/>
          </a:bodyPr>
          <a:lstStyle/>
          <a:p>
            <a:pPr marL="285750" indent="-285750">
              <a:buFont typeface="Arial" panose="020B0604020202020204" pitchFamily="34" charset="0"/>
              <a:buChar char="•"/>
            </a:pPr>
            <a:r>
              <a:rPr lang="cs-CZ" sz="1600" kern="0" dirty="0">
                <a:solidFill>
                  <a:srgbClr val="307871"/>
                </a:solidFill>
                <a:latin typeface="Times New Roman"/>
                <a:ea typeface="+mj-ea"/>
                <a:cs typeface="+mj-cs"/>
              </a:rPr>
              <a:t>V rámci business modelu firmy je základním určujícím faktorem výkonnosti firmy soubor činností, které společnost vykonává k budování, vytváření a poskytování monetizovaných výhod zákazníkům. </a:t>
            </a:r>
          </a:p>
          <a:p>
            <a:pPr marL="342900" indent="-342900">
              <a:buFont typeface="Arial" panose="020B0604020202020204" pitchFamily="34" charset="0"/>
              <a:buChar char="•"/>
            </a:pPr>
            <a:endParaRPr lang="cs-CZ" sz="1600" kern="0" dirty="0">
              <a:solidFill>
                <a:srgbClr val="307871"/>
              </a:solidFill>
              <a:latin typeface="Times New Roman"/>
              <a:ea typeface="+mj-ea"/>
              <a:cs typeface="+mj-cs"/>
            </a:endParaRPr>
          </a:p>
          <a:p>
            <a:pPr marL="342900" indent="-342900">
              <a:buFont typeface="Arial" panose="020B0604020202020204" pitchFamily="34" charset="0"/>
              <a:buChar char="•"/>
            </a:pPr>
            <a:r>
              <a:rPr lang="cs-CZ" sz="1600" kern="0" dirty="0">
                <a:solidFill>
                  <a:srgbClr val="307871"/>
                </a:solidFill>
                <a:latin typeface="Times New Roman"/>
                <a:ea typeface="+mj-ea"/>
                <a:cs typeface="+mj-cs"/>
              </a:rPr>
              <a:t>Business model je tedy ovlivněn </a:t>
            </a:r>
            <a:r>
              <a:rPr lang="cs-CZ" sz="1600" b="1" kern="0" dirty="0">
                <a:solidFill>
                  <a:srgbClr val="307871"/>
                </a:solidFill>
                <a:latin typeface="Times New Roman"/>
                <a:ea typeface="+mj-ea"/>
                <a:cs typeface="+mj-cs"/>
              </a:rPr>
              <a:t>cíli, strategií a prostředím</a:t>
            </a:r>
            <a:r>
              <a:rPr lang="cs-CZ" sz="1600" kern="0" dirty="0">
                <a:solidFill>
                  <a:srgbClr val="307871"/>
                </a:solidFill>
                <a:latin typeface="Times New Roman"/>
                <a:ea typeface="+mj-ea"/>
                <a:cs typeface="+mj-cs"/>
              </a:rPr>
              <a:t>.</a:t>
            </a:r>
          </a:p>
          <a:p>
            <a:pPr marL="342900" indent="-342900">
              <a:buFont typeface="Arial" panose="020B0604020202020204" pitchFamily="34" charset="0"/>
              <a:buChar char="•"/>
            </a:pPr>
            <a:endParaRPr lang="cs-CZ" sz="1600" kern="0" dirty="0">
              <a:solidFill>
                <a:srgbClr val="307871"/>
              </a:solidFill>
              <a:latin typeface="Times New Roman"/>
              <a:ea typeface="+mj-ea"/>
              <a:cs typeface="+mj-cs"/>
            </a:endParaRPr>
          </a:p>
          <a:p>
            <a:pPr marL="342900" indent="-342900">
              <a:buFont typeface="Arial" panose="020B0604020202020204" pitchFamily="34" charset="0"/>
              <a:buChar char="•"/>
            </a:pPr>
            <a:r>
              <a:rPr lang="cs-CZ" sz="1600" kern="0" dirty="0">
                <a:solidFill>
                  <a:srgbClr val="307871"/>
                </a:solidFill>
                <a:latin typeface="Times New Roman"/>
                <a:ea typeface="+mj-ea"/>
                <a:cs typeface="+mj-cs"/>
              </a:rPr>
              <a:t>Business model společnosti tedy popisuje, jak společnost řídí své podnikání, zatímco její strategie je o tom, co dělá – při řízení svého podnikání – aby společnost vyhrála proti svým konkurentům.</a:t>
            </a:r>
          </a:p>
          <a:p>
            <a:pPr marL="342900" indent="-342900">
              <a:buFont typeface="Arial" panose="020B0604020202020204" pitchFamily="34" charset="0"/>
              <a:buChar char="•"/>
            </a:pPr>
            <a:r>
              <a:rPr lang="cs-CZ" sz="1600" kern="0" dirty="0">
                <a:solidFill>
                  <a:srgbClr val="307871"/>
                </a:solidFill>
                <a:latin typeface="Times New Roman"/>
              </a:rPr>
              <a:t>Poznatkem je zjištění, že když má společnost strategii, tak ta se odráží v business modelu a také má dosah do oblasti měřitelnosti v podobě výkonnostních ukazatelů. </a:t>
            </a:r>
          </a:p>
          <a:p>
            <a:pPr marL="342900" indent="-342900">
              <a:buFont typeface="Arial" panose="020B0604020202020204" pitchFamily="34" charset="0"/>
              <a:buChar char="•"/>
            </a:pPr>
            <a:endParaRPr lang="cs-CZ" sz="1600" kern="0" dirty="0">
              <a:solidFill>
                <a:srgbClr val="307871"/>
              </a:solidFill>
              <a:latin typeface="Times New Roman"/>
              <a:ea typeface="+mj-ea"/>
              <a:cs typeface="+mj-cs"/>
            </a:endParaRPr>
          </a:p>
          <a:p>
            <a:pPr marL="342900" indent="-342900">
              <a:buFont typeface="Arial" panose="020B0604020202020204" pitchFamily="34" charset="0"/>
              <a:buChar char="•"/>
            </a:pPr>
            <a:endParaRPr lang="cs-CZ"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dirty="0">
              <a:solidFill>
                <a:srgbClr val="FF000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p:pic>
        <p:nvPicPr>
          <p:cNvPr id="3" name="Obrázek 2">
            <a:extLst>
              <a:ext uri="{FF2B5EF4-FFF2-40B4-BE49-F238E27FC236}">
                <a16:creationId xmlns:a16="http://schemas.microsoft.com/office/drawing/2014/main" id="{886C5A8F-5290-4A3D-BFC3-7E67B03542DF}"/>
              </a:ext>
            </a:extLst>
          </p:cNvPr>
          <p:cNvPicPr>
            <a:picLocks noChangeAspect="1"/>
          </p:cNvPicPr>
          <p:nvPr/>
        </p:nvPicPr>
        <p:blipFill rotWithShape="1">
          <a:blip r:embed="rId2"/>
          <a:srcRect l="30000" t="47953" r="22763" b="27953"/>
          <a:stretch/>
        </p:blipFill>
        <p:spPr>
          <a:xfrm>
            <a:off x="618602" y="1223755"/>
            <a:ext cx="4508738" cy="1293593"/>
          </a:xfrm>
          <a:prstGeom prst="rect">
            <a:avLst/>
          </a:prstGeom>
        </p:spPr>
      </p:pic>
      <p:pic>
        <p:nvPicPr>
          <p:cNvPr id="7" name="Obrázek 6">
            <a:extLst>
              <a:ext uri="{FF2B5EF4-FFF2-40B4-BE49-F238E27FC236}">
                <a16:creationId xmlns:a16="http://schemas.microsoft.com/office/drawing/2014/main" id="{9BEF646E-B785-41F5-A355-F79DD2AA91EB}"/>
              </a:ext>
            </a:extLst>
          </p:cNvPr>
          <p:cNvPicPr>
            <a:picLocks noChangeAspect="1"/>
          </p:cNvPicPr>
          <p:nvPr/>
        </p:nvPicPr>
        <p:blipFill rotWithShape="1">
          <a:blip r:embed="rId3"/>
          <a:srcRect l="29605" t="50000" r="23684" b="31930"/>
          <a:stretch/>
        </p:blipFill>
        <p:spPr>
          <a:xfrm>
            <a:off x="6096000" y="1278095"/>
            <a:ext cx="5694947" cy="1239253"/>
          </a:xfrm>
          <a:prstGeom prst="rect">
            <a:avLst/>
          </a:prstGeom>
        </p:spPr>
      </p:pic>
      <p:sp>
        <p:nvSpPr>
          <p:cNvPr id="8" name="Obdélník 7">
            <a:extLst>
              <a:ext uri="{FF2B5EF4-FFF2-40B4-BE49-F238E27FC236}">
                <a16:creationId xmlns:a16="http://schemas.microsoft.com/office/drawing/2014/main" id="{57EBDC91-4E58-4A07-BA17-E1D7F1C9A4EF}"/>
              </a:ext>
            </a:extLst>
          </p:cNvPr>
          <p:cNvSpPr/>
          <p:nvPr/>
        </p:nvSpPr>
        <p:spPr>
          <a:xfrm>
            <a:off x="5993614" y="2702768"/>
            <a:ext cx="5404266" cy="4801314"/>
          </a:xfrm>
          <a:prstGeom prst="rect">
            <a:avLst/>
          </a:prstGeom>
        </p:spPr>
        <p:txBody>
          <a:bodyPr wrap="square">
            <a:spAutoFit/>
          </a:bodyPr>
          <a:lstStyle/>
          <a:p>
            <a:pPr marL="285750" indent="-285750">
              <a:buFont typeface="Arial" panose="020B0604020202020204" pitchFamily="34" charset="0"/>
              <a:buChar char="•"/>
            </a:pPr>
            <a:r>
              <a:rPr lang="cs-CZ" sz="1600" kern="0" dirty="0">
                <a:solidFill>
                  <a:srgbClr val="307871"/>
                </a:solidFill>
                <a:latin typeface="Times New Roman"/>
                <a:ea typeface="+mj-ea"/>
                <a:cs typeface="+mj-cs"/>
              </a:rPr>
              <a:t>Je ale zásadní, zda firma chápe business model jako určitý </a:t>
            </a:r>
            <a:r>
              <a:rPr lang="cs-CZ" sz="1600" b="1" kern="0" dirty="0">
                <a:solidFill>
                  <a:srgbClr val="307871"/>
                </a:solidFill>
                <a:latin typeface="Times New Roman"/>
                <a:ea typeface="+mj-ea"/>
                <a:cs typeface="+mj-cs"/>
              </a:rPr>
              <a:t>nástroj pro realizaci a fungování firmy</a:t>
            </a:r>
            <a:r>
              <a:rPr lang="cs-CZ" sz="1600" kern="0" dirty="0">
                <a:solidFill>
                  <a:srgbClr val="307871"/>
                </a:solidFill>
                <a:latin typeface="Times New Roman"/>
                <a:ea typeface="+mj-ea"/>
                <a:cs typeface="+mj-cs"/>
              </a:rPr>
              <a:t>, nebo jej chápe jako </a:t>
            </a:r>
            <a:r>
              <a:rPr lang="cs-CZ" sz="1600" b="1" kern="0" dirty="0">
                <a:solidFill>
                  <a:srgbClr val="307871"/>
                </a:solidFill>
                <a:latin typeface="Times New Roman"/>
                <a:ea typeface="+mj-ea"/>
                <a:cs typeface="+mj-cs"/>
              </a:rPr>
              <a:t>primární zdroj, tzn., že nejdůležitější je úvaha o nabízené hodnotě</a:t>
            </a:r>
            <a:r>
              <a:rPr lang="cs-CZ" sz="1600" kern="0" dirty="0">
                <a:solidFill>
                  <a:srgbClr val="307871"/>
                </a:solidFill>
                <a:latin typeface="Times New Roman"/>
                <a:ea typeface="+mj-ea"/>
                <a:cs typeface="+mj-cs"/>
              </a:rPr>
              <a:t>, jak jsme schopni ji tvořit, jaké náklady k tomu budeme potřebovat (včetně aktivit, činností, partnerů) a tomu přizpůsobuje pak strategii. </a:t>
            </a:r>
          </a:p>
          <a:p>
            <a:pPr marL="285750" indent="-285750">
              <a:buFont typeface="Arial" panose="020B0604020202020204" pitchFamily="34" charset="0"/>
              <a:buChar char="•"/>
            </a:pPr>
            <a:endParaRPr lang="cs-CZ" sz="1600" kern="0" dirty="0">
              <a:solidFill>
                <a:srgbClr val="307871"/>
              </a:solidFill>
              <a:latin typeface="Times New Roman"/>
              <a:ea typeface="+mj-ea"/>
              <a:cs typeface="+mj-cs"/>
            </a:endParaRPr>
          </a:p>
          <a:p>
            <a:pPr marL="285750" indent="-285750">
              <a:buFont typeface="Arial" panose="020B0604020202020204" pitchFamily="34" charset="0"/>
              <a:buChar char="•"/>
            </a:pPr>
            <a:r>
              <a:rPr lang="cs-CZ" sz="1600" kern="0" dirty="0">
                <a:solidFill>
                  <a:srgbClr val="307871"/>
                </a:solidFill>
                <a:latin typeface="Times New Roman"/>
                <a:ea typeface="+mj-ea"/>
                <a:cs typeface="+mj-cs"/>
              </a:rPr>
              <a:t>Průlomovým myšlením je tedy neintegrovat strategii do business modelu, ale </a:t>
            </a:r>
            <a:r>
              <a:rPr lang="cs-CZ" sz="1600" kern="0" dirty="0">
                <a:solidFill>
                  <a:srgbClr val="0070C0"/>
                </a:solidFill>
                <a:latin typeface="Times New Roman"/>
                <a:ea typeface="+mj-ea"/>
                <a:cs typeface="+mj-cs"/>
              </a:rPr>
              <a:t>business model je zdrojem pro tvorbu strategie</a:t>
            </a:r>
            <a:r>
              <a:rPr lang="cs-CZ" sz="1600" kern="0" dirty="0">
                <a:solidFill>
                  <a:srgbClr val="307871"/>
                </a:solidFill>
                <a:latin typeface="Times New Roman"/>
                <a:ea typeface="+mj-ea"/>
                <a:cs typeface="+mj-cs"/>
              </a:rPr>
              <a:t>.</a:t>
            </a:r>
          </a:p>
          <a:p>
            <a:pPr marL="285750" indent="-285750">
              <a:buFont typeface="Arial" panose="020B0604020202020204" pitchFamily="34" charset="0"/>
              <a:buChar char="•"/>
            </a:pPr>
            <a:endParaRPr lang="cs-CZ" sz="1600" kern="0" dirty="0">
              <a:solidFill>
                <a:srgbClr val="307871"/>
              </a:solidFill>
              <a:latin typeface="Times New Roman"/>
              <a:ea typeface="+mj-ea"/>
              <a:cs typeface="+mj-cs"/>
            </a:endParaRPr>
          </a:p>
          <a:p>
            <a:pPr marL="285750" indent="-285750">
              <a:buFont typeface="Arial" panose="020B0604020202020204" pitchFamily="34" charset="0"/>
              <a:buChar char="•"/>
            </a:pPr>
            <a:r>
              <a:rPr lang="cs-CZ" sz="1600" kern="0" dirty="0">
                <a:solidFill>
                  <a:srgbClr val="307871"/>
                </a:solidFill>
                <a:latin typeface="Times New Roman"/>
                <a:ea typeface="+mj-ea"/>
                <a:cs typeface="+mj-cs"/>
              </a:rPr>
              <a:t>Jedná se o převrácený význam, který může být mnohem flexibilnější, než je tradiční pojetí formování strategie. </a:t>
            </a:r>
          </a:p>
          <a:p>
            <a:pPr marL="342900" indent="-342900">
              <a:buFont typeface="Arial" panose="020B0604020202020204" pitchFamily="34" charset="0"/>
              <a:buChar char="•"/>
            </a:pPr>
            <a:endParaRPr lang="cs-CZ"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dirty="0">
              <a:solidFill>
                <a:srgbClr val="FF000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4">
            <p14:nvContentPartPr>
              <p14:cNvPr id="25" name="Rukopis 24">
                <a:extLst>
                  <a:ext uri="{FF2B5EF4-FFF2-40B4-BE49-F238E27FC236}">
                    <a16:creationId xmlns:a16="http://schemas.microsoft.com/office/drawing/2014/main" id="{57544D48-3B04-4B4F-9530-E25D593C7F40}"/>
                  </a:ext>
                </a:extLst>
              </p14:cNvPr>
              <p14:cNvContentPartPr/>
              <p14:nvPr/>
            </p14:nvContentPartPr>
            <p14:xfrm>
              <a:off x="4347741" y="1308593"/>
              <a:ext cx="350280" cy="351720"/>
            </p14:xfrm>
          </p:contentPart>
        </mc:Choice>
        <mc:Fallback xmlns="">
          <p:pic>
            <p:nvPicPr>
              <p:cNvPr id="25" name="Rukopis 24">
                <a:extLst>
                  <a:ext uri="{FF2B5EF4-FFF2-40B4-BE49-F238E27FC236}">
                    <a16:creationId xmlns:a16="http://schemas.microsoft.com/office/drawing/2014/main" id="{57544D48-3B04-4B4F-9530-E25D593C7F40}"/>
                  </a:ext>
                </a:extLst>
              </p:cNvPr>
              <p:cNvPicPr/>
              <p:nvPr/>
            </p:nvPicPr>
            <p:blipFill>
              <a:blip r:embed="rId5"/>
              <a:stretch>
                <a:fillRect/>
              </a:stretch>
            </p:blipFill>
            <p:spPr>
              <a:xfrm>
                <a:off x="4329741" y="1290953"/>
                <a:ext cx="385920" cy="3873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6" name="Rukopis 25">
                <a:extLst>
                  <a:ext uri="{FF2B5EF4-FFF2-40B4-BE49-F238E27FC236}">
                    <a16:creationId xmlns:a16="http://schemas.microsoft.com/office/drawing/2014/main" id="{47722FF5-B3FA-44F4-92D7-B18FD78C0ED2}"/>
                  </a:ext>
                </a:extLst>
              </p14:cNvPr>
              <p14:cNvContentPartPr/>
              <p14:nvPr/>
            </p14:nvContentPartPr>
            <p14:xfrm>
              <a:off x="3477621" y="1183313"/>
              <a:ext cx="756720" cy="434520"/>
            </p14:xfrm>
          </p:contentPart>
        </mc:Choice>
        <mc:Fallback xmlns="">
          <p:pic>
            <p:nvPicPr>
              <p:cNvPr id="26" name="Rukopis 25">
                <a:extLst>
                  <a:ext uri="{FF2B5EF4-FFF2-40B4-BE49-F238E27FC236}">
                    <a16:creationId xmlns:a16="http://schemas.microsoft.com/office/drawing/2014/main" id="{47722FF5-B3FA-44F4-92D7-B18FD78C0ED2}"/>
                  </a:ext>
                </a:extLst>
              </p:cNvPr>
              <p:cNvPicPr/>
              <p:nvPr/>
            </p:nvPicPr>
            <p:blipFill>
              <a:blip r:embed="rId7"/>
              <a:stretch>
                <a:fillRect/>
              </a:stretch>
            </p:blipFill>
            <p:spPr>
              <a:xfrm>
                <a:off x="3459621" y="1165313"/>
                <a:ext cx="792360" cy="470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2" name="Rukopis 31">
                <a:extLst>
                  <a:ext uri="{FF2B5EF4-FFF2-40B4-BE49-F238E27FC236}">
                    <a16:creationId xmlns:a16="http://schemas.microsoft.com/office/drawing/2014/main" id="{4977C89D-1B12-456F-B7F9-93BD117FE189}"/>
                  </a:ext>
                </a:extLst>
              </p14:cNvPr>
              <p14:cNvContentPartPr/>
              <p14:nvPr/>
            </p14:nvContentPartPr>
            <p14:xfrm>
              <a:off x="9349941" y="1102313"/>
              <a:ext cx="27360" cy="511560"/>
            </p14:xfrm>
          </p:contentPart>
        </mc:Choice>
        <mc:Fallback xmlns="">
          <p:pic>
            <p:nvPicPr>
              <p:cNvPr id="32" name="Rukopis 31">
                <a:extLst>
                  <a:ext uri="{FF2B5EF4-FFF2-40B4-BE49-F238E27FC236}">
                    <a16:creationId xmlns:a16="http://schemas.microsoft.com/office/drawing/2014/main" id="{4977C89D-1B12-456F-B7F9-93BD117FE189}"/>
                  </a:ext>
                </a:extLst>
              </p:cNvPr>
              <p:cNvPicPr/>
              <p:nvPr/>
            </p:nvPicPr>
            <p:blipFill>
              <a:blip r:embed="rId9"/>
              <a:stretch>
                <a:fillRect/>
              </a:stretch>
            </p:blipFill>
            <p:spPr>
              <a:xfrm>
                <a:off x="9331941" y="1084673"/>
                <a:ext cx="63000" cy="547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3" name="Rukopis 32">
                <a:extLst>
                  <a:ext uri="{FF2B5EF4-FFF2-40B4-BE49-F238E27FC236}">
                    <a16:creationId xmlns:a16="http://schemas.microsoft.com/office/drawing/2014/main" id="{5CEB25D6-8CB8-46BE-8C90-8C8AA459F061}"/>
                  </a:ext>
                </a:extLst>
              </p14:cNvPr>
              <p14:cNvContentPartPr/>
              <p14:nvPr/>
            </p14:nvContentPartPr>
            <p14:xfrm>
              <a:off x="8444541" y="1147313"/>
              <a:ext cx="719280" cy="476280"/>
            </p14:xfrm>
          </p:contentPart>
        </mc:Choice>
        <mc:Fallback xmlns="">
          <p:pic>
            <p:nvPicPr>
              <p:cNvPr id="33" name="Rukopis 32">
                <a:extLst>
                  <a:ext uri="{FF2B5EF4-FFF2-40B4-BE49-F238E27FC236}">
                    <a16:creationId xmlns:a16="http://schemas.microsoft.com/office/drawing/2014/main" id="{5CEB25D6-8CB8-46BE-8C90-8C8AA459F061}"/>
                  </a:ext>
                </a:extLst>
              </p:cNvPr>
              <p:cNvPicPr/>
              <p:nvPr/>
            </p:nvPicPr>
            <p:blipFill>
              <a:blip r:embed="rId11"/>
              <a:stretch>
                <a:fillRect/>
              </a:stretch>
            </p:blipFill>
            <p:spPr>
              <a:xfrm>
                <a:off x="8426550" y="1129313"/>
                <a:ext cx="754902" cy="5119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4" name="Rukopis 33">
                <a:extLst>
                  <a:ext uri="{FF2B5EF4-FFF2-40B4-BE49-F238E27FC236}">
                    <a16:creationId xmlns:a16="http://schemas.microsoft.com/office/drawing/2014/main" id="{18D71F89-E1FB-456B-A3E6-2A5F2AB055C3}"/>
                  </a:ext>
                </a:extLst>
              </p14:cNvPr>
              <p14:cNvContentPartPr/>
              <p14:nvPr/>
            </p14:nvContentPartPr>
            <p14:xfrm>
              <a:off x="9457581" y="1138313"/>
              <a:ext cx="45720" cy="394200"/>
            </p14:xfrm>
          </p:contentPart>
        </mc:Choice>
        <mc:Fallback xmlns="">
          <p:pic>
            <p:nvPicPr>
              <p:cNvPr id="34" name="Rukopis 33">
                <a:extLst>
                  <a:ext uri="{FF2B5EF4-FFF2-40B4-BE49-F238E27FC236}">
                    <a16:creationId xmlns:a16="http://schemas.microsoft.com/office/drawing/2014/main" id="{18D71F89-E1FB-456B-A3E6-2A5F2AB055C3}"/>
                  </a:ext>
                </a:extLst>
              </p:cNvPr>
              <p:cNvPicPr/>
              <p:nvPr/>
            </p:nvPicPr>
            <p:blipFill>
              <a:blip r:embed="rId13"/>
              <a:stretch>
                <a:fillRect/>
              </a:stretch>
            </p:blipFill>
            <p:spPr>
              <a:xfrm>
                <a:off x="9439581" y="1120673"/>
                <a:ext cx="81360" cy="4298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5" name="Rukopis 34">
                <a:extLst>
                  <a:ext uri="{FF2B5EF4-FFF2-40B4-BE49-F238E27FC236}">
                    <a16:creationId xmlns:a16="http://schemas.microsoft.com/office/drawing/2014/main" id="{DEE2ED1F-1403-4B26-8F22-A1C6E92CA1AF}"/>
                  </a:ext>
                </a:extLst>
              </p14:cNvPr>
              <p14:cNvContentPartPr/>
              <p14:nvPr/>
            </p14:nvContentPartPr>
            <p14:xfrm>
              <a:off x="9511221" y="1620713"/>
              <a:ext cx="15840" cy="19800"/>
            </p14:xfrm>
          </p:contentPart>
        </mc:Choice>
        <mc:Fallback xmlns="">
          <p:pic>
            <p:nvPicPr>
              <p:cNvPr id="35" name="Rukopis 34">
                <a:extLst>
                  <a:ext uri="{FF2B5EF4-FFF2-40B4-BE49-F238E27FC236}">
                    <a16:creationId xmlns:a16="http://schemas.microsoft.com/office/drawing/2014/main" id="{DEE2ED1F-1403-4B26-8F22-A1C6E92CA1AF}"/>
                  </a:ext>
                </a:extLst>
              </p:cNvPr>
              <p:cNvPicPr/>
              <p:nvPr/>
            </p:nvPicPr>
            <p:blipFill>
              <a:blip r:embed="rId15"/>
              <a:stretch>
                <a:fillRect/>
              </a:stretch>
            </p:blipFill>
            <p:spPr>
              <a:xfrm>
                <a:off x="9493581" y="1603073"/>
                <a:ext cx="51480" cy="554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6" name="Rukopis 35">
                <a:extLst>
                  <a:ext uri="{FF2B5EF4-FFF2-40B4-BE49-F238E27FC236}">
                    <a16:creationId xmlns:a16="http://schemas.microsoft.com/office/drawing/2014/main" id="{86452E8E-7DBA-4C12-80F0-2CB84D16C7A3}"/>
                  </a:ext>
                </a:extLst>
              </p14:cNvPr>
              <p14:cNvContentPartPr/>
              <p14:nvPr/>
            </p14:nvContentPartPr>
            <p14:xfrm>
              <a:off x="9627861" y="1174313"/>
              <a:ext cx="9720" cy="393840"/>
            </p14:xfrm>
          </p:contentPart>
        </mc:Choice>
        <mc:Fallback xmlns="">
          <p:pic>
            <p:nvPicPr>
              <p:cNvPr id="36" name="Rukopis 35">
                <a:extLst>
                  <a:ext uri="{FF2B5EF4-FFF2-40B4-BE49-F238E27FC236}">
                    <a16:creationId xmlns:a16="http://schemas.microsoft.com/office/drawing/2014/main" id="{86452E8E-7DBA-4C12-80F0-2CB84D16C7A3}"/>
                  </a:ext>
                </a:extLst>
              </p:cNvPr>
              <p:cNvPicPr/>
              <p:nvPr/>
            </p:nvPicPr>
            <p:blipFill>
              <a:blip r:embed="rId17"/>
              <a:stretch>
                <a:fillRect/>
              </a:stretch>
            </p:blipFill>
            <p:spPr>
              <a:xfrm>
                <a:off x="9609861" y="1156673"/>
                <a:ext cx="45360" cy="4294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7" name="Rukopis 36">
                <a:extLst>
                  <a:ext uri="{FF2B5EF4-FFF2-40B4-BE49-F238E27FC236}">
                    <a16:creationId xmlns:a16="http://schemas.microsoft.com/office/drawing/2014/main" id="{A6FC17C8-34E8-47BD-9BBA-724DF07AAD0D}"/>
                  </a:ext>
                </a:extLst>
              </p14:cNvPr>
              <p14:cNvContentPartPr/>
              <p14:nvPr/>
            </p14:nvContentPartPr>
            <p14:xfrm>
              <a:off x="9637221" y="1649513"/>
              <a:ext cx="16200" cy="360"/>
            </p14:xfrm>
          </p:contentPart>
        </mc:Choice>
        <mc:Fallback xmlns="">
          <p:pic>
            <p:nvPicPr>
              <p:cNvPr id="37" name="Rukopis 36">
                <a:extLst>
                  <a:ext uri="{FF2B5EF4-FFF2-40B4-BE49-F238E27FC236}">
                    <a16:creationId xmlns:a16="http://schemas.microsoft.com/office/drawing/2014/main" id="{A6FC17C8-34E8-47BD-9BBA-724DF07AAD0D}"/>
                  </a:ext>
                </a:extLst>
              </p:cNvPr>
              <p:cNvPicPr/>
              <p:nvPr/>
            </p:nvPicPr>
            <p:blipFill>
              <a:blip r:embed="rId19"/>
              <a:stretch>
                <a:fillRect/>
              </a:stretch>
            </p:blipFill>
            <p:spPr>
              <a:xfrm>
                <a:off x="9619221" y="1631873"/>
                <a:ext cx="518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8" name="Rukopis 37">
                <a:extLst>
                  <a:ext uri="{FF2B5EF4-FFF2-40B4-BE49-F238E27FC236}">
                    <a16:creationId xmlns:a16="http://schemas.microsoft.com/office/drawing/2014/main" id="{1B6D3413-4CBB-470B-BA1A-772F15EB2151}"/>
                  </a:ext>
                </a:extLst>
              </p14:cNvPr>
              <p14:cNvContentPartPr/>
              <p14:nvPr/>
            </p14:nvContentPartPr>
            <p14:xfrm>
              <a:off x="4921581" y="1108793"/>
              <a:ext cx="255600" cy="468360"/>
            </p14:xfrm>
          </p:contentPart>
        </mc:Choice>
        <mc:Fallback xmlns="">
          <p:pic>
            <p:nvPicPr>
              <p:cNvPr id="38" name="Rukopis 37">
                <a:extLst>
                  <a:ext uri="{FF2B5EF4-FFF2-40B4-BE49-F238E27FC236}">
                    <a16:creationId xmlns:a16="http://schemas.microsoft.com/office/drawing/2014/main" id="{1B6D3413-4CBB-470B-BA1A-772F15EB2151}"/>
                  </a:ext>
                </a:extLst>
              </p:cNvPr>
              <p:cNvPicPr/>
              <p:nvPr/>
            </p:nvPicPr>
            <p:blipFill>
              <a:blip r:embed="rId21"/>
              <a:stretch>
                <a:fillRect/>
              </a:stretch>
            </p:blipFill>
            <p:spPr>
              <a:xfrm>
                <a:off x="4903581" y="1090793"/>
                <a:ext cx="291240" cy="504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9" name="Rukopis 38">
                <a:extLst>
                  <a:ext uri="{FF2B5EF4-FFF2-40B4-BE49-F238E27FC236}">
                    <a16:creationId xmlns:a16="http://schemas.microsoft.com/office/drawing/2014/main" id="{1B1421F2-DA2D-4480-ADE9-3C7013A9211F}"/>
                  </a:ext>
                </a:extLst>
              </p14:cNvPr>
              <p14:cNvContentPartPr/>
              <p14:nvPr/>
            </p14:nvContentPartPr>
            <p14:xfrm>
              <a:off x="5109501" y="1712153"/>
              <a:ext cx="9720" cy="16200"/>
            </p14:xfrm>
          </p:contentPart>
        </mc:Choice>
        <mc:Fallback xmlns="">
          <p:pic>
            <p:nvPicPr>
              <p:cNvPr id="39" name="Rukopis 38">
                <a:extLst>
                  <a:ext uri="{FF2B5EF4-FFF2-40B4-BE49-F238E27FC236}">
                    <a16:creationId xmlns:a16="http://schemas.microsoft.com/office/drawing/2014/main" id="{1B1421F2-DA2D-4480-ADE9-3C7013A9211F}"/>
                  </a:ext>
                </a:extLst>
              </p:cNvPr>
              <p:cNvPicPr/>
              <p:nvPr/>
            </p:nvPicPr>
            <p:blipFill>
              <a:blip r:embed="rId23"/>
              <a:stretch>
                <a:fillRect/>
              </a:stretch>
            </p:blipFill>
            <p:spPr>
              <a:xfrm>
                <a:off x="5091861" y="1694513"/>
                <a:ext cx="45360" cy="51840"/>
              </a:xfrm>
              <a:prstGeom prst="rect">
                <a:avLst/>
              </a:prstGeom>
            </p:spPr>
          </p:pic>
        </mc:Fallback>
      </mc:AlternateContent>
    </p:spTree>
    <p:extLst>
      <p:ext uri="{BB962C8B-B14F-4D97-AF65-F5344CB8AC3E}">
        <p14:creationId xmlns:p14="http://schemas.microsoft.com/office/powerpoint/2010/main" val="49631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fade">
                                      <p:cBhvr>
                                        <p:cTn id="37" dur="500"/>
                                        <p:tgtEl>
                                          <p:spTgt spid="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Effect transition="in" filter="fade">
                                      <p:cBhvr>
                                        <p:cTn id="42" dur="500"/>
                                        <p:tgtEl>
                                          <p:spTgt spid="8">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xEl>
                                              <p:pRg st="4" end="4"/>
                                            </p:txEl>
                                          </p:spTgt>
                                        </p:tgtEl>
                                        <p:attrNameLst>
                                          <p:attrName>style.visibility</p:attrName>
                                        </p:attrNameLst>
                                      </p:cBhvr>
                                      <p:to>
                                        <p:strVal val="visible"/>
                                      </p:to>
                                    </p:set>
                                    <p:animEffect transition="in" filter="fade">
                                      <p:cBhvr>
                                        <p:cTn id="4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834196" cy="584775"/>
          </a:xfrm>
          <a:prstGeom prst="rect">
            <a:avLst/>
          </a:prstGeom>
        </p:spPr>
        <p:txBody>
          <a:bodyPr wrap="none">
            <a:spAutoFit/>
          </a:bodyPr>
          <a:lstStyle/>
          <a:p>
            <a:pPr lvl="0">
              <a:defRPr/>
            </a:pPr>
            <a:r>
              <a:rPr lang="cs-CZ" sz="3200" b="1" kern="0" dirty="0">
                <a:solidFill>
                  <a:srgbClr val="307871"/>
                </a:solidFill>
                <a:latin typeface="Times New Roman"/>
              </a:rPr>
              <a:t>Strategie a provázanost s business modelem</a:t>
            </a:r>
          </a:p>
        </p:txBody>
      </p:sp>
      <p:sp>
        <p:nvSpPr>
          <p:cNvPr id="4" name="Obdélník 3">
            <a:extLst>
              <a:ext uri="{FF2B5EF4-FFF2-40B4-BE49-F238E27FC236}">
                <a16:creationId xmlns:a16="http://schemas.microsoft.com/office/drawing/2014/main" id="{A8CE51E1-A53E-40B1-AE9D-2934F73D6E22}"/>
              </a:ext>
            </a:extLst>
          </p:cNvPr>
          <p:cNvSpPr/>
          <p:nvPr/>
        </p:nvSpPr>
        <p:spPr>
          <a:xfrm>
            <a:off x="404055" y="1329850"/>
            <a:ext cx="9814766" cy="5970865"/>
          </a:xfrm>
          <a:prstGeom prst="rect">
            <a:avLst/>
          </a:prstGeom>
        </p:spPr>
        <p:txBody>
          <a:bodyPr wrap="square">
            <a:spAutoFit/>
          </a:bodyPr>
          <a:lstStyle/>
          <a:p>
            <a:r>
              <a:rPr lang="cs-CZ" i="1" kern="0" dirty="0">
                <a:solidFill>
                  <a:srgbClr val="307871"/>
                </a:solidFill>
                <a:latin typeface="Times New Roman"/>
                <a:ea typeface="+mj-ea"/>
                <a:cs typeface="+mj-cs"/>
              </a:rPr>
              <a:t>Jak lze tedy vytvořit nový tržní prostor bez konkurenčního boje (modrý oceán)?</a:t>
            </a:r>
          </a:p>
          <a:p>
            <a:endParaRPr lang="cs-CZ" i="1"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Řešení může být HODNOTOVÁ INOVACE - jedná se o </a:t>
            </a:r>
            <a:r>
              <a:rPr lang="cs-CZ" kern="0" dirty="0">
                <a:solidFill>
                  <a:srgbClr val="0070C0"/>
                </a:solidFill>
                <a:latin typeface="Times New Roman"/>
                <a:ea typeface="+mj-ea"/>
                <a:cs typeface="+mj-cs"/>
              </a:rPr>
              <a:t>zvyšování hodnoty </a:t>
            </a:r>
            <a:r>
              <a:rPr lang="cs-CZ" kern="0" dirty="0">
                <a:solidFill>
                  <a:srgbClr val="307871"/>
                </a:solidFill>
                <a:latin typeface="Times New Roman"/>
                <a:ea typeface="+mj-ea"/>
                <a:cs typeface="+mj-cs"/>
              </a:rPr>
              <a:t>pro zákazníka (blok business modelu – nabízená hodnota), možností je spousta…, ale jedná se o nové výhody, služby apod. </a:t>
            </a:r>
          </a:p>
          <a:p>
            <a:pPr marL="285750" indent="-285750">
              <a:buFont typeface="Arial" panose="020B0604020202020204" pitchFamily="34" charset="0"/>
              <a:buChar char="•"/>
            </a:pPr>
            <a:r>
              <a:rPr lang="cs-CZ" kern="0" dirty="0">
                <a:solidFill>
                  <a:srgbClr val="307871"/>
                </a:solidFill>
                <a:latin typeface="Times New Roman"/>
                <a:ea typeface="+mj-ea"/>
                <a:cs typeface="+mj-cs"/>
              </a:rPr>
              <a:t>Myšlení se koncentruje na tvorbu </a:t>
            </a:r>
            <a:r>
              <a:rPr lang="cs-CZ" kern="0" dirty="0">
                <a:solidFill>
                  <a:srgbClr val="FF0000"/>
                </a:solidFill>
                <a:latin typeface="Times New Roman"/>
                <a:ea typeface="+mj-ea"/>
                <a:cs typeface="+mj-cs"/>
              </a:rPr>
              <a:t>diferenciace</a:t>
            </a:r>
            <a:r>
              <a:rPr lang="cs-CZ" kern="0" dirty="0">
                <a:solidFill>
                  <a:srgbClr val="307871"/>
                </a:solidFill>
                <a:latin typeface="Times New Roman"/>
                <a:ea typeface="+mj-ea"/>
                <a:cs typeface="+mj-cs"/>
              </a:rPr>
              <a:t> (nabízená hodnota) a </a:t>
            </a:r>
            <a:r>
              <a:rPr lang="cs-CZ" kern="0" dirty="0">
                <a:solidFill>
                  <a:srgbClr val="FF0000"/>
                </a:solidFill>
                <a:latin typeface="Times New Roman"/>
                <a:ea typeface="+mj-ea"/>
                <a:cs typeface="+mj-cs"/>
              </a:rPr>
              <a:t>nízkých nákladů </a:t>
            </a:r>
            <a:r>
              <a:rPr lang="cs-CZ" kern="0" dirty="0">
                <a:solidFill>
                  <a:srgbClr val="307871"/>
                </a:solidFill>
                <a:latin typeface="Times New Roman"/>
                <a:ea typeface="+mj-ea"/>
                <a:cs typeface="+mj-cs"/>
              </a:rPr>
              <a:t>(klíčové zdroje a aktivity).</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Společnosti musí budovat svou strategii modrého oceánu v daném logickém pořadí:</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lvl="1"/>
            <a:r>
              <a:rPr lang="cs-CZ" kern="0" dirty="0">
                <a:solidFill>
                  <a:srgbClr val="307871"/>
                </a:solidFill>
                <a:latin typeface="Times New Roman"/>
                <a:ea typeface="+mj-ea"/>
                <a:cs typeface="+mj-cs"/>
              </a:rPr>
              <a:t>1. </a:t>
            </a:r>
            <a:r>
              <a:rPr lang="cs-CZ" b="1" kern="0" dirty="0">
                <a:solidFill>
                  <a:srgbClr val="307871"/>
                </a:solidFill>
                <a:latin typeface="Times New Roman"/>
                <a:ea typeface="+mj-ea"/>
                <a:cs typeface="+mj-cs"/>
              </a:rPr>
              <a:t>Užitek</a:t>
            </a:r>
            <a:r>
              <a:rPr lang="cs-CZ" kern="0" dirty="0">
                <a:solidFill>
                  <a:srgbClr val="307871"/>
                </a:solidFill>
                <a:latin typeface="Times New Roman"/>
                <a:ea typeface="+mj-ea"/>
                <a:cs typeface="+mj-cs"/>
              </a:rPr>
              <a:t> pro kupujícího – je ve vašem byznys nápadu výjimečná užitečnost pro kupujícího?</a:t>
            </a:r>
          </a:p>
          <a:p>
            <a:pPr lvl="1"/>
            <a:r>
              <a:rPr lang="cs-CZ" kern="0" dirty="0">
                <a:solidFill>
                  <a:srgbClr val="307871"/>
                </a:solidFill>
                <a:latin typeface="Times New Roman"/>
                <a:ea typeface="+mj-ea"/>
                <a:cs typeface="+mj-cs"/>
              </a:rPr>
              <a:t>2. </a:t>
            </a:r>
            <a:r>
              <a:rPr lang="cs-CZ" b="1" kern="0" dirty="0">
                <a:solidFill>
                  <a:srgbClr val="307871"/>
                </a:solidFill>
                <a:latin typeface="Times New Roman"/>
                <a:ea typeface="+mj-ea"/>
                <a:cs typeface="+mj-cs"/>
              </a:rPr>
              <a:t>Cena</a:t>
            </a:r>
            <a:r>
              <a:rPr lang="cs-CZ" kern="0" dirty="0">
                <a:solidFill>
                  <a:srgbClr val="307871"/>
                </a:solidFill>
                <a:latin typeface="Times New Roman"/>
                <a:ea typeface="+mj-ea"/>
                <a:cs typeface="+mj-cs"/>
              </a:rPr>
              <a:t> – je vaše cena snadno dostupná pro masu kupujících?</a:t>
            </a:r>
          </a:p>
          <a:p>
            <a:pPr lvl="1"/>
            <a:r>
              <a:rPr lang="cs-CZ" kern="0" dirty="0">
                <a:solidFill>
                  <a:srgbClr val="307871"/>
                </a:solidFill>
                <a:latin typeface="Times New Roman"/>
                <a:ea typeface="+mj-ea"/>
                <a:cs typeface="+mj-cs"/>
              </a:rPr>
              <a:t>3. </a:t>
            </a:r>
            <a:r>
              <a:rPr lang="cs-CZ" b="1" kern="0" dirty="0">
                <a:solidFill>
                  <a:srgbClr val="307871"/>
                </a:solidFill>
                <a:latin typeface="Times New Roman"/>
                <a:ea typeface="+mj-ea"/>
                <a:cs typeface="+mj-cs"/>
              </a:rPr>
              <a:t>Náklady</a:t>
            </a:r>
            <a:r>
              <a:rPr lang="cs-CZ" kern="0" dirty="0">
                <a:solidFill>
                  <a:srgbClr val="307871"/>
                </a:solidFill>
                <a:latin typeface="Times New Roman"/>
                <a:ea typeface="+mj-ea"/>
                <a:cs typeface="+mj-cs"/>
              </a:rPr>
              <a:t> – můžete dosáhnout svých nákladů a zisku za vaši cenu?</a:t>
            </a:r>
          </a:p>
          <a:p>
            <a:pPr lvl="1"/>
            <a:r>
              <a:rPr lang="cs-CZ" kern="0" dirty="0">
                <a:solidFill>
                  <a:srgbClr val="307871"/>
                </a:solidFill>
                <a:latin typeface="Times New Roman"/>
                <a:ea typeface="+mj-ea"/>
                <a:cs typeface="+mj-cs"/>
              </a:rPr>
              <a:t>4. </a:t>
            </a:r>
            <a:r>
              <a:rPr lang="cs-CZ" b="1" kern="0" dirty="0">
                <a:solidFill>
                  <a:srgbClr val="307871"/>
                </a:solidFill>
                <a:latin typeface="Times New Roman"/>
                <a:ea typeface="+mj-ea"/>
                <a:cs typeface="+mj-cs"/>
              </a:rPr>
              <a:t>Přijetí</a:t>
            </a:r>
            <a:r>
              <a:rPr lang="cs-CZ" kern="0" dirty="0">
                <a:solidFill>
                  <a:srgbClr val="307871"/>
                </a:solidFill>
                <a:latin typeface="Times New Roman"/>
                <a:ea typeface="+mj-ea"/>
                <a:cs typeface="+mj-cs"/>
              </a:rPr>
              <a:t> – jaké jsou překážky spojené s přijetím volby a při realizaci vašeho podnikatelského       	nápadu?  Můžete jim předcházet?</a:t>
            </a:r>
          </a:p>
          <a:p>
            <a:pPr lvl="1"/>
            <a:r>
              <a:rPr lang="cs-CZ" kern="0" dirty="0">
                <a:solidFill>
                  <a:srgbClr val="307871"/>
                </a:solidFill>
                <a:latin typeface="Times New Roman"/>
                <a:ea typeface="+mj-ea"/>
                <a:cs typeface="+mj-cs"/>
              </a:rPr>
              <a:t>5. Komerčně </a:t>
            </a:r>
            <a:r>
              <a:rPr lang="cs-CZ" b="1" kern="0" dirty="0">
                <a:solidFill>
                  <a:srgbClr val="307871"/>
                </a:solidFill>
                <a:latin typeface="Times New Roman"/>
                <a:ea typeface="+mj-ea"/>
                <a:cs typeface="+mj-cs"/>
              </a:rPr>
              <a:t>životaschopný nápad </a:t>
            </a:r>
            <a:r>
              <a:rPr lang="cs-CZ" kern="0" dirty="0">
                <a:solidFill>
                  <a:srgbClr val="307871"/>
                </a:solidFill>
                <a:latin typeface="Times New Roman"/>
                <a:ea typeface="+mj-ea"/>
                <a:cs typeface="+mj-cs"/>
              </a:rPr>
              <a:t>modrého oceánu.</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endParaRPr lang="cs-CZ" kern="0" dirty="0">
              <a:solidFill>
                <a:srgbClr val="307871"/>
              </a:solidFill>
              <a:latin typeface="Times New Roman"/>
              <a:ea typeface="+mj-ea"/>
              <a:cs typeface="+mj-cs"/>
            </a:endParaRPr>
          </a:p>
          <a:p>
            <a:endParaRPr lang="cs-CZ"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063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fade">
                                      <p:cBhvr>
                                        <p:cTn id="27" dur="500"/>
                                        <p:tgtEl>
                                          <p:spTgt spid="4">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8" end="8"/>
                                            </p:txEl>
                                          </p:spTgt>
                                        </p:tgtEl>
                                        <p:attrNameLst>
                                          <p:attrName>style.visibility</p:attrName>
                                        </p:attrNameLst>
                                      </p:cBhvr>
                                      <p:to>
                                        <p:strVal val="visible"/>
                                      </p:to>
                                    </p:set>
                                    <p:animEffect transition="in" filter="fade">
                                      <p:cBhvr>
                                        <p:cTn id="32" dur="500"/>
                                        <p:tgtEl>
                                          <p:spTgt spid="4">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animEffect transition="in" filter="fade">
                                      <p:cBhvr>
                                        <p:cTn id="37" dur="500"/>
                                        <p:tgtEl>
                                          <p:spTgt spid="4">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10" end="10"/>
                                            </p:txEl>
                                          </p:spTgt>
                                        </p:tgtEl>
                                        <p:attrNameLst>
                                          <p:attrName>style.visibility</p:attrName>
                                        </p:attrNameLst>
                                      </p:cBhvr>
                                      <p:to>
                                        <p:strVal val="visible"/>
                                      </p:to>
                                    </p:set>
                                    <p:animEffect transition="in" filter="fade">
                                      <p:cBhvr>
                                        <p:cTn id="42" dur="500"/>
                                        <p:tgtEl>
                                          <p:spTgt spid="4">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11" end="11"/>
                                            </p:txEl>
                                          </p:spTgt>
                                        </p:tgtEl>
                                        <p:attrNameLst>
                                          <p:attrName>style.visibility</p:attrName>
                                        </p:attrNameLst>
                                      </p:cBhvr>
                                      <p:to>
                                        <p:strVal val="visible"/>
                                      </p:to>
                                    </p:set>
                                    <p:animEffect transition="in" filter="fade">
                                      <p:cBhvr>
                                        <p:cTn id="47"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834196" cy="584775"/>
          </a:xfrm>
          <a:prstGeom prst="rect">
            <a:avLst/>
          </a:prstGeom>
        </p:spPr>
        <p:txBody>
          <a:bodyPr wrap="none">
            <a:spAutoFit/>
          </a:bodyPr>
          <a:lstStyle/>
          <a:p>
            <a:pPr lvl="0">
              <a:defRPr/>
            </a:pPr>
            <a:r>
              <a:rPr lang="cs-CZ" sz="3200" b="1" kern="0" dirty="0">
                <a:solidFill>
                  <a:srgbClr val="307871"/>
                </a:solidFill>
                <a:latin typeface="Times New Roman"/>
              </a:rPr>
              <a:t>Strategie a provázanost s business modelem</a:t>
            </a:r>
          </a:p>
        </p:txBody>
      </p:sp>
      <p:sp>
        <p:nvSpPr>
          <p:cNvPr id="4" name="Obdélník 3">
            <a:extLst>
              <a:ext uri="{FF2B5EF4-FFF2-40B4-BE49-F238E27FC236}">
                <a16:creationId xmlns:a16="http://schemas.microsoft.com/office/drawing/2014/main" id="{A8CE51E1-A53E-40B1-AE9D-2934F73D6E22}"/>
              </a:ext>
            </a:extLst>
          </p:cNvPr>
          <p:cNvSpPr/>
          <p:nvPr/>
        </p:nvSpPr>
        <p:spPr>
          <a:xfrm>
            <a:off x="404055" y="1329850"/>
            <a:ext cx="9814766" cy="5847755"/>
          </a:xfrm>
          <a:prstGeom prst="rect">
            <a:avLst/>
          </a:prstGeom>
        </p:spPr>
        <p:txBody>
          <a:bodyPr wrap="square">
            <a:spAutoFit/>
          </a:bodyPr>
          <a:lstStyle/>
          <a:p>
            <a:r>
              <a:rPr lang="cs-CZ" kern="0" dirty="0">
                <a:solidFill>
                  <a:srgbClr val="307871"/>
                </a:solidFill>
                <a:latin typeface="Times New Roman"/>
                <a:ea typeface="+mj-ea"/>
                <a:cs typeface="+mj-cs"/>
              </a:rPr>
              <a:t>Jaké jsou kroky k implementaci strategie modrého oceánu? Kim a Mauborgne </a:t>
            </a:r>
            <a:r>
              <a:rPr lang="cs-CZ" sz="1400" kern="0" dirty="0">
                <a:solidFill>
                  <a:srgbClr val="307871"/>
                </a:solidFill>
                <a:latin typeface="Times New Roman"/>
                <a:ea typeface="+mj-ea"/>
                <a:cs typeface="+mj-cs"/>
              </a:rPr>
              <a:t>(2021, blueoceanstrategy.com )</a:t>
            </a:r>
            <a:r>
              <a:rPr lang="cs-CZ" kern="0" dirty="0">
                <a:solidFill>
                  <a:srgbClr val="307871"/>
                </a:solidFill>
                <a:latin typeface="Times New Roman"/>
                <a:ea typeface="+mj-ea"/>
                <a:cs typeface="+mj-cs"/>
              </a:rPr>
              <a:t>  navrhují pětistupňový proces pro společnost, která se snaží přejít ke strategii modrého oceánu:</a:t>
            </a:r>
          </a:p>
          <a:p>
            <a:endParaRPr lang="cs-CZ" kern="0" dirty="0">
              <a:solidFill>
                <a:srgbClr val="307871"/>
              </a:solidFill>
              <a:latin typeface="Times New Roman"/>
              <a:ea typeface="+mj-ea"/>
              <a:cs typeface="+mj-cs"/>
            </a:endParaRPr>
          </a:p>
          <a:p>
            <a:pPr marL="342900" indent="-342900">
              <a:buFont typeface="+mj-lt"/>
              <a:buAutoNum type="arabicPeriod"/>
            </a:pPr>
            <a:r>
              <a:rPr lang="cs-CZ" kern="0" dirty="0">
                <a:solidFill>
                  <a:srgbClr val="307871"/>
                </a:solidFill>
                <a:latin typeface="Times New Roman"/>
                <a:ea typeface="+mj-ea"/>
                <a:cs typeface="+mj-cs"/>
              </a:rPr>
              <a:t>Prvním krokem je </a:t>
            </a:r>
            <a:r>
              <a:rPr lang="cs-CZ" b="1" kern="0" dirty="0">
                <a:solidFill>
                  <a:srgbClr val="0070C0"/>
                </a:solidFill>
                <a:latin typeface="Times New Roman"/>
                <a:ea typeface="+mj-ea"/>
                <a:cs typeface="+mj-cs"/>
              </a:rPr>
              <a:t>začít</a:t>
            </a:r>
            <a:r>
              <a:rPr lang="cs-CZ" kern="0" dirty="0">
                <a:solidFill>
                  <a:srgbClr val="307871"/>
                </a:solidFill>
                <a:latin typeface="Times New Roman"/>
                <a:ea typeface="+mj-ea"/>
                <a:cs typeface="+mj-cs"/>
              </a:rPr>
              <a:t>, </a:t>
            </a:r>
            <a:r>
              <a:rPr lang="cs-CZ" sz="1400" kern="0" dirty="0">
                <a:solidFill>
                  <a:srgbClr val="307871"/>
                </a:solidFill>
                <a:latin typeface="Times New Roman"/>
                <a:ea typeface="+mj-ea"/>
                <a:cs typeface="+mj-cs"/>
              </a:rPr>
              <a:t>což umožní vybrat a zahájit činnosti a vaši iniciativu v oblasti přemýšlení nad modrým oceánem. Vystoupení z komfortní zóny a vůle chtít něco změnit a vytvořit.</a:t>
            </a:r>
          </a:p>
          <a:p>
            <a:pPr marL="342900" indent="-342900">
              <a:buFont typeface="+mj-lt"/>
              <a:buAutoNum type="arabicPeriod"/>
            </a:pPr>
            <a:endParaRPr lang="cs-CZ" sz="1400" kern="0" dirty="0">
              <a:solidFill>
                <a:srgbClr val="307871"/>
              </a:solidFill>
              <a:latin typeface="Times New Roman"/>
              <a:ea typeface="+mj-ea"/>
              <a:cs typeface="+mj-cs"/>
            </a:endParaRPr>
          </a:p>
          <a:p>
            <a:pPr marL="342900" indent="-342900">
              <a:buFont typeface="+mj-lt"/>
              <a:buAutoNum type="arabicPeriod"/>
            </a:pPr>
            <a:r>
              <a:rPr lang="cs-CZ" kern="0" dirty="0">
                <a:solidFill>
                  <a:srgbClr val="307871"/>
                </a:solidFill>
                <a:latin typeface="Times New Roman"/>
                <a:ea typeface="+mj-ea"/>
                <a:cs typeface="+mj-cs"/>
              </a:rPr>
              <a:t>Pochopit, kde se nyní </a:t>
            </a:r>
            <a:r>
              <a:rPr lang="cs-CZ" b="1" kern="0" dirty="0">
                <a:solidFill>
                  <a:srgbClr val="0070C0"/>
                </a:solidFill>
                <a:latin typeface="Times New Roman"/>
                <a:ea typeface="+mj-ea"/>
                <a:cs typeface="+mj-cs"/>
              </a:rPr>
              <a:t>nacházíte</a:t>
            </a:r>
            <a:r>
              <a:rPr lang="cs-CZ" kern="0" dirty="0">
                <a:solidFill>
                  <a:srgbClr val="307871"/>
                </a:solidFill>
                <a:latin typeface="Times New Roman"/>
                <a:ea typeface="+mj-ea"/>
                <a:cs typeface="+mj-cs"/>
              </a:rPr>
              <a:t>. </a:t>
            </a:r>
            <a:r>
              <a:rPr lang="cs-CZ" sz="1400" kern="0" dirty="0">
                <a:solidFill>
                  <a:srgbClr val="307871"/>
                </a:solidFill>
                <a:latin typeface="Times New Roman"/>
                <a:ea typeface="+mj-ea"/>
                <a:cs typeface="+mj-cs"/>
              </a:rPr>
              <a:t>Zde je nutné probudit podnikatele, management a ostatní ke stanovení současného stavu společnosti a situace v odvětví. </a:t>
            </a:r>
          </a:p>
          <a:p>
            <a:pPr marL="342900" indent="-342900">
              <a:buFont typeface="+mj-lt"/>
              <a:buAutoNum type="arabicPeriod"/>
            </a:pPr>
            <a:endParaRPr lang="cs-CZ" sz="1400" kern="0" dirty="0">
              <a:solidFill>
                <a:srgbClr val="307871"/>
              </a:solidFill>
              <a:latin typeface="Times New Roman"/>
              <a:ea typeface="+mj-ea"/>
              <a:cs typeface="+mj-cs"/>
            </a:endParaRPr>
          </a:p>
          <a:p>
            <a:pPr marL="342900" indent="-342900">
              <a:buFont typeface="+mj-lt"/>
              <a:buAutoNum type="arabicPeriod"/>
            </a:pPr>
            <a:r>
              <a:rPr lang="cs-CZ" kern="0" dirty="0">
                <a:solidFill>
                  <a:srgbClr val="307871"/>
                </a:solidFill>
                <a:latin typeface="Times New Roman"/>
                <a:ea typeface="+mj-ea"/>
                <a:cs typeface="+mj-cs"/>
              </a:rPr>
              <a:t>Představit si, </a:t>
            </a:r>
            <a:r>
              <a:rPr lang="cs-CZ" b="1" kern="0" dirty="0">
                <a:solidFill>
                  <a:srgbClr val="0070C0"/>
                </a:solidFill>
                <a:latin typeface="Times New Roman"/>
                <a:ea typeface="+mj-ea"/>
                <a:cs typeface="+mj-cs"/>
              </a:rPr>
              <a:t>kde byste mohli být</a:t>
            </a:r>
            <a:r>
              <a:rPr lang="cs-CZ" kern="0" dirty="0">
                <a:solidFill>
                  <a:srgbClr val="307871"/>
                </a:solidFill>
                <a:latin typeface="Times New Roman"/>
                <a:ea typeface="+mj-ea"/>
                <a:cs typeface="+mj-cs"/>
              </a:rPr>
              <a:t>. </a:t>
            </a:r>
            <a:r>
              <a:rPr lang="cs-CZ" sz="1400" kern="0" dirty="0">
                <a:solidFill>
                  <a:srgbClr val="307871"/>
                </a:solidFill>
                <a:latin typeface="Times New Roman"/>
                <a:ea typeface="+mj-ea"/>
                <a:cs typeface="+mj-cs"/>
              </a:rPr>
              <a:t>Identifikujete konkrétní problémová místa a konkrétní hodnoty pro kupujícího. Pomáhá vám odtrhnout se od příliš úzkého chápání a pohledu na současný konkrétní trhu. Důležité je popustit tuto komfortní zónu a prozkoumat poptávku mimo chápání současného odvětví. </a:t>
            </a:r>
          </a:p>
          <a:p>
            <a:pPr marL="342900" indent="-342900">
              <a:buFont typeface="+mj-lt"/>
              <a:buAutoNum type="arabicPeriod"/>
            </a:pPr>
            <a:endParaRPr lang="cs-CZ" sz="1400" kern="0" dirty="0">
              <a:solidFill>
                <a:srgbClr val="307871"/>
              </a:solidFill>
              <a:latin typeface="Times New Roman"/>
              <a:ea typeface="+mj-ea"/>
              <a:cs typeface="+mj-cs"/>
            </a:endParaRPr>
          </a:p>
          <a:p>
            <a:pPr marL="342900" indent="-342900">
              <a:buFont typeface="+mj-lt"/>
              <a:buAutoNum type="arabicPeriod"/>
            </a:pPr>
            <a:r>
              <a:rPr lang="cs-CZ" kern="0" dirty="0">
                <a:solidFill>
                  <a:srgbClr val="307871"/>
                </a:solidFill>
                <a:latin typeface="Times New Roman"/>
                <a:ea typeface="+mj-ea"/>
                <a:cs typeface="+mj-cs"/>
              </a:rPr>
              <a:t>Zjistit, </a:t>
            </a:r>
            <a:r>
              <a:rPr lang="cs-CZ" b="1" kern="0" dirty="0">
                <a:solidFill>
                  <a:srgbClr val="0070C0"/>
                </a:solidFill>
                <a:latin typeface="Times New Roman"/>
                <a:ea typeface="+mj-ea"/>
                <a:cs typeface="+mj-cs"/>
              </a:rPr>
              <a:t>jak se tam dostanete</a:t>
            </a:r>
            <a:r>
              <a:rPr lang="cs-CZ" kern="0" dirty="0">
                <a:solidFill>
                  <a:srgbClr val="307871"/>
                </a:solidFill>
                <a:latin typeface="Times New Roman"/>
                <a:ea typeface="+mj-ea"/>
                <a:cs typeface="+mj-cs"/>
              </a:rPr>
              <a:t>. </a:t>
            </a:r>
            <a:r>
              <a:rPr lang="cs-CZ" sz="1400" kern="0" dirty="0">
                <a:solidFill>
                  <a:srgbClr val="307871"/>
                </a:solidFill>
                <a:latin typeface="Times New Roman"/>
                <a:ea typeface="+mj-ea"/>
                <a:cs typeface="+mj-cs"/>
              </a:rPr>
              <a:t>Krok vám ukáže, jak vytvořit komerčně působivý nový tržní prostor s předdefinováním strategie nového prostředí. Důraz je zde kladen na systematický přístup k úpravě hranic daného trhu (jeho krajních možností). </a:t>
            </a:r>
          </a:p>
          <a:p>
            <a:pPr marL="342900" indent="-342900">
              <a:buFont typeface="+mj-lt"/>
              <a:buAutoNum type="arabicPeriod"/>
            </a:pPr>
            <a:endParaRPr lang="cs-CZ" sz="1400" kern="0" dirty="0">
              <a:solidFill>
                <a:srgbClr val="307871"/>
              </a:solidFill>
              <a:latin typeface="Times New Roman"/>
              <a:ea typeface="+mj-ea"/>
              <a:cs typeface="+mj-cs"/>
            </a:endParaRPr>
          </a:p>
          <a:p>
            <a:pPr marL="342900" indent="-342900">
              <a:buFont typeface="+mj-lt"/>
              <a:buAutoNum type="arabicPeriod"/>
            </a:pPr>
            <a:r>
              <a:rPr lang="cs-CZ" kern="0" dirty="0">
                <a:solidFill>
                  <a:srgbClr val="307871"/>
                </a:solidFill>
                <a:latin typeface="Times New Roman"/>
                <a:ea typeface="+mj-ea"/>
                <a:cs typeface="+mj-cs"/>
              </a:rPr>
              <a:t>Udělej </a:t>
            </a:r>
            <a:r>
              <a:rPr lang="cs-CZ" b="1" kern="0" dirty="0">
                <a:solidFill>
                  <a:srgbClr val="0070C0"/>
                </a:solidFill>
                <a:latin typeface="Times New Roman"/>
                <a:ea typeface="+mj-ea"/>
                <a:cs typeface="+mj-cs"/>
              </a:rPr>
              <a:t>svůj tah</a:t>
            </a:r>
            <a:r>
              <a:rPr lang="cs-CZ" kern="0" dirty="0">
                <a:solidFill>
                  <a:srgbClr val="307871"/>
                </a:solidFill>
                <a:latin typeface="Times New Roman"/>
                <a:ea typeface="+mj-ea"/>
                <a:cs typeface="+mj-cs"/>
              </a:rPr>
              <a:t>. </a:t>
            </a:r>
            <a:r>
              <a:rPr lang="cs-CZ" sz="1400" kern="0" dirty="0">
                <a:solidFill>
                  <a:srgbClr val="307871"/>
                </a:solidFill>
                <a:latin typeface="Times New Roman"/>
                <a:ea typeface="+mj-ea"/>
                <a:cs typeface="+mj-cs"/>
              </a:rPr>
              <a:t>Poslední krok vede k rozhodnutí o tom, jakým směrem se v modrém oceánu budete ubírat, což upevní nadšení a loajalitu pro dané budoucí kroky. Pro konkrétní realizaci se např. využívá strategický Canvas pro každý potencionální modrý oceán. </a:t>
            </a:r>
          </a:p>
          <a:p>
            <a:endParaRPr lang="cs-CZ" kern="0" dirty="0">
              <a:solidFill>
                <a:srgbClr val="307871"/>
              </a:solidFill>
              <a:latin typeface="Times New Roman"/>
              <a:ea typeface="+mj-ea"/>
              <a:cs typeface="+mj-cs"/>
            </a:endParaRPr>
          </a:p>
          <a:p>
            <a:endParaRPr lang="cs-CZ"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386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fade">
                                      <p:cBhvr>
                                        <p:cTn id="17" dur="500"/>
                                        <p:tgtEl>
                                          <p:spTgt spid="4">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8" end="8"/>
                                            </p:txEl>
                                          </p:spTgt>
                                        </p:tgtEl>
                                        <p:attrNameLst>
                                          <p:attrName>style.visibility</p:attrName>
                                        </p:attrNameLst>
                                      </p:cBhvr>
                                      <p:to>
                                        <p:strVal val="visible"/>
                                      </p:to>
                                    </p:set>
                                    <p:animEffect transition="in" filter="fade">
                                      <p:cBhvr>
                                        <p:cTn id="22" dur="500"/>
                                        <p:tgtEl>
                                          <p:spTgt spid="4">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animEffect transition="in" filter="fade">
                                      <p:cBhvr>
                                        <p:cTn id="27"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834196" cy="584775"/>
          </a:xfrm>
          <a:prstGeom prst="rect">
            <a:avLst/>
          </a:prstGeom>
        </p:spPr>
        <p:txBody>
          <a:bodyPr wrap="none">
            <a:spAutoFit/>
          </a:bodyPr>
          <a:lstStyle/>
          <a:p>
            <a:pPr lvl="0">
              <a:defRPr/>
            </a:pPr>
            <a:r>
              <a:rPr lang="cs-CZ" sz="3200" b="1" kern="0" dirty="0">
                <a:solidFill>
                  <a:srgbClr val="307871"/>
                </a:solidFill>
                <a:latin typeface="Times New Roman"/>
              </a:rPr>
              <a:t>Strategie a provázanost s business modelem</a:t>
            </a:r>
          </a:p>
        </p:txBody>
      </p:sp>
      <p:sp>
        <p:nvSpPr>
          <p:cNvPr id="4" name="Obdélník 3">
            <a:extLst>
              <a:ext uri="{FF2B5EF4-FFF2-40B4-BE49-F238E27FC236}">
                <a16:creationId xmlns:a16="http://schemas.microsoft.com/office/drawing/2014/main" id="{A8CE51E1-A53E-40B1-AE9D-2934F73D6E22}"/>
              </a:ext>
            </a:extLst>
          </p:cNvPr>
          <p:cNvSpPr/>
          <p:nvPr/>
        </p:nvSpPr>
        <p:spPr>
          <a:xfrm>
            <a:off x="8459302" y="1499717"/>
            <a:ext cx="3502814" cy="4524315"/>
          </a:xfrm>
          <a:prstGeom prst="rect">
            <a:avLst/>
          </a:prstGeom>
        </p:spPr>
        <p:txBody>
          <a:bodyPr wrap="square">
            <a:spAutoFit/>
          </a:bodyPr>
          <a:lstStyle/>
          <a:p>
            <a:r>
              <a:rPr lang="cs-CZ" kern="0" dirty="0">
                <a:solidFill>
                  <a:srgbClr val="307871"/>
                </a:solidFill>
                <a:latin typeface="Times New Roman"/>
                <a:ea typeface="+mj-ea"/>
                <a:cs typeface="+mj-cs"/>
              </a:rPr>
              <a:t>Změna prvků v blocích modelu na pravé straně vyvolá změnu v blocích na straně levé. </a:t>
            </a:r>
          </a:p>
          <a:p>
            <a:endParaRPr lang="cs-CZ" kern="0" dirty="0">
              <a:solidFill>
                <a:srgbClr val="307871"/>
              </a:solidFill>
              <a:latin typeface="Times New Roman"/>
              <a:ea typeface="+mj-ea"/>
              <a:cs typeface="+mj-cs"/>
            </a:endParaRPr>
          </a:p>
          <a:p>
            <a:r>
              <a:rPr lang="cs-CZ" kern="0" dirty="0">
                <a:solidFill>
                  <a:srgbClr val="307871"/>
                </a:solidFill>
                <a:latin typeface="Times New Roman"/>
                <a:ea typeface="+mj-ea"/>
                <a:cs typeface="+mj-cs"/>
              </a:rPr>
              <a:t>Smyslem </a:t>
            </a:r>
            <a:r>
              <a:rPr lang="cs-CZ" kern="0" dirty="0">
                <a:solidFill>
                  <a:srgbClr val="0070C0"/>
                </a:solidFill>
                <a:latin typeface="Times New Roman"/>
                <a:ea typeface="+mj-ea"/>
                <a:cs typeface="+mj-cs"/>
              </a:rPr>
              <a:t>modrého oceánu </a:t>
            </a:r>
            <a:r>
              <a:rPr lang="cs-CZ" kern="0" dirty="0">
                <a:solidFill>
                  <a:srgbClr val="307871"/>
                </a:solidFill>
                <a:latin typeface="Times New Roman"/>
                <a:ea typeface="+mj-ea"/>
                <a:cs typeface="+mj-cs"/>
              </a:rPr>
              <a:t>je tedy </a:t>
            </a:r>
            <a:r>
              <a:rPr lang="cs-CZ" b="1" kern="0" dirty="0">
                <a:solidFill>
                  <a:srgbClr val="307871"/>
                </a:solidFill>
                <a:latin typeface="Times New Roman"/>
                <a:ea typeface="+mj-ea"/>
                <a:cs typeface="+mj-cs"/>
              </a:rPr>
              <a:t>zvýšit hodnotu a zároveň snížit náklady</a:t>
            </a:r>
            <a:r>
              <a:rPr lang="cs-CZ" kern="0" dirty="0">
                <a:solidFill>
                  <a:srgbClr val="307871"/>
                </a:solidFill>
                <a:latin typeface="Times New Roman"/>
                <a:ea typeface="+mj-ea"/>
                <a:cs typeface="+mj-cs"/>
              </a:rPr>
              <a:t>. Jedním z prvních kroků je tedy omezit náklady, vyřadit ty, které nejsou podstatné. </a:t>
            </a:r>
          </a:p>
          <a:p>
            <a:endParaRPr lang="cs-CZ" kern="0" dirty="0">
              <a:solidFill>
                <a:srgbClr val="307871"/>
              </a:solidFill>
              <a:latin typeface="Times New Roman"/>
              <a:ea typeface="+mj-ea"/>
              <a:cs typeface="+mj-cs"/>
            </a:endParaRPr>
          </a:p>
          <a:p>
            <a:r>
              <a:rPr lang="cs-CZ" kern="0" dirty="0">
                <a:solidFill>
                  <a:srgbClr val="307871"/>
                </a:solidFill>
                <a:latin typeface="Times New Roman"/>
                <a:ea typeface="+mj-ea"/>
                <a:cs typeface="+mj-cs"/>
              </a:rPr>
              <a:t>Dalším krokem je pozvednout či vytvořit nov</a:t>
            </a:r>
            <a:r>
              <a:rPr lang="cs-CZ" b="1" kern="0" dirty="0">
                <a:solidFill>
                  <a:srgbClr val="307871"/>
                </a:solidFill>
                <a:latin typeface="Times New Roman"/>
                <a:ea typeface="+mj-ea"/>
                <a:cs typeface="+mj-cs"/>
              </a:rPr>
              <a:t>é prvky hodnotové nabídky</a:t>
            </a:r>
            <a:r>
              <a:rPr lang="cs-CZ" kern="0" dirty="0">
                <a:solidFill>
                  <a:srgbClr val="307871"/>
                </a:solidFill>
                <a:latin typeface="Times New Roman"/>
                <a:ea typeface="+mj-ea"/>
                <a:cs typeface="+mj-cs"/>
              </a:rPr>
              <a:t>, které ale nemají výrazný vliv na výši nákladů. Toto propojení umožňuje tvořit nové inovativní business modely.</a:t>
            </a:r>
            <a:endParaRPr lang="cs-CZ" sz="2000" dirty="0">
              <a:latin typeface="Times New Roman" panose="02020603050405020304" pitchFamily="18" charset="0"/>
              <a:cs typeface="Times New Roman" panose="02020603050405020304" pitchFamily="18" charset="0"/>
            </a:endParaRPr>
          </a:p>
        </p:txBody>
      </p:sp>
      <p:pic>
        <p:nvPicPr>
          <p:cNvPr id="3" name="Obrázek 2">
            <a:extLst>
              <a:ext uri="{FF2B5EF4-FFF2-40B4-BE49-F238E27FC236}">
                <a16:creationId xmlns:a16="http://schemas.microsoft.com/office/drawing/2014/main" id="{C6FA21DB-630E-455C-8B0C-3B8452192C60}"/>
              </a:ext>
            </a:extLst>
          </p:cNvPr>
          <p:cNvPicPr>
            <a:picLocks noChangeAspect="1"/>
          </p:cNvPicPr>
          <p:nvPr/>
        </p:nvPicPr>
        <p:blipFill rotWithShape="1">
          <a:blip r:embed="rId2"/>
          <a:srcRect l="22059" t="31580" r="13684" b="19391"/>
          <a:stretch/>
        </p:blipFill>
        <p:spPr>
          <a:xfrm>
            <a:off x="187" y="1849209"/>
            <a:ext cx="8336862" cy="3578212"/>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Rukopis 5">
                <a:extLst>
                  <a:ext uri="{FF2B5EF4-FFF2-40B4-BE49-F238E27FC236}">
                    <a16:creationId xmlns:a16="http://schemas.microsoft.com/office/drawing/2014/main" id="{F237687D-4F0B-43F3-A882-7A62B8FE7AC2}"/>
                  </a:ext>
                </a:extLst>
              </p14:cNvPr>
              <p14:cNvContentPartPr/>
              <p14:nvPr/>
            </p14:nvContentPartPr>
            <p14:xfrm>
              <a:off x="142581" y="3180014"/>
              <a:ext cx="1113840" cy="613800"/>
            </p14:xfrm>
          </p:contentPart>
        </mc:Choice>
        <mc:Fallback xmlns="">
          <p:pic>
            <p:nvPicPr>
              <p:cNvPr id="6" name="Rukopis 5">
                <a:extLst>
                  <a:ext uri="{FF2B5EF4-FFF2-40B4-BE49-F238E27FC236}">
                    <a16:creationId xmlns:a16="http://schemas.microsoft.com/office/drawing/2014/main" id="{F237687D-4F0B-43F3-A882-7A62B8FE7AC2}"/>
                  </a:ext>
                </a:extLst>
              </p:cNvPr>
              <p:cNvPicPr/>
              <p:nvPr/>
            </p:nvPicPr>
            <p:blipFill>
              <a:blip r:embed="rId4"/>
              <a:stretch>
                <a:fillRect/>
              </a:stretch>
            </p:blipFill>
            <p:spPr>
              <a:xfrm>
                <a:off x="133941" y="3171014"/>
                <a:ext cx="1131480" cy="6314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Rukopis 6">
                <a:extLst>
                  <a:ext uri="{FF2B5EF4-FFF2-40B4-BE49-F238E27FC236}">
                    <a16:creationId xmlns:a16="http://schemas.microsoft.com/office/drawing/2014/main" id="{68D4D861-889C-405A-87A1-5DAE777A4708}"/>
                  </a:ext>
                </a:extLst>
              </p14:cNvPr>
              <p14:cNvContentPartPr/>
              <p14:nvPr/>
            </p14:nvContentPartPr>
            <p14:xfrm>
              <a:off x="6801861" y="3154814"/>
              <a:ext cx="1657440" cy="745560"/>
            </p14:xfrm>
          </p:contentPart>
        </mc:Choice>
        <mc:Fallback xmlns="">
          <p:pic>
            <p:nvPicPr>
              <p:cNvPr id="7" name="Rukopis 6">
                <a:extLst>
                  <a:ext uri="{FF2B5EF4-FFF2-40B4-BE49-F238E27FC236}">
                    <a16:creationId xmlns:a16="http://schemas.microsoft.com/office/drawing/2014/main" id="{68D4D861-889C-405A-87A1-5DAE777A4708}"/>
                  </a:ext>
                </a:extLst>
              </p:cNvPr>
              <p:cNvPicPr/>
              <p:nvPr/>
            </p:nvPicPr>
            <p:blipFill>
              <a:blip r:embed="rId6"/>
              <a:stretch>
                <a:fillRect/>
              </a:stretch>
            </p:blipFill>
            <p:spPr>
              <a:xfrm>
                <a:off x="6792861" y="3146174"/>
                <a:ext cx="1675080" cy="763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Rukopis 9">
                <a:extLst>
                  <a:ext uri="{FF2B5EF4-FFF2-40B4-BE49-F238E27FC236}">
                    <a16:creationId xmlns:a16="http://schemas.microsoft.com/office/drawing/2014/main" id="{D8C0D0A4-C9C8-42B0-8690-E1F73C5A8B51}"/>
                  </a:ext>
                </a:extLst>
              </p14:cNvPr>
              <p14:cNvContentPartPr/>
              <p14:nvPr/>
            </p14:nvContentPartPr>
            <p14:xfrm>
              <a:off x="3844101" y="3281174"/>
              <a:ext cx="658800" cy="423720"/>
            </p14:xfrm>
          </p:contentPart>
        </mc:Choice>
        <mc:Fallback xmlns="">
          <p:pic>
            <p:nvPicPr>
              <p:cNvPr id="10" name="Rukopis 9">
                <a:extLst>
                  <a:ext uri="{FF2B5EF4-FFF2-40B4-BE49-F238E27FC236}">
                    <a16:creationId xmlns:a16="http://schemas.microsoft.com/office/drawing/2014/main" id="{D8C0D0A4-C9C8-42B0-8690-E1F73C5A8B51}"/>
                  </a:ext>
                </a:extLst>
              </p:cNvPr>
              <p:cNvPicPr/>
              <p:nvPr/>
            </p:nvPicPr>
            <p:blipFill>
              <a:blip r:embed="rId8"/>
              <a:stretch>
                <a:fillRect/>
              </a:stretch>
            </p:blipFill>
            <p:spPr>
              <a:xfrm>
                <a:off x="3808121" y="3245174"/>
                <a:ext cx="730401" cy="495360"/>
              </a:xfrm>
              <a:prstGeom prst="rect">
                <a:avLst/>
              </a:prstGeom>
            </p:spPr>
          </p:pic>
        </mc:Fallback>
      </mc:AlternateContent>
    </p:spTree>
    <p:extLst>
      <p:ext uri="{BB962C8B-B14F-4D97-AF65-F5344CB8AC3E}">
        <p14:creationId xmlns:p14="http://schemas.microsoft.com/office/powerpoint/2010/main" val="20036200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834196" cy="584775"/>
          </a:xfrm>
          <a:prstGeom prst="rect">
            <a:avLst/>
          </a:prstGeom>
        </p:spPr>
        <p:txBody>
          <a:bodyPr wrap="none">
            <a:spAutoFit/>
          </a:bodyPr>
          <a:lstStyle/>
          <a:p>
            <a:pPr lvl="0">
              <a:defRPr/>
            </a:pPr>
            <a:r>
              <a:rPr lang="cs-CZ" sz="3200" b="1" kern="0" dirty="0">
                <a:solidFill>
                  <a:srgbClr val="307871"/>
                </a:solidFill>
                <a:latin typeface="Times New Roman"/>
              </a:rPr>
              <a:t>Strategie a provázanost s business modelem</a:t>
            </a:r>
          </a:p>
        </p:txBody>
      </p:sp>
      <p:sp>
        <p:nvSpPr>
          <p:cNvPr id="4" name="Obdélník 3">
            <a:extLst>
              <a:ext uri="{FF2B5EF4-FFF2-40B4-BE49-F238E27FC236}">
                <a16:creationId xmlns:a16="http://schemas.microsoft.com/office/drawing/2014/main" id="{A8CE51E1-A53E-40B1-AE9D-2934F73D6E22}"/>
              </a:ext>
            </a:extLst>
          </p:cNvPr>
          <p:cNvSpPr/>
          <p:nvPr/>
        </p:nvSpPr>
        <p:spPr>
          <a:xfrm>
            <a:off x="62754" y="990363"/>
            <a:ext cx="9376574" cy="5970865"/>
          </a:xfrm>
          <a:prstGeom prst="rect">
            <a:avLst/>
          </a:prstGeom>
        </p:spPr>
        <p:txBody>
          <a:bodyPr wrap="square">
            <a:spAutoFit/>
          </a:bodyPr>
          <a:lstStyle/>
          <a:p>
            <a:r>
              <a:rPr lang="cs-CZ" b="1" kern="0" dirty="0">
                <a:solidFill>
                  <a:srgbClr val="307871"/>
                </a:solidFill>
                <a:latin typeface="Times New Roman"/>
                <a:ea typeface="+mj-ea"/>
                <a:cs typeface="+mj-cs"/>
              </a:rPr>
              <a:t>Příkladem je Nintendo Wii</a:t>
            </a:r>
          </a:p>
          <a:p>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Nintendo Wii bylo uvedeno na trh v roce 2006 a jeho jádrem je koncept </a:t>
            </a:r>
            <a:r>
              <a:rPr lang="cs-CZ" b="1" kern="0" dirty="0">
                <a:solidFill>
                  <a:srgbClr val="307871"/>
                </a:solidFill>
                <a:latin typeface="Times New Roman"/>
                <a:ea typeface="+mj-ea"/>
                <a:cs typeface="+mj-cs"/>
              </a:rPr>
              <a:t>hodnotových inovací</a:t>
            </a:r>
            <a:r>
              <a:rPr lang="cs-CZ" kern="0" dirty="0">
                <a:solidFill>
                  <a:srgbClr val="307871"/>
                </a:solidFill>
                <a:latin typeface="Times New Roman"/>
                <a:ea typeface="+mj-ea"/>
                <a:cs typeface="+mj-cs"/>
              </a:rPr>
              <a:t>. To je klíčový princip strategie modrého oceánu, který sleduje </a:t>
            </a:r>
            <a:r>
              <a:rPr lang="cs-CZ" b="1" kern="0" dirty="0">
                <a:solidFill>
                  <a:srgbClr val="307871"/>
                </a:solidFill>
                <a:latin typeface="Times New Roman"/>
                <a:ea typeface="+mj-ea"/>
                <a:cs typeface="+mj-cs"/>
              </a:rPr>
              <a:t>nízké náklady a diferenciaci</a:t>
            </a:r>
            <a:r>
              <a:rPr lang="cs-CZ" kern="0" dirty="0">
                <a:solidFill>
                  <a:srgbClr val="307871"/>
                </a:solidFill>
                <a:latin typeface="Times New Roman"/>
                <a:ea typeface="+mj-ea"/>
                <a:cs typeface="+mj-cs"/>
              </a:rPr>
              <a:t>, které jsou prováděny současně. </a:t>
            </a:r>
          </a:p>
          <a:p>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b="1" kern="0" dirty="0">
                <a:solidFill>
                  <a:srgbClr val="307871"/>
                </a:solidFill>
                <a:latin typeface="Times New Roman"/>
                <a:ea typeface="+mj-ea"/>
                <a:cs typeface="+mj-cs"/>
              </a:rPr>
              <a:t>Pro snížení nákladů se Nintendo zbavilo pevného disku a DVD, které se v té době vyskytovaly u většiny herních konzolí, také snížilo kvalitu zpracování a grafiku. Nintendo zároveň představilo bezdrátové zařízení pro ovládání pohybu</a:t>
            </a:r>
            <a:r>
              <a:rPr lang="cs-CZ" kern="0" dirty="0">
                <a:solidFill>
                  <a:srgbClr val="307871"/>
                </a:solidFill>
                <a:latin typeface="Times New Roman"/>
                <a:ea typeface="+mj-ea"/>
                <a:cs typeface="+mj-cs"/>
              </a:rPr>
              <a:t>, aby se odlišilo od konkurentů.</a:t>
            </a:r>
          </a:p>
          <a:p>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To společnosti umožnilo nabídnout řadu nových funkcí a výhod, které nebyly dříve ve světě her k vidění, jako například možnost používat herní konzoli k tomu, abyste se dostali fyzicky do formy nebo ke hraní ve větší sociální skupině. </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Sledováním hodnotových inovací by Nintendo mohlo jít nad rámec soutěžení s PlayStation a X-Box v přeplněném a zuřivě konkurenčním rudém oceánu. Místo toho dokázala </a:t>
            </a:r>
            <a:r>
              <a:rPr lang="cs-CZ" b="1" kern="0" dirty="0">
                <a:solidFill>
                  <a:srgbClr val="307871"/>
                </a:solidFill>
                <a:latin typeface="Times New Roman"/>
                <a:ea typeface="+mj-ea"/>
                <a:cs typeface="+mj-cs"/>
              </a:rPr>
              <a:t>otevřít zcela nový trh</a:t>
            </a:r>
            <a:r>
              <a:rPr lang="cs-CZ" kern="0" dirty="0">
                <a:solidFill>
                  <a:srgbClr val="307871"/>
                </a:solidFill>
                <a:latin typeface="Times New Roman"/>
                <a:ea typeface="+mj-ea"/>
                <a:cs typeface="+mj-cs"/>
              </a:rPr>
              <a:t>. Nintendo Wii se svými inovativními, novými funkcemi a dostupnou cenou oslovilo zcela </a:t>
            </a:r>
            <a:r>
              <a:rPr lang="cs-CZ" b="1" kern="0" dirty="0">
                <a:solidFill>
                  <a:srgbClr val="307871"/>
                </a:solidFill>
                <a:latin typeface="Times New Roman"/>
                <a:ea typeface="+mj-ea"/>
                <a:cs typeface="+mj-cs"/>
              </a:rPr>
              <a:t>nový a rozsáhlý trh</a:t>
            </a:r>
            <a:r>
              <a:rPr lang="cs-CZ" kern="0" dirty="0">
                <a:solidFill>
                  <a:srgbClr val="307871"/>
                </a:solidFill>
                <a:latin typeface="Times New Roman"/>
                <a:ea typeface="+mj-ea"/>
                <a:cs typeface="+mj-cs"/>
              </a:rPr>
              <a:t> – modrý oceán – zahrnující nehráče, seniory a rodiče s malými dětmi.</a:t>
            </a:r>
          </a:p>
          <a:p>
            <a:endParaRPr lang="cs-CZ"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EFA8B533-0CCA-41E2-80E3-4C59FD09CAAD}"/>
              </a:ext>
            </a:extLst>
          </p:cNvPr>
          <p:cNvPicPr>
            <a:picLocks noChangeAspect="1"/>
          </p:cNvPicPr>
          <p:nvPr/>
        </p:nvPicPr>
        <p:blipFill>
          <a:blip r:embed="rId2"/>
          <a:stretch>
            <a:fillRect/>
          </a:stretch>
        </p:blipFill>
        <p:spPr>
          <a:xfrm>
            <a:off x="9395011" y="2421434"/>
            <a:ext cx="2734235" cy="2015131"/>
          </a:xfrm>
          <a:prstGeom prst="rect">
            <a:avLst/>
          </a:prstGeom>
        </p:spPr>
      </p:pic>
    </p:spTree>
    <p:extLst>
      <p:ext uri="{BB962C8B-B14F-4D97-AF65-F5344CB8AC3E}">
        <p14:creationId xmlns:p14="http://schemas.microsoft.com/office/powerpoint/2010/main" val="153193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fade">
                                      <p:cBhvr>
                                        <p:cTn id="17" dur="500"/>
                                        <p:tgtEl>
                                          <p:spTgt spid="4">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8" end="8"/>
                                            </p:txEl>
                                          </p:spTgt>
                                        </p:tgtEl>
                                        <p:attrNameLst>
                                          <p:attrName>style.visibility</p:attrName>
                                        </p:attrNameLst>
                                      </p:cBhvr>
                                      <p:to>
                                        <p:strVal val="visible"/>
                                      </p:to>
                                    </p:set>
                                    <p:animEffect transition="in" filter="fade">
                                      <p:cBhvr>
                                        <p:cTn id="2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834196" cy="584775"/>
          </a:xfrm>
          <a:prstGeom prst="rect">
            <a:avLst/>
          </a:prstGeom>
        </p:spPr>
        <p:txBody>
          <a:bodyPr wrap="none">
            <a:spAutoFit/>
          </a:bodyPr>
          <a:lstStyle/>
          <a:p>
            <a:pPr lvl="0">
              <a:defRPr/>
            </a:pPr>
            <a:r>
              <a:rPr lang="cs-CZ" sz="3200" b="1" kern="0" dirty="0">
                <a:solidFill>
                  <a:srgbClr val="307871"/>
                </a:solidFill>
                <a:latin typeface="Times New Roman"/>
              </a:rPr>
              <a:t>Strategie a provázanost s business modelem</a:t>
            </a:r>
          </a:p>
        </p:txBody>
      </p:sp>
      <p:sp>
        <p:nvSpPr>
          <p:cNvPr id="4" name="Obdélník 3">
            <a:extLst>
              <a:ext uri="{FF2B5EF4-FFF2-40B4-BE49-F238E27FC236}">
                <a16:creationId xmlns:a16="http://schemas.microsoft.com/office/drawing/2014/main" id="{A8CE51E1-A53E-40B1-AE9D-2934F73D6E22}"/>
              </a:ext>
            </a:extLst>
          </p:cNvPr>
          <p:cNvSpPr/>
          <p:nvPr/>
        </p:nvSpPr>
        <p:spPr>
          <a:xfrm>
            <a:off x="62754" y="990363"/>
            <a:ext cx="9870140" cy="6186309"/>
          </a:xfrm>
          <a:prstGeom prst="rect">
            <a:avLst/>
          </a:prstGeom>
        </p:spPr>
        <p:txBody>
          <a:bodyPr wrap="square">
            <a:spAutoFit/>
          </a:bodyPr>
          <a:lstStyle/>
          <a:p>
            <a:r>
              <a:rPr lang="cs-CZ" b="1" kern="0" dirty="0">
                <a:solidFill>
                  <a:srgbClr val="307871"/>
                </a:solidFill>
                <a:latin typeface="Times New Roman"/>
                <a:ea typeface="+mj-ea"/>
                <a:cs typeface="+mj-cs"/>
              </a:rPr>
              <a:t>Příkladem je Netflix</a:t>
            </a:r>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Streamovací služba založenou na business modelu „zápisné/předplatné“. Ale na začátku své existence, v roce 1997, to byla jen další společnost, která soutěžila v odvětví půjčování a prodeje DVD.</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Podle strategie modrého oceánu Netflix analyzoval stávající trh a přišel s několika problémy, které by bylo možné zlepšit, aby lépe vyhovovaly potřebám zákazníků. Strategii Netflixu lze analyzovat ve čtyřech bodech:</a:t>
            </a:r>
          </a:p>
          <a:p>
            <a:pPr marL="742950" lvl="1" indent="-285750">
              <a:buFont typeface="Arial" panose="020B0604020202020204" pitchFamily="34" charset="0"/>
              <a:buChar char="•"/>
            </a:pPr>
            <a:r>
              <a:rPr lang="cs-CZ" b="1" kern="0" dirty="0">
                <a:solidFill>
                  <a:srgbClr val="307871"/>
                </a:solidFill>
                <a:latin typeface="Times New Roman"/>
                <a:ea typeface="+mj-ea"/>
                <a:cs typeface="+mj-cs"/>
              </a:rPr>
              <a:t>Odstranit</a:t>
            </a:r>
            <a:r>
              <a:rPr lang="cs-CZ" kern="0" dirty="0">
                <a:solidFill>
                  <a:srgbClr val="307871"/>
                </a:solidFill>
                <a:latin typeface="Times New Roman"/>
                <a:ea typeface="+mj-ea"/>
                <a:cs typeface="+mj-cs"/>
              </a:rPr>
              <a:t>. Nejprve odstranili fyzické obchody a zpřístupnili všechny filmy online. </a:t>
            </a:r>
            <a:r>
              <a:rPr lang="cs-CZ" sz="1400" kern="0" dirty="0">
                <a:solidFill>
                  <a:srgbClr val="307871"/>
                </a:solidFill>
                <a:latin typeface="Times New Roman"/>
                <a:ea typeface="+mj-ea"/>
                <a:cs typeface="+mj-cs"/>
              </a:rPr>
              <a:t>Od té chvíle musel Netflix platit pouze za filmové licence, aniž by utrácel peníze za nákup a skladování DVD. V té době to bylo pro toto odvětví inovativní řešení.</a:t>
            </a:r>
          </a:p>
          <a:p>
            <a:pPr marL="742950" lvl="1" indent="-285750">
              <a:buFont typeface="Arial" panose="020B0604020202020204" pitchFamily="34" charset="0"/>
              <a:buChar char="•"/>
            </a:pPr>
            <a:endParaRPr lang="cs-CZ" sz="1400" kern="0" dirty="0">
              <a:solidFill>
                <a:srgbClr val="307871"/>
              </a:solidFill>
              <a:latin typeface="Times New Roman"/>
              <a:ea typeface="+mj-ea"/>
              <a:cs typeface="+mj-cs"/>
            </a:endParaRPr>
          </a:p>
          <a:p>
            <a:pPr marL="742950" lvl="1" indent="-285750">
              <a:buFont typeface="Arial" panose="020B0604020202020204" pitchFamily="34" charset="0"/>
              <a:buChar char="•"/>
            </a:pPr>
            <a:r>
              <a:rPr lang="cs-CZ" b="1" kern="0" dirty="0">
                <a:solidFill>
                  <a:srgbClr val="307871"/>
                </a:solidFill>
                <a:latin typeface="Times New Roman"/>
                <a:ea typeface="+mj-ea"/>
                <a:cs typeface="+mj-cs"/>
              </a:rPr>
              <a:t>Zvednout se</a:t>
            </a:r>
            <a:r>
              <a:rPr lang="cs-CZ" kern="0" dirty="0">
                <a:solidFill>
                  <a:srgbClr val="307871"/>
                </a:solidFill>
                <a:latin typeface="Times New Roman"/>
                <a:ea typeface="+mj-ea"/>
                <a:cs typeface="+mj-cs"/>
              </a:rPr>
              <a:t>. Proces sledování filmů se stal tímto mnohem pohodlnější. </a:t>
            </a:r>
            <a:r>
              <a:rPr lang="cs-CZ" sz="1400" kern="0" dirty="0">
                <a:solidFill>
                  <a:srgbClr val="307871"/>
                </a:solidFill>
                <a:latin typeface="Times New Roman"/>
                <a:ea typeface="+mj-ea"/>
                <a:cs typeface="+mj-cs"/>
              </a:rPr>
              <a:t>Zákazník nemusí opustit svůj domov, aby si koupil DVD. Stejně tak, pokud film v určitém okamžiku přerušíte, je velmi snadné se vrátit do okamžiku, kdy jste jej přestali sledovat. A proces platby je velmi jednoduchý, protože vyžaduje pouze číslo kreditní karty.</a:t>
            </a:r>
          </a:p>
          <a:p>
            <a:pPr marL="742950" lvl="1" indent="-285750">
              <a:buFont typeface="Arial" panose="020B0604020202020204" pitchFamily="34" charset="0"/>
              <a:buChar char="•"/>
            </a:pPr>
            <a:endParaRPr lang="cs-CZ" sz="1400" kern="0" dirty="0">
              <a:solidFill>
                <a:srgbClr val="307871"/>
              </a:solidFill>
              <a:latin typeface="Times New Roman"/>
              <a:ea typeface="+mj-ea"/>
              <a:cs typeface="+mj-cs"/>
            </a:endParaRPr>
          </a:p>
          <a:p>
            <a:pPr marL="742950" lvl="1" indent="-285750">
              <a:buFont typeface="Arial" panose="020B0604020202020204" pitchFamily="34" charset="0"/>
              <a:buChar char="•"/>
            </a:pPr>
            <a:r>
              <a:rPr lang="cs-CZ" b="1" kern="0" dirty="0">
                <a:solidFill>
                  <a:srgbClr val="307871"/>
                </a:solidFill>
                <a:latin typeface="Times New Roman"/>
                <a:ea typeface="+mj-ea"/>
                <a:cs typeface="+mj-cs"/>
              </a:rPr>
              <a:t>Vytvořit</a:t>
            </a:r>
            <a:r>
              <a:rPr lang="cs-CZ" kern="0" dirty="0">
                <a:solidFill>
                  <a:srgbClr val="307871"/>
                </a:solidFill>
                <a:latin typeface="Times New Roman"/>
                <a:ea typeface="+mj-ea"/>
                <a:cs typeface="+mj-cs"/>
              </a:rPr>
              <a:t>. Zákazníci mají online k dispozici velkou videotéku filmů a pořadů. </a:t>
            </a:r>
            <a:r>
              <a:rPr lang="cs-CZ" sz="1400" kern="0" dirty="0">
                <a:solidFill>
                  <a:srgbClr val="307871"/>
                </a:solidFill>
                <a:latin typeface="Times New Roman"/>
                <a:ea typeface="+mj-ea"/>
                <a:cs typeface="+mj-cs"/>
              </a:rPr>
              <a:t>Netflix vytvořil osobní účty založené na předplatném. Uživatelé mohou platit měsíčně a sledovat tolik filmů a pořadů, kolik chtějí, bez jakýchkoli omezení. Služba zaznamenává a učí se preference uživatelů a navrhuje filmy a pořady na základě jejich předchozích preferencí.</a:t>
            </a:r>
          </a:p>
          <a:p>
            <a:pPr marL="742950" lvl="1" indent="-285750">
              <a:buFont typeface="Arial" panose="020B0604020202020204" pitchFamily="34" charset="0"/>
              <a:buChar char="•"/>
            </a:pPr>
            <a:r>
              <a:rPr lang="cs-CZ" b="1" kern="0" dirty="0">
                <a:solidFill>
                  <a:srgbClr val="307871"/>
                </a:solidFill>
                <a:latin typeface="Times New Roman"/>
                <a:ea typeface="+mj-ea"/>
                <a:cs typeface="+mj-cs"/>
              </a:rPr>
              <a:t>Snížit</a:t>
            </a:r>
            <a:r>
              <a:rPr lang="cs-CZ" kern="0" dirty="0">
                <a:solidFill>
                  <a:srgbClr val="307871"/>
                </a:solidFill>
                <a:latin typeface="Times New Roman"/>
                <a:ea typeface="+mj-ea"/>
                <a:cs typeface="+mj-cs"/>
              </a:rPr>
              <a:t>. Netflixu se podařilo snížit náklady, protože platí pouze za získání licencí. </a:t>
            </a:r>
            <a:r>
              <a:rPr lang="cs-CZ" sz="1400" kern="0" dirty="0">
                <a:solidFill>
                  <a:srgbClr val="307871"/>
                </a:solidFill>
                <a:latin typeface="Times New Roman"/>
                <a:ea typeface="+mj-ea"/>
                <a:cs typeface="+mj-cs"/>
              </a:rPr>
              <a:t>Zbavil se výdajů, které jsou v tomto oboru časté, ale nadále nabízí vysoce kvalitní obsah za dostupnou cenu.</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p:pic>
        <p:nvPicPr>
          <p:cNvPr id="3" name="Obrázek 2">
            <a:extLst>
              <a:ext uri="{FF2B5EF4-FFF2-40B4-BE49-F238E27FC236}">
                <a16:creationId xmlns:a16="http://schemas.microsoft.com/office/drawing/2014/main" id="{599530A9-4AF3-42D3-A810-C7FD07657681}"/>
              </a:ext>
            </a:extLst>
          </p:cNvPr>
          <p:cNvPicPr>
            <a:picLocks noChangeAspect="1"/>
          </p:cNvPicPr>
          <p:nvPr/>
        </p:nvPicPr>
        <p:blipFill>
          <a:blip r:embed="rId2"/>
          <a:stretch>
            <a:fillRect/>
          </a:stretch>
        </p:blipFill>
        <p:spPr>
          <a:xfrm>
            <a:off x="9951243" y="1791426"/>
            <a:ext cx="1970275" cy="1311128"/>
          </a:xfrm>
          <a:prstGeom prst="rect">
            <a:avLst/>
          </a:prstGeom>
        </p:spPr>
      </p:pic>
      <p:pic>
        <p:nvPicPr>
          <p:cNvPr id="6" name="Obrázek 5">
            <a:extLst>
              <a:ext uri="{FF2B5EF4-FFF2-40B4-BE49-F238E27FC236}">
                <a16:creationId xmlns:a16="http://schemas.microsoft.com/office/drawing/2014/main" id="{9D4EE64D-C6D4-4582-9EB7-7B5808BE6AA9}"/>
              </a:ext>
            </a:extLst>
          </p:cNvPr>
          <p:cNvPicPr>
            <a:picLocks noChangeAspect="1"/>
          </p:cNvPicPr>
          <p:nvPr/>
        </p:nvPicPr>
        <p:blipFill rotWithShape="1">
          <a:blip r:embed="rId3"/>
          <a:srcRect l="9118" t="14441" r="9118"/>
          <a:stretch/>
        </p:blipFill>
        <p:spPr>
          <a:xfrm>
            <a:off x="9951243" y="3382004"/>
            <a:ext cx="2077432" cy="1222782"/>
          </a:xfrm>
          <a:prstGeom prst="rect">
            <a:avLst/>
          </a:prstGeom>
        </p:spPr>
      </p:pic>
      <p:pic>
        <p:nvPicPr>
          <p:cNvPr id="7" name="Obrázek 6">
            <a:extLst>
              <a:ext uri="{FF2B5EF4-FFF2-40B4-BE49-F238E27FC236}">
                <a16:creationId xmlns:a16="http://schemas.microsoft.com/office/drawing/2014/main" id="{C6DAD2E0-29F5-4D35-85C1-0B6DB3F80E83}"/>
              </a:ext>
            </a:extLst>
          </p:cNvPr>
          <p:cNvPicPr>
            <a:picLocks noChangeAspect="1"/>
          </p:cNvPicPr>
          <p:nvPr/>
        </p:nvPicPr>
        <p:blipFill>
          <a:blip r:embed="rId4"/>
          <a:stretch>
            <a:fillRect/>
          </a:stretch>
        </p:blipFill>
        <p:spPr>
          <a:xfrm>
            <a:off x="9932894" y="4884237"/>
            <a:ext cx="2095781" cy="1306173"/>
          </a:xfrm>
          <a:prstGeom prst="rect">
            <a:avLst/>
          </a:prstGeom>
        </p:spPr>
      </p:pic>
    </p:spTree>
    <p:extLst>
      <p:ext uri="{BB962C8B-B14F-4D97-AF65-F5344CB8AC3E}">
        <p14:creationId xmlns:p14="http://schemas.microsoft.com/office/powerpoint/2010/main" val="185585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animEffect transition="in" filter="fade">
                                      <p:cBhvr>
                                        <p:cTn id="29"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031599"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Shrnutí (Blok 4)</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123185" y="1068535"/>
            <a:ext cx="10256058" cy="47209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800" dirty="0">
                <a:latin typeface="Times New Roman" panose="02020603050405020304" pitchFamily="18" charset="0"/>
                <a:cs typeface="Times New Roman" panose="02020603050405020304" pitchFamily="18" charset="0"/>
              </a:rPr>
              <a:t>Každá firma si musí vytvořit určitý vlastní systém, ve kterém je schopna </a:t>
            </a:r>
            <a:r>
              <a:rPr lang="cs-CZ" sz="1800" b="1" dirty="0">
                <a:latin typeface="Times New Roman" panose="02020603050405020304" pitchFamily="18" charset="0"/>
                <a:cs typeface="Times New Roman" panose="02020603050405020304" pitchFamily="18" charset="0"/>
              </a:rPr>
              <a:t>integrovat své strategie do business modelu</a:t>
            </a:r>
            <a:r>
              <a:rPr lang="cs-CZ" sz="1800" dirty="0">
                <a:latin typeface="Times New Roman" panose="02020603050405020304" pitchFamily="18" charset="0"/>
                <a:cs typeface="Times New Roman" panose="02020603050405020304" pitchFamily="18" charset="0"/>
              </a:rPr>
              <a:t> (chápaného jako určitý rámec fungování firmy), který poskytuje základ pro detailní skladbu hodnot (v rámci nákladů) a je možné srovnáním bloku nákladů a příjmů (jejich detailních dat) zjistit potřebné výkonnostní indikátory. </a:t>
            </a:r>
          </a:p>
          <a:p>
            <a:r>
              <a:rPr lang="cs-CZ" sz="1800" dirty="0">
                <a:latin typeface="Times New Roman" panose="02020603050405020304" pitchFamily="18" charset="0"/>
                <a:cs typeface="Times New Roman" panose="02020603050405020304" pitchFamily="18" charset="0"/>
              </a:rPr>
              <a:t>Je ale zásadní, zda firma chápe </a:t>
            </a:r>
            <a:r>
              <a:rPr lang="cs-CZ" sz="1800" b="1" dirty="0">
                <a:latin typeface="Times New Roman" panose="02020603050405020304" pitchFamily="18" charset="0"/>
                <a:cs typeface="Times New Roman" panose="02020603050405020304" pitchFamily="18" charset="0"/>
              </a:rPr>
              <a:t>business model jako určitý nástroj </a:t>
            </a:r>
            <a:r>
              <a:rPr lang="cs-CZ" sz="1800" dirty="0">
                <a:latin typeface="Times New Roman" panose="02020603050405020304" pitchFamily="18" charset="0"/>
                <a:cs typeface="Times New Roman" panose="02020603050405020304" pitchFamily="18" charset="0"/>
              </a:rPr>
              <a:t>pro realizaci a fungování firmy, nebo jej chápe jako primární zdroj, tzn., že nejdůležitější je úvaha o nabízené hodnotě, jak jsme schopni ji tvořit, jaké náklady k tomu budeme potřebovat (včetně aktivit, činností, partnerů) a tomu přizpůsobuje pak strategii. Průlomovým myšlením je tedy neintegrovat strategii do business modelu, ale </a:t>
            </a:r>
            <a:r>
              <a:rPr lang="cs-CZ" sz="1800" b="1" dirty="0">
                <a:latin typeface="Times New Roman" panose="02020603050405020304" pitchFamily="18" charset="0"/>
                <a:cs typeface="Times New Roman" panose="02020603050405020304" pitchFamily="18" charset="0"/>
              </a:rPr>
              <a:t>business model je zdrojem pro tvorbu strategie</a:t>
            </a:r>
            <a:r>
              <a:rPr lang="cs-CZ" sz="1800" dirty="0">
                <a:latin typeface="Times New Roman" panose="02020603050405020304" pitchFamily="18" charset="0"/>
                <a:cs typeface="Times New Roman" panose="02020603050405020304" pitchFamily="18" charset="0"/>
              </a:rPr>
              <a:t>.</a:t>
            </a:r>
          </a:p>
          <a:p>
            <a:r>
              <a:rPr lang="cs-CZ" sz="1800" dirty="0">
                <a:latin typeface="Times New Roman" panose="02020603050405020304" pitchFamily="18" charset="0"/>
                <a:cs typeface="Times New Roman" panose="02020603050405020304" pitchFamily="18" charset="0"/>
              </a:rPr>
              <a:t>Strategie </a:t>
            </a:r>
            <a:r>
              <a:rPr lang="cs-CZ" sz="1800" b="1" dirty="0">
                <a:latin typeface="Times New Roman" panose="02020603050405020304" pitchFamily="18" charset="0"/>
                <a:cs typeface="Times New Roman" panose="02020603050405020304" pitchFamily="18" charset="0"/>
              </a:rPr>
              <a:t>modrého oceánu </a:t>
            </a:r>
            <a:r>
              <a:rPr lang="cs-CZ" sz="1800" dirty="0">
                <a:latin typeface="Times New Roman" panose="02020603050405020304" pitchFamily="18" charset="0"/>
                <a:cs typeface="Times New Roman" panose="02020603050405020304" pitchFamily="18" charset="0"/>
              </a:rPr>
              <a:t>je snaha o diferenciaci a nízké náklady s cílem otevřít nový tržní prostor a vytvořit novou poptávku. Jde o vytvoření a zachycení dosud netestovaného tržního prostoru, důsledkem je irelevantnost konkurence.</a:t>
            </a:r>
          </a:p>
          <a:p>
            <a:r>
              <a:rPr lang="cs-CZ" sz="1800" b="1" dirty="0">
                <a:latin typeface="Times New Roman" panose="02020603050405020304" pitchFamily="18" charset="0"/>
                <a:cs typeface="Times New Roman" panose="02020603050405020304" pitchFamily="18" charset="0"/>
              </a:rPr>
              <a:t>Rudé oceány </a:t>
            </a:r>
            <a:r>
              <a:rPr lang="cs-CZ" sz="1800" dirty="0">
                <a:latin typeface="Times New Roman" panose="02020603050405020304" pitchFamily="18" charset="0"/>
                <a:cs typeface="Times New Roman" panose="02020603050405020304" pitchFamily="18" charset="0"/>
              </a:rPr>
              <a:t>představují všechna průmyslová odvětví, která dnes existují, tzn. že se jedná o známý tržní prostor. V rudých oceánech jsou vymezeny a akceptovány hranice odvětví a jsou známa soutěžní pravidla hry. Zde se společnosti snaží překonat své soupeře, aby získaly větší podíl na stávající poptávce. S přeplněným prostorem na trhu se snižují zisky a růst. Produkty se stávají komoditami, což vede k bezohledné nebo „krvavé“ konkurenci.</a:t>
            </a:r>
          </a:p>
          <a:p>
            <a:endParaRPr lang="cs-CZ" sz="2000" dirty="0">
              <a:latin typeface="Times New Roman" panose="02020603050405020304" pitchFamily="18" charset="0"/>
              <a:cs typeface="Times New Roman" panose="02020603050405020304" pitchFamily="18" charset="0"/>
            </a:endParaRPr>
          </a:p>
          <a:p>
            <a:endParaRPr lang="cs-CZ"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076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031599"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Shrnutí (Blok 4)</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251521" y="1421461"/>
            <a:ext cx="10256058" cy="47209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000" dirty="0">
                <a:latin typeface="Times New Roman" panose="02020603050405020304" pitchFamily="18" charset="0"/>
                <a:cs typeface="Times New Roman" panose="02020603050405020304" pitchFamily="18" charset="0"/>
              </a:rPr>
              <a:t>Pokud firma integruje systém řízení business modelu jako dominantní rámec řízení, tak je schopna flexibilněji reagovat na změny a přizpůsobovat strategii měnícím se podmínkám. Jedná se o opačný přístup, kdy po všech analýzách prostředí, trhu, zákazníků, konkurentů apod. se stanoví akceptovatelné cíle, ty se promítnou do strategie. </a:t>
            </a:r>
          </a:p>
          <a:p>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V současné dynamické době, kdy je důležité rychle reagovat na změny a přejít z pasivní roviny do roviny aktivní/proaktivní. Hledat tedy možnosti jak monetizovat nápad, myšlenku, jak lépe nabízet hodnotu zákazníkovi za akceptovatelnou cenu. </a:t>
            </a:r>
          </a:p>
          <a:p>
            <a:endParaRPr lang="cs-CZ" sz="2000" dirty="0">
              <a:latin typeface="Times New Roman" panose="02020603050405020304" pitchFamily="18" charset="0"/>
              <a:cs typeface="Times New Roman" panose="02020603050405020304" pitchFamily="18" charset="0"/>
            </a:endParaRPr>
          </a:p>
          <a:p>
            <a:r>
              <a:rPr lang="cs-CZ" sz="2000" b="1" dirty="0">
                <a:latin typeface="Times New Roman" panose="02020603050405020304" pitchFamily="18" charset="0"/>
                <a:cs typeface="Times New Roman" panose="02020603050405020304" pitchFamily="18" charset="0"/>
              </a:rPr>
              <a:t>Business model je pak zdrojem tvorby strategií</a:t>
            </a:r>
            <a:r>
              <a:rPr lang="cs-CZ" sz="2000" dirty="0">
                <a:latin typeface="Times New Roman" panose="02020603050405020304" pitchFamily="18" charset="0"/>
                <a:cs typeface="Times New Roman" panose="02020603050405020304" pitchFamily="18" charset="0"/>
              </a:rPr>
              <a:t>. </a:t>
            </a:r>
          </a:p>
          <a:p>
            <a:endParaRPr lang="cs-CZ"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264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8119530"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Struktura Blok 5 – Evaluace BM a řízení BM</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dirty="0">
                <a:latin typeface="Times New Roman" panose="02020603050405020304" pitchFamily="18" charset="0"/>
                <a:cs typeface="Times New Roman" panose="02020603050405020304" pitchFamily="18" charset="0"/>
              </a:rPr>
              <a:t>Hodnocení business modelu – rámec VARIM</a:t>
            </a:r>
          </a:p>
          <a:p>
            <a:endParaRPr lang="cs-CZ" dirty="0">
              <a:latin typeface="Times New Roman" panose="02020603050405020304" pitchFamily="18" charset="0"/>
              <a:cs typeface="Times New Roman" panose="02020603050405020304" pitchFamily="18" charset="0"/>
            </a:endParaRPr>
          </a:p>
          <a:p>
            <a:endParaRPr lang="cs-CZ" dirty="0">
              <a:latin typeface="Times New Roman" panose="02020603050405020304" pitchFamily="18" charset="0"/>
              <a:cs typeface="Times New Roman" panose="02020603050405020304" pitchFamily="18" charset="0"/>
            </a:endParaRPr>
          </a:p>
          <a:p>
            <a:r>
              <a:rPr lang="cs-CZ" dirty="0">
                <a:latin typeface="Times New Roman" panose="02020603050405020304" pitchFamily="18" charset="0"/>
                <a:cs typeface="Times New Roman" panose="02020603050405020304" pitchFamily="18" charset="0"/>
              </a:rPr>
              <a:t>Koordinace řízení více business modelů</a:t>
            </a:r>
          </a:p>
          <a:p>
            <a:endParaRPr lang="cs-CZ" dirty="0">
              <a:latin typeface="Times New Roman" panose="02020603050405020304" pitchFamily="18" charset="0"/>
              <a:cs typeface="Times New Roman" panose="02020603050405020304" pitchFamily="18" charset="0"/>
            </a:endParaRPr>
          </a:p>
          <a:p>
            <a:endParaRPr lang="cs-CZ" dirty="0">
              <a:latin typeface="Times New Roman" panose="02020603050405020304" pitchFamily="18" charset="0"/>
              <a:cs typeface="Times New Roman" panose="02020603050405020304" pitchFamily="18" charset="0"/>
            </a:endParaRPr>
          </a:p>
          <a:p>
            <a:pPr marL="0" indent="0">
              <a:buNone/>
            </a:pPr>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078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fade">
                                      <p:cBhvr>
                                        <p:cTn id="1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4745210" cy="584775"/>
          </a:xfrm>
          <a:prstGeom prst="rect">
            <a:avLst/>
          </a:prstGeom>
        </p:spPr>
        <p:txBody>
          <a:bodyPr wrap="none">
            <a:spAutoFit/>
          </a:bodyPr>
          <a:lstStyle/>
          <a:p>
            <a:pPr lvl="0">
              <a:defRPr/>
            </a:pPr>
            <a:r>
              <a:rPr lang="cs-CZ" sz="3200" b="1" kern="0" dirty="0">
                <a:solidFill>
                  <a:srgbClr val="307871"/>
                </a:solidFill>
                <a:latin typeface="Times New Roman"/>
              </a:rPr>
              <a:t>Evaluace business modelu</a:t>
            </a:r>
          </a:p>
        </p:txBody>
      </p:sp>
      <p:sp>
        <p:nvSpPr>
          <p:cNvPr id="4" name="Obdélník 3">
            <a:extLst>
              <a:ext uri="{FF2B5EF4-FFF2-40B4-BE49-F238E27FC236}">
                <a16:creationId xmlns:a16="http://schemas.microsoft.com/office/drawing/2014/main" id="{A8CE51E1-A53E-40B1-AE9D-2934F73D6E22}"/>
              </a:ext>
            </a:extLst>
          </p:cNvPr>
          <p:cNvSpPr/>
          <p:nvPr/>
        </p:nvSpPr>
        <p:spPr>
          <a:xfrm>
            <a:off x="404055" y="1329850"/>
            <a:ext cx="9814766" cy="5570756"/>
          </a:xfrm>
          <a:prstGeom prst="rect">
            <a:avLst/>
          </a:prstGeom>
        </p:spPr>
        <p:txBody>
          <a:bodyPr wrap="square">
            <a:spAutoFit/>
          </a:bodyPr>
          <a:lstStyle/>
          <a:p>
            <a:r>
              <a:rPr lang="cs-CZ" sz="2000" b="1" i="1" kern="0" dirty="0">
                <a:solidFill>
                  <a:srgbClr val="307871"/>
                </a:solidFill>
                <a:latin typeface="Times New Roman"/>
                <a:ea typeface="+mj-ea"/>
                <a:cs typeface="+mj-cs"/>
              </a:rPr>
              <a:t>Proč hodnotit business model?</a:t>
            </a:r>
          </a:p>
          <a:p>
            <a:endParaRPr lang="cs-CZ" sz="2000" i="1" kern="0" dirty="0">
              <a:solidFill>
                <a:srgbClr val="307871"/>
              </a:solidFill>
              <a:latin typeface="Times New Roman"/>
              <a:ea typeface="+mj-ea"/>
              <a:cs typeface="+mj-cs"/>
            </a:endParaRPr>
          </a:p>
          <a:p>
            <a:pPr marL="285750" indent="-285750">
              <a:buFont typeface="Arial" panose="020B0604020202020204" pitchFamily="34" charset="0"/>
              <a:buChar char="•"/>
            </a:pPr>
            <a:r>
              <a:rPr lang="cs-CZ" sz="2000" kern="0" dirty="0">
                <a:solidFill>
                  <a:srgbClr val="307871"/>
                </a:solidFill>
                <a:latin typeface="Times New Roman"/>
                <a:ea typeface="+mj-ea"/>
                <a:cs typeface="+mj-cs"/>
              </a:rPr>
              <a:t>Abychom mohli získat zpětnou vazbu k aktuálnímu fungování firmy, potřebujeme nejen business model sestavit ale také jej vyhodnotit.</a:t>
            </a:r>
          </a:p>
          <a:p>
            <a:pPr marL="285750" indent="-285750">
              <a:buFont typeface="Arial" panose="020B0604020202020204" pitchFamily="34" charset="0"/>
              <a:buChar char="•"/>
            </a:pPr>
            <a:endParaRPr lang="cs-CZ" sz="2000" kern="0" dirty="0">
              <a:solidFill>
                <a:srgbClr val="307871"/>
              </a:solidFill>
              <a:latin typeface="Times New Roman"/>
              <a:ea typeface="+mj-ea"/>
              <a:cs typeface="+mj-cs"/>
            </a:endParaRPr>
          </a:p>
          <a:p>
            <a:pPr marL="285750" indent="-285750">
              <a:buFont typeface="Arial" panose="020B0604020202020204" pitchFamily="34" charset="0"/>
              <a:buChar char="•"/>
            </a:pPr>
            <a:endParaRPr lang="cs-CZ" sz="2000" kern="0" dirty="0">
              <a:solidFill>
                <a:srgbClr val="307871"/>
              </a:solidFill>
              <a:latin typeface="Times New Roman"/>
              <a:ea typeface="+mj-ea"/>
              <a:cs typeface="+mj-cs"/>
            </a:endParaRPr>
          </a:p>
          <a:p>
            <a:r>
              <a:rPr lang="cs-CZ" sz="2000" b="1" i="1" kern="0" dirty="0">
                <a:solidFill>
                  <a:srgbClr val="307871"/>
                </a:solidFill>
                <a:latin typeface="Times New Roman"/>
                <a:ea typeface="+mj-ea"/>
                <a:cs typeface="+mj-cs"/>
              </a:rPr>
              <a:t>Co tedy hodnotit v BM?</a:t>
            </a:r>
          </a:p>
          <a:p>
            <a:pPr marL="742950" lvl="1" indent="-285750">
              <a:buFont typeface="Arial" panose="020B0604020202020204" pitchFamily="34" charset="0"/>
              <a:buChar char="•"/>
            </a:pPr>
            <a:r>
              <a:rPr lang="cs-CZ" sz="2000" kern="0" dirty="0">
                <a:solidFill>
                  <a:srgbClr val="307871"/>
                </a:solidFill>
                <a:latin typeface="Times New Roman"/>
                <a:ea typeface="+mj-ea"/>
                <a:cs typeface="+mj-cs"/>
              </a:rPr>
              <a:t>Nabízenou hodnotu</a:t>
            </a:r>
          </a:p>
          <a:p>
            <a:pPr marL="742950" lvl="1" indent="-285750">
              <a:buFont typeface="Arial" panose="020B0604020202020204" pitchFamily="34" charset="0"/>
              <a:buChar char="•"/>
            </a:pPr>
            <a:r>
              <a:rPr lang="cs-CZ" sz="2000" kern="0" dirty="0">
                <a:solidFill>
                  <a:srgbClr val="307871"/>
                </a:solidFill>
                <a:latin typeface="Times New Roman"/>
                <a:ea typeface="+mj-ea"/>
                <a:cs typeface="+mj-cs"/>
              </a:rPr>
              <a:t>Přizpůsobivost</a:t>
            </a:r>
          </a:p>
          <a:p>
            <a:pPr marL="742950" lvl="1" indent="-285750">
              <a:buFont typeface="Arial" panose="020B0604020202020204" pitchFamily="34" charset="0"/>
              <a:buChar char="•"/>
            </a:pPr>
            <a:r>
              <a:rPr lang="cs-CZ" sz="2000" kern="0" dirty="0">
                <a:solidFill>
                  <a:srgbClr val="307871"/>
                </a:solidFill>
                <a:latin typeface="Times New Roman"/>
                <a:ea typeface="+mj-ea"/>
                <a:cs typeface="+mj-cs"/>
              </a:rPr>
              <a:t>Vzácnost</a:t>
            </a:r>
          </a:p>
          <a:p>
            <a:pPr marL="742950" lvl="1" indent="-285750">
              <a:buFont typeface="Arial" panose="020B0604020202020204" pitchFamily="34" charset="0"/>
              <a:buChar char="•"/>
            </a:pPr>
            <a:r>
              <a:rPr lang="cs-CZ" sz="2000" kern="0" dirty="0">
                <a:solidFill>
                  <a:srgbClr val="307871"/>
                </a:solidFill>
                <a:latin typeface="Times New Roman"/>
                <a:ea typeface="+mj-ea"/>
                <a:cs typeface="+mj-cs"/>
              </a:rPr>
              <a:t>Monetizace </a:t>
            </a:r>
          </a:p>
          <a:p>
            <a:pPr marL="742950" lvl="1" indent="-285750">
              <a:buFont typeface="Arial" panose="020B0604020202020204" pitchFamily="34" charset="0"/>
              <a:buChar char="•"/>
            </a:pPr>
            <a:endParaRPr lang="cs-CZ" sz="2000" kern="0" dirty="0">
              <a:solidFill>
                <a:srgbClr val="307871"/>
              </a:solidFill>
              <a:latin typeface="Times New Roman"/>
              <a:ea typeface="+mj-ea"/>
              <a:cs typeface="+mj-cs"/>
            </a:endParaRPr>
          </a:p>
          <a:p>
            <a:pPr marL="285750" indent="-285750">
              <a:buFont typeface="Arial" panose="020B0604020202020204" pitchFamily="34" charset="0"/>
              <a:buChar char="•"/>
            </a:pPr>
            <a:r>
              <a:rPr lang="cs-CZ" sz="2000" kern="0" dirty="0">
                <a:solidFill>
                  <a:srgbClr val="307871"/>
                </a:solidFill>
                <a:latin typeface="Times New Roman"/>
                <a:ea typeface="+mj-ea"/>
                <a:cs typeface="+mj-cs"/>
              </a:rPr>
              <a:t>Pro hodnocení lze využít </a:t>
            </a:r>
            <a:r>
              <a:rPr lang="cs-CZ" sz="2000" b="1" kern="0" dirty="0">
                <a:solidFill>
                  <a:srgbClr val="0070C0"/>
                </a:solidFill>
                <a:latin typeface="Times New Roman"/>
                <a:ea typeface="+mj-ea"/>
                <a:cs typeface="+mj-cs"/>
              </a:rPr>
              <a:t>VARIM</a:t>
            </a:r>
            <a:r>
              <a:rPr lang="cs-CZ" sz="2000" kern="0" dirty="0">
                <a:solidFill>
                  <a:srgbClr val="307871"/>
                </a:solidFill>
                <a:latin typeface="Times New Roman"/>
                <a:ea typeface="+mj-ea"/>
                <a:cs typeface="+mj-cs"/>
              </a:rPr>
              <a:t> rámec (</a:t>
            </a:r>
            <a:r>
              <a:rPr lang="cs-CZ" sz="2000" kern="0" dirty="0" err="1">
                <a:solidFill>
                  <a:srgbClr val="307871"/>
                </a:solidFill>
                <a:latin typeface="Times New Roman"/>
                <a:ea typeface="+mj-ea"/>
                <a:cs typeface="+mj-cs"/>
              </a:rPr>
              <a:t>Value</a:t>
            </a:r>
            <a:r>
              <a:rPr lang="cs-CZ" sz="2000" kern="0" dirty="0">
                <a:solidFill>
                  <a:srgbClr val="307871"/>
                </a:solidFill>
                <a:latin typeface="Times New Roman"/>
                <a:ea typeface="+mj-ea"/>
                <a:cs typeface="+mj-cs"/>
              </a:rPr>
              <a:t>, Adaptability, </a:t>
            </a:r>
            <a:r>
              <a:rPr lang="cs-CZ" sz="2000" kern="0" dirty="0" err="1">
                <a:solidFill>
                  <a:srgbClr val="307871"/>
                </a:solidFill>
                <a:latin typeface="Times New Roman"/>
                <a:ea typeface="+mj-ea"/>
                <a:cs typeface="+mj-cs"/>
              </a:rPr>
              <a:t>Rareness</a:t>
            </a:r>
            <a:r>
              <a:rPr lang="cs-CZ" sz="2000" kern="0" dirty="0">
                <a:solidFill>
                  <a:srgbClr val="307871"/>
                </a:solidFill>
                <a:latin typeface="Times New Roman"/>
                <a:ea typeface="+mj-ea"/>
                <a:cs typeface="+mj-cs"/>
              </a:rPr>
              <a:t>, </a:t>
            </a:r>
            <a:r>
              <a:rPr lang="cs-CZ" sz="2000" kern="0" dirty="0" err="1">
                <a:solidFill>
                  <a:srgbClr val="307871"/>
                </a:solidFill>
                <a:latin typeface="Times New Roman"/>
                <a:ea typeface="+mj-ea"/>
                <a:cs typeface="+mj-cs"/>
              </a:rPr>
              <a:t>Imitability</a:t>
            </a:r>
            <a:r>
              <a:rPr lang="cs-CZ" sz="2000" kern="0" dirty="0">
                <a:solidFill>
                  <a:srgbClr val="307871"/>
                </a:solidFill>
                <a:latin typeface="Times New Roman"/>
                <a:ea typeface="+mj-ea"/>
                <a:cs typeface="+mj-cs"/>
              </a:rPr>
              <a:t>, </a:t>
            </a:r>
            <a:r>
              <a:rPr lang="cs-CZ" sz="2000" kern="0" dirty="0" err="1">
                <a:solidFill>
                  <a:srgbClr val="307871"/>
                </a:solidFill>
                <a:latin typeface="Times New Roman"/>
                <a:ea typeface="+mj-ea"/>
                <a:cs typeface="+mj-cs"/>
              </a:rPr>
              <a:t>Monetizaiton</a:t>
            </a:r>
            <a:r>
              <a:rPr lang="cs-CZ" sz="2000" kern="0" dirty="0">
                <a:solidFill>
                  <a:srgbClr val="307871"/>
                </a:solidFill>
                <a:latin typeface="Times New Roman"/>
                <a:ea typeface="+mj-ea"/>
                <a:cs typeface="+mj-cs"/>
              </a:rPr>
              <a:t>), který představil Afuah (2019, s. 77)</a:t>
            </a:r>
          </a:p>
          <a:p>
            <a:endParaRPr lang="cs-CZ" kern="0" dirty="0">
              <a:solidFill>
                <a:srgbClr val="307871"/>
              </a:solidFill>
              <a:latin typeface="Times New Roman"/>
              <a:ea typeface="+mj-ea"/>
              <a:cs typeface="+mj-cs"/>
            </a:endParaRPr>
          </a:p>
          <a:p>
            <a:endParaRPr lang="cs-CZ"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891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fade">
                                      <p:cBhvr>
                                        <p:cTn id="17" dur="500"/>
                                        <p:tgtEl>
                                          <p:spTgt spid="4">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fade">
                                      <p:cBhvr>
                                        <p:cTn id="27" dur="500"/>
                                        <p:tgtEl>
                                          <p:spTgt spid="4">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8" end="8"/>
                                            </p:txEl>
                                          </p:spTgt>
                                        </p:tgtEl>
                                        <p:attrNameLst>
                                          <p:attrName>style.visibility</p:attrName>
                                        </p:attrNameLst>
                                      </p:cBhvr>
                                      <p:to>
                                        <p:strVal val="visible"/>
                                      </p:to>
                                    </p:set>
                                    <p:animEffect transition="in" filter="fade">
                                      <p:cBhvr>
                                        <p:cTn id="32" dur="500"/>
                                        <p:tgtEl>
                                          <p:spTgt spid="4">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animEffect transition="in" filter="fade">
                                      <p:cBhvr>
                                        <p:cTn id="37" dur="500"/>
                                        <p:tgtEl>
                                          <p:spTgt spid="4">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11" end="11"/>
                                            </p:txEl>
                                          </p:spTgt>
                                        </p:tgtEl>
                                        <p:attrNameLst>
                                          <p:attrName>style.visibility</p:attrName>
                                        </p:attrNameLst>
                                      </p:cBhvr>
                                      <p:to>
                                        <p:strVal val="visible"/>
                                      </p:to>
                                    </p:set>
                                    <p:animEffect transition="in" filter="fade">
                                      <p:cBhvr>
                                        <p:cTn id="42"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4984057"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Typologie business modelů </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397850" y="927610"/>
            <a:ext cx="9052268"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1800" dirty="0">
                <a:latin typeface="Times New Roman" panose="02020603050405020304" pitchFamily="18" charset="0"/>
                <a:cs typeface="Times New Roman" panose="02020603050405020304" pitchFamily="18" charset="0"/>
              </a:rPr>
              <a:t>Rozlišují čtyři základní business modely:</a:t>
            </a:r>
          </a:p>
          <a:p>
            <a:pPr marL="0" indent="0">
              <a:buNone/>
            </a:pPr>
            <a:endParaRPr lang="cs-CZ" sz="1800" dirty="0">
              <a:latin typeface="Times New Roman" panose="02020603050405020304" pitchFamily="18" charset="0"/>
              <a:cs typeface="Times New Roman" panose="02020603050405020304" pitchFamily="18" charset="0"/>
            </a:endParaRPr>
          </a:p>
          <a:p>
            <a:r>
              <a:rPr lang="cs-CZ" sz="1800" b="1" dirty="0">
                <a:solidFill>
                  <a:srgbClr val="0070C0"/>
                </a:solidFill>
                <a:latin typeface="Times New Roman" panose="02020603050405020304" pitchFamily="18" charset="0"/>
                <a:cs typeface="Times New Roman" panose="02020603050405020304" pitchFamily="18" charset="0"/>
              </a:rPr>
              <a:t>Hospodář</a:t>
            </a:r>
            <a:r>
              <a:rPr lang="cs-CZ" sz="1800" dirty="0">
                <a:latin typeface="Times New Roman" panose="02020603050405020304" pitchFamily="18" charset="0"/>
                <a:cs typeface="Times New Roman" panose="02020603050405020304" pitchFamily="18" charset="0"/>
              </a:rPr>
              <a:t> - který prodává práva na užití, nikoli vlastnictví samotné po určitou časovou periodu. </a:t>
            </a:r>
          </a:p>
          <a:p>
            <a:pPr lvl="1"/>
            <a:r>
              <a:rPr lang="cs-CZ" sz="1800" dirty="0">
                <a:latin typeface="Times New Roman" panose="02020603050405020304" pitchFamily="18" charset="0"/>
                <a:cs typeface="Times New Roman" panose="02020603050405020304" pitchFamily="18" charset="0"/>
              </a:rPr>
              <a:t>Nicméně v dnešní době vnímáme hospodáře jako někoho, kdo nám popisuje business model, jenž zahrnuje nejen fyzického hospodáře, který dočasně pronajímá hmotná aktiva (jako např. domy, sedadla v letadlech nebo hotelové pokoje), ale také jako věřitele poskytujícího dočasné užití finančních aktiv (peněžní prostředky). </a:t>
            </a:r>
          </a:p>
          <a:p>
            <a:pPr lvl="1"/>
            <a:r>
              <a:rPr lang="cs-CZ" sz="1800" dirty="0">
                <a:latin typeface="Times New Roman" panose="02020603050405020304" pitchFamily="18" charset="0"/>
                <a:cs typeface="Times New Roman" panose="02020603050405020304" pitchFamily="18" charset="0"/>
              </a:rPr>
              <a:t>Dále např. konzultanty, kteří poskytují služby. Podstatné je to, že ač se může jednat o mnoho různorodých odvětví, vždy se jedná o </a:t>
            </a:r>
            <a:r>
              <a:rPr lang="cs-CZ" sz="1800" b="1" dirty="0">
                <a:latin typeface="Times New Roman" panose="02020603050405020304" pitchFamily="18" charset="0"/>
                <a:cs typeface="Times New Roman" panose="02020603050405020304" pitchFamily="18" charset="0"/>
              </a:rPr>
              <a:t>prodej práv k dočasnému užití aktiv</a:t>
            </a:r>
            <a:r>
              <a:rPr lang="cs-CZ" sz="1800" dirty="0">
                <a:latin typeface="Times New Roman" panose="02020603050405020304" pitchFamily="18" charset="0"/>
                <a:cs typeface="Times New Roman" panose="02020603050405020304" pitchFamily="18" charset="0"/>
              </a:rPr>
              <a:t>.</a:t>
            </a:r>
          </a:p>
          <a:p>
            <a:pPr lvl="1"/>
            <a:r>
              <a:rPr lang="cs-CZ" sz="1800" dirty="0">
                <a:latin typeface="Times New Roman" panose="02020603050405020304" pitchFamily="18" charset="0"/>
                <a:cs typeface="Times New Roman" panose="02020603050405020304" pitchFamily="18" charset="0"/>
              </a:rPr>
              <a:t>Uveďte příklad:</a:t>
            </a:r>
          </a:p>
          <a:p>
            <a:pPr marL="0" indent="0">
              <a:buNone/>
            </a:pPr>
            <a:endParaRPr lang="cs-CZ" sz="1800" dirty="0">
              <a:latin typeface="Times New Roman" panose="02020603050405020304" pitchFamily="18" charset="0"/>
              <a:cs typeface="Times New Roman" panose="02020603050405020304" pitchFamily="18" charset="0"/>
            </a:endParaRPr>
          </a:p>
          <a:p>
            <a:r>
              <a:rPr lang="cs-CZ" sz="1800" b="1" dirty="0">
                <a:solidFill>
                  <a:srgbClr val="0070C0"/>
                </a:solidFill>
                <a:latin typeface="Times New Roman" panose="02020603050405020304" pitchFamily="18" charset="0"/>
                <a:cs typeface="Times New Roman" panose="02020603050405020304" pitchFamily="18" charset="0"/>
              </a:rPr>
              <a:t>Makléř</a:t>
            </a:r>
            <a:r>
              <a:rPr lang="cs-CZ" sz="1800" dirty="0">
                <a:latin typeface="Times New Roman" panose="02020603050405020304" pitchFamily="18" charset="0"/>
                <a:cs typeface="Times New Roman" panose="02020603050405020304" pitchFamily="18" charset="0"/>
              </a:rPr>
              <a:t> - jenž usnadňuje proces prodeje mezi potenciálním kupcem a prodejcem. </a:t>
            </a:r>
          </a:p>
          <a:p>
            <a:pPr lvl="1"/>
            <a:r>
              <a:rPr lang="cs-CZ" sz="1800" dirty="0">
                <a:latin typeface="Times New Roman" panose="02020603050405020304" pitchFamily="18" charset="0"/>
                <a:cs typeface="Times New Roman" panose="02020603050405020304" pitchFamily="18" charset="0"/>
              </a:rPr>
              <a:t>Na rozdíl od distributora makléř nebere odpovědnost za výrobek, který prodává, pouze obdrží poplatek (nebo provizi) ze strany kupujícího, prodávajícího nebo obou. Tento business model je běžný v oblasti </a:t>
            </a:r>
            <a:r>
              <a:rPr lang="cs-CZ" sz="1800" b="1" dirty="0">
                <a:latin typeface="Times New Roman" panose="02020603050405020304" pitchFamily="18" charset="0"/>
                <a:cs typeface="Times New Roman" panose="02020603050405020304" pitchFamily="18" charset="0"/>
              </a:rPr>
              <a:t>prodeje realit, burzy nebo pojištění</a:t>
            </a:r>
            <a:r>
              <a:rPr lang="cs-CZ" sz="1800" dirty="0">
                <a:latin typeface="Times New Roman" panose="02020603050405020304" pitchFamily="18" charset="0"/>
                <a:cs typeface="Times New Roman" panose="02020603050405020304" pitchFamily="18" charset="0"/>
              </a:rPr>
              <a:t>.</a:t>
            </a:r>
          </a:p>
          <a:p>
            <a:pPr lvl="1"/>
            <a:r>
              <a:rPr lang="cs-CZ" sz="1800" dirty="0">
                <a:latin typeface="Times New Roman" panose="02020603050405020304" pitchFamily="18" charset="0"/>
                <a:cs typeface="Times New Roman" panose="02020603050405020304" pitchFamily="18" charset="0"/>
              </a:rPr>
              <a:t>Uveďte příklad:</a:t>
            </a:r>
          </a:p>
          <a:p>
            <a:endParaRPr lang="en-GB" altLang="cs-CZ" sz="12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125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7" end="7"/>
                                            </p:txEl>
                                          </p:spTgt>
                                        </p:tgtEl>
                                        <p:attrNameLst>
                                          <p:attrName>style.visibility</p:attrName>
                                        </p:attrNameLst>
                                      </p:cBhvr>
                                      <p:to>
                                        <p:strVal val="visible"/>
                                      </p:to>
                                    </p:set>
                                    <p:animEffect transition="in" filter="fade">
                                      <p:cBhvr>
                                        <p:cTn id="32" dur="500"/>
                                        <p:tgtEl>
                                          <p:spTgt spid="8">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animEffect transition="in" filter="fade">
                                      <p:cBhvr>
                                        <p:cTn id="37" dur="500"/>
                                        <p:tgtEl>
                                          <p:spTgt spid="8">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9" end="9"/>
                                            </p:txEl>
                                          </p:spTgt>
                                        </p:tgtEl>
                                        <p:attrNameLst>
                                          <p:attrName>style.visibility</p:attrName>
                                        </p:attrNameLst>
                                      </p:cBhvr>
                                      <p:to>
                                        <p:strVal val="visible"/>
                                      </p:to>
                                    </p:set>
                                    <p:animEffect transition="in" filter="fade">
                                      <p:cBhvr>
                                        <p:cTn id="42"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2820003"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VARIM rámec</a:t>
            </a:r>
          </a:p>
        </p:txBody>
      </p:sp>
      <p:sp>
        <p:nvSpPr>
          <p:cNvPr id="8" name="Obdélník 7">
            <a:extLst>
              <a:ext uri="{FF2B5EF4-FFF2-40B4-BE49-F238E27FC236}">
                <a16:creationId xmlns:a16="http://schemas.microsoft.com/office/drawing/2014/main" id="{57EBDC91-4E58-4A07-BA17-E1D7F1C9A4EF}"/>
              </a:ext>
            </a:extLst>
          </p:cNvPr>
          <p:cNvSpPr/>
          <p:nvPr/>
        </p:nvSpPr>
        <p:spPr>
          <a:xfrm>
            <a:off x="5792444" y="1297753"/>
            <a:ext cx="5404266" cy="6032421"/>
          </a:xfrm>
          <a:prstGeom prst="rect">
            <a:avLst/>
          </a:prstGeom>
        </p:spPr>
        <p:txBody>
          <a:bodyPr wrap="square">
            <a:spAutoFit/>
          </a:bodyPr>
          <a:lstStyle/>
          <a:p>
            <a:pPr marL="285750" indent="-285750">
              <a:buFont typeface="Arial" panose="020B0604020202020204" pitchFamily="34" charset="0"/>
              <a:buChar char="•"/>
            </a:pPr>
            <a:r>
              <a:rPr lang="cs-CZ" kern="0" dirty="0">
                <a:solidFill>
                  <a:srgbClr val="307871"/>
                </a:solidFill>
                <a:latin typeface="Times New Roman"/>
                <a:ea typeface="+mj-ea"/>
                <a:cs typeface="+mj-cs"/>
              </a:rPr>
              <a:t>Rámec VARIM je založen na metodě VRIO, oba přístupy vycházejí z pohledu firmy založeného </a:t>
            </a:r>
            <a:br>
              <a:rPr lang="cs-CZ" kern="0" dirty="0">
                <a:solidFill>
                  <a:srgbClr val="307871"/>
                </a:solidFill>
                <a:latin typeface="Times New Roman"/>
                <a:ea typeface="+mj-ea"/>
                <a:cs typeface="+mj-cs"/>
              </a:rPr>
            </a:br>
            <a:r>
              <a:rPr lang="cs-CZ" kern="0" dirty="0">
                <a:solidFill>
                  <a:srgbClr val="307871"/>
                </a:solidFill>
                <a:latin typeface="Times New Roman"/>
                <a:ea typeface="+mj-ea"/>
                <a:cs typeface="+mj-cs"/>
              </a:rPr>
              <a:t>na zdrojích, VARIM zahrnuje také i roli </a:t>
            </a:r>
            <a:r>
              <a:rPr lang="cs-CZ" kern="0" dirty="0">
                <a:solidFill>
                  <a:srgbClr val="0070C0"/>
                </a:solidFill>
                <a:latin typeface="Times New Roman"/>
                <a:ea typeface="+mj-ea"/>
                <a:cs typeface="+mj-cs"/>
              </a:rPr>
              <a:t>konkurence a dynamiku změn</a:t>
            </a:r>
            <a:r>
              <a:rPr lang="cs-CZ" kern="0" dirty="0">
                <a:solidFill>
                  <a:srgbClr val="307871"/>
                </a:solidFill>
                <a:latin typeface="Times New Roman"/>
                <a:ea typeface="+mj-ea"/>
                <a:cs typeface="+mj-cs"/>
              </a:rPr>
              <a:t>.</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Výhodou VARIM modelu je možnost posoudit podnikání a business model z pohledu </a:t>
            </a:r>
            <a:r>
              <a:rPr lang="cs-CZ" kern="0" dirty="0">
                <a:solidFill>
                  <a:srgbClr val="0070C0"/>
                </a:solidFill>
                <a:latin typeface="Times New Roman"/>
                <a:ea typeface="+mj-ea"/>
                <a:cs typeface="+mj-cs"/>
              </a:rPr>
              <a:t>ziskovosti</a:t>
            </a:r>
            <a:r>
              <a:rPr lang="cs-CZ" kern="0" dirty="0">
                <a:solidFill>
                  <a:srgbClr val="307871"/>
                </a:solidFill>
                <a:latin typeface="Times New Roman"/>
                <a:ea typeface="+mj-ea"/>
                <a:cs typeface="+mj-cs"/>
              </a:rPr>
              <a:t>. </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VARIM umožňuje efektivně a rychle zhodnotit business model zodpovězením otázek souvisejících </a:t>
            </a:r>
            <a:br>
              <a:rPr lang="cs-CZ" kern="0" dirty="0">
                <a:solidFill>
                  <a:srgbClr val="307871"/>
                </a:solidFill>
                <a:latin typeface="Times New Roman"/>
                <a:ea typeface="+mj-ea"/>
                <a:cs typeface="+mj-cs"/>
              </a:rPr>
            </a:br>
            <a:r>
              <a:rPr lang="cs-CZ" kern="0" dirty="0">
                <a:solidFill>
                  <a:srgbClr val="307871"/>
                </a:solidFill>
                <a:latin typeface="Times New Roman"/>
                <a:ea typeface="+mj-ea"/>
                <a:cs typeface="+mj-cs"/>
              </a:rPr>
              <a:t>s </a:t>
            </a:r>
            <a:r>
              <a:rPr lang="cs-CZ" kern="0" dirty="0">
                <a:solidFill>
                  <a:srgbClr val="0070C0"/>
                </a:solidFill>
                <a:latin typeface="Times New Roman"/>
                <a:ea typeface="+mj-ea"/>
                <a:cs typeface="+mj-cs"/>
              </a:rPr>
              <a:t>hodnotou, přizpůsobivostí, napodobitelnosti, vzácností a monetizací</a:t>
            </a:r>
            <a:r>
              <a:rPr lang="cs-CZ" kern="0" dirty="0">
                <a:solidFill>
                  <a:srgbClr val="307871"/>
                </a:solidFill>
                <a:latin typeface="Times New Roman"/>
                <a:ea typeface="+mj-ea"/>
                <a:cs typeface="+mj-cs"/>
              </a:rPr>
              <a:t>. </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Kromě toho lze rámec VARIM použít k </a:t>
            </a:r>
            <a:r>
              <a:rPr lang="cs-CZ" kern="0" dirty="0">
                <a:solidFill>
                  <a:srgbClr val="0070C0"/>
                </a:solidFill>
                <a:latin typeface="Times New Roman"/>
                <a:ea typeface="+mj-ea"/>
                <a:cs typeface="+mj-cs"/>
              </a:rPr>
              <a:t>porovnání různých business modelů </a:t>
            </a:r>
            <a:r>
              <a:rPr lang="cs-CZ" kern="0" dirty="0">
                <a:solidFill>
                  <a:srgbClr val="307871"/>
                </a:solidFill>
                <a:latin typeface="Times New Roman"/>
                <a:ea typeface="+mj-ea"/>
                <a:cs typeface="+mj-cs"/>
              </a:rPr>
              <a:t>a produktů jak interně </a:t>
            </a:r>
            <a:br>
              <a:rPr lang="cs-CZ" kern="0" dirty="0">
                <a:solidFill>
                  <a:srgbClr val="307871"/>
                </a:solidFill>
                <a:latin typeface="Times New Roman"/>
                <a:ea typeface="+mj-ea"/>
                <a:cs typeface="+mj-cs"/>
              </a:rPr>
            </a:br>
            <a:r>
              <a:rPr lang="cs-CZ" kern="0" dirty="0">
                <a:solidFill>
                  <a:srgbClr val="307871"/>
                </a:solidFill>
                <a:latin typeface="Times New Roman"/>
                <a:ea typeface="+mj-ea"/>
                <a:cs typeface="+mj-cs"/>
              </a:rPr>
              <a:t>ve firmě, tak externě mezi konkurenty. </a:t>
            </a:r>
          </a:p>
          <a:p>
            <a:pPr marL="342900" indent="-342900">
              <a:buFont typeface="Arial" panose="020B0604020202020204" pitchFamily="34" charset="0"/>
              <a:buChar char="•"/>
            </a:pPr>
            <a:endParaRPr lang="cs-CZ"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dirty="0">
              <a:solidFill>
                <a:srgbClr val="FF000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p:graphicFrame>
        <p:nvGraphicFramePr>
          <p:cNvPr id="17" name="Diagram 16">
            <a:extLst>
              <a:ext uri="{FF2B5EF4-FFF2-40B4-BE49-F238E27FC236}">
                <a16:creationId xmlns:a16="http://schemas.microsoft.com/office/drawing/2014/main" id="{1E3D8C25-1891-4CC1-8E40-4B16B410860A}"/>
              </a:ext>
            </a:extLst>
          </p:cNvPr>
          <p:cNvGraphicFramePr/>
          <p:nvPr>
            <p:extLst/>
          </p:nvPr>
        </p:nvGraphicFramePr>
        <p:xfrm>
          <a:off x="152400" y="927610"/>
          <a:ext cx="5943600" cy="5308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653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468750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VARIM rámec - Hodnota</a:t>
            </a:r>
          </a:p>
        </p:txBody>
      </p:sp>
      <p:sp>
        <p:nvSpPr>
          <p:cNvPr id="8" name="Obdélník 7">
            <a:extLst>
              <a:ext uri="{FF2B5EF4-FFF2-40B4-BE49-F238E27FC236}">
                <a16:creationId xmlns:a16="http://schemas.microsoft.com/office/drawing/2014/main" id="{57EBDC91-4E58-4A07-BA17-E1D7F1C9A4EF}"/>
              </a:ext>
            </a:extLst>
          </p:cNvPr>
          <p:cNvSpPr/>
          <p:nvPr/>
        </p:nvSpPr>
        <p:spPr>
          <a:xfrm>
            <a:off x="5792444" y="1297753"/>
            <a:ext cx="5404266" cy="5755422"/>
          </a:xfrm>
          <a:prstGeom prst="rect">
            <a:avLst/>
          </a:prstGeom>
        </p:spPr>
        <p:txBody>
          <a:bodyPr wrap="square">
            <a:spAutoFit/>
          </a:bodyPr>
          <a:lstStyle/>
          <a:p>
            <a:pPr marL="285750" indent="-285750">
              <a:buFont typeface="Arial" panose="020B0604020202020204" pitchFamily="34" charset="0"/>
              <a:buChar char="•"/>
            </a:pPr>
            <a:r>
              <a:rPr lang="cs-CZ" i="1" kern="0" dirty="0">
                <a:solidFill>
                  <a:srgbClr val="307871"/>
                </a:solidFill>
                <a:latin typeface="Times New Roman"/>
                <a:ea typeface="+mj-ea"/>
                <a:cs typeface="+mj-cs"/>
              </a:rPr>
              <a:t>Nabízí business model výhody, které vnímají zákazníci jako hodnotné? </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Zdůvodnění této otázky je jednoduché; </a:t>
            </a:r>
            <a:r>
              <a:rPr lang="cs-CZ" kern="0" dirty="0">
                <a:solidFill>
                  <a:srgbClr val="0070C0"/>
                </a:solidFill>
                <a:latin typeface="Times New Roman"/>
                <a:ea typeface="+mj-ea"/>
                <a:cs typeface="+mj-cs"/>
              </a:rPr>
              <a:t>produkt musí vytvářet pro zákazníky hodnotu</a:t>
            </a:r>
            <a:r>
              <a:rPr lang="cs-CZ" kern="0" dirty="0">
                <a:solidFill>
                  <a:srgbClr val="307871"/>
                </a:solidFill>
                <a:latin typeface="Times New Roman"/>
                <a:ea typeface="+mj-ea"/>
                <a:cs typeface="+mj-cs"/>
              </a:rPr>
              <a:t>, pokud chcete, aby kupovali váš produkt nebo službu. </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Obecně řečeno, produkt musí zákazníkům nabízet dostatečnou hodnotu, aby byli ochotni za něj zaplatit. </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Příkladem měřitelnosti, může být například, identifikace a vyjádření konkrétního potencionálního přínosu výhody nabízené zákazníkům ve </a:t>
            </a:r>
            <a:r>
              <a:rPr lang="cs-CZ" kern="0" dirty="0">
                <a:solidFill>
                  <a:srgbClr val="0070C0"/>
                </a:solidFill>
                <a:latin typeface="Times New Roman"/>
                <a:ea typeface="+mj-ea"/>
                <a:cs typeface="+mj-cs"/>
              </a:rPr>
              <a:t>srovnání s nabídkami konkurence</a:t>
            </a:r>
            <a:r>
              <a:rPr lang="cs-CZ" kern="0" dirty="0">
                <a:solidFill>
                  <a:srgbClr val="307871"/>
                </a:solidFill>
                <a:latin typeface="Times New Roman"/>
                <a:ea typeface="+mj-ea"/>
                <a:cs typeface="+mj-cs"/>
              </a:rPr>
              <a:t>, také pověst/image, jak ji vnímají zákazníci, kvalita zdrojů a činností (vyjádřena náklady). </a:t>
            </a:r>
          </a:p>
          <a:p>
            <a:pPr marL="342900" indent="-342900">
              <a:buFont typeface="Arial" panose="020B0604020202020204" pitchFamily="34" charset="0"/>
              <a:buChar char="•"/>
            </a:pPr>
            <a:endParaRPr lang="cs-CZ" sz="2000"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dirty="0">
              <a:solidFill>
                <a:srgbClr val="FF000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p:graphicFrame>
        <p:nvGraphicFramePr>
          <p:cNvPr id="17" name="Diagram 16">
            <a:extLst>
              <a:ext uri="{FF2B5EF4-FFF2-40B4-BE49-F238E27FC236}">
                <a16:creationId xmlns:a16="http://schemas.microsoft.com/office/drawing/2014/main" id="{1E3D8C25-1891-4CC1-8E40-4B16B410860A}"/>
              </a:ext>
            </a:extLst>
          </p:cNvPr>
          <p:cNvGraphicFramePr/>
          <p:nvPr/>
        </p:nvGraphicFramePr>
        <p:xfrm>
          <a:off x="152400" y="927610"/>
          <a:ext cx="5943600" cy="5308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p14="http://schemas.microsoft.com/office/powerpoint/2010/main" xmlns:aink="http://schemas.microsoft.com/office/drawing/2016/ink">
        <mc:Choice Requires="p14 aink">
          <p:contentPart p14:bwMode="auto" r:id="rId7">
            <p14:nvContentPartPr>
              <p14:cNvPr id="4" name="Rukopis 3">
                <a:extLst>
                  <a:ext uri="{FF2B5EF4-FFF2-40B4-BE49-F238E27FC236}">
                    <a16:creationId xmlns:a16="http://schemas.microsoft.com/office/drawing/2014/main" id="{4FB981A0-A8E5-4485-9570-FE71D52DFF40}"/>
                  </a:ext>
                </a:extLst>
              </p14:cNvPr>
              <p14:cNvContentPartPr/>
              <p14:nvPr/>
            </p14:nvContentPartPr>
            <p14:xfrm>
              <a:off x="393500" y="4482380"/>
              <a:ext cx="1555560" cy="153360"/>
            </p14:xfrm>
          </p:contentPart>
        </mc:Choice>
        <mc:Fallback xmlns="">
          <p:pic>
            <p:nvPicPr>
              <p:cNvPr id="4" name="Rukopis 3">
                <a:extLst>
                  <a:ext uri="{FF2B5EF4-FFF2-40B4-BE49-F238E27FC236}">
                    <a16:creationId xmlns:a16="http://schemas.microsoft.com/office/drawing/2014/main" id="{4FB981A0-A8E5-4485-9570-FE71D52DFF40}"/>
                  </a:ext>
                </a:extLst>
              </p:cNvPr>
              <p:cNvPicPr/>
              <p:nvPr/>
            </p:nvPicPr>
            <p:blipFill>
              <a:blip r:embed="rId8"/>
              <a:stretch>
                <a:fillRect/>
              </a:stretch>
            </p:blipFill>
            <p:spPr>
              <a:xfrm>
                <a:off x="330860" y="4419740"/>
                <a:ext cx="1681200" cy="279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6" name="Rukopis 5">
                <a:extLst>
                  <a:ext uri="{FF2B5EF4-FFF2-40B4-BE49-F238E27FC236}">
                    <a16:creationId xmlns:a16="http://schemas.microsoft.com/office/drawing/2014/main" id="{A05AF8EF-CE11-4A39-A236-5DD607CAE109}"/>
                  </a:ext>
                </a:extLst>
              </p14:cNvPr>
              <p14:cNvContentPartPr/>
              <p14:nvPr/>
            </p14:nvContentPartPr>
            <p14:xfrm>
              <a:off x="520940" y="2552060"/>
              <a:ext cx="1606680" cy="26640"/>
            </p14:xfrm>
          </p:contentPart>
        </mc:Choice>
        <mc:Fallback xmlns="">
          <p:pic>
            <p:nvPicPr>
              <p:cNvPr id="6" name="Rukopis 5">
                <a:extLst>
                  <a:ext uri="{FF2B5EF4-FFF2-40B4-BE49-F238E27FC236}">
                    <a16:creationId xmlns:a16="http://schemas.microsoft.com/office/drawing/2014/main" id="{A05AF8EF-CE11-4A39-A236-5DD607CAE109}"/>
                  </a:ext>
                </a:extLst>
              </p:cNvPr>
              <p:cNvPicPr/>
              <p:nvPr/>
            </p:nvPicPr>
            <p:blipFill>
              <a:blip r:embed="rId10"/>
              <a:stretch>
                <a:fillRect/>
              </a:stretch>
            </p:blipFill>
            <p:spPr>
              <a:xfrm>
                <a:off x="457940" y="2489060"/>
                <a:ext cx="1732320" cy="152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9" name="Rukopis 8">
                <a:extLst>
                  <a:ext uri="{FF2B5EF4-FFF2-40B4-BE49-F238E27FC236}">
                    <a16:creationId xmlns:a16="http://schemas.microsoft.com/office/drawing/2014/main" id="{ACF958A5-F943-44D0-8572-7A1B3466619C}"/>
                  </a:ext>
                </a:extLst>
              </p14:cNvPr>
              <p14:cNvContentPartPr/>
              <p14:nvPr/>
            </p14:nvContentPartPr>
            <p14:xfrm>
              <a:off x="253820" y="4127420"/>
              <a:ext cx="13320" cy="360"/>
            </p14:xfrm>
          </p:contentPart>
        </mc:Choice>
        <mc:Fallback xmlns="">
          <p:pic>
            <p:nvPicPr>
              <p:cNvPr id="9" name="Rukopis 8">
                <a:extLst>
                  <a:ext uri="{FF2B5EF4-FFF2-40B4-BE49-F238E27FC236}">
                    <a16:creationId xmlns:a16="http://schemas.microsoft.com/office/drawing/2014/main" id="{ACF958A5-F943-44D0-8572-7A1B3466619C}"/>
                  </a:ext>
                </a:extLst>
              </p:cNvPr>
              <p:cNvPicPr/>
              <p:nvPr/>
            </p:nvPicPr>
            <p:blipFill>
              <a:blip r:embed="rId12"/>
              <a:stretch>
                <a:fillRect/>
              </a:stretch>
            </p:blipFill>
            <p:spPr>
              <a:xfrm>
                <a:off x="191180" y="4064780"/>
                <a:ext cx="13896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2" name="Rukopis 11">
                <a:extLst>
                  <a:ext uri="{FF2B5EF4-FFF2-40B4-BE49-F238E27FC236}">
                    <a16:creationId xmlns:a16="http://schemas.microsoft.com/office/drawing/2014/main" id="{20C24AA4-59BE-462D-9E89-24188956988F}"/>
                  </a:ext>
                </a:extLst>
              </p14:cNvPr>
              <p14:cNvContentPartPr/>
              <p14:nvPr/>
            </p14:nvContentPartPr>
            <p14:xfrm>
              <a:off x="164900" y="2958860"/>
              <a:ext cx="230040" cy="887760"/>
            </p14:xfrm>
          </p:contentPart>
        </mc:Choice>
        <mc:Fallback xmlns="">
          <p:pic>
            <p:nvPicPr>
              <p:cNvPr id="12" name="Rukopis 11">
                <a:extLst>
                  <a:ext uri="{FF2B5EF4-FFF2-40B4-BE49-F238E27FC236}">
                    <a16:creationId xmlns:a16="http://schemas.microsoft.com/office/drawing/2014/main" id="{20C24AA4-59BE-462D-9E89-24188956988F}"/>
                  </a:ext>
                </a:extLst>
              </p:cNvPr>
              <p:cNvPicPr/>
              <p:nvPr/>
            </p:nvPicPr>
            <p:blipFill>
              <a:blip r:embed="rId14"/>
              <a:stretch>
                <a:fillRect/>
              </a:stretch>
            </p:blipFill>
            <p:spPr>
              <a:xfrm>
                <a:off x="102260" y="2895860"/>
                <a:ext cx="355680" cy="1013400"/>
              </a:xfrm>
              <a:prstGeom prst="rect">
                <a:avLst/>
              </a:prstGeom>
            </p:spPr>
          </p:pic>
        </mc:Fallback>
      </mc:AlternateContent>
    </p:spTree>
    <p:extLst>
      <p:ext uri="{BB962C8B-B14F-4D97-AF65-F5344CB8AC3E}">
        <p14:creationId xmlns:p14="http://schemas.microsoft.com/office/powerpoint/2010/main" val="232565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5370381"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VARIM rámec - Adaptabilita</a:t>
            </a:r>
          </a:p>
        </p:txBody>
      </p:sp>
      <p:sp>
        <p:nvSpPr>
          <p:cNvPr id="8" name="Obdélník 7">
            <a:extLst>
              <a:ext uri="{FF2B5EF4-FFF2-40B4-BE49-F238E27FC236}">
                <a16:creationId xmlns:a16="http://schemas.microsoft.com/office/drawing/2014/main" id="{57EBDC91-4E58-4A07-BA17-E1D7F1C9A4EF}"/>
              </a:ext>
            </a:extLst>
          </p:cNvPr>
          <p:cNvSpPr/>
          <p:nvPr/>
        </p:nvSpPr>
        <p:spPr>
          <a:xfrm>
            <a:off x="6108760" y="1936100"/>
            <a:ext cx="5404266" cy="4647426"/>
          </a:xfrm>
          <a:prstGeom prst="rect">
            <a:avLst/>
          </a:prstGeom>
        </p:spPr>
        <p:txBody>
          <a:bodyPr wrap="square">
            <a:spAutoFit/>
          </a:bodyPr>
          <a:lstStyle/>
          <a:p>
            <a:pPr marL="285750" indent="-285750">
              <a:buFont typeface="Arial" panose="020B0604020202020204" pitchFamily="34" charset="0"/>
              <a:buChar char="•"/>
            </a:pPr>
            <a:r>
              <a:rPr lang="cs-CZ" kern="0" dirty="0">
                <a:solidFill>
                  <a:srgbClr val="307871"/>
                </a:solidFill>
                <a:latin typeface="Times New Roman"/>
                <a:ea typeface="+mj-ea"/>
                <a:cs typeface="+mj-cs"/>
              </a:rPr>
              <a:t>BM se musí </a:t>
            </a:r>
            <a:r>
              <a:rPr lang="cs-CZ" kern="0" dirty="0">
                <a:solidFill>
                  <a:srgbClr val="0070C0"/>
                </a:solidFill>
                <a:latin typeface="Times New Roman"/>
                <a:ea typeface="+mj-ea"/>
                <a:cs typeface="+mj-cs"/>
              </a:rPr>
              <a:t>přizpůsobovat změnám a reagovat </a:t>
            </a:r>
            <a:r>
              <a:rPr lang="cs-CZ" kern="0" dirty="0">
                <a:solidFill>
                  <a:srgbClr val="307871"/>
                </a:solidFill>
                <a:latin typeface="Times New Roman"/>
                <a:ea typeface="+mj-ea"/>
                <a:cs typeface="+mj-cs"/>
              </a:rPr>
              <a:t>na ně, aby vyhovoval potřebám zákazníků. </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Cílem této proměnné je tedy odpovědět, zda je </a:t>
            </a:r>
            <a:r>
              <a:rPr lang="cs-CZ" kern="0" dirty="0">
                <a:solidFill>
                  <a:srgbClr val="0070C0"/>
                </a:solidFill>
                <a:latin typeface="Times New Roman"/>
                <a:ea typeface="+mj-ea"/>
                <a:cs typeface="+mj-cs"/>
              </a:rPr>
              <a:t>produkt nákladově efektivně </a:t>
            </a:r>
            <a:r>
              <a:rPr lang="cs-CZ" kern="0" dirty="0" err="1">
                <a:solidFill>
                  <a:srgbClr val="0070C0"/>
                </a:solidFill>
                <a:latin typeface="Times New Roman"/>
                <a:ea typeface="+mj-ea"/>
                <a:cs typeface="+mj-cs"/>
              </a:rPr>
              <a:t>rekonfigurovatelný</a:t>
            </a:r>
            <a:r>
              <a:rPr lang="cs-CZ" kern="0" dirty="0">
                <a:solidFill>
                  <a:srgbClr val="0070C0"/>
                </a:solidFill>
                <a:latin typeface="Times New Roman"/>
                <a:ea typeface="+mj-ea"/>
                <a:cs typeface="+mj-cs"/>
              </a:rPr>
              <a:t> </a:t>
            </a:r>
            <a:r>
              <a:rPr lang="cs-CZ" kern="0" dirty="0">
                <a:solidFill>
                  <a:srgbClr val="307871"/>
                </a:solidFill>
                <a:latin typeface="Times New Roman"/>
                <a:ea typeface="+mj-ea"/>
                <a:cs typeface="+mj-cs"/>
              </a:rPr>
              <a:t>nebo znovu uvedený, aby nabízel výhody, které jsou chápany jako přínosné. </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Mezi příklady měření adaptability patří: </a:t>
            </a:r>
            <a:r>
              <a:rPr lang="cs-CZ" kern="0" dirty="0">
                <a:solidFill>
                  <a:srgbClr val="0070C0"/>
                </a:solidFill>
                <a:latin typeface="Times New Roman"/>
                <a:ea typeface="+mj-ea"/>
                <a:cs typeface="+mj-cs"/>
              </a:rPr>
              <a:t>počet a rozmanitost nových produktů</a:t>
            </a:r>
            <a:r>
              <a:rPr lang="cs-CZ" kern="0" dirty="0">
                <a:solidFill>
                  <a:srgbClr val="307871"/>
                </a:solidFill>
                <a:latin typeface="Times New Roman"/>
                <a:ea typeface="+mj-ea"/>
                <a:cs typeface="+mj-cs"/>
              </a:rPr>
              <a:t>, </a:t>
            </a:r>
            <a:r>
              <a:rPr lang="cs-CZ" kern="0" dirty="0">
                <a:solidFill>
                  <a:srgbClr val="0070C0"/>
                </a:solidFill>
                <a:latin typeface="Times New Roman"/>
                <a:ea typeface="+mj-ea"/>
                <a:cs typeface="+mj-cs"/>
              </a:rPr>
              <a:t>flexibilita klíčových zdrojů, úroveň potenciálního „zlepšení“ přínosů a příjmy </a:t>
            </a:r>
            <a:r>
              <a:rPr lang="cs-CZ" kern="0" dirty="0">
                <a:solidFill>
                  <a:srgbClr val="307871"/>
                </a:solidFill>
                <a:latin typeface="Times New Roman"/>
                <a:ea typeface="+mj-ea"/>
                <a:cs typeface="+mj-cs"/>
              </a:rPr>
              <a:t>z nových produktů nebo služeb. </a:t>
            </a:r>
          </a:p>
          <a:p>
            <a:pPr marL="342900" indent="-342900">
              <a:buFont typeface="Arial" panose="020B0604020202020204" pitchFamily="34" charset="0"/>
              <a:buChar char="•"/>
            </a:pPr>
            <a:endParaRPr lang="cs-CZ" sz="2000"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dirty="0">
              <a:solidFill>
                <a:srgbClr val="FF000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p:graphicFrame>
        <p:nvGraphicFramePr>
          <p:cNvPr id="17" name="Diagram 16">
            <a:extLst>
              <a:ext uri="{FF2B5EF4-FFF2-40B4-BE49-F238E27FC236}">
                <a16:creationId xmlns:a16="http://schemas.microsoft.com/office/drawing/2014/main" id="{1E3D8C25-1891-4CC1-8E40-4B16B410860A}"/>
              </a:ext>
            </a:extLst>
          </p:cNvPr>
          <p:cNvGraphicFramePr/>
          <p:nvPr/>
        </p:nvGraphicFramePr>
        <p:xfrm>
          <a:off x="152400" y="927610"/>
          <a:ext cx="5943600" cy="5308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p14="http://schemas.microsoft.com/office/powerpoint/2010/main" xmlns:aink="http://schemas.microsoft.com/office/drawing/2016/ink">
        <mc:Choice Requires="p14 aink">
          <p:contentPart p14:bwMode="auto" r:id="rId7">
            <p14:nvContentPartPr>
              <p14:cNvPr id="2" name="Rukopis 1">
                <a:extLst>
                  <a:ext uri="{FF2B5EF4-FFF2-40B4-BE49-F238E27FC236}">
                    <a16:creationId xmlns:a16="http://schemas.microsoft.com/office/drawing/2014/main" id="{F4D6A012-1D52-4F21-96DB-25F31C889672}"/>
                  </a:ext>
                </a:extLst>
              </p14:cNvPr>
              <p14:cNvContentPartPr/>
              <p14:nvPr/>
            </p14:nvContentPartPr>
            <p14:xfrm>
              <a:off x="1998380" y="1168220"/>
              <a:ext cx="59760" cy="1175400"/>
            </p14:xfrm>
          </p:contentPart>
        </mc:Choice>
        <mc:Fallback xmlns="">
          <p:pic>
            <p:nvPicPr>
              <p:cNvPr id="2" name="Rukopis 1">
                <a:extLst>
                  <a:ext uri="{FF2B5EF4-FFF2-40B4-BE49-F238E27FC236}">
                    <a16:creationId xmlns:a16="http://schemas.microsoft.com/office/drawing/2014/main" id="{F4D6A012-1D52-4F21-96DB-25F31C889672}"/>
                  </a:ext>
                </a:extLst>
              </p:cNvPr>
              <p:cNvPicPr/>
              <p:nvPr/>
            </p:nvPicPr>
            <p:blipFill>
              <a:blip r:embed="rId8"/>
              <a:stretch>
                <a:fillRect/>
              </a:stretch>
            </p:blipFill>
            <p:spPr>
              <a:xfrm>
                <a:off x="1935740" y="1105580"/>
                <a:ext cx="185400" cy="1301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3" name="Rukopis 2">
                <a:extLst>
                  <a:ext uri="{FF2B5EF4-FFF2-40B4-BE49-F238E27FC236}">
                    <a16:creationId xmlns:a16="http://schemas.microsoft.com/office/drawing/2014/main" id="{E7CB068A-102E-4084-A12C-A0481B7F447B}"/>
                  </a:ext>
                </a:extLst>
              </p14:cNvPr>
              <p14:cNvContentPartPr/>
              <p14:nvPr/>
            </p14:nvContentPartPr>
            <p14:xfrm>
              <a:off x="4203020" y="1143020"/>
              <a:ext cx="61920" cy="1233360"/>
            </p14:xfrm>
          </p:contentPart>
        </mc:Choice>
        <mc:Fallback xmlns="">
          <p:pic>
            <p:nvPicPr>
              <p:cNvPr id="3" name="Rukopis 2">
                <a:extLst>
                  <a:ext uri="{FF2B5EF4-FFF2-40B4-BE49-F238E27FC236}">
                    <a16:creationId xmlns:a16="http://schemas.microsoft.com/office/drawing/2014/main" id="{E7CB068A-102E-4084-A12C-A0481B7F447B}"/>
                  </a:ext>
                </a:extLst>
              </p:cNvPr>
              <p:cNvPicPr/>
              <p:nvPr/>
            </p:nvPicPr>
            <p:blipFill>
              <a:blip r:embed="rId10"/>
              <a:stretch>
                <a:fillRect/>
              </a:stretch>
            </p:blipFill>
            <p:spPr>
              <a:xfrm>
                <a:off x="4140380" y="1080380"/>
                <a:ext cx="187560" cy="1359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9" name="Rukopis 8">
                <a:extLst>
                  <a:ext uri="{FF2B5EF4-FFF2-40B4-BE49-F238E27FC236}">
                    <a16:creationId xmlns:a16="http://schemas.microsoft.com/office/drawing/2014/main" id="{8B42C41F-7EBC-4306-BDE1-D4C20817622F}"/>
                  </a:ext>
                </a:extLst>
              </p14:cNvPr>
              <p14:cNvContentPartPr/>
              <p14:nvPr/>
            </p14:nvContentPartPr>
            <p14:xfrm>
              <a:off x="1193420" y="1104860"/>
              <a:ext cx="381960" cy="831240"/>
            </p14:xfrm>
          </p:contentPart>
        </mc:Choice>
        <mc:Fallback xmlns="">
          <p:pic>
            <p:nvPicPr>
              <p:cNvPr id="9" name="Rukopis 8">
                <a:extLst>
                  <a:ext uri="{FF2B5EF4-FFF2-40B4-BE49-F238E27FC236}">
                    <a16:creationId xmlns:a16="http://schemas.microsoft.com/office/drawing/2014/main" id="{8B42C41F-7EBC-4306-BDE1-D4C20817622F}"/>
                  </a:ext>
                </a:extLst>
              </p:cNvPr>
              <p:cNvPicPr/>
              <p:nvPr/>
            </p:nvPicPr>
            <p:blipFill>
              <a:blip r:embed="rId12"/>
              <a:stretch>
                <a:fillRect/>
              </a:stretch>
            </p:blipFill>
            <p:spPr>
              <a:xfrm>
                <a:off x="1130780" y="1041887"/>
                <a:ext cx="507600" cy="95682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0" name="Rukopis 9">
                <a:extLst>
                  <a:ext uri="{FF2B5EF4-FFF2-40B4-BE49-F238E27FC236}">
                    <a16:creationId xmlns:a16="http://schemas.microsoft.com/office/drawing/2014/main" id="{0A9F4693-84FC-462A-A30C-836BE86B6F93}"/>
                  </a:ext>
                </a:extLst>
              </p14:cNvPr>
              <p14:cNvContentPartPr/>
              <p14:nvPr/>
            </p14:nvContentPartPr>
            <p14:xfrm>
              <a:off x="1359020" y="2142740"/>
              <a:ext cx="141120" cy="167400"/>
            </p14:xfrm>
          </p:contentPart>
        </mc:Choice>
        <mc:Fallback xmlns="">
          <p:pic>
            <p:nvPicPr>
              <p:cNvPr id="10" name="Rukopis 9">
                <a:extLst>
                  <a:ext uri="{FF2B5EF4-FFF2-40B4-BE49-F238E27FC236}">
                    <a16:creationId xmlns:a16="http://schemas.microsoft.com/office/drawing/2014/main" id="{0A9F4693-84FC-462A-A30C-836BE86B6F93}"/>
                  </a:ext>
                </a:extLst>
              </p:cNvPr>
              <p:cNvPicPr/>
              <p:nvPr/>
            </p:nvPicPr>
            <p:blipFill>
              <a:blip r:embed="rId14"/>
              <a:stretch>
                <a:fillRect/>
              </a:stretch>
            </p:blipFill>
            <p:spPr>
              <a:xfrm>
                <a:off x="1296380" y="2079740"/>
                <a:ext cx="266760" cy="293040"/>
              </a:xfrm>
              <a:prstGeom prst="rect">
                <a:avLst/>
              </a:prstGeom>
            </p:spPr>
          </p:pic>
        </mc:Fallback>
      </mc:AlternateContent>
    </p:spTree>
    <p:extLst>
      <p:ext uri="{BB962C8B-B14F-4D97-AF65-F5344CB8AC3E}">
        <p14:creationId xmlns:p14="http://schemas.microsoft.com/office/powerpoint/2010/main" val="13834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4758034"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VARIM rámec - Vzácnost</a:t>
            </a:r>
          </a:p>
        </p:txBody>
      </p:sp>
      <p:sp>
        <p:nvSpPr>
          <p:cNvPr id="8" name="Obdélník 7">
            <a:extLst>
              <a:ext uri="{FF2B5EF4-FFF2-40B4-BE49-F238E27FC236}">
                <a16:creationId xmlns:a16="http://schemas.microsoft.com/office/drawing/2014/main" id="{57EBDC91-4E58-4A07-BA17-E1D7F1C9A4EF}"/>
              </a:ext>
            </a:extLst>
          </p:cNvPr>
          <p:cNvSpPr/>
          <p:nvPr/>
        </p:nvSpPr>
        <p:spPr>
          <a:xfrm>
            <a:off x="5792444" y="1297753"/>
            <a:ext cx="5404266" cy="6863417"/>
          </a:xfrm>
          <a:prstGeom prst="rect">
            <a:avLst/>
          </a:prstGeom>
        </p:spPr>
        <p:txBody>
          <a:bodyPr wrap="square">
            <a:spAutoFit/>
          </a:bodyPr>
          <a:lstStyle/>
          <a:p>
            <a:pPr marL="285750" indent="-285750">
              <a:buFont typeface="Arial" panose="020B0604020202020204" pitchFamily="34" charset="0"/>
              <a:buChar char="•"/>
            </a:pPr>
            <a:r>
              <a:rPr lang="cs-CZ" i="1" kern="0" dirty="0">
                <a:solidFill>
                  <a:srgbClr val="307871"/>
                </a:solidFill>
                <a:latin typeface="Times New Roman"/>
                <a:ea typeface="+mj-ea"/>
                <a:cs typeface="+mj-cs"/>
              </a:rPr>
              <a:t>Je firma jediná, která nabízí zákazníkovi výhody? Pokud ne, je úroveň výhod firmy vyšší než u konkurence? </a:t>
            </a:r>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Pokud je však počet firem, které nabízejí stejné výhody, malý, zákazníci nemají tolik možností a drobné </a:t>
            </a:r>
            <a:r>
              <a:rPr lang="cs-CZ" kern="0" dirty="0">
                <a:solidFill>
                  <a:srgbClr val="0070C0"/>
                </a:solidFill>
                <a:latin typeface="Times New Roman"/>
                <a:ea typeface="+mj-ea"/>
                <a:cs typeface="+mj-cs"/>
              </a:rPr>
              <a:t>faktory nabízené hodnoty či benefitů </a:t>
            </a:r>
            <a:r>
              <a:rPr lang="cs-CZ" kern="0" dirty="0">
                <a:solidFill>
                  <a:srgbClr val="307871"/>
                </a:solidFill>
                <a:latin typeface="Times New Roman"/>
                <a:ea typeface="+mj-ea"/>
                <a:cs typeface="+mj-cs"/>
              </a:rPr>
              <a:t>mohou hrát významnou roli (zákazníci koupí můj produkt, protože je např. designový, kvalitnější, levnější apod.). </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Aby byla firma považována za </a:t>
            </a:r>
            <a:r>
              <a:rPr lang="cs-CZ" kern="0" dirty="0">
                <a:solidFill>
                  <a:srgbClr val="0070C0"/>
                </a:solidFill>
                <a:latin typeface="Times New Roman"/>
                <a:ea typeface="+mj-ea"/>
                <a:cs typeface="+mj-cs"/>
              </a:rPr>
              <a:t>vzácnou</a:t>
            </a:r>
            <a:r>
              <a:rPr lang="cs-CZ" kern="0" dirty="0">
                <a:solidFill>
                  <a:srgbClr val="307871"/>
                </a:solidFill>
                <a:latin typeface="Times New Roman"/>
                <a:ea typeface="+mj-ea"/>
                <a:cs typeface="+mj-cs"/>
              </a:rPr>
              <a:t>, musí buď nabízet něco, co zákazníkům </a:t>
            </a:r>
            <a:r>
              <a:rPr lang="cs-CZ" kern="0" dirty="0">
                <a:solidFill>
                  <a:srgbClr val="0070C0"/>
                </a:solidFill>
                <a:latin typeface="Times New Roman"/>
                <a:ea typeface="+mj-ea"/>
                <a:cs typeface="+mj-cs"/>
              </a:rPr>
              <a:t>poskytuje výhodu</a:t>
            </a:r>
            <a:r>
              <a:rPr lang="cs-CZ" kern="0" dirty="0">
                <a:solidFill>
                  <a:srgbClr val="307871"/>
                </a:solidFill>
                <a:latin typeface="Times New Roman"/>
                <a:ea typeface="+mj-ea"/>
                <a:cs typeface="+mj-cs"/>
              </a:rPr>
              <a:t>, kterou nikde jinde nedostanou, nebo zvýší úroveň výhod nad úroveň konkurence.</a:t>
            </a:r>
          </a:p>
          <a:p>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Příklady měření vzácnosti zahrnují </a:t>
            </a:r>
            <a:r>
              <a:rPr lang="cs-CZ" kern="0" dirty="0">
                <a:solidFill>
                  <a:srgbClr val="0070C0"/>
                </a:solidFill>
                <a:latin typeface="Times New Roman"/>
                <a:ea typeface="+mj-ea"/>
                <a:cs typeface="+mj-cs"/>
              </a:rPr>
              <a:t>počet konkurentů nebo firem se substitučními produkty a úroveň výhod </a:t>
            </a:r>
            <a:r>
              <a:rPr lang="cs-CZ" kern="0" dirty="0">
                <a:solidFill>
                  <a:srgbClr val="307871"/>
                </a:solidFill>
                <a:latin typeface="Times New Roman"/>
                <a:ea typeface="+mj-ea"/>
                <a:cs typeface="+mj-cs"/>
              </a:rPr>
              <a:t>od firmy ve srovnání s výhodami od konkurence.</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dirty="0">
              <a:solidFill>
                <a:srgbClr val="FF000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p:graphicFrame>
        <p:nvGraphicFramePr>
          <p:cNvPr id="17" name="Diagram 16">
            <a:extLst>
              <a:ext uri="{FF2B5EF4-FFF2-40B4-BE49-F238E27FC236}">
                <a16:creationId xmlns:a16="http://schemas.microsoft.com/office/drawing/2014/main" id="{1E3D8C25-1891-4CC1-8E40-4B16B410860A}"/>
              </a:ext>
            </a:extLst>
          </p:cNvPr>
          <p:cNvGraphicFramePr/>
          <p:nvPr/>
        </p:nvGraphicFramePr>
        <p:xfrm>
          <a:off x="152400" y="927610"/>
          <a:ext cx="5943600" cy="5308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p14="http://schemas.microsoft.com/office/powerpoint/2010/main" xmlns:aink="http://schemas.microsoft.com/office/drawing/2016/ink">
        <mc:Choice Requires="p14 aink">
          <p:contentPart p14:bwMode="auto" r:id="rId7">
            <p14:nvContentPartPr>
              <p14:cNvPr id="2" name="Rukopis 1">
                <a:extLst>
                  <a:ext uri="{FF2B5EF4-FFF2-40B4-BE49-F238E27FC236}">
                    <a16:creationId xmlns:a16="http://schemas.microsoft.com/office/drawing/2014/main" id="{ECE6D67B-90C2-4966-A5DE-E6BBD91DE3D3}"/>
                  </a:ext>
                </a:extLst>
              </p14:cNvPr>
              <p14:cNvContentPartPr/>
              <p14:nvPr/>
            </p14:nvContentPartPr>
            <p14:xfrm>
              <a:off x="4088540" y="2781020"/>
              <a:ext cx="51120" cy="1599840"/>
            </p14:xfrm>
          </p:contentPart>
        </mc:Choice>
        <mc:Fallback xmlns="">
          <p:pic>
            <p:nvPicPr>
              <p:cNvPr id="2" name="Rukopis 1">
                <a:extLst>
                  <a:ext uri="{FF2B5EF4-FFF2-40B4-BE49-F238E27FC236}">
                    <a16:creationId xmlns:a16="http://schemas.microsoft.com/office/drawing/2014/main" id="{ECE6D67B-90C2-4966-A5DE-E6BBD91DE3D3}"/>
                  </a:ext>
                </a:extLst>
              </p:cNvPr>
              <p:cNvPicPr/>
              <p:nvPr/>
            </p:nvPicPr>
            <p:blipFill>
              <a:blip r:embed="rId8"/>
              <a:stretch>
                <a:fillRect/>
              </a:stretch>
            </p:blipFill>
            <p:spPr>
              <a:xfrm>
                <a:off x="4025540" y="2718380"/>
                <a:ext cx="176760" cy="1725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3" name="Rukopis 2">
                <a:extLst>
                  <a:ext uri="{FF2B5EF4-FFF2-40B4-BE49-F238E27FC236}">
                    <a16:creationId xmlns:a16="http://schemas.microsoft.com/office/drawing/2014/main" id="{7B9D82CF-6BD2-4EC8-AEC3-3BEFE465C9F3}"/>
                  </a:ext>
                </a:extLst>
              </p14:cNvPr>
              <p14:cNvContentPartPr/>
              <p14:nvPr/>
            </p14:nvContentPartPr>
            <p14:xfrm>
              <a:off x="5714660" y="2730260"/>
              <a:ext cx="77760" cy="1740960"/>
            </p14:xfrm>
          </p:contentPart>
        </mc:Choice>
        <mc:Fallback xmlns="">
          <p:pic>
            <p:nvPicPr>
              <p:cNvPr id="3" name="Rukopis 2">
                <a:extLst>
                  <a:ext uri="{FF2B5EF4-FFF2-40B4-BE49-F238E27FC236}">
                    <a16:creationId xmlns:a16="http://schemas.microsoft.com/office/drawing/2014/main" id="{7B9D82CF-6BD2-4EC8-AEC3-3BEFE465C9F3}"/>
                  </a:ext>
                </a:extLst>
              </p:cNvPr>
              <p:cNvPicPr/>
              <p:nvPr/>
            </p:nvPicPr>
            <p:blipFill>
              <a:blip r:embed="rId10"/>
              <a:stretch>
                <a:fillRect/>
              </a:stretch>
            </p:blipFill>
            <p:spPr>
              <a:xfrm>
                <a:off x="5651660" y="2667260"/>
                <a:ext cx="203400" cy="1866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1" name="Rukopis 10">
                <a:extLst>
                  <a:ext uri="{FF2B5EF4-FFF2-40B4-BE49-F238E27FC236}">
                    <a16:creationId xmlns:a16="http://schemas.microsoft.com/office/drawing/2014/main" id="{6F92EA95-E89B-492F-B14C-00F135576CC9}"/>
                  </a:ext>
                </a:extLst>
              </p14:cNvPr>
              <p14:cNvContentPartPr/>
              <p14:nvPr/>
            </p14:nvContentPartPr>
            <p14:xfrm>
              <a:off x="4838420" y="1969580"/>
              <a:ext cx="308520" cy="798480"/>
            </p14:xfrm>
          </p:contentPart>
        </mc:Choice>
        <mc:Fallback xmlns="">
          <p:pic>
            <p:nvPicPr>
              <p:cNvPr id="11" name="Rukopis 10">
                <a:extLst>
                  <a:ext uri="{FF2B5EF4-FFF2-40B4-BE49-F238E27FC236}">
                    <a16:creationId xmlns:a16="http://schemas.microsoft.com/office/drawing/2014/main" id="{6F92EA95-E89B-492F-B14C-00F135576CC9}"/>
                  </a:ext>
                </a:extLst>
              </p:cNvPr>
              <p:cNvPicPr/>
              <p:nvPr/>
            </p:nvPicPr>
            <p:blipFill>
              <a:blip r:embed="rId12"/>
              <a:stretch>
                <a:fillRect/>
              </a:stretch>
            </p:blipFill>
            <p:spPr>
              <a:xfrm>
                <a:off x="4775420" y="1906608"/>
                <a:ext cx="434160" cy="924063"/>
              </a:xfrm>
              <a:prstGeom prst="rect">
                <a:avLst/>
              </a:prstGeom>
            </p:spPr>
          </p:pic>
        </mc:Fallback>
      </mc:AlternateContent>
    </p:spTree>
    <p:extLst>
      <p:ext uri="{BB962C8B-B14F-4D97-AF65-F5344CB8AC3E}">
        <p14:creationId xmlns:p14="http://schemas.microsoft.com/office/powerpoint/2010/main" val="8154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fade">
                                      <p:cBhvr>
                                        <p:cTn id="2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6032421"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VARIM rámec - Napodobitelnost</a:t>
            </a:r>
          </a:p>
        </p:txBody>
      </p:sp>
      <p:sp>
        <p:nvSpPr>
          <p:cNvPr id="8" name="Obdélník 7">
            <a:extLst>
              <a:ext uri="{FF2B5EF4-FFF2-40B4-BE49-F238E27FC236}">
                <a16:creationId xmlns:a16="http://schemas.microsoft.com/office/drawing/2014/main" id="{57EBDC91-4E58-4A07-BA17-E1D7F1C9A4EF}"/>
              </a:ext>
            </a:extLst>
          </p:cNvPr>
          <p:cNvSpPr/>
          <p:nvPr/>
        </p:nvSpPr>
        <p:spPr>
          <a:xfrm>
            <a:off x="5792444" y="1297753"/>
            <a:ext cx="5404266" cy="5755422"/>
          </a:xfrm>
          <a:prstGeom prst="rect">
            <a:avLst/>
          </a:prstGeom>
        </p:spPr>
        <p:txBody>
          <a:bodyPr wrap="square">
            <a:spAutoFit/>
          </a:bodyPr>
          <a:lstStyle/>
          <a:p>
            <a:pPr marL="285750" indent="-285750">
              <a:buFont typeface="Arial" panose="020B0604020202020204" pitchFamily="34" charset="0"/>
              <a:buChar char="•"/>
            </a:pPr>
            <a:r>
              <a:rPr lang="cs-CZ" i="1" kern="0" dirty="0">
                <a:solidFill>
                  <a:srgbClr val="307871"/>
                </a:solidFill>
                <a:latin typeface="Times New Roman"/>
                <a:ea typeface="+mj-ea"/>
                <a:cs typeface="+mj-cs"/>
              </a:rPr>
              <a:t>Je pro jiné firmy obtížné napodobit, nahradit nebo překonat naše výhody? </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BM který je </a:t>
            </a:r>
            <a:r>
              <a:rPr lang="cs-CZ" kern="0" dirty="0">
                <a:solidFill>
                  <a:srgbClr val="0070C0"/>
                </a:solidFill>
                <a:latin typeface="Times New Roman"/>
                <a:ea typeface="+mj-ea"/>
                <a:cs typeface="+mj-cs"/>
              </a:rPr>
              <a:t>vzácný a hodnotný </a:t>
            </a:r>
            <a:r>
              <a:rPr lang="cs-CZ" kern="0" dirty="0">
                <a:solidFill>
                  <a:srgbClr val="307871"/>
                </a:solidFill>
                <a:latin typeface="Times New Roman"/>
                <a:ea typeface="+mj-ea"/>
                <a:cs typeface="+mj-cs"/>
              </a:rPr>
              <a:t>vydělává majiteli peníze. </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Pokud ale bude lehce napodobitelný, tak je zde velký předpoklad, že nastoupí jiné společnosti, které budou např. ve </a:t>
            </a:r>
            <a:r>
              <a:rPr lang="cs-CZ" kern="0" dirty="0">
                <a:solidFill>
                  <a:srgbClr val="0070C0"/>
                </a:solidFill>
                <a:latin typeface="Times New Roman"/>
                <a:ea typeface="+mj-ea"/>
                <a:cs typeface="+mj-cs"/>
              </a:rPr>
              <a:t>využívání zdrojů efektivnější</a:t>
            </a:r>
            <a:r>
              <a:rPr lang="cs-CZ" kern="0" dirty="0">
                <a:solidFill>
                  <a:srgbClr val="307871"/>
                </a:solidFill>
                <a:latin typeface="Times New Roman"/>
                <a:ea typeface="+mj-ea"/>
                <a:cs typeface="+mj-cs"/>
              </a:rPr>
              <a:t>, což může vést k nižším nákladům a zvýšení výhod pro zákazníka.</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Příklady měření napodobitelnosti zahrnují počet imitátorů, nenapodobitelnost klíčových zdrojů a činností.</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dirty="0">
              <a:solidFill>
                <a:srgbClr val="FF000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p:graphicFrame>
        <p:nvGraphicFramePr>
          <p:cNvPr id="17" name="Diagram 16">
            <a:extLst>
              <a:ext uri="{FF2B5EF4-FFF2-40B4-BE49-F238E27FC236}">
                <a16:creationId xmlns:a16="http://schemas.microsoft.com/office/drawing/2014/main" id="{1E3D8C25-1891-4CC1-8E40-4B16B410860A}"/>
              </a:ext>
            </a:extLst>
          </p:cNvPr>
          <p:cNvGraphicFramePr/>
          <p:nvPr/>
        </p:nvGraphicFramePr>
        <p:xfrm>
          <a:off x="152400" y="927610"/>
          <a:ext cx="5943600" cy="5308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p14="http://schemas.microsoft.com/office/powerpoint/2010/main" xmlns:aink="http://schemas.microsoft.com/office/drawing/2016/ink">
        <mc:Choice Requires="p14 aink">
          <p:contentPart p14:bwMode="auto" r:id="rId7">
            <p14:nvContentPartPr>
              <p14:cNvPr id="2" name="Rukopis 1">
                <a:extLst>
                  <a:ext uri="{FF2B5EF4-FFF2-40B4-BE49-F238E27FC236}">
                    <a16:creationId xmlns:a16="http://schemas.microsoft.com/office/drawing/2014/main" id="{B85970D6-21B7-4137-8D2F-B0414F00E4C9}"/>
                  </a:ext>
                </a:extLst>
              </p14:cNvPr>
              <p14:cNvContentPartPr/>
              <p14:nvPr/>
            </p14:nvContentPartPr>
            <p14:xfrm>
              <a:off x="2121140" y="4787660"/>
              <a:ext cx="127800" cy="1237680"/>
            </p14:xfrm>
          </p:contentPart>
        </mc:Choice>
        <mc:Fallback xmlns="">
          <p:pic>
            <p:nvPicPr>
              <p:cNvPr id="2" name="Rukopis 1">
                <a:extLst>
                  <a:ext uri="{FF2B5EF4-FFF2-40B4-BE49-F238E27FC236}">
                    <a16:creationId xmlns:a16="http://schemas.microsoft.com/office/drawing/2014/main" id="{B85970D6-21B7-4137-8D2F-B0414F00E4C9}"/>
                  </a:ext>
                </a:extLst>
              </p:cNvPr>
              <p:cNvPicPr/>
              <p:nvPr/>
            </p:nvPicPr>
            <p:blipFill>
              <a:blip r:embed="rId8"/>
              <a:stretch>
                <a:fillRect/>
              </a:stretch>
            </p:blipFill>
            <p:spPr>
              <a:xfrm>
                <a:off x="2058140" y="4724660"/>
                <a:ext cx="253440" cy="1363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3" name="Rukopis 2">
                <a:extLst>
                  <a:ext uri="{FF2B5EF4-FFF2-40B4-BE49-F238E27FC236}">
                    <a16:creationId xmlns:a16="http://schemas.microsoft.com/office/drawing/2014/main" id="{888D0271-59ED-401B-A154-5AE402A26FA7}"/>
                  </a:ext>
                </a:extLst>
              </p14:cNvPr>
              <p14:cNvContentPartPr/>
              <p14:nvPr/>
            </p14:nvContentPartPr>
            <p14:xfrm>
              <a:off x="3922940" y="4787660"/>
              <a:ext cx="154800" cy="1344960"/>
            </p14:xfrm>
          </p:contentPart>
        </mc:Choice>
        <mc:Fallback xmlns="">
          <p:pic>
            <p:nvPicPr>
              <p:cNvPr id="3" name="Rukopis 2">
                <a:extLst>
                  <a:ext uri="{FF2B5EF4-FFF2-40B4-BE49-F238E27FC236}">
                    <a16:creationId xmlns:a16="http://schemas.microsoft.com/office/drawing/2014/main" id="{888D0271-59ED-401B-A154-5AE402A26FA7}"/>
                  </a:ext>
                </a:extLst>
              </p:cNvPr>
              <p:cNvPicPr/>
              <p:nvPr/>
            </p:nvPicPr>
            <p:blipFill>
              <a:blip r:embed="rId10"/>
              <a:stretch>
                <a:fillRect/>
              </a:stretch>
            </p:blipFill>
            <p:spPr>
              <a:xfrm>
                <a:off x="3860300" y="4724660"/>
                <a:ext cx="280440" cy="1470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9" name="Rukopis 8">
                <a:extLst>
                  <a:ext uri="{FF2B5EF4-FFF2-40B4-BE49-F238E27FC236}">
                    <a16:creationId xmlns:a16="http://schemas.microsoft.com/office/drawing/2014/main" id="{131DBE69-8A68-4F26-ADE0-4C5E5AFB3C54}"/>
                  </a:ext>
                </a:extLst>
              </p14:cNvPr>
              <p14:cNvContentPartPr/>
              <p14:nvPr/>
            </p14:nvContentPartPr>
            <p14:xfrm>
              <a:off x="1538300" y="5866220"/>
              <a:ext cx="77040" cy="137160"/>
            </p14:xfrm>
          </p:contentPart>
        </mc:Choice>
        <mc:Fallback xmlns="">
          <p:pic>
            <p:nvPicPr>
              <p:cNvPr id="9" name="Rukopis 8">
                <a:extLst>
                  <a:ext uri="{FF2B5EF4-FFF2-40B4-BE49-F238E27FC236}">
                    <a16:creationId xmlns:a16="http://schemas.microsoft.com/office/drawing/2014/main" id="{131DBE69-8A68-4F26-ADE0-4C5E5AFB3C54}"/>
                  </a:ext>
                </a:extLst>
              </p:cNvPr>
              <p:cNvPicPr/>
              <p:nvPr/>
            </p:nvPicPr>
            <p:blipFill>
              <a:blip r:embed="rId12"/>
              <a:stretch>
                <a:fillRect/>
              </a:stretch>
            </p:blipFill>
            <p:spPr>
              <a:xfrm>
                <a:off x="1475300" y="5803580"/>
                <a:ext cx="202680" cy="262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0" name="Rukopis 9">
                <a:extLst>
                  <a:ext uri="{FF2B5EF4-FFF2-40B4-BE49-F238E27FC236}">
                    <a16:creationId xmlns:a16="http://schemas.microsoft.com/office/drawing/2014/main" id="{B25258D7-3017-4E8D-8235-2661BC01B13A}"/>
                  </a:ext>
                </a:extLst>
              </p14:cNvPr>
              <p14:cNvContentPartPr/>
              <p14:nvPr/>
            </p14:nvContentPartPr>
            <p14:xfrm>
              <a:off x="1295300" y="4939940"/>
              <a:ext cx="366120" cy="669600"/>
            </p14:xfrm>
          </p:contentPart>
        </mc:Choice>
        <mc:Fallback xmlns="">
          <p:pic>
            <p:nvPicPr>
              <p:cNvPr id="10" name="Rukopis 9">
                <a:extLst>
                  <a:ext uri="{FF2B5EF4-FFF2-40B4-BE49-F238E27FC236}">
                    <a16:creationId xmlns:a16="http://schemas.microsoft.com/office/drawing/2014/main" id="{B25258D7-3017-4E8D-8235-2661BC01B13A}"/>
                  </a:ext>
                </a:extLst>
              </p:cNvPr>
              <p:cNvPicPr/>
              <p:nvPr/>
            </p:nvPicPr>
            <p:blipFill>
              <a:blip r:embed="rId14"/>
              <a:stretch>
                <a:fillRect/>
              </a:stretch>
            </p:blipFill>
            <p:spPr>
              <a:xfrm>
                <a:off x="1232660" y="4876940"/>
                <a:ext cx="491760" cy="795240"/>
              </a:xfrm>
              <a:prstGeom prst="rect">
                <a:avLst/>
              </a:prstGeom>
            </p:spPr>
          </p:pic>
        </mc:Fallback>
      </mc:AlternateContent>
    </p:spTree>
    <p:extLst>
      <p:ext uri="{BB962C8B-B14F-4D97-AF65-F5344CB8AC3E}">
        <p14:creationId xmlns:p14="http://schemas.microsoft.com/office/powerpoint/2010/main" val="304218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5168403"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VARIM rámec - Monetizace</a:t>
            </a:r>
          </a:p>
        </p:txBody>
      </p:sp>
      <p:sp>
        <p:nvSpPr>
          <p:cNvPr id="8" name="Obdélník 7">
            <a:extLst>
              <a:ext uri="{FF2B5EF4-FFF2-40B4-BE49-F238E27FC236}">
                <a16:creationId xmlns:a16="http://schemas.microsoft.com/office/drawing/2014/main" id="{57EBDC91-4E58-4A07-BA17-E1D7F1C9A4EF}"/>
              </a:ext>
            </a:extLst>
          </p:cNvPr>
          <p:cNvSpPr/>
          <p:nvPr/>
        </p:nvSpPr>
        <p:spPr>
          <a:xfrm>
            <a:off x="6295364" y="2014033"/>
            <a:ext cx="5404266" cy="3816429"/>
          </a:xfrm>
          <a:prstGeom prst="rect">
            <a:avLst/>
          </a:prstGeom>
        </p:spPr>
        <p:txBody>
          <a:bodyPr wrap="square">
            <a:spAutoFit/>
          </a:bodyPr>
          <a:lstStyle/>
          <a:p>
            <a:pPr marL="285750" indent="-285750">
              <a:buFont typeface="Arial" panose="020B0604020202020204" pitchFamily="34" charset="0"/>
              <a:buChar char="•"/>
            </a:pPr>
            <a:r>
              <a:rPr lang="cs-CZ" i="1" kern="0" dirty="0">
                <a:solidFill>
                  <a:srgbClr val="307871"/>
                </a:solidFill>
                <a:latin typeface="Times New Roman"/>
                <a:ea typeface="+mj-ea"/>
                <a:cs typeface="+mj-cs"/>
              </a:rPr>
              <a:t>Vydělává nebo stojí firma na vydělávání peněz z nabízených výhod zákazníkům? </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Monetizace zahrnuje řadu úvah, jako je </a:t>
            </a:r>
            <a:r>
              <a:rPr lang="cs-CZ" kern="0" dirty="0">
                <a:solidFill>
                  <a:srgbClr val="0070C0"/>
                </a:solidFill>
                <a:latin typeface="Times New Roman"/>
                <a:ea typeface="+mj-ea"/>
                <a:cs typeface="+mj-cs"/>
              </a:rPr>
              <a:t>cena, model příjmů a struktura nákladů</a:t>
            </a:r>
            <a:r>
              <a:rPr lang="cs-CZ" kern="0" dirty="0">
                <a:solidFill>
                  <a:srgbClr val="307871"/>
                </a:solidFill>
                <a:latin typeface="Times New Roman"/>
                <a:ea typeface="+mj-ea"/>
                <a:cs typeface="+mj-cs"/>
              </a:rPr>
              <a:t>. </a:t>
            </a:r>
          </a:p>
          <a:p>
            <a:pPr marL="285750" indent="-285750">
              <a:buFont typeface="Arial" panose="020B0604020202020204" pitchFamily="34" charset="0"/>
              <a:buChar char="•"/>
            </a:pPr>
            <a:endParaRPr lang="cs-CZ" kern="0" dirty="0">
              <a:solidFill>
                <a:srgbClr val="307871"/>
              </a:solidFill>
              <a:latin typeface="Times New Roman"/>
              <a:ea typeface="+mj-ea"/>
              <a:cs typeface="+mj-cs"/>
            </a:endParaRPr>
          </a:p>
          <a:p>
            <a:pPr marL="285750" indent="-285750">
              <a:buFont typeface="Arial" panose="020B0604020202020204" pitchFamily="34" charset="0"/>
              <a:buChar char="•"/>
            </a:pPr>
            <a:r>
              <a:rPr lang="cs-CZ" kern="0" dirty="0">
                <a:solidFill>
                  <a:srgbClr val="307871"/>
                </a:solidFill>
                <a:latin typeface="Times New Roman"/>
                <a:ea typeface="+mj-ea"/>
                <a:cs typeface="+mj-cs"/>
              </a:rPr>
              <a:t>Příklady měření zahrnují ceny, počet zákazníků s vysokou ochotou platit, počet a kvalita zdrojů příjmů, struktura nákladů a atraktivita odvětví a pozice firmy.</a:t>
            </a:r>
          </a:p>
          <a:p>
            <a:pPr marL="342900" indent="-342900">
              <a:buFont typeface="Arial" panose="020B0604020202020204" pitchFamily="34" charset="0"/>
              <a:buChar char="•"/>
            </a:pPr>
            <a:endParaRPr lang="cs-CZ" sz="2000"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dirty="0">
              <a:solidFill>
                <a:srgbClr val="FF000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p:graphicFrame>
        <p:nvGraphicFramePr>
          <p:cNvPr id="17" name="Diagram 16">
            <a:extLst>
              <a:ext uri="{FF2B5EF4-FFF2-40B4-BE49-F238E27FC236}">
                <a16:creationId xmlns:a16="http://schemas.microsoft.com/office/drawing/2014/main" id="{1E3D8C25-1891-4CC1-8E40-4B16B410860A}"/>
              </a:ext>
            </a:extLst>
          </p:cNvPr>
          <p:cNvGraphicFramePr/>
          <p:nvPr/>
        </p:nvGraphicFramePr>
        <p:xfrm>
          <a:off x="152400" y="927610"/>
          <a:ext cx="5943600" cy="5308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1" name="Rukopis 10">
                <a:extLst>
                  <a:ext uri="{FF2B5EF4-FFF2-40B4-BE49-F238E27FC236}">
                    <a16:creationId xmlns:a16="http://schemas.microsoft.com/office/drawing/2014/main" id="{FB8E1A77-52E3-4BAB-BA0F-D559C51CD6DD}"/>
                  </a:ext>
                </a:extLst>
              </p14:cNvPr>
              <p14:cNvContentPartPr/>
              <p14:nvPr/>
            </p14:nvContentPartPr>
            <p14:xfrm>
              <a:off x="2133740" y="2362340"/>
              <a:ext cx="1664640" cy="1919160"/>
            </p14:xfrm>
          </p:contentPart>
        </mc:Choice>
        <mc:Fallback xmlns="">
          <p:pic>
            <p:nvPicPr>
              <p:cNvPr id="11" name="Rukopis 10">
                <a:extLst>
                  <a:ext uri="{FF2B5EF4-FFF2-40B4-BE49-F238E27FC236}">
                    <a16:creationId xmlns:a16="http://schemas.microsoft.com/office/drawing/2014/main" id="{FB8E1A77-52E3-4BAB-BA0F-D559C51CD6DD}"/>
                  </a:ext>
                </a:extLst>
              </p:cNvPr>
              <p:cNvPicPr/>
              <p:nvPr/>
            </p:nvPicPr>
            <p:blipFill>
              <a:blip r:embed="rId8"/>
              <a:stretch>
                <a:fillRect/>
              </a:stretch>
            </p:blipFill>
            <p:spPr>
              <a:xfrm>
                <a:off x="2097748" y="2326340"/>
                <a:ext cx="1736265" cy="1990800"/>
              </a:xfrm>
              <a:prstGeom prst="rect">
                <a:avLst/>
              </a:prstGeom>
            </p:spPr>
          </p:pic>
        </mc:Fallback>
      </mc:AlternateContent>
    </p:spTree>
    <p:extLst>
      <p:ext uri="{BB962C8B-B14F-4D97-AF65-F5344CB8AC3E}">
        <p14:creationId xmlns:p14="http://schemas.microsoft.com/office/powerpoint/2010/main" val="114147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8539517"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VARIM – důsledky modelu na tvorbu strategie </a:t>
            </a:r>
          </a:p>
        </p:txBody>
      </p:sp>
      <p:sp>
        <p:nvSpPr>
          <p:cNvPr id="8" name="Obdélník 7">
            <a:extLst>
              <a:ext uri="{FF2B5EF4-FFF2-40B4-BE49-F238E27FC236}">
                <a16:creationId xmlns:a16="http://schemas.microsoft.com/office/drawing/2014/main" id="{57EBDC91-4E58-4A07-BA17-E1D7F1C9A4EF}"/>
              </a:ext>
            </a:extLst>
          </p:cNvPr>
          <p:cNvSpPr/>
          <p:nvPr/>
        </p:nvSpPr>
        <p:spPr>
          <a:xfrm>
            <a:off x="433668" y="6299721"/>
            <a:ext cx="5404266" cy="215444"/>
          </a:xfrm>
          <a:prstGeom prst="rect">
            <a:avLst/>
          </a:prstGeom>
        </p:spPr>
        <p:txBody>
          <a:bodyPr wrap="square">
            <a:spAutoFit/>
          </a:bodyPr>
          <a:lstStyle/>
          <a:p>
            <a:r>
              <a:rPr lang="cs-CZ" sz="800" dirty="0">
                <a:latin typeface="Times New Roman" panose="02020603050405020304" pitchFamily="18" charset="0"/>
                <a:cs typeface="Times New Roman" panose="02020603050405020304" pitchFamily="18" charset="0"/>
              </a:rPr>
              <a:t>Afuah (2019, s. 77)</a:t>
            </a:r>
          </a:p>
        </p:txBody>
      </p:sp>
      <p:graphicFrame>
        <p:nvGraphicFramePr>
          <p:cNvPr id="2" name="Tabulka 1">
            <a:extLst>
              <a:ext uri="{FF2B5EF4-FFF2-40B4-BE49-F238E27FC236}">
                <a16:creationId xmlns:a16="http://schemas.microsoft.com/office/drawing/2014/main" id="{99ADF2D1-9A91-4DFE-B274-0E528694F945}"/>
              </a:ext>
            </a:extLst>
          </p:cNvPr>
          <p:cNvGraphicFramePr>
            <a:graphicFrameLocks noGrp="1"/>
          </p:cNvGraphicFramePr>
          <p:nvPr>
            <p:extLst/>
          </p:nvPr>
        </p:nvGraphicFramePr>
        <p:xfrm>
          <a:off x="344653" y="1181100"/>
          <a:ext cx="10018547" cy="4762500"/>
        </p:xfrm>
        <a:graphic>
          <a:graphicData uri="http://schemas.openxmlformats.org/drawingml/2006/table">
            <a:tbl>
              <a:tblPr firstRow="1" firstCol="1" bandRow="1">
                <a:tableStyleId>{5C22544A-7EE6-4342-B048-85BDC9FD1C3A}</a:tableStyleId>
              </a:tblPr>
              <a:tblGrid>
                <a:gridCol w="906576">
                  <a:extLst>
                    <a:ext uri="{9D8B030D-6E8A-4147-A177-3AD203B41FA5}">
                      <a16:colId xmlns:a16="http://schemas.microsoft.com/office/drawing/2014/main" val="381228856"/>
                    </a:ext>
                  </a:extLst>
                </a:gridCol>
                <a:gridCol w="2278530">
                  <a:extLst>
                    <a:ext uri="{9D8B030D-6E8A-4147-A177-3AD203B41FA5}">
                      <a16:colId xmlns:a16="http://schemas.microsoft.com/office/drawing/2014/main" val="1387045080"/>
                    </a:ext>
                  </a:extLst>
                </a:gridCol>
                <a:gridCol w="1341040">
                  <a:extLst>
                    <a:ext uri="{9D8B030D-6E8A-4147-A177-3AD203B41FA5}">
                      <a16:colId xmlns:a16="http://schemas.microsoft.com/office/drawing/2014/main" val="1097433970"/>
                    </a:ext>
                  </a:extLst>
                </a:gridCol>
                <a:gridCol w="1339933">
                  <a:extLst>
                    <a:ext uri="{9D8B030D-6E8A-4147-A177-3AD203B41FA5}">
                      <a16:colId xmlns:a16="http://schemas.microsoft.com/office/drawing/2014/main" val="3275945978"/>
                    </a:ext>
                  </a:extLst>
                </a:gridCol>
                <a:gridCol w="1339933">
                  <a:extLst>
                    <a:ext uri="{9D8B030D-6E8A-4147-A177-3AD203B41FA5}">
                      <a16:colId xmlns:a16="http://schemas.microsoft.com/office/drawing/2014/main" val="2014056357"/>
                    </a:ext>
                  </a:extLst>
                </a:gridCol>
                <a:gridCol w="1564362">
                  <a:extLst>
                    <a:ext uri="{9D8B030D-6E8A-4147-A177-3AD203B41FA5}">
                      <a16:colId xmlns:a16="http://schemas.microsoft.com/office/drawing/2014/main" val="2253659802"/>
                    </a:ext>
                  </a:extLst>
                </a:gridCol>
                <a:gridCol w="1248173">
                  <a:extLst>
                    <a:ext uri="{9D8B030D-6E8A-4147-A177-3AD203B41FA5}">
                      <a16:colId xmlns:a16="http://schemas.microsoft.com/office/drawing/2014/main" val="1705155042"/>
                    </a:ext>
                  </a:extLst>
                </a:gridCol>
              </a:tblGrid>
              <a:tr h="577979">
                <a:tc>
                  <a:txBody>
                    <a:bodyPr/>
                    <a:lstStyle/>
                    <a:p>
                      <a:pPr algn="ctr">
                        <a:lnSpc>
                          <a:spcPct val="107000"/>
                        </a:lnSpc>
                        <a:spcAft>
                          <a:spcPts val="0"/>
                        </a:spcAft>
                      </a:pPr>
                      <a:r>
                        <a:rPr lang="cs-CZ" sz="1400" dirty="0">
                          <a:solidFill>
                            <a:srgbClr val="FFFF00"/>
                          </a:solidFill>
                          <a:effectLst/>
                        </a:rPr>
                        <a:t>Typ strategie</a:t>
                      </a:r>
                      <a:endParaRPr lang="cs-CZ" sz="1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b="1" dirty="0">
                          <a:effectLst/>
                        </a:rPr>
                        <a:t>Strategický důsledek</a:t>
                      </a:r>
                      <a:endParaRPr lang="cs-CZ"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b="1" dirty="0">
                          <a:effectLst/>
                        </a:rPr>
                        <a:t>Hodnota</a:t>
                      </a:r>
                      <a:endParaRPr lang="cs-CZ"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b="1" dirty="0">
                          <a:effectLst/>
                        </a:rPr>
                        <a:t>Adaptabilita</a:t>
                      </a:r>
                      <a:endParaRPr lang="cs-CZ"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b="1" dirty="0">
                          <a:effectLst/>
                        </a:rPr>
                        <a:t>Vzácnost</a:t>
                      </a:r>
                      <a:endParaRPr lang="cs-CZ"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b="1" dirty="0">
                          <a:effectLst/>
                        </a:rPr>
                        <a:t>Nenapodobitelnost</a:t>
                      </a:r>
                      <a:endParaRPr lang="cs-CZ"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b="1" dirty="0">
                          <a:effectLst/>
                        </a:rPr>
                        <a:t>Monetizace</a:t>
                      </a:r>
                      <a:endParaRPr lang="cs-CZ"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85181504"/>
                  </a:ext>
                </a:extLst>
              </a:tr>
              <a:tr h="577979">
                <a:tc>
                  <a:txBody>
                    <a:bodyPr/>
                    <a:lstStyle/>
                    <a:p>
                      <a:pPr algn="ctr">
                        <a:lnSpc>
                          <a:spcPct val="107000"/>
                        </a:lnSpc>
                        <a:spcAft>
                          <a:spcPts val="0"/>
                        </a:spcAft>
                      </a:pPr>
                      <a:r>
                        <a:rPr lang="cs-CZ" sz="1400" dirty="0">
                          <a:solidFill>
                            <a:srgbClr val="FFFF00"/>
                          </a:solidFill>
                          <a:effectLst/>
                        </a:rPr>
                        <a:t>S1</a:t>
                      </a:r>
                      <a:endParaRPr lang="cs-CZ" sz="1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dirty="0">
                          <a:effectLst/>
                        </a:rPr>
                        <a:t>udržitelná konkurenční výhoda</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ANO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dirty="0">
                          <a:effectLst/>
                        </a:rPr>
                        <a:t>ANO</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dirty="0">
                          <a:effectLst/>
                        </a:rPr>
                        <a:t>ANO</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dirty="0">
                          <a:effectLst/>
                        </a:rPr>
                        <a:t>ANO</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dirty="0">
                          <a:effectLst/>
                        </a:rPr>
                        <a:t>ANO</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08707572"/>
                  </a:ext>
                </a:extLst>
              </a:tr>
              <a:tr h="577979">
                <a:tc>
                  <a:txBody>
                    <a:bodyPr/>
                    <a:lstStyle/>
                    <a:p>
                      <a:pPr algn="ctr">
                        <a:lnSpc>
                          <a:spcPct val="107000"/>
                        </a:lnSpc>
                        <a:spcAft>
                          <a:spcPts val="0"/>
                        </a:spcAft>
                      </a:pPr>
                      <a:r>
                        <a:rPr lang="cs-CZ" sz="1400" dirty="0">
                          <a:solidFill>
                            <a:srgbClr val="FFFF00"/>
                          </a:solidFill>
                          <a:effectLst/>
                        </a:rPr>
                        <a:t>S2</a:t>
                      </a:r>
                      <a:endParaRPr lang="cs-CZ" sz="1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dirty="0">
                          <a:effectLst/>
                        </a:rPr>
                        <a:t>dočasná konkurenční výhoda</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dirty="0">
                          <a:effectLst/>
                        </a:rPr>
                        <a:t>ANO</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dirty="0">
                          <a:effectLst/>
                        </a:rPr>
                        <a:t>ANO</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ANO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NE</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ANO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16805372"/>
                  </a:ext>
                </a:extLst>
              </a:tr>
              <a:tr h="577979">
                <a:tc>
                  <a:txBody>
                    <a:bodyPr/>
                    <a:lstStyle/>
                    <a:p>
                      <a:pPr algn="ctr">
                        <a:lnSpc>
                          <a:spcPct val="107000"/>
                        </a:lnSpc>
                        <a:spcAft>
                          <a:spcPts val="0"/>
                        </a:spcAft>
                      </a:pPr>
                      <a:r>
                        <a:rPr lang="cs-CZ" sz="1400" dirty="0">
                          <a:solidFill>
                            <a:srgbClr val="FFFF00"/>
                          </a:solidFill>
                          <a:effectLst/>
                        </a:rPr>
                        <a:t>S3</a:t>
                      </a:r>
                      <a:endParaRPr lang="cs-CZ" sz="1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dočasná konkurenční výhoda</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ANO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NE</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ANO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ANO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ANO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80204085"/>
                  </a:ext>
                </a:extLst>
              </a:tr>
              <a:tr h="577979">
                <a:tc>
                  <a:txBody>
                    <a:bodyPr/>
                    <a:lstStyle/>
                    <a:p>
                      <a:pPr algn="ctr">
                        <a:lnSpc>
                          <a:spcPct val="107000"/>
                        </a:lnSpc>
                        <a:spcAft>
                          <a:spcPts val="0"/>
                        </a:spcAft>
                      </a:pPr>
                      <a:r>
                        <a:rPr lang="cs-CZ" sz="1400" dirty="0">
                          <a:solidFill>
                            <a:srgbClr val="FFFF00"/>
                          </a:solidFill>
                          <a:effectLst/>
                        </a:rPr>
                        <a:t>S4</a:t>
                      </a:r>
                      <a:endParaRPr lang="cs-CZ" sz="1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dočasná konkurenční nevýhoda</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ANO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ANO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ANO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ANO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NE</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56355680"/>
                  </a:ext>
                </a:extLst>
              </a:tr>
              <a:tr h="431542">
                <a:tc>
                  <a:txBody>
                    <a:bodyPr/>
                    <a:lstStyle/>
                    <a:p>
                      <a:pPr algn="ctr">
                        <a:lnSpc>
                          <a:spcPct val="107000"/>
                        </a:lnSpc>
                        <a:spcAft>
                          <a:spcPts val="0"/>
                        </a:spcAft>
                      </a:pPr>
                      <a:r>
                        <a:rPr lang="cs-CZ" sz="1400" dirty="0">
                          <a:solidFill>
                            <a:srgbClr val="FFFF00"/>
                          </a:solidFill>
                          <a:effectLst/>
                        </a:rPr>
                        <a:t>S5</a:t>
                      </a:r>
                      <a:endParaRPr lang="cs-CZ" sz="1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konkurenční rovnost</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ANO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NE</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NE</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NE</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ANO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46720602"/>
                  </a:ext>
                </a:extLst>
              </a:tr>
              <a:tr h="431542">
                <a:tc>
                  <a:txBody>
                    <a:bodyPr/>
                    <a:lstStyle/>
                    <a:p>
                      <a:pPr algn="ctr">
                        <a:lnSpc>
                          <a:spcPct val="107000"/>
                        </a:lnSpc>
                        <a:spcAft>
                          <a:spcPts val="0"/>
                        </a:spcAft>
                      </a:pPr>
                      <a:r>
                        <a:rPr lang="cs-CZ" sz="1400" dirty="0">
                          <a:solidFill>
                            <a:srgbClr val="FFFF00"/>
                          </a:solidFill>
                          <a:effectLst/>
                        </a:rPr>
                        <a:t>S6</a:t>
                      </a:r>
                      <a:endParaRPr lang="cs-CZ" sz="1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dirty="0">
                          <a:effectLst/>
                        </a:rPr>
                        <a:t>konkurenční rovnost</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ANO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ANO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NE</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NE</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ANO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3116445"/>
                  </a:ext>
                </a:extLst>
              </a:tr>
              <a:tr h="577979">
                <a:tc>
                  <a:txBody>
                    <a:bodyPr/>
                    <a:lstStyle/>
                    <a:p>
                      <a:pPr algn="ctr">
                        <a:lnSpc>
                          <a:spcPct val="107000"/>
                        </a:lnSpc>
                        <a:spcAft>
                          <a:spcPts val="0"/>
                        </a:spcAft>
                      </a:pPr>
                      <a:r>
                        <a:rPr lang="cs-CZ" sz="1400" dirty="0">
                          <a:solidFill>
                            <a:srgbClr val="FFFF00"/>
                          </a:solidFill>
                          <a:effectLst/>
                        </a:rPr>
                        <a:t>S7</a:t>
                      </a:r>
                      <a:endParaRPr lang="cs-CZ" sz="1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dočasná konkurenční rovnost</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ANO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ANO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NE</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ANO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a:effectLst/>
                        </a:rPr>
                        <a:t>ANO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71312169"/>
                  </a:ext>
                </a:extLst>
              </a:tr>
              <a:tr h="431542">
                <a:tc>
                  <a:txBody>
                    <a:bodyPr/>
                    <a:lstStyle/>
                    <a:p>
                      <a:pPr algn="ctr">
                        <a:lnSpc>
                          <a:spcPct val="107000"/>
                        </a:lnSpc>
                        <a:spcAft>
                          <a:spcPts val="0"/>
                        </a:spcAft>
                      </a:pPr>
                      <a:r>
                        <a:rPr lang="cs-CZ" sz="1400" dirty="0">
                          <a:solidFill>
                            <a:srgbClr val="FF0000"/>
                          </a:solidFill>
                          <a:effectLst/>
                        </a:rPr>
                        <a:t>S8</a:t>
                      </a:r>
                      <a:endParaRPr lang="cs-CZ"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dirty="0">
                          <a:solidFill>
                            <a:srgbClr val="FF0000"/>
                          </a:solidFill>
                          <a:effectLst/>
                        </a:rPr>
                        <a:t>konkurenční nevýhoda</a:t>
                      </a:r>
                      <a:endParaRPr lang="cs-CZ"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dirty="0">
                          <a:solidFill>
                            <a:srgbClr val="FF0000"/>
                          </a:solidFill>
                          <a:effectLst/>
                        </a:rPr>
                        <a:t>NE</a:t>
                      </a:r>
                      <a:endParaRPr lang="cs-CZ"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dirty="0">
                          <a:solidFill>
                            <a:srgbClr val="FF0000"/>
                          </a:solidFill>
                          <a:effectLst/>
                        </a:rPr>
                        <a:t>NE</a:t>
                      </a:r>
                      <a:endParaRPr lang="cs-CZ"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dirty="0">
                          <a:solidFill>
                            <a:srgbClr val="FF0000"/>
                          </a:solidFill>
                          <a:effectLst/>
                        </a:rPr>
                        <a:t>NE</a:t>
                      </a:r>
                      <a:endParaRPr lang="cs-CZ"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dirty="0">
                          <a:solidFill>
                            <a:srgbClr val="FF0000"/>
                          </a:solidFill>
                          <a:effectLst/>
                        </a:rPr>
                        <a:t>NE</a:t>
                      </a:r>
                      <a:endParaRPr lang="cs-CZ"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400" dirty="0">
                          <a:solidFill>
                            <a:srgbClr val="FF0000"/>
                          </a:solidFill>
                          <a:effectLst/>
                        </a:rPr>
                        <a:t>NE</a:t>
                      </a:r>
                      <a:endParaRPr lang="cs-CZ"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6443064"/>
                  </a:ext>
                </a:extLst>
              </a:tr>
            </a:tbl>
          </a:graphicData>
        </a:graphic>
      </p:graphicFrame>
      <mc:AlternateContent xmlns:mc="http://schemas.openxmlformats.org/markup-compatibility/2006" xmlns:p14="http://schemas.microsoft.com/office/powerpoint/2010/main">
        <mc:Choice Requires="p14">
          <p:contentPart p14:bwMode="auto" r:id="rId2">
            <p14:nvContentPartPr>
              <p14:cNvPr id="3" name="Rukopis 2">
                <a:extLst>
                  <a:ext uri="{FF2B5EF4-FFF2-40B4-BE49-F238E27FC236}">
                    <a16:creationId xmlns:a16="http://schemas.microsoft.com/office/drawing/2014/main" id="{04DF57D7-9F29-433F-841F-D4436B124DAF}"/>
                  </a:ext>
                </a:extLst>
              </p14:cNvPr>
              <p14:cNvContentPartPr/>
              <p14:nvPr/>
            </p14:nvContentPartPr>
            <p14:xfrm>
              <a:off x="10727200" y="1666627"/>
              <a:ext cx="779040" cy="2289600"/>
            </p14:xfrm>
          </p:contentPart>
        </mc:Choice>
        <mc:Fallback xmlns="">
          <p:pic>
            <p:nvPicPr>
              <p:cNvPr id="3" name="Rukopis 2">
                <a:extLst>
                  <a:ext uri="{FF2B5EF4-FFF2-40B4-BE49-F238E27FC236}">
                    <a16:creationId xmlns:a16="http://schemas.microsoft.com/office/drawing/2014/main" id="{04DF57D7-9F29-433F-841F-D4436B124DAF}"/>
                  </a:ext>
                </a:extLst>
              </p:cNvPr>
              <p:cNvPicPr/>
              <p:nvPr/>
            </p:nvPicPr>
            <p:blipFill>
              <a:blip r:embed="rId3"/>
              <a:stretch>
                <a:fillRect/>
              </a:stretch>
            </p:blipFill>
            <p:spPr>
              <a:xfrm>
                <a:off x="10709560" y="1648627"/>
                <a:ext cx="814680" cy="23252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 name="Rukopis 3">
                <a:extLst>
                  <a:ext uri="{FF2B5EF4-FFF2-40B4-BE49-F238E27FC236}">
                    <a16:creationId xmlns:a16="http://schemas.microsoft.com/office/drawing/2014/main" id="{9B886377-F835-4F0C-BECB-3C9F49F0964F}"/>
                  </a:ext>
                </a:extLst>
              </p14:cNvPr>
              <p14:cNvContentPartPr/>
              <p14:nvPr/>
            </p14:nvContentPartPr>
            <p14:xfrm>
              <a:off x="10855720" y="4389307"/>
              <a:ext cx="336600" cy="253440"/>
            </p14:xfrm>
          </p:contentPart>
        </mc:Choice>
        <mc:Fallback xmlns="">
          <p:pic>
            <p:nvPicPr>
              <p:cNvPr id="4" name="Rukopis 3">
                <a:extLst>
                  <a:ext uri="{FF2B5EF4-FFF2-40B4-BE49-F238E27FC236}">
                    <a16:creationId xmlns:a16="http://schemas.microsoft.com/office/drawing/2014/main" id="{9B886377-F835-4F0C-BECB-3C9F49F0964F}"/>
                  </a:ext>
                </a:extLst>
              </p:cNvPr>
              <p:cNvPicPr/>
              <p:nvPr/>
            </p:nvPicPr>
            <p:blipFill>
              <a:blip r:embed="rId5"/>
              <a:stretch>
                <a:fillRect/>
              </a:stretch>
            </p:blipFill>
            <p:spPr>
              <a:xfrm>
                <a:off x="10837720" y="4371307"/>
                <a:ext cx="372240" cy="289080"/>
              </a:xfrm>
              <a:prstGeom prst="rect">
                <a:avLst/>
              </a:prstGeom>
            </p:spPr>
          </p:pic>
        </mc:Fallback>
      </mc:AlternateContent>
    </p:spTree>
    <p:extLst>
      <p:ext uri="{BB962C8B-B14F-4D97-AF65-F5344CB8AC3E}">
        <p14:creationId xmlns:p14="http://schemas.microsoft.com/office/powerpoint/2010/main" val="83539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093609" cy="584775"/>
          </a:xfrm>
          <a:prstGeom prst="rect">
            <a:avLst/>
          </a:prstGeom>
        </p:spPr>
        <p:txBody>
          <a:bodyPr wrap="none">
            <a:spAutoFit/>
          </a:bodyPr>
          <a:lstStyle/>
          <a:p>
            <a:pPr lvl="0">
              <a:defRPr/>
            </a:pPr>
            <a:r>
              <a:rPr lang="cs-CZ" sz="3200" b="1" kern="0" dirty="0">
                <a:solidFill>
                  <a:srgbClr val="307871"/>
                </a:solidFill>
                <a:latin typeface="Times New Roman"/>
              </a:rPr>
              <a:t>Koordinace řízení více business modelů</a:t>
            </a:r>
          </a:p>
        </p:txBody>
      </p:sp>
      <p:sp>
        <p:nvSpPr>
          <p:cNvPr id="4" name="Obdélník 3">
            <a:extLst>
              <a:ext uri="{FF2B5EF4-FFF2-40B4-BE49-F238E27FC236}">
                <a16:creationId xmlns:a16="http://schemas.microsoft.com/office/drawing/2014/main" id="{A8CE51E1-A53E-40B1-AE9D-2934F73D6E22}"/>
              </a:ext>
            </a:extLst>
          </p:cNvPr>
          <p:cNvSpPr/>
          <p:nvPr/>
        </p:nvSpPr>
        <p:spPr>
          <a:xfrm>
            <a:off x="404055" y="1329850"/>
            <a:ext cx="9814766" cy="3754874"/>
          </a:xfrm>
          <a:prstGeom prst="rect">
            <a:avLst/>
          </a:prstGeom>
        </p:spPr>
        <p:txBody>
          <a:bodyPr wrap="square">
            <a:spAutoFit/>
          </a:bodyPr>
          <a:lstStyle/>
          <a:p>
            <a:pPr marL="342900" indent="-342900">
              <a:buFont typeface="Arial" panose="020B0604020202020204" pitchFamily="34" charset="0"/>
              <a:buChar char="•"/>
            </a:pPr>
            <a:r>
              <a:rPr lang="cs-CZ" sz="2000" kern="0" dirty="0">
                <a:solidFill>
                  <a:srgbClr val="307871"/>
                </a:solidFill>
                <a:latin typeface="Times New Roman"/>
                <a:ea typeface="+mj-ea"/>
                <a:cs typeface="+mj-cs"/>
              </a:rPr>
              <a:t>Firmy často nevyužívají jeden business model, ale kombinují a pracují s více business modely a vytváří své portfolio business modelů. S</a:t>
            </a:r>
          </a:p>
          <a:p>
            <a:pPr marL="342900" indent="-342900">
              <a:buFont typeface="Arial" panose="020B0604020202020204" pitchFamily="34" charset="0"/>
              <a:buChar char="•"/>
            </a:pPr>
            <a:endParaRPr lang="cs-CZ" sz="2000" kern="0" dirty="0">
              <a:solidFill>
                <a:srgbClr val="307871"/>
              </a:solidFill>
              <a:latin typeface="Times New Roman"/>
              <a:ea typeface="+mj-ea"/>
              <a:cs typeface="+mj-cs"/>
            </a:endParaRPr>
          </a:p>
          <a:p>
            <a:pPr marL="342900" indent="-342900">
              <a:buFont typeface="Arial" panose="020B0604020202020204" pitchFamily="34" charset="0"/>
              <a:buChar char="•"/>
            </a:pPr>
            <a:r>
              <a:rPr lang="cs-CZ" sz="2000" kern="0" dirty="0">
                <a:solidFill>
                  <a:srgbClr val="307871"/>
                </a:solidFill>
                <a:latin typeface="Times New Roman"/>
                <a:ea typeface="+mj-ea"/>
                <a:cs typeface="+mj-cs"/>
              </a:rPr>
              <a:t>Firmy investují své prostředky a nápady do více podnikových platforem, které představují odlišné nabízené hodnoty buď pro stejné nebo jiné segmenty. </a:t>
            </a:r>
          </a:p>
          <a:p>
            <a:pPr marL="342900" indent="-342900">
              <a:buFont typeface="Arial" panose="020B0604020202020204" pitchFamily="34" charset="0"/>
              <a:buChar char="•"/>
            </a:pPr>
            <a:endParaRPr lang="cs-CZ" sz="2000" kern="0" dirty="0">
              <a:solidFill>
                <a:srgbClr val="307871"/>
              </a:solidFill>
              <a:latin typeface="Times New Roman"/>
              <a:ea typeface="+mj-ea"/>
              <a:cs typeface="+mj-cs"/>
            </a:endParaRPr>
          </a:p>
          <a:p>
            <a:pPr marL="342900" indent="-342900">
              <a:buFont typeface="Arial" panose="020B0604020202020204" pitchFamily="34" charset="0"/>
              <a:buChar char="•"/>
            </a:pPr>
            <a:r>
              <a:rPr lang="cs-CZ" sz="2000" kern="0" dirty="0">
                <a:solidFill>
                  <a:srgbClr val="307871"/>
                </a:solidFill>
                <a:latin typeface="Times New Roman"/>
                <a:ea typeface="+mj-ea"/>
                <a:cs typeface="+mj-cs"/>
              </a:rPr>
              <a:t>Společnost může fungovat s jedním (jednoduchým) nebo více (složitými) business modely, které řeší jednu nebo více hodnotových nabídek prostřednictvím jednoho nebo více nabídek produktů nebo služeb.</a:t>
            </a:r>
            <a:endParaRPr lang="cs-CZ" kern="0" dirty="0">
              <a:solidFill>
                <a:srgbClr val="307871"/>
              </a:solidFill>
              <a:latin typeface="Times New Roman"/>
              <a:ea typeface="+mj-ea"/>
              <a:cs typeface="+mj-cs"/>
            </a:endParaRPr>
          </a:p>
          <a:p>
            <a:endParaRPr lang="cs-CZ"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41020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6304931" cy="584775"/>
          </a:xfrm>
          <a:prstGeom prst="rect">
            <a:avLst/>
          </a:prstGeom>
        </p:spPr>
        <p:txBody>
          <a:bodyPr wrap="none">
            <a:spAutoFit/>
          </a:bodyPr>
          <a:lstStyle/>
          <a:p>
            <a:pPr lvl="0">
              <a:defRPr/>
            </a:pPr>
            <a:r>
              <a:rPr lang="cs-CZ" sz="3200" b="1" kern="0" dirty="0">
                <a:solidFill>
                  <a:srgbClr val="307871"/>
                </a:solidFill>
                <a:latin typeface="Times New Roman"/>
              </a:rPr>
              <a:t>Jak tedy řídit více business modelů</a:t>
            </a:r>
          </a:p>
        </p:txBody>
      </p:sp>
      <p:sp>
        <p:nvSpPr>
          <p:cNvPr id="4" name="Obdélník 3">
            <a:extLst>
              <a:ext uri="{FF2B5EF4-FFF2-40B4-BE49-F238E27FC236}">
                <a16:creationId xmlns:a16="http://schemas.microsoft.com/office/drawing/2014/main" id="{A8CE51E1-A53E-40B1-AE9D-2934F73D6E22}"/>
              </a:ext>
            </a:extLst>
          </p:cNvPr>
          <p:cNvSpPr/>
          <p:nvPr/>
        </p:nvSpPr>
        <p:spPr>
          <a:xfrm>
            <a:off x="251520" y="927610"/>
            <a:ext cx="9814766" cy="6647974"/>
          </a:xfrm>
          <a:prstGeom prst="rect">
            <a:avLst/>
          </a:prstGeom>
        </p:spPr>
        <p:txBody>
          <a:bodyPr wrap="square">
            <a:spAutoFit/>
          </a:bodyPr>
          <a:lstStyle/>
          <a:p>
            <a:r>
              <a:rPr lang="cs-CZ" sz="2000" kern="0" dirty="0">
                <a:solidFill>
                  <a:srgbClr val="307871"/>
                </a:solidFill>
                <a:latin typeface="Times New Roman"/>
                <a:ea typeface="+mj-ea"/>
                <a:cs typeface="+mj-cs"/>
              </a:rPr>
              <a:t>Lze využít 3 kritéria:</a:t>
            </a:r>
          </a:p>
          <a:p>
            <a:pPr marL="342900" indent="-342900">
              <a:buFont typeface="Arial" panose="020B0604020202020204" pitchFamily="34" charset="0"/>
              <a:buChar char="•"/>
            </a:pPr>
            <a:endParaRPr lang="cs-CZ" sz="2000" kern="0" dirty="0">
              <a:solidFill>
                <a:srgbClr val="307871"/>
              </a:solidFill>
              <a:latin typeface="Times New Roman"/>
              <a:ea typeface="+mj-ea"/>
              <a:cs typeface="+mj-cs"/>
            </a:endParaRPr>
          </a:p>
          <a:p>
            <a:pPr marL="342900" indent="-342900">
              <a:buFont typeface="+mj-lt"/>
              <a:buAutoNum type="arabicPeriod"/>
            </a:pPr>
            <a:r>
              <a:rPr lang="cs-CZ" sz="2000" kern="0" dirty="0">
                <a:solidFill>
                  <a:srgbClr val="307871"/>
                </a:solidFill>
                <a:latin typeface="Times New Roman"/>
                <a:ea typeface="+mj-ea"/>
                <a:cs typeface="+mj-cs"/>
              </a:rPr>
              <a:t>Prvním kritériem je určitá míra </a:t>
            </a:r>
            <a:r>
              <a:rPr lang="cs-CZ" sz="2000" kern="0" dirty="0">
                <a:solidFill>
                  <a:srgbClr val="0070C0"/>
                </a:solidFill>
                <a:latin typeface="Times New Roman"/>
                <a:ea typeface="+mj-ea"/>
                <a:cs typeface="+mj-cs"/>
              </a:rPr>
              <a:t>podobnosti</a:t>
            </a:r>
            <a:r>
              <a:rPr lang="cs-CZ" sz="2000" kern="0" dirty="0">
                <a:solidFill>
                  <a:srgbClr val="307871"/>
                </a:solidFill>
                <a:latin typeface="Times New Roman"/>
                <a:ea typeface="+mj-ea"/>
                <a:cs typeface="+mj-cs"/>
              </a:rPr>
              <a:t> nebo mezi jednotlivými bloky více modelů.</a:t>
            </a:r>
          </a:p>
          <a:p>
            <a:pPr marL="342900" indent="-342900">
              <a:buFont typeface="+mj-lt"/>
              <a:buAutoNum type="arabicPeriod"/>
            </a:pPr>
            <a:endParaRPr lang="cs-CZ" sz="2000" kern="0" dirty="0">
              <a:solidFill>
                <a:srgbClr val="307871"/>
              </a:solidFill>
              <a:latin typeface="Times New Roman"/>
              <a:ea typeface="+mj-ea"/>
              <a:cs typeface="+mj-cs"/>
            </a:endParaRPr>
          </a:p>
          <a:p>
            <a:pPr marL="342900" indent="-342900">
              <a:buFont typeface="+mj-lt"/>
              <a:buAutoNum type="arabicPeriod"/>
            </a:pPr>
            <a:r>
              <a:rPr lang="cs-CZ" sz="2000" kern="0" dirty="0">
                <a:solidFill>
                  <a:srgbClr val="307871"/>
                </a:solidFill>
                <a:latin typeface="Times New Roman"/>
                <a:ea typeface="+mj-ea"/>
                <a:cs typeface="+mj-cs"/>
              </a:rPr>
              <a:t>Druhým kritériem je </a:t>
            </a:r>
            <a:r>
              <a:rPr lang="cs-CZ" sz="2000" kern="0" dirty="0">
                <a:solidFill>
                  <a:srgbClr val="0070C0"/>
                </a:solidFill>
                <a:latin typeface="Times New Roman"/>
                <a:ea typeface="+mj-ea"/>
                <a:cs typeface="+mj-cs"/>
              </a:rPr>
              <a:t>synergický potenciál </a:t>
            </a:r>
            <a:r>
              <a:rPr lang="cs-CZ" sz="2000" kern="0" dirty="0">
                <a:solidFill>
                  <a:srgbClr val="307871"/>
                </a:solidFill>
                <a:latin typeface="Times New Roman"/>
                <a:ea typeface="+mj-ea"/>
                <a:cs typeface="+mj-cs"/>
              </a:rPr>
              <a:t>business modelů.</a:t>
            </a:r>
          </a:p>
          <a:p>
            <a:pPr marL="342900" indent="-342900">
              <a:buFont typeface="+mj-lt"/>
              <a:buAutoNum type="arabicPeriod"/>
            </a:pPr>
            <a:endParaRPr lang="cs-CZ" sz="2000" kern="0" dirty="0">
              <a:solidFill>
                <a:srgbClr val="307871"/>
              </a:solidFill>
              <a:latin typeface="Times New Roman"/>
              <a:ea typeface="+mj-ea"/>
              <a:cs typeface="+mj-cs"/>
            </a:endParaRPr>
          </a:p>
          <a:p>
            <a:pPr marL="342900" indent="-342900">
              <a:buFont typeface="+mj-lt"/>
              <a:buAutoNum type="arabicPeriod"/>
            </a:pPr>
            <a:r>
              <a:rPr lang="cs-CZ" sz="2000" kern="0" dirty="0">
                <a:solidFill>
                  <a:srgbClr val="307871"/>
                </a:solidFill>
                <a:latin typeface="Times New Roman"/>
                <a:ea typeface="+mj-ea"/>
                <a:cs typeface="+mj-cs"/>
              </a:rPr>
              <a:t>Třetím rozhodujícím kritériem je </a:t>
            </a:r>
            <a:r>
              <a:rPr lang="cs-CZ" sz="2000" kern="0" dirty="0">
                <a:solidFill>
                  <a:srgbClr val="0070C0"/>
                </a:solidFill>
                <a:latin typeface="Times New Roman"/>
                <a:ea typeface="+mj-ea"/>
                <a:cs typeface="+mj-cs"/>
              </a:rPr>
              <a:t>potenciál pro konflikty </a:t>
            </a:r>
            <a:r>
              <a:rPr lang="cs-CZ" sz="2000" kern="0" dirty="0">
                <a:solidFill>
                  <a:srgbClr val="307871"/>
                </a:solidFill>
                <a:latin typeface="Times New Roman"/>
                <a:ea typeface="+mj-ea"/>
                <a:cs typeface="+mj-cs"/>
              </a:rPr>
              <a:t>(rozpory) mezi jednotlivými bloky daných business modelů. </a:t>
            </a:r>
          </a:p>
          <a:p>
            <a:endParaRPr lang="cs-CZ" sz="2000" kern="0" dirty="0">
              <a:solidFill>
                <a:srgbClr val="307871"/>
              </a:solidFill>
              <a:latin typeface="Times New Roman"/>
              <a:ea typeface="+mj-ea"/>
              <a:cs typeface="+mj-cs"/>
            </a:endParaRPr>
          </a:p>
          <a:p>
            <a:endParaRPr lang="cs-CZ" sz="2400" kern="0" dirty="0">
              <a:solidFill>
                <a:srgbClr val="307871"/>
              </a:solidFill>
              <a:latin typeface="Times New Roman"/>
              <a:ea typeface="+mj-ea"/>
              <a:cs typeface="+mj-cs"/>
            </a:endParaRPr>
          </a:p>
          <a:p>
            <a:pPr algn="ctr"/>
            <a:r>
              <a:rPr lang="cs-CZ" sz="2400" b="1" kern="0" dirty="0">
                <a:solidFill>
                  <a:srgbClr val="307871"/>
                </a:solidFill>
                <a:highlight>
                  <a:srgbClr val="FFFF00"/>
                </a:highlight>
                <a:latin typeface="Times New Roman"/>
                <a:ea typeface="+mj-ea"/>
                <a:cs typeface="+mj-cs"/>
              </a:rPr>
              <a:t>!!! S rostoucím konfliktním potenciálem a nesourodostí se zvyšují nároky na větší autonomii business modelů!!!</a:t>
            </a:r>
          </a:p>
          <a:p>
            <a:pPr algn="ctr"/>
            <a:endParaRPr lang="cs-CZ" sz="2400" kern="0" dirty="0">
              <a:solidFill>
                <a:srgbClr val="307871"/>
              </a:solidFill>
              <a:latin typeface="Times New Roman"/>
              <a:ea typeface="+mj-ea"/>
              <a:cs typeface="+mj-cs"/>
            </a:endParaRPr>
          </a:p>
          <a:p>
            <a:r>
              <a:rPr lang="cs-CZ" sz="2000" kern="0" dirty="0">
                <a:solidFill>
                  <a:srgbClr val="307871"/>
                </a:solidFill>
                <a:latin typeface="Times New Roman"/>
                <a:ea typeface="+mj-ea"/>
                <a:cs typeface="+mj-cs"/>
              </a:rPr>
              <a:t>Toto uvažování je závislé na uváděných faktorech viz. VARIM, které nutí podnikatele a management rozhodnou o podobě splynutí, částečné autonomie a úplném rozdělení business modelů.</a:t>
            </a:r>
          </a:p>
          <a:p>
            <a:pPr marL="342900" indent="-342900">
              <a:buFont typeface="+mj-lt"/>
              <a:buAutoNum type="arabicPeriod"/>
            </a:pPr>
            <a:endParaRPr lang="cs-CZ" sz="2000" kern="0" dirty="0">
              <a:solidFill>
                <a:srgbClr val="307871"/>
              </a:solidFill>
              <a:latin typeface="Times New Roman"/>
              <a:ea typeface="+mj-ea"/>
              <a:cs typeface="+mj-cs"/>
            </a:endParaRPr>
          </a:p>
          <a:p>
            <a:endParaRPr lang="cs-CZ"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9635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093609" cy="584775"/>
          </a:xfrm>
          <a:prstGeom prst="rect">
            <a:avLst/>
          </a:prstGeom>
        </p:spPr>
        <p:txBody>
          <a:bodyPr wrap="none">
            <a:spAutoFit/>
          </a:bodyPr>
          <a:lstStyle/>
          <a:p>
            <a:pPr lvl="0">
              <a:defRPr/>
            </a:pPr>
            <a:r>
              <a:rPr lang="cs-CZ" sz="3200" b="1" kern="0" dirty="0">
                <a:solidFill>
                  <a:srgbClr val="307871"/>
                </a:solidFill>
                <a:latin typeface="Times New Roman"/>
              </a:rPr>
              <a:t>Koordinace řízení více business modelů</a:t>
            </a:r>
          </a:p>
        </p:txBody>
      </p:sp>
      <p:sp>
        <p:nvSpPr>
          <p:cNvPr id="4" name="Obdélník 3">
            <a:extLst>
              <a:ext uri="{FF2B5EF4-FFF2-40B4-BE49-F238E27FC236}">
                <a16:creationId xmlns:a16="http://schemas.microsoft.com/office/drawing/2014/main" id="{A8CE51E1-A53E-40B1-AE9D-2934F73D6E22}"/>
              </a:ext>
            </a:extLst>
          </p:cNvPr>
          <p:cNvSpPr/>
          <p:nvPr/>
        </p:nvSpPr>
        <p:spPr>
          <a:xfrm>
            <a:off x="404055" y="1329850"/>
            <a:ext cx="9814766" cy="984885"/>
          </a:xfrm>
          <a:prstGeom prst="rect">
            <a:avLst/>
          </a:prstGeom>
        </p:spPr>
        <p:txBody>
          <a:bodyPr wrap="square">
            <a:spAutoFit/>
          </a:bodyPr>
          <a:lstStyle/>
          <a:p>
            <a:endParaRPr lang="cs-CZ"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p:graphicFrame>
        <p:nvGraphicFramePr>
          <p:cNvPr id="3" name="Tabulka 2">
            <a:extLst>
              <a:ext uri="{FF2B5EF4-FFF2-40B4-BE49-F238E27FC236}">
                <a16:creationId xmlns:a16="http://schemas.microsoft.com/office/drawing/2014/main" id="{E2B08128-AC00-448F-94B8-E7D9750F2570}"/>
              </a:ext>
            </a:extLst>
          </p:cNvPr>
          <p:cNvGraphicFramePr>
            <a:graphicFrameLocks noGrp="1"/>
          </p:cNvGraphicFramePr>
          <p:nvPr>
            <p:extLst/>
          </p:nvPr>
        </p:nvGraphicFramePr>
        <p:xfrm>
          <a:off x="251520" y="927609"/>
          <a:ext cx="10058340" cy="5780679"/>
        </p:xfrm>
        <a:graphic>
          <a:graphicData uri="http://schemas.openxmlformats.org/drawingml/2006/table">
            <a:tbl>
              <a:tblPr firstRow="1" firstCol="1" bandRow="1">
                <a:tableStyleId>{5C22544A-7EE6-4342-B048-85BDC9FD1C3A}</a:tableStyleId>
              </a:tblPr>
              <a:tblGrid>
                <a:gridCol w="431764">
                  <a:extLst>
                    <a:ext uri="{9D8B030D-6E8A-4147-A177-3AD203B41FA5}">
                      <a16:colId xmlns:a16="http://schemas.microsoft.com/office/drawing/2014/main" val="1339010047"/>
                    </a:ext>
                  </a:extLst>
                </a:gridCol>
                <a:gridCol w="2221841">
                  <a:extLst>
                    <a:ext uri="{9D8B030D-6E8A-4147-A177-3AD203B41FA5}">
                      <a16:colId xmlns:a16="http://schemas.microsoft.com/office/drawing/2014/main" val="777124432"/>
                    </a:ext>
                  </a:extLst>
                </a:gridCol>
                <a:gridCol w="2724150">
                  <a:extLst>
                    <a:ext uri="{9D8B030D-6E8A-4147-A177-3AD203B41FA5}">
                      <a16:colId xmlns:a16="http://schemas.microsoft.com/office/drawing/2014/main" val="3746935154"/>
                    </a:ext>
                  </a:extLst>
                </a:gridCol>
                <a:gridCol w="4680585">
                  <a:extLst>
                    <a:ext uri="{9D8B030D-6E8A-4147-A177-3AD203B41FA5}">
                      <a16:colId xmlns:a16="http://schemas.microsoft.com/office/drawing/2014/main" val="2547497661"/>
                    </a:ext>
                  </a:extLst>
                </a:gridCol>
              </a:tblGrid>
              <a:tr h="310831">
                <a:tc>
                  <a:txBody>
                    <a:bodyPr/>
                    <a:lstStyle/>
                    <a:p>
                      <a:endParaRPr lang="cs-CZ" sz="1200">
                        <a:effectLst/>
                        <a:latin typeface="Calibri" panose="020F0502020204030204" pitchFamily="34" charset="0"/>
                        <a:cs typeface="Times New Roman" panose="02020603050405020304" pitchFamily="18" charset="0"/>
                      </a:endParaRPr>
                    </a:p>
                  </a:txBody>
                  <a:tcPr marL="53426" marR="53426" marT="0" marB="0" vert="vert270"/>
                </a:tc>
                <a:tc>
                  <a:txBody>
                    <a:bodyPr/>
                    <a:lstStyle/>
                    <a:p>
                      <a:pPr indent="-8890" algn="ctr">
                        <a:lnSpc>
                          <a:spcPct val="107000"/>
                        </a:lnSpc>
                        <a:spcAft>
                          <a:spcPts val="0"/>
                        </a:spcAft>
                      </a:pPr>
                      <a:r>
                        <a:rPr lang="cs-CZ" sz="1400" dirty="0">
                          <a:solidFill>
                            <a:srgbClr val="FFFF00"/>
                          </a:solidFill>
                          <a:effectLst/>
                        </a:rPr>
                        <a:t>Jednoduchý business model</a:t>
                      </a:r>
                      <a:endParaRPr lang="cs-CZ" sz="1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3426" marR="53426" marT="0" marB="0"/>
                </a:tc>
                <a:tc>
                  <a:txBody>
                    <a:bodyPr/>
                    <a:lstStyle/>
                    <a:p>
                      <a:pPr indent="-8890" algn="ctr">
                        <a:lnSpc>
                          <a:spcPct val="107000"/>
                        </a:lnSpc>
                        <a:spcAft>
                          <a:spcPts val="0"/>
                        </a:spcAft>
                      </a:pPr>
                      <a:r>
                        <a:rPr lang="cs-CZ" sz="1400" dirty="0">
                          <a:solidFill>
                            <a:srgbClr val="FFFF00"/>
                          </a:solidFill>
                          <a:effectLst/>
                        </a:rPr>
                        <a:t>Komplexní business model</a:t>
                      </a:r>
                      <a:endParaRPr lang="cs-CZ" sz="1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3426" marR="53426" marT="0" marB="0"/>
                </a:tc>
                <a:tc>
                  <a:txBody>
                    <a:bodyPr/>
                    <a:lstStyle/>
                    <a:p>
                      <a:pPr indent="-8890" algn="ctr">
                        <a:lnSpc>
                          <a:spcPct val="107000"/>
                        </a:lnSpc>
                        <a:spcAft>
                          <a:spcPts val="0"/>
                        </a:spcAft>
                      </a:pPr>
                      <a:r>
                        <a:rPr lang="cs-CZ" sz="1400" dirty="0">
                          <a:solidFill>
                            <a:srgbClr val="FFFF00"/>
                          </a:solidFill>
                          <a:effectLst/>
                        </a:rPr>
                        <a:t>Vícenásobný business model</a:t>
                      </a:r>
                      <a:endParaRPr lang="cs-CZ" sz="1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3426" marR="53426" marT="0" marB="0"/>
                </a:tc>
                <a:extLst>
                  <a:ext uri="{0D108BD9-81ED-4DB2-BD59-A6C34878D82A}">
                    <a16:rowId xmlns:a16="http://schemas.microsoft.com/office/drawing/2014/main" val="3017724550"/>
                  </a:ext>
                </a:extLst>
              </a:tr>
              <a:tr h="963418">
                <a:tc>
                  <a:txBody>
                    <a:bodyPr/>
                    <a:lstStyle/>
                    <a:p>
                      <a:pPr marR="71755" indent="-8890" algn="ctr">
                        <a:lnSpc>
                          <a:spcPct val="107000"/>
                        </a:lnSpc>
                        <a:spcAft>
                          <a:spcPts val="0"/>
                        </a:spcAft>
                      </a:pPr>
                      <a:r>
                        <a:rPr lang="cs-CZ" sz="1200">
                          <a:effectLst/>
                        </a:rPr>
                        <a:t>Popis modelu</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53426" marR="53426" marT="0" marB="0" vert="vert270"/>
                </a:tc>
                <a:tc>
                  <a:txBody>
                    <a:bodyPr/>
                    <a:lstStyle/>
                    <a:p>
                      <a:pPr marL="342900" lvl="0" indent="-342900" algn="l">
                        <a:lnSpc>
                          <a:spcPct val="107000"/>
                        </a:lnSpc>
                        <a:spcAft>
                          <a:spcPts val="0"/>
                        </a:spcAft>
                        <a:buFont typeface="Calibri" panose="020F0502020204030204" pitchFamily="34" charset="0"/>
                        <a:buChar char="•"/>
                      </a:pPr>
                      <a:r>
                        <a:rPr lang="cs-CZ" sz="1200" dirty="0">
                          <a:effectLst/>
                        </a:rPr>
                        <a:t>Řeší hodnotovou nabídku prostřednictvím </a:t>
                      </a:r>
                      <a:r>
                        <a:rPr lang="cs-CZ" sz="1200" dirty="0">
                          <a:effectLst/>
                          <a:highlight>
                            <a:srgbClr val="00FF00"/>
                          </a:highlight>
                        </a:rPr>
                        <a:t>jednoho</a:t>
                      </a:r>
                      <a:r>
                        <a:rPr lang="cs-CZ" sz="1200" dirty="0">
                          <a:effectLst/>
                        </a:rPr>
                        <a:t> konkrétního produktu nebo služby (srovnání hodnotové nabídky).</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426" marR="53426" marT="0" marB="0"/>
                </a:tc>
                <a:tc>
                  <a:txBody>
                    <a:bodyPr/>
                    <a:lstStyle/>
                    <a:p>
                      <a:pPr marL="342900" lvl="0" indent="-342900" algn="l">
                        <a:lnSpc>
                          <a:spcPct val="107000"/>
                        </a:lnSpc>
                        <a:spcAft>
                          <a:spcPts val="0"/>
                        </a:spcAft>
                        <a:buFont typeface="Calibri" panose="020F0502020204030204" pitchFamily="34" charset="0"/>
                        <a:buChar char="•"/>
                      </a:pPr>
                      <a:r>
                        <a:rPr lang="cs-CZ" sz="1200" dirty="0">
                          <a:effectLst/>
                        </a:rPr>
                        <a:t>Řeší komplexnější hodnotovou nabídku prostřednictvím </a:t>
                      </a:r>
                      <a:r>
                        <a:rPr lang="cs-CZ" sz="1200" dirty="0">
                          <a:effectLst/>
                          <a:highlight>
                            <a:srgbClr val="00FF00"/>
                          </a:highlight>
                        </a:rPr>
                        <a:t>jednoho nebo více</a:t>
                      </a:r>
                      <a:r>
                        <a:rPr lang="cs-CZ" sz="1200" dirty="0">
                          <a:effectLst/>
                        </a:rPr>
                        <a:t> produktů a služeb nebo jejich kombinací.</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426" marR="53426" marT="0" marB="0"/>
                </a:tc>
                <a:tc>
                  <a:txBody>
                    <a:bodyPr/>
                    <a:lstStyle/>
                    <a:p>
                      <a:pPr marL="342900" lvl="0" indent="-342900" algn="l">
                        <a:lnSpc>
                          <a:spcPct val="107000"/>
                        </a:lnSpc>
                        <a:spcAft>
                          <a:spcPts val="0"/>
                        </a:spcAft>
                        <a:buFont typeface="Calibri" panose="020F0502020204030204" pitchFamily="34" charset="0"/>
                        <a:buChar char="•"/>
                      </a:pPr>
                      <a:r>
                        <a:rPr lang="cs-CZ" sz="1200" dirty="0">
                          <a:effectLst/>
                        </a:rPr>
                        <a:t>Řeší </a:t>
                      </a:r>
                      <a:r>
                        <a:rPr lang="cs-CZ" sz="1200" dirty="0">
                          <a:effectLst/>
                          <a:highlight>
                            <a:srgbClr val="00FF00"/>
                          </a:highlight>
                        </a:rPr>
                        <a:t>více hodnotových nabídek </a:t>
                      </a:r>
                      <a:r>
                        <a:rPr lang="cs-CZ" sz="1200" dirty="0">
                          <a:effectLst/>
                        </a:rPr>
                        <a:t>prostřednictvím jednoho nebo více produktů a služeb. </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426" marR="53426" marT="0" marB="0"/>
                </a:tc>
                <a:extLst>
                  <a:ext uri="{0D108BD9-81ED-4DB2-BD59-A6C34878D82A}">
                    <a16:rowId xmlns:a16="http://schemas.microsoft.com/office/drawing/2014/main" val="2641301901"/>
                  </a:ext>
                </a:extLst>
              </a:tr>
              <a:tr h="1963088">
                <a:tc>
                  <a:txBody>
                    <a:bodyPr/>
                    <a:lstStyle/>
                    <a:p>
                      <a:pPr marR="71755" indent="-8890" algn="ctr">
                        <a:lnSpc>
                          <a:spcPct val="107000"/>
                        </a:lnSpc>
                        <a:spcAft>
                          <a:spcPts val="0"/>
                        </a:spcAft>
                      </a:pPr>
                      <a:r>
                        <a:rPr lang="cs-CZ" sz="1200">
                          <a:effectLst/>
                        </a:rPr>
                        <a:t>Výhody modelu</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53426" marR="53426" marT="0" marB="0" vert="vert270"/>
                </a:tc>
                <a:tc>
                  <a:txBody>
                    <a:bodyPr/>
                    <a:lstStyle/>
                    <a:p>
                      <a:pPr marL="342900" lvl="0" indent="-342900" algn="l">
                        <a:lnSpc>
                          <a:spcPct val="107000"/>
                        </a:lnSpc>
                        <a:spcAft>
                          <a:spcPts val="0"/>
                        </a:spcAft>
                        <a:buFont typeface="Calibri" panose="020F0502020204030204" pitchFamily="34" charset="0"/>
                        <a:buChar char="•"/>
                      </a:pPr>
                      <a:r>
                        <a:rPr lang="cs-CZ" sz="1200">
                          <a:effectLst/>
                        </a:rPr>
                        <a:t>Výjimečný know-how a znalosti jsou zaměřeny na jednu hodnotovou nabídku.</a:t>
                      </a:r>
                    </a:p>
                    <a:p>
                      <a:pPr marL="342900" lvl="0" indent="-342900" algn="l">
                        <a:lnSpc>
                          <a:spcPct val="107000"/>
                        </a:lnSpc>
                        <a:spcAft>
                          <a:spcPts val="0"/>
                        </a:spcAft>
                        <a:buFont typeface="Calibri" panose="020F0502020204030204" pitchFamily="34" charset="0"/>
                        <a:buChar char="•"/>
                      </a:pPr>
                      <a:r>
                        <a:rPr lang="cs-CZ" sz="1200">
                          <a:effectLst/>
                        </a:rPr>
                        <a:t>Je snadné vyvinout a vyrobit jeden produkt nebo službu ve srovnání s mnoha ostatními.</a:t>
                      </a:r>
                    </a:p>
                    <a:p>
                      <a:pPr marL="342900" lvl="0" indent="-342900" algn="l">
                        <a:lnSpc>
                          <a:spcPct val="107000"/>
                        </a:lnSpc>
                        <a:spcAft>
                          <a:spcPts val="0"/>
                        </a:spcAft>
                        <a:buFont typeface="Calibri" panose="020F0502020204030204" pitchFamily="34" charset="0"/>
                        <a:buChar char="•"/>
                      </a:pPr>
                      <a:r>
                        <a:rPr lang="cs-CZ" sz="1200">
                          <a:effectLst/>
                        </a:rPr>
                        <a:t>Přehled o konkrétních aktivitách (jednoduchost modelu a jednotlivých vazeb).</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53426" marR="53426" marT="0" marB="0"/>
                </a:tc>
                <a:tc>
                  <a:txBody>
                    <a:bodyPr/>
                    <a:lstStyle/>
                    <a:p>
                      <a:pPr marL="342900" lvl="0" indent="-342900" algn="l">
                        <a:lnSpc>
                          <a:spcPct val="107000"/>
                        </a:lnSpc>
                        <a:spcAft>
                          <a:spcPts val="0"/>
                        </a:spcAft>
                        <a:buFont typeface="Calibri" panose="020F0502020204030204" pitchFamily="34" charset="0"/>
                        <a:buChar char="•"/>
                      </a:pPr>
                      <a:r>
                        <a:rPr lang="cs-CZ" sz="1200" dirty="0">
                          <a:effectLst/>
                        </a:rPr>
                        <a:t>Existují možné synergie mezi jednotlivými bloky business modelů, např. marketingová komunikace, distribuční kanály, sdílení zdrojů (jedna platforma využitelná pro ostatní produkty apod.).</a:t>
                      </a:r>
                    </a:p>
                    <a:p>
                      <a:pPr marL="342900" lvl="0" indent="-342900" algn="l">
                        <a:lnSpc>
                          <a:spcPct val="107000"/>
                        </a:lnSpc>
                        <a:spcAft>
                          <a:spcPts val="0"/>
                        </a:spcAft>
                        <a:buFont typeface="Calibri" panose="020F0502020204030204" pitchFamily="34" charset="0"/>
                        <a:buChar char="•"/>
                      </a:pPr>
                      <a:r>
                        <a:rPr lang="cs-CZ" sz="1200" dirty="0">
                          <a:effectLst/>
                        </a:rPr>
                        <a:t>Je možné křížové financování v případě snížení cash-flow jednoho konkrétního produktu.</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426" marR="53426" marT="0" marB="0"/>
                </a:tc>
                <a:tc>
                  <a:txBody>
                    <a:bodyPr/>
                    <a:lstStyle/>
                    <a:p>
                      <a:pPr marL="342900" lvl="0" indent="-342900" algn="l">
                        <a:lnSpc>
                          <a:spcPct val="107000"/>
                        </a:lnSpc>
                        <a:spcAft>
                          <a:spcPts val="0"/>
                        </a:spcAft>
                        <a:buFont typeface="Calibri" panose="020F0502020204030204" pitchFamily="34" charset="0"/>
                        <a:buChar char="•"/>
                      </a:pPr>
                      <a:r>
                        <a:rPr lang="cs-CZ" sz="1200" dirty="0">
                          <a:effectLst/>
                        </a:rPr>
                        <a:t>Pro každou hodnotovou nabídku existuje konkrétní řešení, které koupí daný segment trhu.</a:t>
                      </a:r>
                    </a:p>
                    <a:p>
                      <a:pPr marL="342900" lvl="0" indent="-342900" algn="l">
                        <a:lnSpc>
                          <a:spcPct val="107000"/>
                        </a:lnSpc>
                        <a:spcAft>
                          <a:spcPts val="0"/>
                        </a:spcAft>
                        <a:buFont typeface="Calibri" panose="020F0502020204030204" pitchFamily="34" charset="0"/>
                        <a:buChar char="•"/>
                      </a:pPr>
                      <a:r>
                        <a:rPr lang="cs-CZ" sz="1200" dirty="0">
                          <a:effectLst/>
                        </a:rPr>
                        <a:t>Je možné zvýšit obrat z jednoho zákazníka (např. při koupi produktu následně platí za další služby).</a:t>
                      </a:r>
                    </a:p>
                    <a:p>
                      <a:pPr marL="342900" lvl="0" indent="-342900" algn="l">
                        <a:lnSpc>
                          <a:spcPct val="107000"/>
                        </a:lnSpc>
                        <a:spcAft>
                          <a:spcPts val="0"/>
                        </a:spcAft>
                        <a:buFont typeface="Calibri" panose="020F0502020204030204" pitchFamily="34" charset="0"/>
                        <a:buChar char="•"/>
                      </a:pPr>
                      <a:r>
                        <a:rPr lang="cs-CZ" sz="1200" dirty="0">
                          <a:effectLst/>
                        </a:rPr>
                        <a:t>Více business modelů může umožnit lépe diverzifikovat rizika a využívat trhy a nabídky, které fungují.</a:t>
                      </a:r>
                    </a:p>
                    <a:p>
                      <a:pPr marL="342900" lvl="0" indent="-342900" algn="l">
                        <a:lnSpc>
                          <a:spcPct val="107000"/>
                        </a:lnSpc>
                        <a:spcAft>
                          <a:spcPts val="0"/>
                        </a:spcAft>
                        <a:buFont typeface="Calibri" panose="020F0502020204030204" pitchFamily="34" charset="0"/>
                        <a:buChar char="•"/>
                      </a:pPr>
                      <a:r>
                        <a:rPr lang="cs-CZ" sz="1200" dirty="0">
                          <a:effectLst/>
                        </a:rPr>
                        <a:t>Pomáhá zvýšit povědomí o značce mezi širokou zákaznickou základnou (např. když používám kapslový kávovar, tak kupuji od stejné značky i kávové kapsle).</a:t>
                      </a:r>
                    </a:p>
                    <a:p>
                      <a:pPr marL="342900" lvl="0" indent="-342900" algn="l">
                        <a:lnSpc>
                          <a:spcPct val="107000"/>
                        </a:lnSpc>
                        <a:spcAft>
                          <a:spcPts val="0"/>
                        </a:spcAft>
                        <a:buFont typeface="Calibri" panose="020F0502020204030204" pitchFamily="34" charset="0"/>
                        <a:buChar char="•"/>
                      </a:pPr>
                      <a:r>
                        <a:rPr lang="cs-CZ" sz="1200" dirty="0">
                          <a:effectLst/>
                        </a:rPr>
                        <a:t>Společnost může efektivněji využívat zdroje a majetek (klíčové zdroje). </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426" marR="53426" marT="0" marB="0"/>
                </a:tc>
                <a:extLst>
                  <a:ext uri="{0D108BD9-81ED-4DB2-BD59-A6C34878D82A}">
                    <a16:rowId xmlns:a16="http://schemas.microsoft.com/office/drawing/2014/main" val="4236663064"/>
                  </a:ext>
                </a:extLst>
              </a:tr>
              <a:tr h="2355808">
                <a:tc>
                  <a:txBody>
                    <a:bodyPr/>
                    <a:lstStyle/>
                    <a:p>
                      <a:pPr marR="71755" indent="-8890" algn="ctr">
                        <a:lnSpc>
                          <a:spcPct val="107000"/>
                        </a:lnSpc>
                        <a:spcAft>
                          <a:spcPts val="0"/>
                        </a:spcAft>
                      </a:pPr>
                      <a:r>
                        <a:rPr lang="cs-CZ" sz="1200" dirty="0">
                          <a:effectLst/>
                        </a:rPr>
                        <a:t>Nevýhody modelu</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426" marR="53426" marT="0" marB="0" vert="vert270"/>
                </a:tc>
                <a:tc>
                  <a:txBody>
                    <a:bodyPr/>
                    <a:lstStyle/>
                    <a:p>
                      <a:pPr marL="342900" lvl="0" indent="-342900" algn="l">
                        <a:lnSpc>
                          <a:spcPct val="107000"/>
                        </a:lnSpc>
                        <a:spcAft>
                          <a:spcPts val="0"/>
                        </a:spcAft>
                        <a:buFont typeface="Calibri" panose="020F0502020204030204" pitchFamily="34" charset="0"/>
                        <a:buChar char="•"/>
                      </a:pPr>
                      <a:r>
                        <a:rPr lang="cs-CZ" sz="1200">
                          <a:effectLst/>
                        </a:rPr>
                        <a:t>Velmi náročné na zajištění potřebného provozního cash flow v případě startupu. </a:t>
                      </a:r>
                    </a:p>
                    <a:p>
                      <a:pPr marL="342900" lvl="0" indent="-342900" algn="l">
                        <a:lnSpc>
                          <a:spcPct val="107000"/>
                        </a:lnSpc>
                        <a:spcAft>
                          <a:spcPts val="0"/>
                        </a:spcAft>
                        <a:buFont typeface="Calibri" panose="020F0502020204030204" pitchFamily="34" charset="0"/>
                        <a:buChar char="•"/>
                      </a:pPr>
                      <a:r>
                        <a:rPr lang="cs-CZ" sz="1200">
                          <a:effectLst/>
                        </a:rPr>
                        <a:t>Fixní náklady jsou pokryty pouze příjmy z jedné nabízené hodnoty (produktu nebo služby).</a:t>
                      </a:r>
                    </a:p>
                    <a:p>
                      <a:pPr marL="342900" lvl="0" indent="-342900" algn="l">
                        <a:lnSpc>
                          <a:spcPct val="107000"/>
                        </a:lnSpc>
                        <a:spcAft>
                          <a:spcPts val="0"/>
                        </a:spcAft>
                        <a:buFont typeface="Calibri" panose="020F0502020204030204" pitchFamily="34" charset="0"/>
                        <a:buChar char="•"/>
                      </a:pPr>
                      <a:r>
                        <a:rPr lang="cs-CZ" sz="1200">
                          <a:effectLst/>
                        </a:rPr>
                        <a:t>Vyšší riziko spojené v závislosti na jednom segmentu. </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53426" marR="53426" marT="0" marB="0"/>
                </a:tc>
                <a:tc>
                  <a:txBody>
                    <a:bodyPr/>
                    <a:lstStyle/>
                    <a:p>
                      <a:pPr marL="342900" lvl="0" indent="-342900" algn="l">
                        <a:lnSpc>
                          <a:spcPct val="107000"/>
                        </a:lnSpc>
                        <a:spcAft>
                          <a:spcPts val="0"/>
                        </a:spcAft>
                        <a:buFont typeface="Calibri" panose="020F0502020204030204" pitchFamily="34" charset="0"/>
                        <a:buChar char="•"/>
                      </a:pPr>
                      <a:r>
                        <a:rPr lang="cs-CZ" sz="1200" dirty="0">
                          <a:effectLst/>
                        </a:rPr>
                        <a:t>Vedení různých týmů, náročné na koordinaci hlavních činností podílejících se na nabízených hodnotách (vývoj, výroba atd.). </a:t>
                      </a:r>
                    </a:p>
                    <a:p>
                      <a:pPr marL="342900" lvl="0" indent="-342900" algn="l">
                        <a:lnSpc>
                          <a:spcPct val="107000"/>
                        </a:lnSpc>
                        <a:spcAft>
                          <a:spcPts val="0"/>
                        </a:spcAft>
                        <a:buFont typeface="Calibri" panose="020F0502020204030204" pitchFamily="34" charset="0"/>
                        <a:buChar char="•"/>
                      </a:pPr>
                      <a:r>
                        <a:rPr lang="cs-CZ" sz="1200" dirty="0">
                          <a:effectLst/>
                        </a:rPr>
                        <a:t>Nutno alokovat více prostředků pro zdroje (kapitálová náročnost). </a:t>
                      </a:r>
                    </a:p>
                    <a:p>
                      <a:pPr marL="342900" lvl="0" indent="-342900" algn="l">
                        <a:lnSpc>
                          <a:spcPct val="107000"/>
                        </a:lnSpc>
                        <a:spcAft>
                          <a:spcPts val="0"/>
                        </a:spcAft>
                        <a:buFont typeface="Calibri" panose="020F0502020204030204" pitchFamily="34" charset="0"/>
                        <a:buChar char="•"/>
                      </a:pPr>
                      <a:r>
                        <a:rPr lang="cs-CZ" sz="1200" dirty="0">
                          <a:effectLst/>
                        </a:rPr>
                        <a:t>Složitější marketingová komunikace a tvorba vztahů se zákazníky, kdy je nutné je oslovovat v různých segmentech, aby zákazníci byli přesvědčeni o komplexní hodnotové nabídce.</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426" marR="53426" marT="0" marB="0"/>
                </a:tc>
                <a:tc>
                  <a:txBody>
                    <a:bodyPr/>
                    <a:lstStyle/>
                    <a:p>
                      <a:pPr marL="342900" lvl="0" indent="-342900" algn="l">
                        <a:lnSpc>
                          <a:spcPct val="107000"/>
                        </a:lnSpc>
                        <a:spcAft>
                          <a:spcPts val="0"/>
                        </a:spcAft>
                        <a:buFont typeface="Calibri" panose="020F0502020204030204" pitchFamily="34" charset="0"/>
                        <a:buChar char="•"/>
                      </a:pPr>
                      <a:r>
                        <a:rPr lang="cs-CZ" sz="1200" dirty="0">
                          <a:effectLst/>
                        </a:rPr>
                        <a:t>Business modely dělají společnost složitou na řízení, organizování, formování strategií.</a:t>
                      </a:r>
                    </a:p>
                    <a:p>
                      <a:pPr marL="342900" lvl="0" indent="-342900" algn="l">
                        <a:lnSpc>
                          <a:spcPct val="107000"/>
                        </a:lnSpc>
                        <a:spcAft>
                          <a:spcPts val="0"/>
                        </a:spcAft>
                        <a:buFont typeface="Calibri" panose="020F0502020204030204" pitchFamily="34" charset="0"/>
                        <a:buChar char="•"/>
                      </a:pPr>
                      <a:r>
                        <a:rPr lang="cs-CZ" sz="1200" dirty="0">
                          <a:effectLst/>
                        </a:rPr>
                        <a:t>Náročnost na podnikatele a management v rámci kvalifikace a zkušených lidských zdrojů.</a:t>
                      </a:r>
                    </a:p>
                    <a:p>
                      <a:pPr marL="342900" lvl="0" indent="-342900" algn="l">
                        <a:lnSpc>
                          <a:spcPct val="107000"/>
                        </a:lnSpc>
                        <a:spcAft>
                          <a:spcPts val="0"/>
                        </a:spcAft>
                        <a:buFont typeface="Calibri" panose="020F0502020204030204" pitchFamily="34" charset="0"/>
                        <a:buChar char="•"/>
                      </a:pPr>
                      <a:r>
                        <a:rPr lang="cs-CZ" sz="1200" dirty="0">
                          <a:effectLst/>
                        </a:rPr>
                        <a:t>Každý segment trhu vyžaduje aktivní pozornost manažerů.</a:t>
                      </a:r>
                    </a:p>
                    <a:p>
                      <a:pPr marL="342900" lvl="0" indent="-342900" algn="l">
                        <a:lnSpc>
                          <a:spcPct val="107000"/>
                        </a:lnSpc>
                        <a:spcAft>
                          <a:spcPts val="0"/>
                        </a:spcAft>
                        <a:buFont typeface="Calibri" panose="020F0502020204030204" pitchFamily="34" charset="0"/>
                        <a:buChar char="•"/>
                      </a:pPr>
                      <a:r>
                        <a:rPr lang="cs-CZ" sz="1200" dirty="0">
                          <a:effectLst/>
                        </a:rPr>
                        <a:t>Flexibilita a počty zaměstnanců.</a:t>
                      </a:r>
                    </a:p>
                    <a:p>
                      <a:pPr marL="342900" lvl="0" indent="-342900" algn="l">
                        <a:lnSpc>
                          <a:spcPct val="107000"/>
                        </a:lnSpc>
                        <a:spcAft>
                          <a:spcPts val="0"/>
                        </a:spcAft>
                        <a:buFont typeface="Calibri" panose="020F0502020204030204" pitchFamily="34" charset="0"/>
                        <a:buChar char="•"/>
                      </a:pPr>
                      <a:r>
                        <a:rPr lang="cs-CZ" sz="1200" dirty="0">
                          <a:effectLst/>
                        </a:rPr>
                        <a:t>Nutnost jasné segmentace pro vzájemnou komplementaritu místo nahrazování (synergické využití).</a:t>
                      </a:r>
                    </a:p>
                    <a:p>
                      <a:pPr marL="342900" lvl="0" indent="-342900" algn="l">
                        <a:lnSpc>
                          <a:spcPct val="107000"/>
                        </a:lnSpc>
                        <a:spcAft>
                          <a:spcPts val="0"/>
                        </a:spcAft>
                        <a:buFont typeface="Calibri" panose="020F0502020204030204" pitchFamily="34" charset="0"/>
                        <a:buChar char="•"/>
                      </a:pPr>
                      <a:r>
                        <a:rPr lang="cs-CZ" sz="1200" dirty="0">
                          <a:effectLst/>
                        </a:rPr>
                        <a:t>Více hodnotových nabídek potřebuje větší nároky na zdroje (dodavatele, zaměstnance, technologie atd.).</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426" marR="53426" marT="0" marB="0"/>
                </a:tc>
                <a:extLst>
                  <a:ext uri="{0D108BD9-81ED-4DB2-BD59-A6C34878D82A}">
                    <a16:rowId xmlns:a16="http://schemas.microsoft.com/office/drawing/2014/main" val="3959757234"/>
                  </a:ext>
                </a:extLst>
              </a:tr>
            </a:tbl>
          </a:graphicData>
        </a:graphic>
      </p:graphicFrame>
      <p:sp>
        <p:nvSpPr>
          <p:cNvPr id="7" name="TextovéPole 6">
            <a:extLst>
              <a:ext uri="{FF2B5EF4-FFF2-40B4-BE49-F238E27FC236}">
                <a16:creationId xmlns:a16="http://schemas.microsoft.com/office/drawing/2014/main" id="{22C9BD6F-840A-4443-96BE-47F8A7B8F060}"/>
              </a:ext>
            </a:extLst>
          </p:cNvPr>
          <p:cNvSpPr txBox="1"/>
          <p:nvPr/>
        </p:nvSpPr>
        <p:spPr>
          <a:xfrm>
            <a:off x="10309860" y="5400675"/>
            <a:ext cx="1630620" cy="1000125"/>
          </a:xfrm>
          <a:prstGeom prst="rect">
            <a:avLst/>
          </a:prstGeom>
          <a:solidFill>
            <a:schemeClr val="bg1"/>
          </a:solidFill>
        </p:spPr>
        <p:txBody>
          <a:bodyPr wrap="square" rtlCol="0">
            <a:spAutoFit/>
          </a:bodyPr>
          <a:lstStyle/>
          <a:p>
            <a:endParaRPr lang="cs-CZ" dirty="0"/>
          </a:p>
        </p:txBody>
      </p:sp>
    </p:spTree>
    <p:extLst>
      <p:ext uri="{BB962C8B-B14F-4D97-AF65-F5344CB8AC3E}">
        <p14:creationId xmlns:p14="http://schemas.microsoft.com/office/powerpoint/2010/main" val="3729455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4459875"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Vzory business modelů </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397850" y="1165412"/>
            <a:ext cx="9052268" cy="4469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1800" dirty="0">
                <a:latin typeface="Times New Roman" panose="02020603050405020304" pitchFamily="18" charset="0"/>
                <a:cs typeface="Times New Roman" panose="02020603050405020304" pitchFamily="18" charset="0"/>
              </a:rPr>
              <a:t>Osterwalder a Pigneur (2010) při popisu vzorů business modelu vychází z koncepcí:</a:t>
            </a:r>
          </a:p>
          <a:p>
            <a:pPr marL="0" indent="0">
              <a:buNone/>
            </a:pPr>
            <a:endParaRPr lang="cs-CZ" sz="1800"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cs-CZ" sz="1800" cap="all" dirty="0" err="1">
                <a:latin typeface="Times New Roman" panose="02020603050405020304" pitchFamily="18" charset="0"/>
                <a:cs typeface="Times New Roman" panose="02020603050405020304" pitchFamily="18" charset="0"/>
              </a:rPr>
              <a:t>unbundlingu</a:t>
            </a:r>
            <a:endParaRPr lang="cs-CZ" sz="1800" cap="all" dirty="0">
              <a:latin typeface="Times New Roman" panose="02020603050405020304" pitchFamily="18" charset="0"/>
              <a:cs typeface="Times New Roman" panose="02020603050405020304" pitchFamily="18" charset="0"/>
            </a:endParaRPr>
          </a:p>
          <a:p>
            <a:pPr marL="342900" indent="-342900">
              <a:buFont typeface="+mj-lt"/>
              <a:buAutoNum type="arabicPeriod"/>
            </a:pPr>
            <a:endParaRPr lang="cs-CZ" sz="1800" cap="all"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cs-CZ" sz="1800" cap="all" dirty="0">
                <a:latin typeface="Times New Roman" panose="02020603050405020304" pitchFamily="18" charset="0"/>
                <a:cs typeface="Times New Roman" panose="02020603050405020304" pitchFamily="18" charset="0"/>
              </a:rPr>
              <a:t>dlouhého chvostu</a:t>
            </a:r>
          </a:p>
          <a:p>
            <a:pPr marL="342900" indent="-342900">
              <a:buFont typeface="+mj-lt"/>
              <a:buAutoNum type="arabicPeriod"/>
            </a:pPr>
            <a:endParaRPr lang="cs-CZ" sz="1800" cap="all"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cs-CZ" sz="1800" cap="all" dirty="0">
                <a:latin typeface="Times New Roman" panose="02020603050405020304" pitchFamily="18" charset="0"/>
                <a:cs typeface="Times New Roman" panose="02020603050405020304" pitchFamily="18" charset="0"/>
              </a:rPr>
              <a:t>vícestranných platforem</a:t>
            </a:r>
          </a:p>
          <a:p>
            <a:pPr marL="342900" indent="-342900">
              <a:buFont typeface="+mj-lt"/>
              <a:buAutoNum type="arabicPeriod"/>
            </a:pPr>
            <a:endParaRPr lang="cs-CZ" sz="1800" cap="all"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cs-CZ" sz="1800" cap="all" dirty="0">
                <a:latin typeface="Times New Roman" panose="02020603050405020304" pitchFamily="18" charset="0"/>
                <a:cs typeface="Times New Roman" panose="02020603050405020304" pitchFamily="18" charset="0"/>
              </a:rPr>
              <a:t>business modelů zdarma</a:t>
            </a:r>
          </a:p>
          <a:p>
            <a:pPr marL="342900" indent="-342900">
              <a:buFont typeface="+mj-lt"/>
              <a:buAutoNum type="arabicPeriod"/>
            </a:pPr>
            <a:endParaRPr lang="cs-CZ" sz="1800" cap="all"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cs-CZ" sz="1800" cap="all" dirty="0">
                <a:latin typeface="Times New Roman" panose="02020603050405020304" pitchFamily="18" charset="0"/>
                <a:cs typeface="Times New Roman" panose="02020603050405020304" pitchFamily="18" charset="0"/>
              </a:rPr>
              <a:t>otevřených business modelů</a:t>
            </a:r>
            <a:endParaRPr lang="en-GB" altLang="cs-CZ" sz="1200" cap="all"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373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animEffect transition="in" filter="fade">
                                      <p:cBhvr>
                                        <p:cTn id="27" dur="500"/>
                                        <p:tgtEl>
                                          <p:spTgt spid="8">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10" end="10"/>
                                            </p:txEl>
                                          </p:spTgt>
                                        </p:tgtEl>
                                        <p:attrNameLst>
                                          <p:attrName>style.visibility</p:attrName>
                                        </p:attrNameLst>
                                      </p:cBhvr>
                                      <p:to>
                                        <p:strVal val="visible"/>
                                      </p:to>
                                    </p:set>
                                    <p:animEffect transition="in" filter="fade">
                                      <p:cBhvr>
                                        <p:cTn id="32"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9466053" cy="523220"/>
          </a:xfrm>
          <a:prstGeom prst="rect">
            <a:avLst/>
          </a:prstGeom>
        </p:spPr>
        <p:txBody>
          <a:bodyPr wrap="none">
            <a:spAutoFit/>
          </a:bodyPr>
          <a:lstStyle/>
          <a:p>
            <a:pPr lvl="0">
              <a:defRPr/>
            </a:pPr>
            <a:r>
              <a:rPr lang="cs-CZ" sz="2800" b="1" kern="0" dirty="0">
                <a:solidFill>
                  <a:srgbClr val="307871"/>
                </a:solidFill>
                <a:latin typeface="Times New Roman"/>
              </a:rPr>
              <a:t>Porovnání jednoduchého, komplexního a vícenásobného BM</a:t>
            </a:r>
          </a:p>
        </p:txBody>
      </p:sp>
      <p:sp>
        <p:nvSpPr>
          <p:cNvPr id="4" name="Obdélník 3">
            <a:extLst>
              <a:ext uri="{FF2B5EF4-FFF2-40B4-BE49-F238E27FC236}">
                <a16:creationId xmlns:a16="http://schemas.microsoft.com/office/drawing/2014/main" id="{A8CE51E1-A53E-40B1-AE9D-2934F73D6E22}"/>
              </a:ext>
            </a:extLst>
          </p:cNvPr>
          <p:cNvSpPr/>
          <p:nvPr/>
        </p:nvSpPr>
        <p:spPr>
          <a:xfrm>
            <a:off x="404055" y="1329850"/>
            <a:ext cx="9814766" cy="984885"/>
          </a:xfrm>
          <a:prstGeom prst="rect">
            <a:avLst/>
          </a:prstGeom>
        </p:spPr>
        <p:txBody>
          <a:bodyPr wrap="square">
            <a:spAutoFit/>
          </a:bodyPr>
          <a:lstStyle/>
          <a:p>
            <a:endParaRPr lang="cs-CZ"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p:sp>
        <p:nvSpPr>
          <p:cNvPr id="7" name="TextovéPole 6">
            <a:extLst>
              <a:ext uri="{FF2B5EF4-FFF2-40B4-BE49-F238E27FC236}">
                <a16:creationId xmlns:a16="http://schemas.microsoft.com/office/drawing/2014/main" id="{22C9BD6F-840A-4443-96BE-47F8A7B8F060}"/>
              </a:ext>
            </a:extLst>
          </p:cNvPr>
          <p:cNvSpPr txBox="1"/>
          <p:nvPr/>
        </p:nvSpPr>
        <p:spPr>
          <a:xfrm>
            <a:off x="10309860" y="5400675"/>
            <a:ext cx="1630620" cy="1000125"/>
          </a:xfrm>
          <a:prstGeom prst="rect">
            <a:avLst/>
          </a:prstGeom>
          <a:solidFill>
            <a:schemeClr val="bg1"/>
          </a:solidFill>
        </p:spPr>
        <p:txBody>
          <a:bodyPr wrap="square" rtlCol="0">
            <a:spAutoFit/>
          </a:bodyPr>
          <a:lstStyle/>
          <a:p>
            <a:endParaRPr lang="cs-CZ" dirty="0"/>
          </a:p>
        </p:txBody>
      </p:sp>
      <p:pic>
        <p:nvPicPr>
          <p:cNvPr id="6" name="Obrázek 5">
            <a:extLst>
              <a:ext uri="{FF2B5EF4-FFF2-40B4-BE49-F238E27FC236}">
                <a16:creationId xmlns:a16="http://schemas.microsoft.com/office/drawing/2014/main" id="{B33C7486-4F9D-477F-BB18-0AB301D45968}"/>
              </a:ext>
            </a:extLst>
          </p:cNvPr>
          <p:cNvPicPr>
            <a:picLocks noChangeAspect="1"/>
          </p:cNvPicPr>
          <p:nvPr/>
        </p:nvPicPr>
        <p:blipFill rotWithShape="1">
          <a:blip r:embed="rId2"/>
          <a:srcRect l="24596" t="24111" r="23625" b="10001"/>
          <a:stretch/>
        </p:blipFill>
        <p:spPr>
          <a:xfrm>
            <a:off x="251520" y="998923"/>
            <a:ext cx="7114480" cy="5092397"/>
          </a:xfrm>
          <a:prstGeom prst="rect">
            <a:avLst/>
          </a:prstGeom>
        </p:spPr>
      </p:pic>
      <p:sp>
        <p:nvSpPr>
          <p:cNvPr id="8" name="Obdélník 7">
            <a:extLst>
              <a:ext uri="{FF2B5EF4-FFF2-40B4-BE49-F238E27FC236}">
                <a16:creationId xmlns:a16="http://schemas.microsoft.com/office/drawing/2014/main" id="{2CB30E6D-A3EC-419C-9844-E95C09F11C5C}"/>
              </a:ext>
            </a:extLst>
          </p:cNvPr>
          <p:cNvSpPr/>
          <p:nvPr/>
        </p:nvSpPr>
        <p:spPr>
          <a:xfrm>
            <a:off x="251520" y="6091320"/>
            <a:ext cx="5404266" cy="215444"/>
          </a:xfrm>
          <a:prstGeom prst="rect">
            <a:avLst/>
          </a:prstGeom>
        </p:spPr>
        <p:txBody>
          <a:bodyPr wrap="square">
            <a:spAutoFit/>
          </a:bodyPr>
          <a:lstStyle/>
          <a:p>
            <a:r>
              <a:rPr lang="cs-CZ" sz="800" dirty="0">
                <a:latin typeface="Times New Roman" panose="02020603050405020304" pitchFamily="18" charset="0"/>
                <a:cs typeface="Times New Roman" panose="02020603050405020304" pitchFamily="18" charset="0"/>
              </a:rPr>
              <a:t>Zdroj: vlastní zpracování dle Osterwalder a Pigneur (2015, s. 233))</a:t>
            </a:r>
          </a:p>
        </p:txBody>
      </p:sp>
      <p:sp>
        <p:nvSpPr>
          <p:cNvPr id="10" name="Obdélník 9">
            <a:extLst>
              <a:ext uri="{FF2B5EF4-FFF2-40B4-BE49-F238E27FC236}">
                <a16:creationId xmlns:a16="http://schemas.microsoft.com/office/drawing/2014/main" id="{ADCF3140-7B6A-4003-9053-4DFA74039EB5}"/>
              </a:ext>
            </a:extLst>
          </p:cNvPr>
          <p:cNvSpPr/>
          <p:nvPr/>
        </p:nvSpPr>
        <p:spPr>
          <a:xfrm>
            <a:off x="7517641" y="1446630"/>
            <a:ext cx="4176759" cy="4247317"/>
          </a:xfrm>
          <a:prstGeom prst="rect">
            <a:avLst/>
          </a:prstGeom>
        </p:spPr>
        <p:txBody>
          <a:bodyPr wrap="square">
            <a:spAutoFit/>
          </a:bodyPr>
          <a:lstStyle/>
          <a:p>
            <a:r>
              <a:rPr lang="cs-CZ" b="1" kern="0" dirty="0">
                <a:solidFill>
                  <a:srgbClr val="307871"/>
                </a:solidFill>
                <a:latin typeface="Times New Roman"/>
                <a:ea typeface="+mj-ea"/>
                <a:cs typeface="+mj-cs"/>
              </a:rPr>
              <a:t>Stupně autonomie </a:t>
            </a:r>
            <a:r>
              <a:rPr lang="cs-CZ" kern="0" dirty="0">
                <a:solidFill>
                  <a:srgbClr val="307871"/>
                </a:solidFill>
                <a:latin typeface="Times New Roman"/>
                <a:ea typeface="+mj-ea"/>
                <a:cs typeface="+mj-cs"/>
              </a:rPr>
              <a:t>BM</a:t>
            </a:r>
          </a:p>
          <a:p>
            <a:pPr marL="285750" indent="-285750">
              <a:buFont typeface="Arial" panose="020B0604020202020204" pitchFamily="34" charset="0"/>
              <a:buChar char="•"/>
            </a:pPr>
            <a:r>
              <a:rPr lang="cs-CZ" kern="0" dirty="0">
                <a:solidFill>
                  <a:srgbClr val="307871"/>
                </a:solidFill>
                <a:latin typeface="Times New Roman"/>
                <a:ea typeface="+mj-ea"/>
                <a:cs typeface="+mj-cs"/>
              </a:rPr>
              <a:t>od úplné integrace do jednoho modelu (jednotná nabízená hodnota nebo s minimální odlišností), </a:t>
            </a:r>
          </a:p>
          <a:p>
            <a:pPr marL="285750" indent="-285750">
              <a:buFont typeface="Arial" panose="020B0604020202020204" pitchFamily="34" charset="0"/>
              <a:buChar char="•"/>
            </a:pPr>
            <a:r>
              <a:rPr lang="cs-CZ" kern="0" dirty="0">
                <a:solidFill>
                  <a:srgbClr val="307871"/>
                </a:solidFill>
                <a:latin typeface="Times New Roman"/>
                <a:ea typeface="+mj-ea"/>
                <a:cs typeface="+mj-cs"/>
              </a:rPr>
              <a:t>přes druhou fázi, částečné autonomie, kde je možné řídit modely, které se vzájemně mohou prolínat a využívat ze synergie bloků daných business modelů, </a:t>
            </a:r>
          </a:p>
          <a:p>
            <a:pPr marL="285750" indent="-285750">
              <a:buFont typeface="Arial" panose="020B0604020202020204" pitchFamily="34" charset="0"/>
              <a:buChar char="•"/>
            </a:pPr>
            <a:r>
              <a:rPr lang="cs-CZ" kern="0" dirty="0">
                <a:solidFill>
                  <a:srgbClr val="307871"/>
                </a:solidFill>
                <a:latin typeface="Times New Roman"/>
                <a:ea typeface="+mj-ea"/>
                <a:cs typeface="+mj-cs"/>
              </a:rPr>
              <a:t>až po třetí fázi, která je prezentována oddělením business modelů, které potřebují své vlastní řízení a ekosystém. </a:t>
            </a:r>
          </a:p>
          <a:p>
            <a:endParaRPr lang="cs-CZ" kern="0" dirty="0">
              <a:solidFill>
                <a:srgbClr val="307871"/>
              </a:solidFill>
              <a:latin typeface="Times New Roman"/>
              <a:ea typeface="+mj-ea"/>
              <a:cs typeface="+mj-cs"/>
            </a:endParaRPr>
          </a:p>
          <a:p>
            <a:r>
              <a:rPr lang="cs-CZ" kern="0" dirty="0">
                <a:solidFill>
                  <a:srgbClr val="307871"/>
                </a:solidFill>
                <a:highlight>
                  <a:srgbClr val="FFFF00"/>
                </a:highlight>
                <a:latin typeface="Times New Roman"/>
                <a:ea typeface="+mj-ea"/>
                <a:cs typeface="+mj-cs"/>
              </a:rPr>
              <a:t>S rostoucím konfliktním potenciálem a nesourodostí se zvyšují nároky na větší autonomii business modelů.</a:t>
            </a:r>
          </a:p>
        </p:txBody>
      </p:sp>
    </p:spTree>
    <p:extLst>
      <p:ext uri="{BB962C8B-B14F-4D97-AF65-F5344CB8AC3E}">
        <p14:creationId xmlns:p14="http://schemas.microsoft.com/office/powerpoint/2010/main" val="337562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fade">
                                      <p:cBhvr>
                                        <p:cTn id="27"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4596130" cy="584775"/>
          </a:xfrm>
          <a:prstGeom prst="rect">
            <a:avLst/>
          </a:prstGeom>
        </p:spPr>
        <p:txBody>
          <a:bodyPr wrap="none">
            <a:spAutoFit/>
          </a:bodyPr>
          <a:lstStyle/>
          <a:p>
            <a:pPr lvl="0">
              <a:defRPr/>
            </a:pPr>
            <a:r>
              <a:rPr lang="cs-CZ" sz="3200" b="1" kern="0" dirty="0">
                <a:solidFill>
                  <a:srgbClr val="307871"/>
                </a:solidFill>
                <a:latin typeface="Times New Roman"/>
              </a:rPr>
              <a:t>Příklad – značka Nescafé</a:t>
            </a:r>
          </a:p>
        </p:txBody>
      </p:sp>
      <p:sp>
        <p:nvSpPr>
          <p:cNvPr id="4" name="Obdélník 3">
            <a:extLst>
              <a:ext uri="{FF2B5EF4-FFF2-40B4-BE49-F238E27FC236}">
                <a16:creationId xmlns:a16="http://schemas.microsoft.com/office/drawing/2014/main" id="{A8CE51E1-A53E-40B1-AE9D-2934F73D6E22}"/>
              </a:ext>
            </a:extLst>
          </p:cNvPr>
          <p:cNvSpPr/>
          <p:nvPr/>
        </p:nvSpPr>
        <p:spPr>
          <a:xfrm>
            <a:off x="251520" y="1273050"/>
            <a:ext cx="9814766" cy="5601533"/>
          </a:xfrm>
          <a:prstGeom prst="rect">
            <a:avLst/>
          </a:prstGeom>
        </p:spPr>
        <p:txBody>
          <a:bodyPr wrap="square">
            <a:spAutoFit/>
          </a:bodyPr>
          <a:lstStyle/>
          <a:p>
            <a:r>
              <a:rPr lang="cs-CZ" sz="2000" i="1" kern="0" dirty="0">
                <a:solidFill>
                  <a:srgbClr val="307871"/>
                </a:solidFill>
                <a:latin typeface="Times New Roman"/>
                <a:ea typeface="+mj-ea"/>
                <a:cs typeface="+mj-cs"/>
              </a:rPr>
              <a:t>Jedním z příkladů integrace je značka Nescafé společnosti Nestlé </a:t>
            </a:r>
            <a:r>
              <a:rPr lang="cs-CZ" sz="2000" i="1" kern="0" dirty="0" err="1">
                <a:solidFill>
                  <a:srgbClr val="307871"/>
                </a:solidFill>
                <a:latin typeface="Times New Roman"/>
                <a:ea typeface="+mj-ea"/>
                <a:cs typeface="+mj-cs"/>
              </a:rPr>
              <a:t>Nespresso</a:t>
            </a:r>
            <a:r>
              <a:rPr lang="cs-CZ" sz="2000" i="1" kern="0" dirty="0">
                <a:solidFill>
                  <a:srgbClr val="307871"/>
                </a:solidFill>
                <a:latin typeface="Times New Roman"/>
                <a:ea typeface="+mj-ea"/>
                <a:cs typeface="+mj-cs"/>
              </a:rPr>
              <a:t> S.A., kdy jsou </a:t>
            </a:r>
            <a:r>
              <a:rPr lang="cs-CZ" sz="2000" b="1" i="1" kern="0" dirty="0">
                <a:solidFill>
                  <a:srgbClr val="307871"/>
                </a:solidFill>
                <a:latin typeface="Times New Roman"/>
                <a:ea typeface="+mj-ea"/>
                <a:cs typeface="+mj-cs"/>
              </a:rPr>
              <a:t>integrovány dva business modely, jeden pro kávové kapsle a druhý pro kávovary</a:t>
            </a:r>
            <a:r>
              <a:rPr lang="cs-CZ" sz="2000" i="1" kern="0" dirty="0">
                <a:solidFill>
                  <a:srgbClr val="307871"/>
                </a:solidFill>
                <a:latin typeface="Times New Roman"/>
                <a:ea typeface="+mj-ea"/>
                <a:cs typeface="+mj-cs"/>
              </a:rPr>
              <a:t>. </a:t>
            </a:r>
          </a:p>
          <a:p>
            <a:endParaRPr lang="cs-CZ" sz="2000" i="1" kern="0" dirty="0">
              <a:solidFill>
                <a:srgbClr val="307871"/>
              </a:solidFill>
              <a:latin typeface="Times New Roman"/>
              <a:ea typeface="+mj-ea"/>
              <a:cs typeface="+mj-cs"/>
            </a:endParaRPr>
          </a:p>
          <a:p>
            <a:endParaRPr lang="cs-CZ" sz="2000" i="1" kern="0" dirty="0">
              <a:solidFill>
                <a:srgbClr val="307871"/>
              </a:solidFill>
              <a:latin typeface="Times New Roman"/>
              <a:ea typeface="+mj-ea"/>
              <a:cs typeface="+mj-cs"/>
            </a:endParaRPr>
          </a:p>
          <a:p>
            <a:r>
              <a:rPr lang="cs-CZ" sz="2000" i="1" kern="0" dirty="0">
                <a:solidFill>
                  <a:srgbClr val="307871"/>
                </a:solidFill>
                <a:latin typeface="Times New Roman"/>
                <a:ea typeface="+mj-ea"/>
                <a:cs typeface="+mj-cs"/>
              </a:rPr>
              <a:t>Pro masový trh je primárně určená značka </a:t>
            </a:r>
            <a:r>
              <a:rPr lang="cs-CZ" sz="2000" b="1" i="1" kern="0" dirty="0">
                <a:solidFill>
                  <a:srgbClr val="307871"/>
                </a:solidFill>
                <a:latin typeface="Times New Roman"/>
                <a:ea typeface="+mj-ea"/>
                <a:cs typeface="+mj-cs"/>
              </a:rPr>
              <a:t>Nescafé</a:t>
            </a:r>
            <a:r>
              <a:rPr lang="cs-CZ" sz="2000" i="1" kern="0" dirty="0">
                <a:solidFill>
                  <a:srgbClr val="307871"/>
                </a:solidFill>
                <a:latin typeface="Times New Roman"/>
                <a:ea typeface="+mj-ea"/>
                <a:cs typeface="+mj-cs"/>
              </a:rPr>
              <a:t> využívající stejné distribuční cesty (maloobchod, online prodej), stejné komunikační nástroje (zákaznické centrum, maloobchod) jako značka </a:t>
            </a:r>
            <a:r>
              <a:rPr lang="cs-CZ" sz="2000" b="1" i="1" kern="0" dirty="0">
                <a:solidFill>
                  <a:srgbClr val="307871"/>
                </a:solidFill>
                <a:latin typeface="Times New Roman"/>
                <a:ea typeface="+mj-ea"/>
                <a:cs typeface="+mj-cs"/>
              </a:rPr>
              <a:t>Dolce Gusto </a:t>
            </a:r>
            <a:r>
              <a:rPr lang="cs-CZ" sz="2000" i="1" kern="0" dirty="0">
                <a:solidFill>
                  <a:srgbClr val="307871"/>
                </a:solidFill>
                <a:latin typeface="Times New Roman"/>
                <a:ea typeface="+mj-ea"/>
                <a:cs typeface="+mj-cs"/>
              </a:rPr>
              <a:t>pro střední příjmové segmenty. Nabízená hodnota se liší dle segmentů – Nescafé, instantní káva a Dolce gusto – kávové kapsle a kávovary dostupné masovému trhu.  </a:t>
            </a:r>
          </a:p>
          <a:p>
            <a:endParaRPr lang="cs-CZ" sz="2000" i="1" kern="0" dirty="0">
              <a:solidFill>
                <a:srgbClr val="307871"/>
              </a:solidFill>
              <a:latin typeface="Times New Roman"/>
              <a:ea typeface="+mj-ea"/>
              <a:cs typeface="+mj-cs"/>
            </a:endParaRPr>
          </a:p>
          <a:p>
            <a:endParaRPr lang="cs-CZ" sz="2000" i="1" kern="0" dirty="0">
              <a:solidFill>
                <a:srgbClr val="307871"/>
              </a:solidFill>
              <a:latin typeface="Times New Roman"/>
              <a:ea typeface="+mj-ea"/>
              <a:cs typeface="+mj-cs"/>
            </a:endParaRPr>
          </a:p>
          <a:p>
            <a:r>
              <a:rPr lang="cs-CZ" sz="2000" i="1" kern="0" dirty="0">
                <a:solidFill>
                  <a:srgbClr val="307871"/>
                </a:solidFill>
                <a:latin typeface="Times New Roman"/>
                <a:ea typeface="+mj-ea"/>
                <a:cs typeface="+mj-cs"/>
              </a:rPr>
              <a:t>Třetím business modelem firmy je </a:t>
            </a:r>
            <a:r>
              <a:rPr lang="cs-CZ" sz="2000" b="1" i="1" kern="0" dirty="0" err="1">
                <a:solidFill>
                  <a:srgbClr val="307871"/>
                </a:solidFill>
                <a:latin typeface="Times New Roman"/>
                <a:ea typeface="+mj-ea"/>
                <a:cs typeface="+mj-cs"/>
              </a:rPr>
              <a:t>Nespresso</a:t>
            </a:r>
            <a:r>
              <a:rPr lang="cs-CZ" sz="2000" i="1" kern="0" dirty="0">
                <a:solidFill>
                  <a:srgbClr val="307871"/>
                </a:solidFill>
                <a:latin typeface="Times New Roman"/>
                <a:ea typeface="+mj-ea"/>
                <a:cs typeface="+mj-cs"/>
              </a:rPr>
              <a:t>, které cílí na vyšší příjmové segmenty s nabídkou vysoké kvality kávy (segmenty domácnosti, kanceláře), zde dochází k prolínání např. v bloku klíčových činností (výroba, marketing), ale liší se segmenty, nabízenou hodnotou a způsobem budování vztahů (např. </a:t>
            </a:r>
            <a:r>
              <a:rPr lang="cs-CZ" sz="2000" i="1" kern="0" dirty="0" err="1">
                <a:solidFill>
                  <a:srgbClr val="307871"/>
                </a:solidFill>
                <a:latin typeface="Times New Roman"/>
                <a:ea typeface="+mj-ea"/>
                <a:cs typeface="+mj-cs"/>
              </a:rPr>
              <a:t>nespresso</a:t>
            </a:r>
            <a:r>
              <a:rPr lang="cs-CZ" sz="2000" i="1" kern="0" dirty="0">
                <a:solidFill>
                  <a:srgbClr val="307871"/>
                </a:solidFill>
                <a:latin typeface="Times New Roman"/>
                <a:ea typeface="+mj-ea"/>
                <a:cs typeface="+mj-cs"/>
              </a:rPr>
              <a:t> club, </a:t>
            </a:r>
            <a:r>
              <a:rPr lang="cs-CZ" sz="2000" i="1" kern="0" dirty="0" err="1">
                <a:solidFill>
                  <a:srgbClr val="307871"/>
                </a:solidFill>
                <a:latin typeface="Times New Roman"/>
                <a:ea typeface="+mj-ea"/>
                <a:cs typeface="+mj-cs"/>
              </a:rPr>
              <a:t>nespresso</a:t>
            </a:r>
            <a:r>
              <a:rPr lang="cs-CZ" sz="2000" i="1" kern="0" dirty="0">
                <a:solidFill>
                  <a:srgbClr val="307871"/>
                </a:solidFill>
                <a:latin typeface="Times New Roman"/>
                <a:ea typeface="+mj-ea"/>
                <a:cs typeface="+mj-cs"/>
              </a:rPr>
              <a:t> </a:t>
            </a:r>
            <a:r>
              <a:rPr lang="cs-CZ" sz="2000" i="1" kern="0" dirty="0" err="1">
                <a:solidFill>
                  <a:srgbClr val="307871"/>
                </a:solidFill>
                <a:latin typeface="Times New Roman"/>
                <a:ea typeface="+mj-ea"/>
                <a:cs typeface="+mj-cs"/>
              </a:rPr>
              <a:t>boutiques</a:t>
            </a:r>
            <a:r>
              <a:rPr lang="cs-CZ" sz="2000" i="1" kern="0" dirty="0">
                <a:solidFill>
                  <a:srgbClr val="307871"/>
                </a:solidFill>
                <a:latin typeface="Times New Roman"/>
                <a:ea typeface="+mj-ea"/>
                <a:cs typeface="+mj-cs"/>
              </a:rPr>
              <a:t>).</a:t>
            </a:r>
          </a:p>
          <a:p>
            <a:endParaRPr lang="cs-CZ" kern="0" dirty="0">
              <a:solidFill>
                <a:srgbClr val="307871"/>
              </a:solidFill>
              <a:latin typeface="Times New Roman"/>
              <a:ea typeface="+mj-ea"/>
              <a:cs typeface="+mj-cs"/>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000" dirty="0">
              <a:latin typeface="Times New Roman" panose="02020603050405020304" pitchFamily="18" charset="0"/>
              <a:cs typeface="Times New Roman" panose="02020603050405020304" pitchFamily="18" charset="0"/>
            </a:endParaRPr>
          </a:p>
        </p:txBody>
      </p:sp>
      <p:pic>
        <p:nvPicPr>
          <p:cNvPr id="3074" name="Picture 2" descr="https://cdn.myshoptet.com/usr/www.nemeckyeshop.cz/user/shop/big/281493-1_cx.jpg?63259baf">
            <a:extLst>
              <a:ext uri="{FF2B5EF4-FFF2-40B4-BE49-F238E27FC236}">
                <a16:creationId xmlns:a16="http://schemas.microsoft.com/office/drawing/2014/main" id="{3B530138-5B4F-48DA-BD35-A2AEC6AB663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240" r="24373"/>
          <a:stretch/>
        </p:blipFill>
        <p:spPr bwMode="auto">
          <a:xfrm>
            <a:off x="10403840" y="1574800"/>
            <a:ext cx="717755" cy="11125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RUPS KP123B31 Nescafé Dolce Gusto Mini Me a kapsle NESCAFÉ Dolce Gusto 6 balení CZ - Kávovar na kapsle">
            <a:extLst>
              <a:ext uri="{FF2B5EF4-FFF2-40B4-BE49-F238E27FC236}">
                <a16:creationId xmlns:a16="http://schemas.microsoft.com/office/drawing/2014/main" id="{460C25D8-041B-4F98-A142-E40723FAD85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00" t="8967" r="4667" b="21083"/>
          <a:stretch/>
        </p:blipFill>
        <p:spPr bwMode="auto">
          <a:xfrm>
            <a:off x="10111680" y="2849880"/>
            <a:ext cx="1828800" cy="1464784"/>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ED6C1637-6E2E-47CA-8A49-6EC471319FCD}"/>
              </a:ext>
            </a:extLst>
          </p:cNvPr>
          <p:cNvPicPr>
            <a:picLocks noChangeAspect="1"/>
          </p:cNvPicPr>
          <p:nvPr/>
        </p:nvPicPr>
        <p:blipFill rotWithShape="1">
          <a:blip r:embed="rId4"/>
          <a:srcRect l="9044" r="10533"/>
          <a:stretch/>
        </p:blipFill>
        <p:spPr>
          <a:xfrm>
            <a:off x="10111680" y="4477224"/>
            <a:ext cx="1248105" cy="1551940"/>
          </a:xfrm>
          <a:prstGeom prst="rect">
            <a:avLst/>
          </a:prstGeom>
        </p:spPr>
      </p:pic>
    </p:spTree>
    <p:extLst>
      <p:ext uri="{BB962C8B-B14F-4D97-AF65-F5344CB8AC3E}">
        <p14:creationId xmlns:p14="http://schemas.microsoft.com/office/powerpoint/2010/main" val="38415750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031599"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Shrnutí (Blok 5)</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251521" y="1421461"/>
            <a:ext cx="10256058" cy="47209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000" dirty="0">
                <a:latin typeface="Times New Roman" panose="02020603050405020304" pitchFamily="18" charset="0"/>
                <a:cs typeface="Times New Roman" panose="02020603050405020304" pitchFamily="18" charset="0"/>
              </a:rPr>
              <a:t>VARIM umožňuje efektivně a rychle zhodnotit business model zodpovězením otázek souvisejících s hodnotou, přizpůsobivostí, nenapodobitelností, vzácností a monetizací. Kromě toho lze rámec VARIM použít k porovnání různých business modelů a produktů jak interně ve firmě, tak externě mezi konkurenty.</a:t>
            </a:r>
          </a:p>
          <a:p>
            <a:r>
              <a:rPr lang="cs-CZ" sz="2000" dirty="0">
                <a:latin typeface="Times New Roman" panose="02020603050405020304" pitchFamily="18" charset="0"/>
                <a:cs typeface="Times New Roman" panose="02020603050405020304" pitchFamily="18" charset="0"/>
              </a:rPr>
              <a:t>VARIM pomůže stanovit strategii – udržitelná konkurenční výhoda na základě hodnocení aspektů VARIM rámce </a:t>
            </a:r>
            <a:r>
              <a:rPr lang="cs-CZ" sz="1600" dirty="0">
                <a:latin typeface="Times New Roman" panose="02020603050405020304" pitchFamily="18" charset="0"/>
                <a:cs typeface="Times New Roman" panose="02020603050405020304" pitchFamily="18" charset="0"/>
              </a:rPr>
              <a:t>(hodnota, přizpůsobivost, vzácnost/jedinečnost, nenapodobitelnost a schopnost vydělávat a generovat příjmy). </a:t>
            </a:r>
          </a:p>
          <a:p>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Pro řízení více BM lze využít 3 kritéria:</a:t>
            </a:r>
          </a:p>
          <a:p>
            <a:pPr lvl="1"/>
            <a:r>
              <a:rPr lang="cs-CZ" sz="1600" dirty="0">
                <a:latin typeface="Times New Roman" panose="02020603050405020304" pitchFamily="18" charset="0"/>
                <a:cs typeface="Times New Roman" panose="02020603050405020304" pitchFamily="18" charset="0"/>
              </a:rPr>
              <a:t>Prvním kritériem je určitá míra </a:t>
            </a:r>
            <a:r>
              <a:rPr lang="cs-CZ" sz="1600" b="1" dirty="0">
                <a:latin typeface="Times New Roman" panose="02020603050405020304" pitchFamily="18" charset="0"/>
                <a:cs typeface="Times New Roman" panose="02020603050405020304" pitchFamily="18" charset="0"/>
              </a:rPr>
              <a:t>podobnosti</a:t>
            </a:r>
            <a:r>
              <a:rPr lang="cs-CZ" sz="1600" dirty="0">
                <a:latin typeface="Times New Roman" panose="02020603050405020304" pitchFamily="18" charset="0"/>
                <a:cs typeface="Times New Roman" panose="02020603050405020304" pitchFamily="18" charset="0"/>
              </a:rPr>
              <a:t> nebo mezi jednotlivými bloky více modelů.</a:t>
            </a:r>
          </a:p>
          <a:p>
            <a:pPr lvl="1"/>
            <a:r>
              <a:rPr lang="cs-CZ" sz="1600" dirty="0">
                <a:latin typeface="Times New Roman" panose="02020603050405020304" pitchFamily="18" charset="0"/>
                <a:cs typeface="Times New Roman" panose="02020603050405020304" pitchFamily="18" charset="0"/>
              </a:rPr>
              <a:t>Druhým kritériem je </a:t>
            </a:r>
            <a:r>
              <a:rPr lang="cs-CZ" sz="1600" b="1" dirty="0">
                <a:latin typeface="Times New Roman" panose="02020603050405020304" pitchFamily="18" charset="0"/>
                <a:cs typeface="Times New Roman" panose="02020603050405020304" pitchFamily="18" charset="0"/>
              </a:rPr>
              <a:t>synergický</a:t>
            </a:r>
            <a:r>
              <a:rPr lang="cs-CZ" sz="1600" dirty="0">
                <a:latin typeface="Times New Roman" panose="02020603050405020304" pitchFamily="18" charset="0"/>
                <a:cs typeface="Times New Roman" panose="02020603050405020304" pitchFamily="18" charset="0"/>
              </a:rPr>
              <a:t> potenciál business modelů.</a:t>
            </a:r>
          </a:p>
          <a:p>
            <a:pPr lvl="1"/>
            <a:r>
              <a:rPr lang="cs-CZ" sz="1600" dirty="0">
                <a:latin typeface="Times New Roman" panose="02020603050405020304" pitchFamily="18" charset="0"/>
                <a:cs typeface="Times New Roman" panose="02020603050405020304" pitchFamily="18" charset="0"/>
              </a:rPr>
              <a:t>Třetím rozhodujícím kritériem je potenciál pro </a:t>
            </a:r>
            <a:r>
              <a:rPr lang="cs-CZ" sz="1600" b="1" dirty="0">
                <a:latin typeface="Times New Roman" panose="02020603050405020304" pitchFamily="18" charset="0"/>
                <a:cs typeface="Times New Roman" panose="02020603050405020304" pitchFamily="18" charset="0"/>
              </a:rPr>
              <a:t>konflikty</a:t>
            </a:r>
            <a:r>
              <a:rPr lang="cs-CZ" sz="1600" dirty="0">
                <a:latin typeface="Times New Roman" panose="02020603050405020304" pitchFamily="18" charset="0"/>
                <a:cs typeface="Times New Roman" panose="02020603050405020304" pitchFamily="18" charset="0"/>
              </a:rPr>
              <a:t> (rozpory) mezi jednotlivými bloky daných business modelů. </a:t>
            </a:r>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S rostoucím konfliktním potenciálem a nesourodostí se zvyšují nároky na větší autonomii business modelů!!!</a:t>
            </a:r>
          </a:p>
          <a:p>
            <a:endParaRPr lang="cs-CZ" sz="2000" dirty="0">
              <a:latin typeface="Times New Roman" panose="02020603050405020304" pitchFamily="18" charset="0"/>
              <a:cs typeface="Times New Roman" panose="02020603050405020304" pitchFamily="18" charset="0"/>
            </a:endParaRPr>
          </a:p>
          <a:p>
            <a:endParaRPr lang="cs-CZ" sz="2000" dirty="0">
              <a:latin typeface="Times New Roman" panose="02020603050405020304" pitchFamily="18" charset="0"/>
              <a:cs typeface="Times New Roman" panose="02020603050405020304" pitchFamily="18" charset="0"/>
            </a:endParaRPr>
          </a:p>
          <a:p>
            <a:endParaRPr lang="cs-CZ"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135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fade">
                                      <p:cBhvr>
                                        <p:cTn id="32" dur="500"/>
                                        <p:tgtEl>
                                          <p:spTgt spid="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7" end="7"/>
                                            </p:txEl>
                                          </p:spTgt>
                                        </p:tgtEl>
                                        <p:attrNameLst>
                                          <p:attrName>style.visibility</p:attrName>
                                        </p:attrNameLst>
                                      </p:cBhvr>
                                      <p:to>
                                        <p:strVal val="visible"/>
                                      </p:to>
                                    </p:set>
                                    <p:animEffect transition="in" filter="fade">
                                      <p:cBhvr>
                                        <p:cTn id="37"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359403" y="2556621"/>
            <a:ext cx="11473182" cy="2205567"/>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2804157" y="3108127"/>
            <a:ext cx="6816757" cy="1102554"/>
          </a:xfrm>
          <a:prstGeom prst="rect">
            <a:avLst/>
          </a:prstGeom>
        </p:spPr>
        <p:txBody>
          <a:bodyPr anchor="t">
            <a:normAutofit fontScale="90000"/>
          </a:bodyPr>
          <a:lstStyle/>
          <a:p>
            <a:pPr algn="ctr"/>
            <a:r>
              <a:rPr lang="cs-CZ" sz="5333" b="1" dirty="0">
                <a:solidFill>
                  <a:schemeClr val="bg1"/>
                </a:solidFill>
                <a:latin typeface="Times New Roman" panose="02020603050405020304" pitchFamily="18" charset="0"/>
                <a:cs typeface="Times New Roman" panose="02020603050405020304" pitchFamily="18" charset="0"/>
              </a:rPr>
              <a:t>Dotazy a diskuse…</a:t>
            </a:r>
            <a:br>
              <a:rPr lang="cs-CZ" sz="5333" b="1" dirty="0">
                <a:solidFill>
                  <a:schemeClr val="bg1"/>
                </a:solidFill>
                <a:latin typeface="Times New Roman" panose="02020603050405020304" pitchFamily="18" charset="0"/>
                <a:cs typeface="Times New Roman" panose="02020603050405020304" pitchFamily="18" charset="0"/>
              </a:rPr>
            </a:br>
            <a:br>
              <a:rPr lang="cs-CZ" sz="5333" b="1" dirty="0">
                <a:solidFill>
                  <a:schemeClr val="bg1"/>
                </a:solidFill>
                <a:latin typeface="Times New Roman" panose="02020603050405020304" pitchFamily="18" charset="0"/>
                <a:cs typeface="Times New Roman" panose="02020603050405020304" pitchFamily="18" charset="0"/>
              </a:rPr>
            </a:br>
            <a:endParaRPr lang="en-GB" sz="5333"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84243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390030" y="1127868"/>
            <a:ext cx="9883523" cy="4986307"/>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623392" y="932723"/>
            <a:ext cx="6816757" cy="2880320"/>
          </a:xfrm>
          <a:prstGeom prst="rect">
            <a:avLst/>
          </a:prstGeom>
        </p:spPr>
        <p:txBody>
          <a:bodyPr anchor="t">
            <a:normAutofit fontScale="90000"/>
          </a:bodyPr>
          <a:lstStyle/>
          <a:p>
            <a:br>
              <a:rPr lang="cs-CZ" sz="5333" b="1" dirty="0">
                <a:solidFill>
                  <a:schemeClr val="bg1"/>
                </a:solidFill>
                <a:latin typeface="Times New Roman" panose="02020603050405020304" pitchFamily="18" charset="0"/>
                <a:cs typeface="Times New Roman" panose="02020603050405020304" pitchFamily="18" charset="0"/>
              </a:rPr>
            </a:br>
            <a:r>
              <a:rPr lang="cs-CZ" sz="5333" b="1" dirty="0">
                <a:solidFill>
                  <a:schemeClr val="bg1"/>
                </a:solidFill>
                <a:latin typeface="Times New Roman" panose="02020603050405020304" pitchFamily="18" charset="0"/>
                <a:cs typeface="Times New Roman" panose="02020603050405020304" pitchFamily="18" charset="0"/>
              </a:rPr>
              <a:t>Děkuji za pozornost</a:t>
            </a:r>
            <a:br>
              <a:rPr lang="cs-CZ" sz="5333" b="1" dirty="0">
                <a:solidFill>
                  <a:schemeClr val="bg1"/>
                </a:solidFill>
                <a:latin typeface="Times New Roman" panose="02020603050405020304" pitchFamily="18" charset="0"/>
                <a:cs typeface="Times New Roman" panose="02020603050405020304" pitchFamily="18" charset="0"/>
              </a:rPr>
            </a:br>
            <a:br>
              <a:rPr lang="cs-CZ" sz="5333" b="1" dirty="0">
                <a:solidFill>
                  <a:schemeClr val="bg1"/>
                </a:solidFill>
                <a:latin typeface="Times New Roman" panose="02020603050405020304" pitchFamily="18" charset="0"/>
                <a:cs typeface="Times New Roman" panose="02020603050405020304" pitchFamily="18" charset="0"/>
              </a:rPr>
            </a:br>
            <a:br>
              <a:rPr lang="cs-CZ" sz="5333" b="1" dirty="0">
                <a:solidFill>
                  <a:schemeClr val="bg1"/>
                </a:solidFill>
                <a:latin typeface="Times New Roman" panose="02020603050405020304" pitchFamily="18" charset="0"/>
                <a:cs typeface="Times New Roman" panose="02020603050405020304" pitchFamily="18" charset="0"/>
              </a:rPr>
            </a:br>
            <a:endParaRPr lang="cs-CZ" sz="5333" b="1" dirty="0">
              <a:solidFill>
                <a:schemeClr val="bg1"/>
              </a:solidFill>
              <a:latin typeface="Times New Roman" panose="02020603050405020304" pitchFamily="18" charset="0"/>
              <a:cs typeface="Times New Roman" panose="02020603050405020304" pitchFamily="18" charset="0"/>
            </a:endParaRPr>
          </a:p>
        </p:txBody>
      </p:sp>
      <p:sp>
        <p:nvSpPr>
          <p:cNvPr id="3" name="Podnadpis 2"/>
          <p:cNvSpPr>
            <a:spLocks noGrp="1"/>
          </p:cNvSpPr>
          <p:nvPr>
            <p:ph type="subTitle" idx="4294967295"/>
          </p:nvPr>
        </p:nvSpPr>
        <p:spPr>
          <a:xfrm>
            <a:off x="1936377" y="3475443"/>
            <a:ext cx="5184576" cy="1824203"/>
          </a:xfrm>
          <a:prstGeom prst="rect">
            <a:avLst/>
          </a:prstGeom>
        </p:spPr>
        <p:txBody>
          <a:bodyPr>
            <a:normAutofit/>
          </a:bodyPr>
          <a:lstStyle/>
          <a:p>
            <a:pPr marL="0" indent="0" algn="r">
              <a:buNone/>
            </a:pPr>
            <a:r>
              <a:rPr lang="cs-CZ" sz="2667" dirty="0">
                <a:solidFill>
                  <a:schemeClr val="bg1"/>
                </a:solidFill>
                <a:latin typeface="Times New Roman" panose="02020603050405020304" pitchFamily="18" charset="0"/>
                <a:cs typeface="Times New Roman" panose="02020603050405020304" pitchFamily="18" charset="0"/>
              </a:rPr>
              <a:t>a přeji Vám úspěšný den </a:t>
            </a:r>
            <a:r>
              <a:rPr lang="cs-CZ" sz="2667"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endParaRPr lang="cs-CZ" sz="2667" dirty="0">
              <a:solidFill>
                <a:schemeClr val="bg1"/>
              </a:solidFill>
              <a:latin typeface="Times New Roman" panose="02020603050405020304" pitchFamily="18" charset="0"/>
              <a:cs typeface="Times New Roman" panose="02020603050405020304" pitchFamily="18" charset="0"/>
            </a:endParaRPr>
          </a:p>
          <a:p>
            <a:pPr marL="0" indent="0" algn="r">
              <a:buNone/>
            </a:pPr>
            <a:endParaRPr lang="cs-CZ" sz="1867" dirty="0">
              <a:solidFill>
                <a:schemeClr val="bg1"/>
              </a:solidFill>
              <a:latin typeface="Times New Roman" panose="02020603050405020304" pitchFamily="18" charset="0"/>
              <a:cs typeface="Times New Roman" panose="02020603050405020304" pitchFamily="18" charset="0"/>
            </a:endParaRPr>
          </a:p>
        </p:txBody>
      </p:sp>
      <p:sp>
        <p:nvSpPr>
          <p:cNvPr id="9" name="Podnadpis 2"/>
          <p:cNvSpPr txBox="1">
            <a:spLocks/>
          </p:cNvSpPr>
          <p:nvPr/>
        </p:nvSpPr>
        <p:spPr>
          <a:xfrm>
            <a:off x="6445624" y="4962046"/>
            <a:ext cx="3462723" cy="1536171"/>
          </a:xfrm>
          <a:prstGeom prst="rect">
            <a:avLst/>
          </a:prstGeom>
        </p:spPr>
        <p:txBody>
          <a:bodyPr vert="horz" lIns="121920" tIns="60960" rIns="121920" bIns="6096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cs-CZ" altLang="cs-CZ" sz="2000" dirty="0">
                <a:solidFill>
                  <a:schemeClr val="bg1"/>
                </a:solidFill>
                <a:latin typeface="Times New Roman" panose="02020603050405020304" pitchFamily="18" charset="0"/>
                <a:cs typeface="Times New Roman" panose="02020603050405020304" pitchFamily="18" charset="0"/>
              </a:rPr>
              <a:t>Ing. Pavel Adámek, Ph.D.</a:t>
            </a:r>
          </a:p>
          <a:p>
            <a:pPr algn="r"/>
            <a:r>
              <a:rPr lang="cs-CZ" altLang="cs-CZ" sz="2000" dirty="0">
                <a:solidFill>
                  <a:schemeClr val="bg1"/>
                </a:solidFill>
                <a:latin typeface="Times New Roman" panose="02020603050405020304" pitchFamily="18" charset="0"/>
                <a:cs typeface="Times New Roman" panose="02020603050405020304" pitchFamily="18" charset="0"/>
              </a:rPr>
              <a:t>adamek@opf.slu.cz</a:t>
            </a:r>
          </a:p>
        </p:txBody>
      </p:sp>
    </p:spTree>
    <p:extLst>
      <p:ext uri="{BB962C8B-B14F-4D97-AF65-F5344CB8AC3E}">
        <p14:creationId xmlns:p14="http://schemas.microsoft.com/office/powerpoint/2010/main" val="820920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170553"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Vzory business modelů -  1. Unbundling</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251520" y="1165412"/>
            <a:ext cx="7011608" cy="4469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800" dirty="0">
                <a:latin typeface="Times New Roman" panose="02020603050405020304" pitchFamily="18" charset="0"/>
                <a:cs typeface="Times New Roman" panose="02020603050405020304" pitchFamily="18" charset="0"/>
              </a:rPr>
              <a:t>Pojem </a:t>
            </a:r>
            <a:r>
              <a:rPr lang="cs-CZ" sz="1800" b="1" dirty="0" err="1">
                <a:latin typeface="Times New Roman" panose="02020603050405020304" pitchFamily="18" charset="0"/>
                <a:cs typeface="Times New Roman" panose="02020603050405020304" pitchFamily="18" charset="0"/>
              </a:rPr>
              <a:t>unbundling</a:t>
            </a:r>
            <a:r>
              <a:rPr lang="cs-CZ" sz="1800" dirty="0">
                <a:latin typeface="Times New Roman" panose="02020603050405020304" pitchFamily="18" charset="0"/>
                <a:cs typeface="Times New Roman" panose="02020603050405020304" pitchFamily="18" charset="0"/>
              </a:rPr>
              <a:t> neboli rozdělení vyjadřuje obchodní proces, při kterém se řada produktů nebo bloků uvnitř hodnotového řetězce </a:t>
            </a:r>
            <a:r>
              <a:rPr lang="cs-CZ" sz="1800" dirty="0">
                <a:solidFill>
                  <a:srgbClr val="0070C0"/>
                </a:solidFill>
                <a:latin typeface="Times New Roman" panose="02020603050405020304" pitchFamily="18" charset="0"/>
                <a:cs typeface="Times New Roman" panose="02020603050405020304" pitchFamily="18" charset="0"/>
              </a:rPr>
              <a:t>rozdělí</a:t>
            </a:r>
            <a:r>
              <a:rPr lang="cs-CZ" sz="1800" dirty="0">
                <a:latin typeface="Times New Roman" panose="02020603050405020304" pitchFamily="18" charset="0"/>
                <a:cs typeface="Times New Roman" panose="02020603050405020304" pitchFamily="18" charset="0"/>
              </a:rPr>
              <a:t> tak, aby poskytovala lepší hodnotu tím, že se odstraní části hodnotového řetězce, které jsou pro spotřebitele méně hodnotné, a ponechají se jen ty, jichž si spotřebitelé v určitém časovém období nejvíce cení.</a:t>
            </a:r>
          </a:p>
          <a:p>
            <a:endParaRPr lang="cs-CZ" sz="1800" dirty="0">
              <a:latin typeface="Times New Roman" panose="02020603050405020304" pitchFamily="18" charset="0"/>
              <a:cs typeface="Times New Roman" panose="02020603050405020304" pitchFamily="18" charset="0"/>
            </a:endParaRPr>
          </a:p>
          <a:p>
            <a:r>
              <a:rPr lang="cs-CZ" altLang="cs-CZ" sz="1800" i="1" dirty="0">
                <a:latin typeface="Times New Roman" panose="02020603050405020304" pitchFamily="18" charset="0"/>
                <a:cs typeface="Times New Roman" panose="02020603050405020304" pitchFamily="18" charset="0"/>
              </a:rPr>
              <a:t>Příkladem</a:t>
            </a:r>
            <a:r>
              <a:rPr lang="cs-CZ" altLang="cs-CZ" sz="1800" dirty="0">
                <a:latin typeface="Times New Roman" panose="02020603050405020304" pitchFamily="18" charset="0"/>
                <a:cs typeface="Times New Roman" panose="02020603050405020304" pitchFamily="18" charset="0"/>
              </a:rPr>
              <a:t> </a:t>
            </a:r>
            <a:r>
              <a:rPr lang="cs-CZ" altLang="cs-CZ" sz="1800" dirty="0" err="1">
                <a:latin typeface="Times New Roman" panose="02020603050405020304" pitchFamily="18" charset="0"/>
                <a:cs typeface="Times New Roman" panose="02020603050405020304" pitchFamily="18" charset="0"/>
              </a:rPr>
              <a:t>bundlovaného</a:t>
            </a:r>
            <a:r>
              <a:rPr lang="cs-CZ" altLang="cs-CZ" sz="1800" dirty="0">
                <a:latin typeface="Times New Roman" panose="02020603050405020304" pitchFamily="18" charset="0"/>
                <a:cs typeface="Times New Roman" panose="02020603050405020304" pitchFamily="18" charset="0"/>
              </a:rPr>
              <a:t> business modelu je např. odvětví telekomunikací. Mobilní telefony (fyzický produkt) jsou vázány na měsíční tarifní paušál a poskytovatelé mobilních služeb přidávají k základnímu tarifu např. více volných minut, neomezené textové zprávy a internetové služby. Obecně platí, že čím více výhod je poskytováno, tím více je zákazník obvykle ochoten za celý balíček měsíčně zaplatit.</a:t>
            </a:r>
          </a:p>
          <a:p>
            <a:endParaRPr lang="cs-CZ" altLang="cs-CZ" sz="1800" dirty="0">
              <a:latin typeface="Times New Roman" panose="02020603050405020304" pitchFamily="18" charset="0"/>
              <a:cs typeface="Times New Roman" panose="02020603050405020304" pitchFamily="18" charset="0"/>
            </a:endParaRPr>
          </a:p>
          <a:p>
            <a:r>
              <a:rPr lang="cs-CZ" altLang="cs-CZ" sz="1800" dirty="0">
                <a:latin typeface="Times New Roman" panose="02020603050405020304" pitchFamily="18" charset="0"/>
                <a:cs typeface="Times New Roman" panose="02020603050405020304" pitchFamily="18" charset="0"/>
              </a:rPr>
              <a:t>Dalším </a:t>
            </a:r>
            <a:r>
              <a:rPr lang="cs-CZ" altLang="cs-CZ" sz="1800" i="1" dirty="0">
                <a:latin typeface="Times New Roman" panose="02020603050405020304" pitchFamily="18" charset="0"/>
                <a:cs typeface="Times New Roman" panose="02020603050405020304" pitchFamily="18" charset="0"/>
              </a:rPr>
              <a:t>příkladem</a:t>
            </a:r>
            <a:r>
              <a:rPr lang="cs-CZ" altLang="cs-CZ" sz="1800" dirty="0">
                <a:latin typeface="Times New Roman" panose="02020603050405020304" pitchFamily="18" charset="0"/>
                <a:cs typeface="Times New Roman" panose="02020603050405020304" pitchFamily="18" charset="0"/>
              </a:rPr>
              <a:t> </a:t>
            </a:r>
            <a:r>
              <a:rPr lang="cs-CZ" altLang="cs-CZ" sz="1800" dirty="0" err="1">
                <a:latin typeface="Times New Roman" panose="02020603050405020304" pitchFamily="18" charset="0"/>
                <a:cs typeface="Times New Roman" panose="02020603050405020304" pitchFamily="18" charset="0"/>
              </a:rPr>
              <a:t>bundlovaného</a:t>
            </a:r>
            <a:r>
              <a:rPr lang="cs-CZ" altLang="cs-CZ" sz="1800" dirty="0">
                <a:latin typeface="Times New Roman" panose="02020603050405020304" pitchFamily="18" charset="0"/>
                <a:cs typeface="Times New Roman" panose="02020603050405020304" pitchFamily="18" charset="0"/>
              </a:rPr>
              <a:t> business modelu je odvětví maloobchodu, např. obchod s potravinami s nabídkou typu „kup dva výrobky za cenu jednoho“ nebo internetové obchody nabízející při koupi pěti a více výrobků dopravu zdarma.</a:t>
            </a:r>
          </a:p>
        </p:txBody>
      </p:sp>
      <p:pic>
        <p:nvPicPr>
          <p:cNvPr id="2" name="Obrázek 1">
            <a:extLst>
              <a:ext uri="{FF2B5EF4-FFF2-40B4-BE49-F238E27FC236}">
                <a16:creationId xmlns:a16="http://schemas.microsoft.com/office/drawing/2014/main" id="{783BE156-A93F-48BA-A0E2-6C5BF7443D30}"/>
              </a:ext>
            </a:extLst>
          </p:cNvPr>
          <p:cNvPicPr>
            <a:picLocks noChangeAspect="1"/>
          </p:cNvPicPr>
          <p:nvPr/>
        </p:nvPicPr>
        <p:blipFill rotWithShape="1">
          <a:blip r:embed="rId2"/>
          <a:srcRect t="3193"/>
          <a:stretch/>
        </p:blipFill>
        <p:spPr>
          <a:xfrm>
            <a:off x="7263128" y="1735272"/>
            <a:ext cx="4373980" cy="3387456"/>
          </a:xfrm>
          <a:prstGeom prst="rect">
            <a:avLst/>
          </a:prstGeom>
        </p:spPr>
      </p:pic>
    </p:spTree>
    <p:extLst>
      <p:ext uri="{BB962C8B-B14F-4D97-AF65-F5344CB8AC3E}">
        <p14:creationId xmlns:p14="http://schemas.microsoft.com/office/powerpoint/2010/main" val="21816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170553"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Vzory business modelů -  1. Unbundling</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330992" y="1927412"/>
            <a:ext cx="7011608" cy="4469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1800" dirty="0">
                <a:latin typeface="Times New Roman" panose="02020603050405020304" pitchFamily="18" charset="0"/>
                <a:cs typeface="Times New Roman" panose="02020603050405020304" pitchFamily="18" charset="0"/>
              </a:rPr>
              <a:t>Koncepce </a:t>
            </a:r>
            <a:r>
              <a:rPr lang="cs-CZ" sz="1800" dirty="0" err="1">
                <a:latin typeface="Times New Roman" panose="02020603050405020304" pitchFamily="18" charset="0"/>
                <a:cs typeface="Times New Roman" panose="02020603050405020304" pitchFamily="18" charset="0"/>
              </a:rPr>
              <a:t>unbundlovaného</a:t>
            </a:r>
            <a:r>
              <a:rPr lang="cs-CZ" sz="1800" dirty="0">
                <a:latin typeface="Times New Roman" panose="02020603050405020304" pitchFamily="18" charset="0"/>
                <a:cs typeface="Times New Roman" panose="02020603050405020304" pitchFamily="18" charset="0"/>
              </a:rPr>
              <a:t> podniku rozlišuje tři odlišné typy oblasti podnikání:</a:t>
            </a:r>
          </a:p>
          <a:p>
            <a:r>
              <a:rPr lang="cs-CZ" sz="1800" dirty="0">
                <a:solidFill>
                  <a:srgbClr val="0070C0"/>
                </a:solidFill>
                <a:latin typeface="Times New Roman" panose="02020603050405020304" pitchFamily="18" charset="0"/>
                <a:cs typeface="Times New Roman" panose="02020603050405020304" pitchFamily="18" charset="0"/>
              </a:rPr>
              <a:t>Zaměření na vztahy se zákazníky</a:t>
            </a:r>
            <a:r>
              <a:rPr lang="cs-CZ" sz="1800" dirty="0">
                <a:latin typeface="Times New Roman" panose="02020603050405020304" pitchFamily="18" charset="0"/>
                <a:cs typeface="Times New Roman" panose="02020603050405020304" pitchFamily="18" charset="0"/>
              </a:rPr>
              <a:t> – identifikuje, získává a buduje vztahy se zákazníky;</a:t>
            </a:r>
          </a:p>
          <a:p>
            <a:endParaRPr lang="cs-CZ" sz="1800" dirty="0">
              <a:latin typeface="Times New Roman" panose="02020603050405020304" pitchFamily="18" charset="0"/>
              <a:cs typeface="Times New Roman" panose="02020603050405020304" pitchFamily="18" charset="0"/>
            </a:endParaRPr>
          </a:p>
          <a:p>
            <a:r>
              <a:rPr lang="cs-CZ" sz="1800" dirty="0">
                <a:solidFill>
                  <a:srgbClr val="0070C0"/>
                </a:solidFill>
                <a:latin typeface="Times New Roman" panose="02020603050405020304" pitchFamily="18" charset="0"/>
                <a:cs typeface="Times New Roman" panose="02020603050405020304" pitchFamily="18" charset="0"/>
              </a:rPr>
              <a:t>Zaměření na inovaci produktů </a:t>
            </a:r>
            <a:r>
              <a:rPr lang="cs-CZ" sz="1800" dirty="0">
                <a:latin typeface="Times New Roman" panose="02020603050405020304" pitchFamily="18" charset="0"/>
                <a:cs typeface="Times New Roman" panose="02020603050405020304" pitchFamily="18" charset="0"/>
              </a:rPr>
              <a:t>– vznikají nové produkty a služby, které přinášejí peněžní prostředky, jejichž účelem je zisk;</a:t>
            </a:r>
          </a:p>
          <a:p>
            <a:endParaRPr lang="cs-CZ" sz="1800" dirty="0">
              <a:latin typeface="Times New Roman" panose="02020603050405020304" pitchFamily="18" charset="0"/>
              <a:cs typeface="Times New Roman" panose="02020603050405020304" pitchFamily="18" charset="0"/>
            </a:endParaRPr>
          </a:p>
          <a:p>
            <a:r>
              <a:rPr lang="cs-CZ" sz="1800" dirty="0">
                <a:solidFill>
                  <a:srgbClr val="0070C0"/>
                </a:solidFill>
                <a:latin typeface="Times New Roman" panose="02020603050405020304" pitchFamily="18" charset="0"/>
                <a:cs typeface="Times New Roman" panose="02020603050405020304" pitchFamily="18" charset="0"/>
              </a:rPr>
              <a:t>Zaměření na infrastrukturu </a:t>
            </a:r>
            <a:r>
              <a:rPr lang="cs-CZ" sz="1800" dirty="0">
                <a:latin typeface="Times New Roman" panose="02020603050405020304" pitchFamily="18" charset="0"/>
                <a:cs typeface="Times New Roman" panose="02020603050405020304" pitchFamily="18" charset="0"/>
              </a:rPr>
              <a:t>– jako budování správy zařízení pro velkoobjemové a opakující se provozní úkoly.</a:t>
            </a:r>
          </a:p>
          <a:p>
            <a:endParaRPr lang="cs-CZ" sz="1800" dirty="0">
              <a:latin typeface="Times New Roman" panose="02020603050405020304" pitchFamily="18" charset="0"/>
              <a:cs typeface="Times New Roman" panose="02020603050405020304" pitchFamily="18" charset="0"/>
            </a:endParaRPr>
          </a:p>
          <a:p>
            <a:endParaRPr lang="cs-CZ" altLang="cs-CZ" sz="1800" dirty="0">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783BE156-A93F-48BA-A0E2-6C5BF7443D30}"/>
              </a:ext>
            </a:extLst>
          </p:cNvPr>
          <p:cNvPicPr>
            <a:picLocks noChangeAspect="1"/>
          </p:cNvPicPr>
          <p:nvPr/>
        </p:nvPicPr>
        <p:blipFill rotWithShape="1">
          <a:blip r:embed="rId2"/>
          <a:srcRect t="3193"/>
          <a:stretch/>
        </p:blipFill>
        <p:spPr>
          <a:xfrm>
            <a:off x="7263128" y="1735272"/>
            <a:ext cx="4373980" cy="3387456"/>
          </a:xfrm>
          <a:prstGeom prst="rect">
            <a:avLst/>
          </a:prstGeom>
        </p:spPr>
      </p:pic>
    </p:spTree>
    <p:extLst>
      <p:ext uri="{BB962C8B-B14F-4D97-AF65-F5344CB8AC3E}">
        <p14:creationId xmlns:p14="http://schemas.microsoft.com/office/powerpoint/2010/main" val="257916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fade">
                                      <p:cBhvr>
                                        <p:cTn id="2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2120</TotalTime>
  <Words>8168</Words>
  <Application>Microsoft Office PowerPoint</Application>
  <PresentationFormat>Širokoúhlá obrazovka</PresentationFormat>
  <Paragraphs>814</Paragraphs>
  <Slides>74</Slides>
  <Notes>0</Notes>
  <HiddenSlides>0</HiddenSlides>
  <MMClips>0</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1</vt:i4>
      </vt:variant>
      <vt:variant>
        <vt:lpstr>Nadpisy snímků</vt:lpstr>
      </vt:variant>
      <vt:variant>
        <vt:i4>74</vt:i4>
      </vt:variant>
    </vt:vector>
  </HeadingPairs>
  <TitlesOfParts>
    <vt:vector size="81" baseType="lpstr">
      <vt:lpstr>Arial</vt:lpstr>
      <vt:lpstr>Calibri</vt:lpstr>
      <vt:lpstr>Calibri Light</vt:lpstr>
      <vt:lpstr>Times New Roman</vt:lpstr>
      <vt:lpstr>Wingdings</vt:lpstr>
      <vt:lpstr>Motiv Office</vt:lpstr>
      <vt:lpstr>Document</vt:lpstr>
      <vt:lpstr>3. Tutoriál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Dotazy a diskuse…  </vt:lpstr>
      <vt:lpstr> Děkuji za pozornost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Roman Šperka</dc:creator>
  <cp:lastModifiedBy>Pavel Adámek</cp:lastModifiedBy>
  <cp:revision>225</cp:revision>
  <dcterms:created xsi:type="dcterms:W3CDTF">2016-11-25T20:36:16Z</dcterms:created>
  <dcterms:modified xsi:type="dcterms:W3CDTF">2024-09-26T08:43:36Z</dcterms:modified>
</cp:coreProperties>
</file>