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4" r:id="rId3"/>
    <p:sldId id="260" r:id="rId4"/>
    <p:sldId id="317" r:id="rId5"/>
    <p:sldId id="318" r:id="rId6"/>
    <p:sldId id="362" r:id="rId7"/>
    <p:sldId id="316" r:id="rId8"/>
    <p:sldId id="265" r:id="rId9"/>
    <p:sldId id="268" r:id="rId10"/>
    <p:sldId id="270" r:id="rId11"/>
    <p:sldId id="307" r:id="rId12"/>
    <p:sldId id="308" r:id="rId13"/>
    <p:sldId id="309" r:id="rId14"/>
    <p:sldId id="311" r:id="rId15"/>
    <p:sldId id="315" r:id="rId16"/>
    <p:sldId id="319" r:id="rId17"/>
    <p:sldId id="320" r:id="rId18"/>
    <p:sldId id="294" r:id="rId19"/>
    <p:sldId id="297" r:id="rId20"/>
    <p:sldId id="295" r:id="rId21"/>
    <p:sldId id="336" r:id="rId22"/>
    <p:sldId id="337" r:id="rId23"/>
    <p:sldId id="298" r:id="rId24"/>
    <p:sldId id="299" r:id="rId25"/>
    <p:sldId id="332" r:id="rId26"/>
    <p:sldId id="363" r:id="rId27"/>
    <p:sldId id="364" r:id="rId28"/>
    <p:sldId id="326" r:id="rId29"/>
    <p:sldId id="365" r:id="rId30"/>
    <p:sldId id="327" r:id="rId31"/>
    <p:sldId id="366" r:id="rId32"/>
    <p:sldId id="328" r:id="rId33"/>
    <p:sldId id="367" r:id="rId34"/>
    <p:sldId id="329" r:id="rId35"/>
    <p:sldId id="368" r:id="rId36"/>
    <p:sldId id="330" r:id="rId37"/>
    <p:sldId id="373" r:id="rId38"/>
    <p:sldId id="321" r:id="rId39"/>
    <p:sldId id="331" r:id="rId40"/>
    <p:sldId id="322" r:id="rId41"/>
    <p:sldId id="369" r:id="rId42"/>
    <p:sldId id="323" r:id="rId43"/>
    <p:sldId id="370" r:id="rId44"/>
    <p:sldId id="324" r:id="rId45"/>
    <p:sldId id="371" r:id="rId46"/>
    <p:sldId id="325" r:id="rId47"/>
    <p:sldId id="372" r:id="rId48"/>
    <p:sldId id="333" r:id="rId49"/>
    <p:sldId id="334" r:id="rId50"/>
    <p:sldId id="335" r:id="rId51"/>
    <p:sldId id="290" r:id="rId52"/>
    <p:sldId id="361" r:id="rId53"/>
    <p:sldId id="338" r:id="rId54"/>
    <p:sldId id="339" r:id="rId55"/>
    <p:sldId id="342" r:id="rId56"/>
    <p:sldId id="340" r:id="rId57"/>
    <p:sldId id="341" r:id="rId58"/>
    <p:sldId id="348" r:id="rId59"/>
    <p:sldId id="350" r:id="rId60"/>
    <p:sldId id="360" r:id="rId61"/>
    <p:sldId id="258" r:id="rId62"/>
    <p:sldId id="374" r:id="rId6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38"/>
    <p:restoredTop sz="94674"/>
  </p:normalViewPr>
  <p:slideViewPr>
    <p:cSldViewPr>
      <p:cViewPr varScale="1">
        <p:scale>
          <a:sx n="137" d="100"/>
          <a:sy n="137" d="100"/>
        </p:scale>
        <p:origin x="21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pek" userId="feb729e6-0e74-477c-a0ae-c9b68d8ac753" providerId="ADAL" clId="{338C5C90-063B-C943-B454-9925674576A7}"/>
    <pc:docChg chg="addSld delSld modSld">
      <pc:chgData name="Martin Klepek" userId="feb729e6-0e74-477c-a0ae-c9b68d8ac753" providerId="ADAL" clId="{338C5C90-063B-C943-B454-9925674576A7}" dt="2023-10-06T14:06:02.586" v="14" actId="1076"/>
      <pc:docMkLst>
        <pc:docMk/>
      </pc:docMkLst>
      <pc:sldChg chg="modSp mod">
        <pc:chgData name="Martin Klepek" userId="feb729e6-0e74-477c-a0ae-c9b68d8ac753" providerId="ADAL" clId="{338C5C90-063B-C943-B454-9925674576A7}" dt="2023-10-06T14:01:12.299" v="5" actId="5793"/>
        <pc:sldMkLst>
          <pc:docMk/>
          <pc:sldMk cId="1895849462" sldId="260"/>
        </pc:sldMkLst>
        <pc:spChg chg="mod">
          <ac:chgData name="Martin Klepek" userId="feb729e6-0e74-477c-a0ae-c9b68d8ac753" providerId="ADAL" clId="{338C5C90-063B-C943-B454-9925674576A7}" dt="2023-10-06T14:01:12.299" v="5" actId="5793"/>
          <ac:spMkLst>
            <pc:docMk/>
            <pc:sldMk cId="1895849462" sldId="260"/>
            <ac:spMk id="2" creationId="{00000000-0000-0000-0000-000000000000}"/>
          </ac:spMkLst>
        </pc:spChg>
      </pc:sldChg>
      <pc:sldChg chg="modSp mod">
        <pc:chgData name="Martin Klepek" userId="feb729e6-0e74-477c-a0ae-c9b68d8ac753" providerId="ADAL" clId="{338C5C90-063B-C943-B454-9925674576A7}" dt="2023-10-06T14:01:39.623" v="8" actId="20577"/>
        <pc:sldMkLst>
          <pc:docMk/>
          <pc:sldMk cId="2564312088" sldId="318"/>
        </pc:sldMkLst>
        <pc:spChg chg="mod">
          <ac:chgData name="Martin Klepek" userId="feb729e6-0e74-477c-a0ae-c9b68d8ac753" providerId="ADAL" clId="{338C5C90-063B-C943-B454-9925674576A7}" dt="2023-10-06T14:01:39.623" v="8" actId="20577"/>
          <ac:spMkLst>
            <pc:docMk/>
            <pc:sldMk cId="2564312088" sldId="318"/>
            <ac:spMk id="2" creationId="{00000000-0000-0000-0000-000000000000}"/>
          </ac:spMkLst>
        </pc:spChg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60034429" sldId="321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2230762536" sldId="321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2000837261" sldId="322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656067532" sldId="322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62658118" sldId="323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2868153233" sldId="323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3932813280" sldId="324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4158425295" sldId="324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165801289" sldId="325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2859756625" sldId="325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3862377541" sldId="326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4042972710" sldId="326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260034429" sldId="327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3739601960" sldId="327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2656067532" sldId="328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3516970196" sldId="328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62658118" sldId="329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158405887" sldId="329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856221331" sldId="330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3932813280" sldId="330"/>
        </pc:sldMkLst>
      </pc:sldChg>
      <pc:sldChg chg="del">
        <pc:chgData name="Martin Klepek" userId="feb729e6-0e74-477c-a0ae-c9b68d8ac753" providerId="ADAL" clId="{338C5C90-063B-C943-B454-9925674576A7}" dt="2023-10-06T14:04:59.782" v="9" actId="2696"/>
        <pc:sldMkLst>
          <pc:docMk/>
          <pc:sldMk cId="165801289" sldId="331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4105147945" sldId="331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230762536" sldId="363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000837261" sldId="364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868153233" sldId="365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4158425295" sldId="366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859756625" sldId="367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4042972710" sldId="368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1429935093" sldId="369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312885096" sldId="370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2312490518" sldId="371"/>
        </pc:sldMkLst>
      </pc:sldChg>
      <pc:sldChg chg="add">
        <pc:chgData name="Martin Klepek" userId="feb729e6-0e74-477c-a0ae-c9b68d8ac753" providerId="ADAL" clId="{338C5C90-063B-C943-B454-9925674576A7}" dt="2023-10-06T14:05:01.054" v="10"/>
        <pc:sldMkLst>
          <pc:docMk/>
          <pc:sldMk cId="1626681720" sldId="372"/>
        </pc:sldMkLst>
      </pc:sldChg>
      <pc:sldChg chg="addSp modSp new">
        <pc:chgData name="Martin Klepek" userId="feb729e6-0e74-477c-a0ae-c9b68d8ac753" providerId="ADAL" clId="{338C5C90-063B-C943-B454-9925674576A7}" dt="2023-10-06T14:06:02.586" v="14" actId="1076"/>
        <pc:sldMkLst>
          <pc:docMk/>
          <pc:sldMk cId="2461018842" sldId="373"/>
        </pc:sldMkLst>
        <pc:picChg chg="add mod">
          <ac:chgData name="Martin Klepek" userId="feb729e6-0e74-477c-a0ae-c9b68d8ac753" providerId="ADAL" clId="{338C5C90-063B-C943-B454-9925674576A7}" dt="2023-10-06T14:06:02.586" v="14" actId="1076"/>
          <ac:picMkLst>
            <pc:docMk/>
            <pc:sldMk cId="2461018842" sldId="373"/>
            <ac:picMk id="1026" creationId="{A398F0C8-EC52-7375-DF1B-D7EA1D4BFC7D}"/>
          </ac:picMkLst>
        </pc:picChg>
      </pc:sldChg>
    </pc:docChg>
  </pc:docChgLst>
  <pc:docChgLst>
    <pc:chgData name="Martin Klepek" userId="feb729e6-0e74-477c-a0ae-c9b68d8ac753" providerId="ADAL" clId="{0A1A0707-D4D8-6C45-8FBB-F8F4A0C3D4E7}"/>
    <pc:docChg chg="addSld modSld">
      <pc:chgData name="Martin Klepek" userId="feb729e6-0e74-477c-a0ae-c9b68d8ac753" providerId="ADAL" clId="{0A1A0707-D4D8-6C45-8FBB-F8F4A0C3D4E7}" dt="2024-10-12T05:27:21.060" v="52" actId="20577"/>
      <pc:docMkLst>
        <pc:docMk/>
      </pc:docMkLst>
      <pc:sldChg chg="modSp mod">
        <pc:chgData name="Martin Klepek" userId="feb729e6-0e74-477c-a0ae-c9b68d8ac753" providerId="ADAL" clId="{0A1A0707-D4D8-6C45-8FBB-F8F4A0C3D4E7}" dt="2024-10-12T05:27:21.060" v="52" actId="20577"/>
        <pc:sldMkLst>
          <pc:docMk/>
          <pc:sldMk cId="2539577858" sldId="258"/>
        </pc:sldMkLst>
        <pc:spChg chg="mod">
          <ac:chgData name="Martin Klepek" userId="feb729e6-0e74-477c-a0ae-c9b68d8ac753" providerId="ADAL" clId="{0A1A0707-D4D8-6C45-8FBB-F8F4A0C3D4E7}" dt="2024-10-12T05:27:21.060" v="52" actId="20577"/>
          <ac:spMkLst>
            <pc:docMk/>
            <pc:sldMk cId="2539577858" sldId="258"/>
            <ac:spMk id="3" creationId="{00000000-0000-0000-0000-000000000000}"/>
          </ac:spMkLst>
        </pc:spChg>
      </pc:sldChg>
      <pc:sldChg chg="modSp mod">
        <pc:chgData name="Martin Klepek" userId="feb729e6-0e74-477c-a0ae-c9b68d8ac753" providerId="ADAL" clId="{0A1A0707-D4D8-6C45-8FBB-F8F4A0C3D4E7}" dt="2024-10-12T05:25:17.744" v="1" actId="20577"/>
        <pc:sldMkLst>
          <pc:docMk/>
          <pc:sldMk cId="2564312088" sldId="318"/>
        </pc:sldMkLst>
        <pc:spChg chg="mod">
          <ac:chgData name="Martin Klepek" userId="feb729e6-0e74-477c-a0ae-c9b68d8ac753" providerId="ADAL" clId="{0A1A0707-D4D8-6C45-8FBB-F8F4A0C3D4E7}" dt="2024-10-12T05:25:17.744" v="1" actId="20577"/>
          <ac:spMkLst>
            <pc:docMk/>
            <pc:sldMk cId="2564312088" sldId="318"/>
            <ac:spMk id="2" creationId="{00000000-0000-0000-0000-000000000000}"/>
          </ac:spMkLst>
        </pc:spChg>
      </pc:sldChg>
      <pc:sldChg chg="add">
        <pc:chgData name="Martin Klepek" userId="feb729e6-0e74-477c-a0ae-c9b68d8ac753" providerId="ADAL" clId="{0A1A0707-D4D8-6C45-8FBB-F8F4A0C3D4E7}" dt="2024-10-12T05:26:34.040" v="2" actId="2890"/>
        <pc:sldMkLst>
          <pc:docMk/>
          <pc:sldMk cId="3268958530" sldId="374"/>
        </pc:sldMkLst>
      </pc:sldChg>
    </pc:docChg>
  </pc:docChgLst>
  <pc:docChgLst>
    <pc:chgData name="Martin Klepek" userId="feb729e6-0e74-477c-a0ae-c9b68d8ac753" providerId="ADAL" clId="{0DC7D651-C764-2741-8E91-DA0C08C8004F}"/>
    <pc:docChg chg="addSld delSld modSld">
      <pc:chgData name="Martin Klepek" userId="feb729e6-0e74-477c-a0ae-c9b68d8ac753" providerId="ADAL" clId="{0DC7D651-C764-2741-8E91-DA0C08C8004F}" dt="2023-10-10T15:38:06.532" v="6"/>
      <pc:docMkLst>
        <pc:docMk/>
      </pc:docMkLst>
      <pc:sldChg chg="modSp mod">
        <pc:chgData name="Martin Klepek" userId="feb729e6-0e74-477c-a0ae-c9b68d8ac753" providerId="ADAL" clId="{0DC7D651-C764-2741-8E91-DA0C08C8004F}" dt="2023-10-10T15:37:01.963" v="4" actId="20577"/>
        <pc:sldMkLst>
          <pc:docMk/>
          <pc:sldMk cId="280633465" sldId="256"/>
        </pc:sldMkLst>
        <pc:spChg chg="mod">
          <ac:chgData name="Martin Klepek" userId="feb729e6-0e74-477c-a0ae-c9b68d8ac753" providerId="ADAL" clId="{0DC7D651-C764-2741-8E91-DA0C08C8004F}" dt="2023-10-10T15:37:01.963" v="4" actId="20577"/>
          <ac:spMkLst>
            <pc:docMk/>
            <pc:sldMk cId="280633465" sldId="256"/>
            <ac:spMk id="12" creationId="{D4E659A6-18F1-45EA-A9DA-0DADAA910FA3}"/>
          </ac:spMkLst>
        </pc:spChg>
      </pc:sldChg>
      <pc:sldChg chg="add">
        <pc:chgData name="Martin Klepek" userId="feb729e6-0e74-477c-a0ae-c9b68d8ac753" providerId="ADAL" clId="{0DC7D651-C764-2741-8E91-DA0C08C8004F}" dt="2023-10-10T15:38:06.532" v="6"/>
        <pc:sldMkLst>
          <pc:docMk/>
          <pc:sldMk cId="3420207375" sldId="333"/>
        </pc:sldMkLst>
      </pc:sldChg>
      <pc:sldChg chg="del">
        <pc:chgData name="Martin Klepek" userId="feb729e6-0e74-477c-a0ae-c9b68d8ac753" providerId="ADAL" clId="{0DC7D651-C764-2741-8E91-DA0C08C8004F}" dt="2023-10-10T15:38:01.240" v="5" actId="2696"/>
        <pc:sldMkLst>
          <pc:docMk/>
          <pc:sldMk cId="3511392059" sldId="333"/>
        </pc:sldMkLst>
      </pc:sldChg>
    </pc:docChg>
  </pc:docChgLst>
  <pc:docChgLst>
    <pc:chgData name="Martin Klepek" userId="feb729e6-0e74-477c-a0ae-c9b68d8ac753" providerId="ADAL" clId="{F37B353B-FF57-894C-86A3-1C205C1AC4BD}"/>
    <pc:docChg chg="modSld">
      <pc:chgData name="Martin Klepek" userId="feb729e6-0e74-477c-a0ae-c9b68d8ac753" providerId="ADAL" clId="{F37B353B-FF57-894C-86A3-1C205C1AC4BD}" dt="2023-09-18T11:44:38.742" v="27" actId="20577"/>
      <pc:docMkLst>
        <pc:docMk/>
      </pc:docMkLst>
      <pc:sldChg chg="modSp mod">
        <pc:chgData name="Martin Klepek" userId="feb729e6-0e74-477c-a0ae-c9b68d8ac753" providerId="ADAL" clId="{F37B353B-FF57-894C-86A3-1C205C1AC4BD}" dt="2023-09-18T11:44:38.742" v="27" actId="20577"/>
        <pc:sldMkLst>
          <pc:docMk/>
          <pc:sldMk cId="1895849462" sldId="260"/>
        </pc:sldMkLst>
        <pc:spChg chg="mod">
          <ac:chgData name="Martin Klepek" userId="feb729e6-0e74-477c-a0ae-c9b68d8ac753" providerId="ADAL" clId="{F37B353B-FF57-894C-86A3-1C205C1AC4BD}" dt="2023-09-18T11:44:38.742" v="27" actId="20577"/>
          <ac:spMkLst>
            <pc:docMk/>
            <pc:sldMk cId="1895849462" sldId="26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knihovna.cz/index.php/Interak%C4%8Dn%C3%AD_desig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knihovna.cz/index.php/Interak%C4%8Dn%C3%AD_desig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vojtasvoboda.cz/nielsens-heuristic-evaluatio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300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815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78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031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77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300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590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318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http://wiki.knihovna.cz/index.php/Interak%C4%8Dn%C3%AD_design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08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hlinkClick r:id="rId3"/>
              </a:rPr>
              <a:t>http://wiki.knihovna.cz/index.php/Interak%C4%8Dn%C3%AD_design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625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78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959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995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544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956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265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784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482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131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545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456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http://blog.vojtasvoboda.cz/nielsens-heuristic-evaluation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42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583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26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274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658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089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007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886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30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73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0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41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26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86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21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0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group.com/articles/ten-usability-heuristic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04" y="143849"/>
            <a:ext cx="1411467" cy="110094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59532" y="267494"/>
            <a:ext cx="38164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40624" y="1707654"/>
            <a:ext cx="3600400" cy="293931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1. TUTORIÁL</a:t>
            </a:r>
            <a:br>
              <a:rPr lang="cs-CZ" sz="30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cs-CZ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Design a správa webové stránky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D4E659A6-18F1-45EA-A9DA-0DADAA910FA3}"/>
              </a:ext>
            </a:extLst>
          </p:cNvPr>
          <p:cNvSpPr txBox="1">
            <a:spLocks/>
          </p:cNvSpPr>
          <p:nvPr/>
        </p:nvSpPr>
        <p:spPr>
          <a:xfrm>
            <a:off x="6978047" y="4155926"/>
            <a:ext cx="201622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Doc. Ing. Martin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Klepek</a:t>
            </a:r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Tereza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Ikášová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 správa webové stránky 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Design a umění, rozdíly…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BC0B9AC-2C0A-4A8F-83EB-0F7BEFA02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32301"/>
              </p:ext>
            </p:extLst>
          </p:nvPr>
        </p:nvGraphicFramePr>
        <p:xfrm>
          <a:off x="755576" y="1211061"/>
          <a:ext cx="7632848" cy="28855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41285124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1068262010"/>
                    </a:ext>
                  </a:extLst>
                </a:gridCol>
              </a:tblGrid>
              <a:tr h="577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Design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Umění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5784716"/>
                  </a:ext>
                </a:extLst>
              </a:tr>
              <a:tr h="577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Motivuje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Inspiruje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403245"/>
                  </a:ext>
                </a:extLst>
              </a:tr>
              <a:tr h="577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Je pochopen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Je interpretováno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890033"/>
                  </a:ext>
                </a:extLst>
              </a:tr>
              <a:tr h="577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Je otázkou schopností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Je otázkou talentu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7799677"/>
                  </a:ext>
                </a:extLst>
              </a:tr>
              <a:tr h="577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Každý jej chápe stejně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Každý ho chápe po svém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3962091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BDB2F6E4-6B10-46C6-99AB-9548065EC152}"/>
              </a:ext>
            </a:extLst>
          </p:cNvPr>
          <p:cNvSpPr txBox="1"/>
          <p:nvPr/>
        </p:nvSpPr>
        <p:spPr>
          <a:xfrm>
            <a:off x="2123728" y="4198872"/>
            <a:ext cx="5136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Webový portál Web Designer Depot [online] [vid. 14. března 2019]. Dostupné z: https://www.webdesignerdepot.com/2009/09/the-difference-between-art-and-design/</a:t>
            </a:r>
          </a:p>
        </p:txBody>
      </p:sp>
    </p:spTree>
    <p:extLst>
      <p:ext uri="{BB962C8B-B14F-4D97-AF65-F5344CB8AC3E}">
        <p14:creationId xmlns:p14="http://schemas.microsoft.com/office/powerpoint/2010/main" val="98428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Design služeb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Design služeb je disciplína zabývající se tvorbou lepších řešení v oblasti služeb.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I zde platí tradiční marketingové posloupnost: diagnóza situace, náměty a návrhy, vývoj a testování řešení.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Výstupem procesu designu služby je pak zlepšení, které se projeví ve zvýšení úrovně poskytované služby.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dirty="0"/>
              <a:t>Hlavním cílem je zlepšení zákaznické zkušenosti </a:t>
            </a:r>
            <a:r>
              <a:rPr lang="cs-CZ" sz="2400" dirty="0"/>
              <a:t>(</a:t>
            </a:r>
            <a:r>
              <a:rPr lang="cs-CZ" sz="2400" dirty="0" err="1"/>
              <a:t>customer</a:t>
            </a:r>
            <a:r>
              <a:rPr lang="cs-CZ" sz="2400" dirty="0"/>
              <a:t> </a:t>
            </a:r>
            <a:r>
              <a:rPr lang="cs-CZ" sz="2400" dirty="0" err="1"/>
              <a:t>experience</a:t>
            </a:r>
            <a:r>
              <a:rPr lang="cs-CZ" sz="2400" dirty="0"/>
              <a:t> - CX), která je v odvětví služeb klíčová. </a:t>
            </a: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3028454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Design služeb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Složité na práci designera v oblasti služeb je, že je každá služba jiná a neexistuje jasně daný proces pro zlepšování.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Vždy ale narazíme na průzkum u klíčových zájmových skupin (zákazníci, zaměstnanci, manažeři, majitelé, zástupci místní samosprávy, partneři), často je také zapojíme do tvorby námětů a návrhů.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Vytvoříme prototyp služby a testujeme jej na zákaznících ideálně ve skutečných situacích. Tým může například připravit fiktivní pobočku, ve které bude testovat nové procesy pro zlepšení služby.</a:t>
            </a: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9332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Produktový design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Definice produktového designu se různí ale například designové studio </a:t>
            </a:r>
            <a:r>
              <a:rPr lang="cs-CZ" sz="2400" dirty="0" err="1"/>
              <a:t>Cotu</a:t>
            </a:r>
            <a:r>
              <a:rPr lang="cs-CZ" sz="2400" dirty="0"/>
              <a:t> uvádí </a:t>
            </a:r>
            <a:r>
              <a:rPr lang="cs-CZ" sz="2400" b="1" dirty="0"/>
              <a:t>„že produktový design je kreativní proces, na jehož začátku identifikujeme nějakou potřebu trhu nebo zajímavou příležitost. Pro daný problém pak hledáme nejlepší řešení tak, aby vyhovovalo technickým požadavkům a zároveň bylo atraktivní. Při návrhu se zohledňuje mimo jiné poměr cena/kvalita, potřebné materiály, ergonomie a mnoho dalšího.“</a:t>
            </a:r>
          </a:p>
          <a:p>
            <a:pPr algn="just"/>
            <a:endParaRPr lang="cs-CZ" sz="2400" dirty="0"/>
          </a:p>
          <a:p>
            <a:pPr algn="ctr"/>
            <a:r>
              <a:rPr lang="cs-CZ" sz="1400" i="1" dirty="0"/>
              <a:t>Zdroj: </a:t>
            </a:r>
            <a:r>
              <a:rPr lang="en-CA" sz="1400" i="1" dirty="0"/>
              <a:t>https://www.cotu.cz/blog/29/produktovy-design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313769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Grafický design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Kromě designu obalu, o kterém jsme již mluvili, můžeme využít grafický design i v dalších oblastech vizuální komunikace.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 reklamě, při tvorbě vizuální identity značky (logo, barvy, tvary, písmo),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 prezentacích,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výročních zprávách,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na fakturách,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v publikacích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a samozřejmě také při </a:t>
            </a:r>
            <a:r>
              <a:rPr lang="cs-CZ" sz="2400" b="1" dirty="0"/>
              <a:t>tvorbě webu</a:t>
            </a:r>
            <a:r>
              <a:rPr lang="cs-CZ" sz="2400" dirty="0"/>
              <a:t>.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2E56B06-C087-443E-963D-C49D2D028A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04048" y="2427734"/>
            <a:ext cx="331236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4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Grafický design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…Sjednocené vystupování uvnitř i vně firmy pomáhá srozumitelně komunikovat se všemi lidmi, kteří s ní přicházejí do styku. Na trhu, kde existuje celá řada obdobných produktů, se stává jejich prezentace konkurenční výhodou, znakem profesionality, progrese, péče o vlastní dílo. Je-li prezentace kvalitní, roste i prestiž firmy či instituce…“</a:t>
            </a:r>
          </a:p>
          <a:p>
            <a:pPr algn="ctr"/>
            <a:r>
              <a:rPr lang="cs-CZ" sz="1200" i="1" dirty="0"/>
              <a:t>Zdroj: https://unie-grafickeho-designu.cz/proc-je-graficky-design-uzitecny/#.XMvym-j7RPY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2873324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r>
              <a:rPr lang="cs-CZ" sz="3000" b="1" dirty="0"/>
              <a:t>Marketingový výzkum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96952" y="2170528"/>
            <a:ext cx="298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Webový design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04" y="143849"/>
            <a:ext cx="1411467" cy="1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8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WEBOVÝ DESIGN OBECNĚ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Webdesign je mezioborová disciplína, která využívá poznatky </a:t>
            </a:r>
            <a:r>
              <a:rPr lang="cs-CZ" sz="2800" b="1" dirty="0"/>
              <a:t>vizuální komunikace</a:t>
            </a:r>
            <a:r>
              <a:rPr lang="cs-CZ" sz="2800" dirty="0"/>
              <a:t>, </a:t>
            </a:r>
            <a:r>
              <a:rPr lang="cs-CZ" sz="2800" b="1" dirty="0"/>
              <a:t>interakčního designu</a:t>
            </a:r>
            <a:r>
              <a:rPr lang="cs-CZ" sz="2800" dirty="0"/>
              <a:t>, </a:t>
            </a:r>
            <a:r>
              <a:rPr lang="cs-CZ" sz="2800" b="1" dirty="0"/>
              <a:t>psychologie</a:t>
            </a:r>
            <a:r>
              <a:rPr lang="cs-CZ" sz="2800" dirty="0"/>
              <a:t>, </a:t>
            </a:r>
            <a:r>
              <a:rPr lang="cs-CZ" sz="2800" b="1" dirty="0"/>
              <a:t>marketingu</a:t>
            </a:r>
            <a:r>
              <a:rPr lang="cs-CZ" sz="2800" dirty="0"/>
              <a:t>, </a:t>
            </a:r>
            <a:r>
              <a:rPr lang="cs-CZ" sz="2800" b="1" dirty="0"/>
              <a:t>copywritingu</a:t>
            </a:r>
            <a:r>
              <a:rPr lang="cs-CZ" sz="2800" dirty="0"/>
              <a:t>, </a:t>
            </a:r>
            <a:r>
              <a:rPr lang="cs-CZ" sz="2800" b="1" dirty="0"/>
              <a:t>gamifikace</a:t>
            </a:r>
            <a:r>
              <a:rPr lang="cs-CZ" sz="2800" dirty="0"/>
              <a:t> a dalších oborů.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Cílem webdesignu je vytvořit </a:t>
            </a:r>
            <a:r>
              <a:rPr lang="cs-CZ" sz="2800" b="1" dirty="0"/>
              <a:t>funkční</a:t>
            </a:r>
            <a:r>
              <a:rPr lang="cs-CZ" sz="2800" dirty="0"/>
              <a:t> webové stránky nebo webové aplikace. 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8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WEBOVÝ DESIGN OBECNĚ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b="1" dirty="0"/>
              <a:t>Funkční</a:t>
            </a:r>
            <a:r>
              <a:rPr lang="cs-CZ" sz="2800" dirty="0"/>
              <a:t> znamená, že splňují především následující kritéria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Na web přicházejí relevantní návštěvníci.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Web je ovlivňuje/pomáhá jim tak, že provedou konverzní akci (akce), která je v souladu se záměrem tvůrce webu.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Návštěvníci se na web rádi vrací a provádějí stejnou nebo další akci.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Web návštěvníky zaujme natolik, že o něm mluví sami od sebe s dalšími členy cílové skupiny webu.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4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WEBOVÝ DESIGN OBECNĚ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Cílem webu je přinášet majiteli a/nebo návštěvníkům stránek užitek.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Tomu by měla být podřízena snaha webdesignera – aby se vyplatily náklady spojené s tvorbou webu a aby web dobře sloužil svému účelu, tj. například v případě komerčních stránek vytvořil ekonomický zisk.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8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r>
              <a:rPr lang="cs-CZ" sz="3000" b="1" dirty="0"/>
              <a:t>Marketingový výzkum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92961" y="1702977"/>
            <a:ext cx="4246919" cy="18168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cs-CZ" alt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k designu</a:t>
            </a:r>
          </a:p>
          <a:p>
            <a:pPr marL="457200" indent="-457200">
              <a:buAutoNum type="arabicPeriod"/>
            </a:pPr>
            <a:r>
              <a:rPr 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Principy webového designu</a:t>
            </a:r>
          </a:p>
          <a:p>
            <a:pPr marL="457200" indent="-457200">
              <a:buAutoNum type="arabicPeriod"/>
            </a:pPr>
            <a:r>
              <a:rPr 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Heuristiky</a:t>
            </a:r>
          </a:p>
          <a:p>
            <a:pPr marL="457200" indent="-457200">
              <a:buAutoNum type="arabicPeriod"/>
            </a:pPr>
            <a:r>
              <a:rPr 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jako součást marketingu</a:t>
            </a:r>
          </a:p>
          <a:p>
            <a:pPr marL="457200" indent="-457200">
              <a:buAutoNum type="arabicPeriod"/>
            </a:pPr>
            <a:r>
              <a:rPr 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zákazníků</a:t>
            </a: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6952" y="2170528"/>
            <a:ext cx="298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Struktura přednášky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04" y="143849"/>
            <a:ext cx="1411467" cy="1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25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0128-3821-487A-92E6-A6049815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416824" cy="507703"/>
          </a:xfrm>
        </p:spPr>
        <p:txBody>
          <a:bodyPr/>
          <a:lstStyle/>
          <a:p>
            <a:r>
              <a:rPr lang="cs-CZ" altLang="cs-CZ" sz="2800" b="1" cap="all" dirty="0"/>
              <a:t>konflikty v oblasti web designu</a:t>
            </a:r>
            <a:endParaRPr lang="cs-CZ" sz="28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024AF6-7486-4BA0-A3DF-FB186B98B8BD}"/>
              </a:ext>
            </a:extLst>
          </p:cNvPr>
          <p:cNvSpPr/>
          <p:nvPr/>
        </p:nvSpPr>
        <p:spPr>
          <a:xfrm>
            <a:off x="107504" y="915566"/>
            <a:ext cx="7920880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Základní konflikty v rámci web designu obvykle zahrnují (</a:t>
            </a:r>
            <a:r>
              <a:rPr lang="cs-CZ" sz="2400" dirty="0" err="1"/>
              <a:t>Powell</a:t>
            </a:r>
            <a:r>
              <a:rPr lang="cs-CZ" sz="2400" dirty="0"/>
              <a:t>, 2004):</a:t>
            </a:r>
            <a:endParaRPr lang="sk-SK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potřeby uživatele oproti potřebám designéra (firmy),</a:t>
            </a:r>
            <a:endParaRPr lang="sk-SK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rovnováha formy a funkčnosti,</a:t>
            </a:r>
            <a:endParaRPr lang="sk-SK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zhodnocení kvality provedení,</a:t>
            </a:r>
            <a:endParaRPr lang="sk-SK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soulad mezi konvenčními prvky a inovacemi. </a:t>
            </a:r>
            <a:endParaRPr lang="sk-SK" sz="24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257745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0128-3821-487A-92E6-A6049815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cs-CZ" altLang="cs-CZ" sz="2200" b="1" cap="all" dirty="0"/>
              <a:t>potřeby uživatele oproti potřebám designéra</a:t>
            </a:r>
            <a:endParaRPr lang="cs-CZ" sz="22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024AF6-7486-4BA0-A3DF-FB186B98B8BD}"/>
              </a:ext>
            </a:extLst>
          </p:cNvPr>
          <p:cNvSpPr/>
          <p:nvPr/>
        </p:nvSpPr>
        <p:spPr>
          <a:xfrm>
            <a:off x="179512" y="792450"/>
            <a:ext cx="7776864" cy="404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Častou chybou webových stránek firem je bohužel pořád to, že jsou vytvářeny spíše pro potřeby firmy, namísto skutečných uživatelů. </a:t>
            </a:r>
          </a:p>
          <a:p>
            <a:pPr marL="285750" indent="-28575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Firma si vybuduje svoje stránky na základě vlastních předpokladů, s čím si uživatel mnohdy nemusí dát rady. </a:t>
            </a:r>
          </a:p>
          <a:p>
            <a:pPr marL="285750" indent="-28575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Proto </a:t>
            </a:r>
            <a:r>
              <a:rPr lang="cs-CZ" sz="2200" b="1" dirty="0"/>
              <a:t>je nezbytně nutné nahlížet na webové stránky z pohledu uživatele a vykonávat uživatelské testování.</a:t>
            </a:r>
            <a:r>
              <a:rPr lang="cs-CZ" sz="2200" dirty="0"/>
              <a:t> </a:t>
            </a:r>
          </a:p>
          <a:p>
            <a:pPr algn="r">
              <a:lnSpc>
                <a:spcPct val="114000"/>
              </a:lnSpc>
              <a:spcAft>
                <a:spcPts val="1200"/>
              </a:spcAft>
            </a:pPr>
            <a:r>
              <a:rPr lang="cs-CZ" sz="1600" dirty="0"/>
              <a:t>(</a:t>
            </a:r>
            <a:r>
              <a:rPr lang="cs-CZ" sz="1600" dirty="0" err="1"/>
              <a:t>Powell</a:t>
            </a:r>
            <a:r>
              <a:rPr lang="cs-CZ" sz="1600" dirty="0"/>
              <a:t>, 2004)</a:t>
            </a:r>
            <a:endParaRPr lang="sk-SK" sz="1600" dirty="0"/>
          </a:p>
          <a:p>
            <a:pPr marL="285750" indent="-28575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altLang="cs-CZ" sz="2200" b="1" dirty="0">
              <a:solidFill>
                <a:srgbClr val="307871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1863223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0128-3821-487A-92E6-A6049815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cs-CZ" altLang="cs-CZ" sz="2200" b="1" cap="all" dirty="0"/>
              <a:t>rovnováha formy a funkčnosti </a:t>
            </a:r>
            <a:endParaRPr lang="cs-CZ" sz="22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024AF6-7486-4BA0-A3DF-FB186B98B8BD}"/>
              </a:ext>
            </a:extLst>
          </p:cNvPr>
          <p:cNvSpPr/>
          <p:nvPr/>
        </p:nvSpPr>
        <p:spPr>
          <a:xfrm>
            <a:off x="179512" y="792450"/>
            <a:ext cx="7776864" cy="331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1200"/>
              </a:spcAft>
            </a:pPr>
            <a:r>
              <a:rPr lang="cs-CZ" sz="2400" dirty="0"/>
              <a:t>Forma a funkce tvoří základ web designu.</a:t>
            </a:r>
          </a:p>
          <a:p>
            <a:pPr marL="285750" indent="-28575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Funkce by byla bez formy nudná, neboli i když stránky fungují, uživatel není nadšený. Naopak, i když by byla forma velmi působivá, no na druhé straně funkčnost omezená, uživatel by byl zklamaný. (</a:t>
            </a:r>
            <a:r>
              <a:rPr lang="cs-CZ" sz="2400" dirty="0" err="1"/>
              <a:t>Powell</a:t>
            </a:r>
            <a:r>
              <a:rPr lang="cs-CZ" sz="2400" dirty="0"/>
              <a:t>, 2004)</a:t>
            </a:r>
            <a:endParaRPr lang="sk-SK" sz="2400" dirty="0"/>
          </a:p>
          <a:p>
            <a:pPr marL="285750" indent="-285750" algn="just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b="1" dirty="0"/>
              <a:t>Forma a funkčnost by tedy mely být v jasně definovaném a souvislém vztahu. </a:t>
            </a:r>
            <a:endParaRPr lang="cs-CZ" altLang="cs-CZ" sz="2400" b="1" dirty="0">
              <a:solidFill>
                <a:srgbClr val="307871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3310616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Interakční design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Interakční design je jedním z nových oborů z kategorie výpočetní techniky a je výrazem ze světa tvorby webových stránek a aplikací.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Často je chybně zaměňován s pojmem informační architektura. Je to obor zabývající se návrhem interakcí.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46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Interakční design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Tradiční</a:t>
            </a:r>
            <a:r>
              <a:rPr lang="en-GB" sz="2800" dirty="0"/>
              <a:t> design se </a:t>
            </a:r>
            <a:r>
              <a:rPr lang="en-GB" sz="2800" dirty="0" err="1"/>
              <a:t>zabývá</a:t>
            </a:r>
            <a:r>
              <a:rPr lang="en-GB" sz="2800" dirty="0"/>
              <a:t> </a:t>
            </a:r>
            <a:r>
              <a:rPr lang="en-GB" sz="2800" dirty="0" err="1"/>
              <a:t>monologem</a:t>
            </a:r>
            <a:r>
              <a:rPr lang="en-GB" sz="2800" dirty="0"/>
              <a:t>, </a:t>
            </a:r>
            <a:r>
              <a:rPr lang="en-GB" sz="2800" dirty="0" err="1"/>
              <a:t>jako</a:t>
            </a:r>
            <a:r>
              <a:rPr lang="en-GB" sz="2800" dirty="0"/>
              <a:t> je </a:t>
            </a:r>
            <a:r>
              <a:rPr lang="en-GB" sz="2800" dirty="0" err="1"/>
              <a:t>tomu</a:t>
            </a:r>
            <a:r>
              <a:rPr lang="en-GB" sz="2800" dirty="0"/>
              <a:t> </a:t>
            </a:r>
            <a:r>
              <a:rPr lang="en-GB" sz="2800" dirty="0" err="1"/>
              <a:t>například</a:t>
            </a:r>
            <a:r>
              <a:rPr lang="en-GB" sz="2800" dirty="0"/>
              <a:t> u </a:t>
            </a:r>
            <a:r>
              <a:rPr lang="en-GB" sz="2800" dirty="0" err="1"/>
              <a:t>tištěných</a:t>
            </a:r>
            <a:r>
              <a:rPr lang="en-GB" sz="2800" dirty="0"/>
              <a:t> </a:t>
            </a:r>
            <a:r>
              <a:rPr lang="en-GB" sz="2800" dirty="0" err="1"/>
              <a:t>médií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U </a:t>
            </a:r>
            <a:r>
              <a:rPr lang="en-GB" sz="2800" dirty="0" err="1"/>
              <a:t>interakčního</a:t>
            </a:r>
            <a:r>
              <a:rPr lang="en-GB" sz="2800" dirty="0"/>
              <a:t> </a:t>
            </a:r>
            <a:r>
              <a:rPr lang="en-GB" sz="2800" dirty="0" err="1"/>
              <a:t>designu</a:t>
            </a:r>
            <a:r>
              <a:rPr lang="en-GB" sz="2800" dirty="0"/>
              <a:t> </a:t>
            </a:r>
            <a:r>
              <a:rPr lang="en-GB" sz="2800" dirty="0" err="1"/>
              <a:t>jde</a:t>
            </a:r>
            <a:r>
              <a:rPr lang="en-GB" sz="2800" dirty="0"/>
              <a:t> o dialog, </a:t>
            </a:r>
            <a:r>
              <a:rPr lang="en-GB" sz="2800" dirty="0" err="1"/>
              <a:t>který</a:t>
            </a:r>
            <a:r>
              <a:rPr lang="en-GB" sz="2800" dirty="0"/>
              <a:t> </a:t>
            </a:r>
            <a:r>
              <a:rPr lang="en-GB" sz="2800" dirty="0" err="1"/>
              <a:t>uživatel</a:t>
            </a:r>
            <a:r>
              <a:rPr lang="en-GB" sz="2800" dirty="0"/>
              <a:t> </a:t>
            </a:r>
            <a:r>
              <a:rPr lang="en-GB" sz="2800" dirty="0" err="1"/>
              <a:t>povede</a:t>
            </a:r>
            <a:r>
              <a:rPr lang="en-GB" sz="2800" dirty="0"/>
              <a:t> </a:t>
            </a:r>
            <a:r>
              <a:rPr lang="en-GB" sz="2800" dirty="0" err="1"/>
              <a:t>například</a:t>
            </a:r>
            <a:r>
              <a:rPr lang="en-GB" sz="2800" dirty="0"/>
              <a:t> s </a:t>
            </a:r>
            <a:r>
              <a:rPr lang="en-GB" sz="2800" dirty="0" err="1"/>
              <a:t>počítačem</a:t>
            </a:r>
            <a:r>
              <a:rPr lang="en-GB" sz="2800" dirty="0"/>
              <a:t>, </a:t>
            </a:r>
            <a:r>
              <a:rPr lang="en-GB" sz="2800" dirty="0" err="1"/>
              <a:t>mobilním</a:t>
            </a:r>
            <a:r>
              <a:rPr lang="en-GB" sz="2800" dirty="0"/>
              <a:t> </a:t>
            </a:r>
            <a:r>
              <a:rPr lang="en-GB" sz="2800" dirty="0" err="1"/>
              <a:t>telefonem</a:t>
            </a:r>
            <a:r>
              <a:rPr lang="en-GB" sz="2800" dirty="0"/>
              <a:t>, </a:t>
            </a:r>
            <a:r>
              <a:rPr lang="en-GB" sz="2800" dirty="0" err="1"/>
              <a:t>bankomatem</a:t>
            </a:r>
            <a:r>
              <a:rPr lang="en-GB" sz="2800" dirty="0"/>
              <a:t> </a:t>
            </a:r>
            <a:r>
              <a:rPr lang="en-GB" sz="2800" dirty="0" err="1"/>
              <a:t>apod</a:t>
            </a:r>
            <a:r>
              <a:rPr lang="en-GB" sz="2800" dirty="0"/>
              <a:t>.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Interakční</a:t>
            </a:r>
            <a:r>
              <a:rPr lang="en-GB" sz="2800" dirty="0"/>
              <a:t> design je </a:t>
            </a:r>
            <a:r>
              <a:rPr lang="en-GB" sz="2800" dirty="0" err="1"/>
              <a:t>označován</a:t>
            </a:r>
            <a:r>
              <a:rPr lang="en-GB" sz="2800" dirty="0"/>
              <a:t> </a:t>
            </a:r>
            <a:r>
              <a:rPr lang="en-GB" sz="2800" dirty="0" err="1"/>
              <a:t>za</a:t>
            </a:r>
            <a:r>
              <a:rPr lang="en-GB" sz="2800" dirty="0"/>
              <a:t> </a:t>
            </a:r>
            <a:r>
              <a:rPr lang="en-GB" sz="2800" dirty="0" err="1"/>
              <a:t>jednu</a:t>
            </a:r>
            <a:r>
              <a:rPr lang="en-GB" sz="2800" dirty="0"/>
              <a:t> z </a:t>
            </a:r>
            <a:r>
              <a:rPr lang="en-GB" sz="2800" dirty="0" err="1"/>
              <a:t>oblastí</a:t>
            </a:r>
            <a:r>
              <a:rPr lang="en-GB" sz="2800" dirty="0"/>
              <a:t> User Experience </a:t>
            </a:r>
            <a:r>
              <a:rPr lang="en-GB" sz="2800" dirty="0" err="1"/>
              <a:t>Designu</a:t>
            </a:r>
            <a:r>
              <a:rPr lang="en-GB" sz="2800" dirty="0"/>
              <a:t> (UX) </a:t>
            </a:r>
            <a:r>
              <a:rPr lang="en-GB" sz="2800" dirty="0" err="1"/>
              <a:t>zabývající</a:t>
            </a:r>
            <a:r>
              <a:rPr lang="en-GB" sz="2800" dirty="0"/>
              <a:t> se </a:t>
            </a:r>
            <a:r>
              <a:rPr lang="en-GB" sz="2800" dirty="0" err="1"/>
              <a:t>návrhem</a:t>
            </a:r>
            <a:r>
              <a:rPr lang="en-GB" sz="2800" dirty="0"/>
              <a:t> </a:t>
            </a:r>
            <a:r>
              <a:rPr lang="en-GB" sz="2800" dirty="0" err="1"/>
              <a:t>aplikací</a:t>
            </a:r>
            <a:r>
              <a:rPr lang="en-GB" sz="2800" dirty="0"/>
              <a:t> </a:t>
            </a:r>
            <a:r>
              <a:rPr lang="en-GB" sz="2800" dirty="0" err="1"/>
              <a:t>uspokojujících</a:t>
            </a:r>
            <a:r>
              <a:rPr lang="en-GB" sz="2800" dirty="0"/>
              <a:t> </a:t>
            </a:r>
            <a:r>
              <a:rPr lang="en-GB" sz="2800" dirty="0" err="1"/>
              <a:t>potřeby</a:t>
            </a:r>
            <a:r>
              <a:rPr lang="en-GB" sz="2800" dirty="0"/>
              <a:t> </a:t>
            </a:r>
            <a:r>
              <a:rPr lang="en-GB" sz="2800" dirty="0" err="1"/>
              <a:t>uživatelů</a:t>
            </a:r>
            <a:r>
              <a:rPr lang="en-GB" sz="2800" dirty="0"/>
              <a:t> a </a:t>
            </a:r>
            <a:r>
              <a:rPr lang="en-GB" sz="2800" dirty="0" err="1"/>
              <a:t>současně</a:t>
            </a:r>
            <a:r>
              <a:rPr lang="en-GB" sz="2800" dirty="0"/>
              <a:t> </a:t>
            </a:r>
            <a:r>
              <a:rPr lang="en-GB" sz="2800" dirty="0" err="1"/>
              <a:t>naplňujících</a:t>
            </a:r>
            <a:r>
              <a:rPr lang="en-GB" sz="2800" dirty="0"/>
              <a:t> </a:t>
            </a:r>
            <a:r>
              <a:rPr lang="en-GB" sz="2800" dirty="0" err="1"/>
              <a:t>funkční</a:t>
            </a:r>
            <a:r>
              <a:rPr lang="en-GB" sz="2800" dirty="0"/>
              <a:t> a </a:t>
            </a:r>
            <a:r>
              <a:rPr lang="en-GB" sz="2800" dirty="0" err="1"/>
              <a:t>obchodní</a:t>
            </a:r>
            <a:r>
              <a:rPr lang="en-GB" sz="2800" dirty="0"/>
              <a:t> </a:t>
            </a:r>
            <a:r>
              <a:rPr lang="en-GB" sz="2800" dirty="0" err="1"/>
              <a:t>požadavky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84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r>
              <a:rPr lang="cs-CZ" sz="3000" b="1" dirty="0"/>
              <a:t>Marketingový výzkum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96952" y="2170528"/>
            <a:ext cx="298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Heuristiky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04" y="143849"/>
            <a:ext cx="1411467" cy="1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Jednou z heuristických analýz je </a:t>
            </a:r>
            <a:r>
              <a:rPr lang="cs-CZ" sz="2800" dirty="0" err="1"/>
              <a:t>Nielsenova</a:t>
            </a:r>
            <a:r>
              <a:rPr lang="cs-CZ" sz="2800" dirty="0"/>
              <a:t> heuristická analýza, která se skládá z deseti základních pravidel, které je nutno zkontrolovat, aby byla zajištěna odpovídající použitelnost a intuitivní ovládání aplikace. Tyto pravidla je dobré mít na paměti již při vytváření návrhu UI.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 err="1"/>
              <a:t>NNGroup</a:t>
            </a:r>
            <a:r>
              <a:rPr lang="cs-CZ" sz="28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hlinkClick r:id="rId3"/>
              </a:rPr>
              <a:t>https://www.nngroup.com/articles/ten-usability-heuristics/</a:t>
            </a: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dirty="0">
                <a:cs typeface="Times New Roman" panose="02020603050405020304" pitchFamily="18" charset="0"/>
              </a:rPr>
              <a:t>Principy webového designu</a:t>
            </a:r>
          </a:p>
        </p:txBody>
      </p:sp>
    </p:spTree>
    <p:extLst>
      <p:ext uri="{BB962C8B-B14F-4D97-AF65-F5344CB8AC3E}">
        <p14:creationId xmlns:p14="http://schemas.microsoft.com/office/powerpoint/2010/main" val="2230762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1) Visibility of system status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Stav</a:t>
            </a:r>
            <a:r>
              <a:rPr lang="en-GB" sz="2800" dirty="0"/>
              <a:t> </a:t>
            </a:r>
            <a:r>
              <a:rPr lang="en-GB" sz="2800" dirty="0" err="1"/>
              <a:t>systému</a:t>
            </a:r>
            <a:r>
              <a:rPr lang="en-GB" sz="2800" dirty="0"/>
              <a:t>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</a:t>
            </a:r>
            <a:r>
              <a:rPr lang="en-GB" sz="2800" dirty="0" err="1"/>
              <a:t>vždy</a:t>
            </a:r>
            <a:r>
              <a:rPr lang="en-GB" sz="2800" dirty="0"/>
              <a:t> </a:t>
            </a:r>
            <a:r>
              <a:rPr lang="en-GB" sz="2800" dirty="0" err="1"/>
              <a:t>viditelný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Uživatel</a:t>
            </a:r>
            <a:r>
              <a:rPr lang="en-GB" sz="2800" dirty="0"/>
              <a:t>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vždy</a:t>
            </a:r>
            <a:r>
              <a:rPr lang="en-GB" sz="2800" dirty="0"/>
              <a:t> </a:t>
            </a:r>
            <a:r>
              <a:rPr lang="en-GB" sz="2800" dirty="0" err="1"/>
              <a:t>vidět</a:t>
            </a:r>
            <a:r>
              <a:rPr lang="en-GB" sz="2800" dirty="0"/>
              <a:t>, v </a:t>
            </a:r>
            <a:r>
              <a:rPr lang="en-GB" sz="2800" dirty="0" err="1"/>
              <a:t>jakém</a:t>
            </a:r>
            <a:r>
              <a:rPr lang="en-GB" sz="2800" dirty="0"/>
              <a:t> </a:t>
            </a:r>
            <a:r>
              <a:rPr lang="en-GB" sz="2800" dirty="0" err="1"/>
              <a:t>stavu</a:t>
            </a:r>
            <a:r>
              <a:rPr lang="en-GB" sz="2800" dirty="0"/>
              <a:t> se </a:t>
            </a:r>
            <a:r>
              <a:rPr lang="en-GB" sz="2800" dirty="0" err="1"/>
              <a:t>aplikace</a:t>
            </a:r>
            <a:r>
              <a:rPr lang="en-GB" sz="2800" dirty="0"/>
              <a:t> </a:t>
            </a:r>
            <a:r>
              <a:rPr lang="en-GB" sz="2800" dirty="0" err="1"/>
              <a:t>nachází</a:t>
            </a:r>
            <a:r>
              <a:rPr lang="en-GB" sz="2800" dirty="0"/>
              <a:t>, </a:t>
            </a:r>
            <a:r>
              <a:rPr lang="en-GB" sz="2800" dirty="0" err="1"/>
              <a:t>jestli</a:t>
            </a:r>
            <a:r>
              <a:rPr lang="en-GB" sz="2800" dirty="0"/>
              <a:t> </a:t>
            </a:r>
            <a:r>
              <a:rPr lang="en-GB" sz="2800" dirty="0" err="1"/>
              <a:t>čeká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nějaký</a:t>
            </a:r>
            <a:r>
              <a:rPr lang="en-GB" sz="2800" dirty="0"/>
              <a:t> </a:t>
            </a:r>
            <a:r>
              <a:rPr lang="en-GB" sz="2800" dirty="0" err="1"/>
              <a:t>vstup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provádí</a:t>
            </a:r>
            <a:r>
              <a:rPr lang="en-GB" sz="2800" dirty="0"/>
              <a:t> </a:t>
            </a:r>
            <a:r>
              <a:rPr lang="en-GB" sz="2800" dirty="0" err="1"/>
              <a:t>určitou</a:t>
            </a:r>
            <a:r>
              <a:rPr lang="en-GB" sz="2800" dirty="0"/>
              <a:t> </a:t>
            </a:r>
            <a:r>
              <a:rPr lang="en-GB" sz="2800" dirty="0" err="1"/>
              <a:t>operaci</a:t>
            </a:r>
            <a:r>
              <a:rPr lang="en-GB" sz="2800" dirty="0"/>
              <a:t>, </a:t>
            </a:r>
            <a:r>
              <a:rPr lang="en-GB" sz="2800" dirty="0" err="1"/>
              <a:t>například</a:t>
            </a:r>
            <a:r>
              <a:rPr lang="en-GB" sz="2800" dirty="0"/>
              <a:t> </a:t>
            </a:r>
            <a:r>
              <a:rPr lang="en-GB" sz="2800" dirty="0" err="1"/>
              <a:t>pomocí</a:t>
            </a:r>
            <a:r>
              <a:rPr lang="en-GB" sz="2800" dirty="0"/>
              <a:t> </a:t>
            </a:r>
            <a:r>
              <a:rPr lang="en-GB" sz="2800" dirty="0" err="1"/>
              <a:t>ikonky</a:t>
            </a:r>
            <a:r>
              <a:rPr lang="en-GB" sz="2800" dirty="0"/>
              <a:t> </a:t>
            </a:r>
            <a:r>
              <a:rPr lang="en-GB" sz="2800" dirty="0" err="1"/>
              <a:t>přesýpacích</a:t>
            </a:r>
            <a:r>
              <a:rPr lang="en-GB" sz="2800" dirty="0"/>
              <a:t> </a:t>
            </a:r>
            <a:r>
              <a:rPr lang="en-GB" sz="2800" dirty="0" err="1"/>
              <a:t>hodin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rotujícího</a:t>
            </a:r>
            <a:r>
              <a:rPr lang="en-GB" sz="2800" dirty="0"/>
              <a:t> </a:t>
            </a:r>
            <a:r>
              <a:rPr lang="en-GB" sz="2800" dirty="0" err="1"/>
              <a:t>kolečka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37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4C20F-8DCF-B573-1E00-1E1FA15FF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6BCB703-A8DC-F504-1547-346C1CE0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The History of Elevators From Top to Bottom">
            <a:extLst>
              <a:ext uri="{FF2B5EF4-FFF2-40B4-BE49-F238E27FC236}">
                <a16:creationId xmlns:a16="http://schemas.microsoft.com/office/drawing/2014/main" id="{B63D9502-3A39-E2D5-2E37-00F9DC2F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7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2) Match between system and the real world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„</a:t>
            </a:r>
            <a:r>
              <a:rPr lang="en-GB" sz="2800" dirty="0" err="1"/>
              <a:t>mluví</a:t>
            </a:r>
            <a:r>
              <a:rPr lang="en-GB" sz="2800" dirty="0"/>
              <a:t> </a:t>
            </a:r>
            <a:r>
              <a:rPr lang="en-GB" sz="2800" dirty="0" err="1"/>
              <a:t>uživatelským</a:t>
            </a:r>
            <a:r>
              <a:rPr lang="en-GB" sz="2800" dirty="0"/>
              <a:t> </a:t>
            </a:r>
            <a:r>
              <a:rPr lang="en-GB" sz="2800" dirty="0" err="1"/>
              <a:t>jazykem</a:t>
            </a:r>
            <a:r>
              <a:rPr lang="en-GB" sz="2800" dirty="0"/>
              <a:t>“ a je co </a:t>
            </a:r>
            <a:r>
              <a:rPr lang="en-GB" sz="2800" dirty="0" err="1"/>
              <a:t>nejvíce</a:t>
            </a:r>
            <a:r>
              <a:rPr lang="en-GB" sz="2800" dirty="0"/>
              <a:t> </a:t>
            </a:r>
            <a:r>
              <a:rPr lang="en-GB" sz="2800" dirty="0" err="1"/>
              <a:t>přizpůsoben</a:t>
            </a:r>
            <a:r>
              <a:rPr lang="en-GB" sz="2800" dirty="0"/>
              <a:t> </a:t>
            </a:r>
            <a:r>
              <a:rPr lang="en-GB" sz="2800" dirty="0" err="1"/>
              <a:t>tak</a:t>
            </a:r>
            <a:r>
              <a:rPr lang="en-GB" sz="2800" dirty="0"/>
              <a:t>, aby </a:t>
            </a:r>
            <a:r>
              <a:rPr lang="en-GB" sz="2800" dirty="0" err="1"/>
              <a:t>práce</a:t>
            </a:r>
            <a:r>
              <a:rPr lang="en-GB" sz="2800" dirty="0"/>
              <a:t> s </a:t>
            </a:r>
            <a:r>
              <a:rPr lang="en-GB" sz="2800" dirty="0" err="1"/>
              <a:t>ním</a:t>
            </a:r>
            <a:r>
              <a:rPr lang="en-GB" sz="2800" dirty="0"/>
              <a:t> </a:t>
            </a:r>
            <a:r>
              <a:rPr lang="en-GB" sz="2800" dirty="0" err="1"/>
              <a:t>připomínala</a:t>
            </a:r>
            <a:r>
              <a:rPr lang="en-GB" sz="2800" dirty="0"/>
              <a:t> </a:t>
            </a:r>
            <a:r>
              <a:rPr lang="en-GB" sz="2800" dirty="0" err="1"/>
              <a:t>práci</a:t>
            </a:r>
            <a:r>
              <a:rPr lang="en-GB" sz="2800" dirty="0"/>
              <a:t> v </a:t>
            </a:r>
            <a:r>
              <a:rPr lang="en-GB" sz="2800" dirty="0" err="1"/>
              <a:t>reálném</a:t>
            </a:r>
            <a:r>
              <a:rPr lang="en-GB" sz="2800" dirty="0"/>
              <a:t> </a:t>
            </a:r>
            <a:r>
              <a:rPr lang="en-GB" sz="2800" dirty="0" err="1"/>
              <a:t>světě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Toto </a:t>
            </a:r>
            <a:r>
              <a:rPr lang="en-GB" sz="2800" dirty="0" err="1"/>
              <a:t>pravidlo</a:t>
            </a:r>
            <a:r>
              <a:rPr lang="en-GB" sz="2800" dirty="0"/>
              <a:t> se </a:t>
            </a:r>
            <a:r>
              <a:rPr lang="en-GB" sz="2800" dirty="0" err="1"/>
              <a:t>vztahuje</a:t>
            </a:r>
            <a:r>
              <a:rPr lang="en-GB" sz="2800" dirty="0"/>
              <a:t> </a:t>
            </a:r>
            <a:r>
              <a:rPr lang="en-GB" sz="2800" dirty="0" err="1"/>
              <a:t>převážně</a:t>
            </a:r>
            <a:r>
              <a:rPr lang="en-GB" sz="2800" dirty="0"/>
              <a:t> k </a:t>
            </a:r>
            <a:r>
              <a:rPr lang="en-GB" sz="2800" dirty="0" err="1"/>
              <a:t>vizualizaci</a:t>
            </a:r>
            <a:r>
              <a:rPr lang="en-GB" sz="2800" dirty="0"/>
              <a:t> </a:t>
            </a:r>
            <a:r>
              <a:rPr lang="en-GB" sz="2800" dirty="0" err="1"/>
              <a:t>informací</a:t>
            </a:r>
            <a:r>
              <a:rPr lang="en-GB" sz="2800" dirty="0"/>
              <a:t>. </a:t>
            </a:r>
            <a:r>
              <a:rPr lang="en-GB" sz="2800" dirty="0" err="1"/>
              <a:t>Například</a:t>
            </a:r>
            <a:r>
              <a:rPr lang="en-GB" sz="2800" dirty="0"/>
              <a:t> </a:t>
            </a:r>
            <a:r>
              <a:rPr lang="en-GB" sz="2800" dirty="0" err="1"/>
              <a:t>ikona</a:t>
            </a:r>
            <a:r>
              <a:rPr lang="en-GB" sz="2800" dirty="0"/>
              <a:t> </a:t>
            </a:r>
            <a:r>
              <a:rPr lang="en-GB" sz="2800" dirty="0" err="1"/>
              <a:t>koše</a:t>
            </a:r>
            <a:r>
              <a:rPr lang="en-GB" sz="2800" dirty="0"/>
              <a:t> </a:t>
            </a:r>
            <a:r>
              <a:rPr lang="en-GB" sz="2800" dirty="0" err="1"/>
              <a:t>opravdu</a:t>
            </a:r>
            <a:r>
              <a:rPr lang="en-GB" sz="2800" dirty="0"/>
              <a:t> </a:t>
            </a:r>
            <a:r>
              <a:rPr lang="en-GB" sz="2800" dirty="0" err="1"/>
              <a:t>vypadá</a:t>
            </a:r>
            <a:r>
              <a:rPr lang="en-GB" sz="2800" dirty="0"/>
              <a:t> </a:t>
            </a:r>
            <a:r>
              <a:rPr lang="en-GB" sz="2800" dirty="0" err="1"/>
              <a:t>jako</a:t>
            </a:r>
            <a:r>
              <a:rPr lang="en-GB" sz="2800" dirty="0"/>
              <a:t> </a:t>
            </a:r>
            <a:r>
              <a:rPr lang="en-GB" sz="2800" dirty="0" err="1"/>
              <a:t>koš</a:t>
            </a:r>
            <a:r>
              <a:rPr lang="en-GB" sz="2800" dirty="0"/>
              <a:t> a </a:t>
            </a:r>
            <a:r>
              <a:rPr lang="en-GB" sz="2800" dirty="0" err="1"/>
              <a:t>přetažení</a:t>
            </a:r>
            <a:r>
              <a:rPr lang="en-GB" sz="2800" dirty="0"/>
              <a:t> </a:t>
            </a:r>
            <a:r>
              <a:rPr lang="en-GB" sz="2800" dirty="0" err="1"/>
              <a:t>souborů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tuto</a:t>
            </a:r>
            <a:r>
              <a:rPr lang="en-GB" sz="2800" dirty="0"/>
              <a:t> </a:t>
            </a:r>
            <a:r>
              <a:rPr lang="en-GB" sz="2800" dirty="0" err="1"/>
              <a:t>ikonu</a:t>
            </a:r>
            <a:r>
              <a:rPr lang="en-GB" sz="2800" dirty="0"/>
              <a:t> </a:t>
            </a:r>
            <a:r>
              <a:rPr lang="en-GB" sz="2800" dirty="0" err="1"/>
              <a:t>způsobí</a:t>
            </a:r>
            <a:r>
              <a:rPr lang="en-GB" sz="2800" dirty="0"/>
              <a:t> </a:t>
            </a:r>
            <a:r>
              <a:rPr lang="en-GB" sz="2800" dirty="0" err="1"/>
              <a:t>přesunutí</a:t>
            </a:r>
            <a:r>
              <a:rPr lang="en-GB" sz="2800" dirty="0"/>
              <a:t> </a:t>
            </a:r>
            <a:r>
              <a:rPr lang="en-GB" sz="2800" dirty="0" err="1"/>
              <a:t>souborů</a:t>
            </a:r>
            <a:r>
              <a:rPr lang="en-GB" sz="2800" dirty="0"/>
              <a:t> do </a:t>
            </a:r>
            <a:r>
              <a:rPr lang="en-GB" sz="2800" dirty="0" err="1"/>
              <a:t>koše</a:t>
            </a:r>
            <a:r>
              <a:rPr lang="en-GB" sz="2800" dirty="0"/>
              <a:t>, </a:t>
            </a:r>
            <a:r>
              <a:rPr lang="en-GB" sz="2800" dirty="0" err="1"/>
              <a:t>stejně</a:t>
            </a:r>
            <a:r>
              <a:rPr lang="en-GB" sz="2800" dirty="0"/>
              <a:t> </a:t>
            </a:r>
            <a:r>
              <a:rPr lang="en-GB" sz="2800" dirty="0" err="1"/>
              <a:t>tak</a:t>
            </a:r>
            <a:r>
              <a:rPr lang="en-GB" sz="2800" dirty="0"/>
              <a:t> </a:t>
            </a:r>
            <a:r>
              <a:rPr lang="en-GB" sz="2800" dirty="0" err="1"/>
              <a:t>jako</a:t>
            </a:r>
            <a:r>
              <a:rPr lang="en-GB" sz="2800" dirty="0"/>
              <a:t> v </a:t>
            </a:r>
            <a:r>
              <a:rPr lang="en-GB" sz="2800" dirty="0" err="1"/>
              <a:t>reálném</a:t>
            </a:r>
            <a:r>
              <a:rPr lang="en-GB" sz="2800" dirty="0"/>
              <a:t> </a:t>
            </a:r>
            <a:r>
              <a:rPr lang="en-GB" sz="2800" dirty="0" err="1"/>
              <a:t>světě</a:t>
            </a:r>
            <a:r>
              <a:rPr lang="en-GB" sz="2800" dirty="0"/>
              <a:t> </a:t>
            </a:r>
            <a:r>
              <a:rPr lang="en-GB" sz="2800" dirty="0" err="1"/>
              <a:t>vyhazujeme</a:t>
            </a:r>
            <a:r>
              <a:rPr lang="en-GB" sz="2800" dirty="0"/>
              <a:t> </a:t>
            </a:r>
            <a:r>
              <a:rPr lang="en-GB" sz="2800" dirty="0" err="1"/>
              <a:t>papírové</a:t>
            </a:r>
            <a:r>
              <a:rPr lang="en-GB" sz="2800" dirty="0"/>
              <a:t> </a:t>
            </a:r>
            <a:r>
              <a:rPr lang="en-GB" sz="2800" dirty="0" err="1"/>
              <a:t>soubory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5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Podmínky splnění předmětu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/>
              <a:t>Seminární práce (40b)</a:t>
            </a:r>
          </a:p>
          <a:p>
            <a:pPr algn="just"/>
            <a:endParaRPr lang="cs-CZ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/>
              <a:t>Ústní zkouška (60b)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800" dirty="0"/>
              <a:t>Znalostní část (12 témat/okruhů)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800" dirty="0"/>
              <a:t>Projektová část (diskuse k seminární práci)</a:t>
            </a:r>
          </a:p>
          <a:p>
            <a:pPr algn="just"/>
            <a:endParaRPr lang="cs-CZ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/>
              <a:t>Zápočet min. 60b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1895849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661F6-4CEA-3EA1-D691-50ECE5DB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F81E1-5D66-B891-B7E2-0A6B853B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170EDD3-8663-F92F-C980-F8A4D6568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1778000"/>
            <a:ext cx="5232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0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3) User control and freedom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poskytovat</a:t>
            </a:r>
            <a:r>
              <a:rPr lang="en-GB" sz="2800" dirty="0"/>
              <a:t> </a:t>
            </a:r>
            <a:r>
              <a:rPr lang="en-GB" sz="2800" dirty="0" err="1"/>
              <a:t>uživateli</a:t>
            </a:r>
            <a:r>
              <a:rPr lang="en-GB" sz="2800" dirty="0"/>
              <a:t> </a:t>
            </a:r>
            <a:r>
              <a:rPr lang="en-GB" sz="2800" dirty="0" err="1"/>
              <a:t>možnost</a:t>
            </a:r>
            <a:r>
              <a:rPr lang="en-GB" sz="2800" dirty="0"/>
              <a:t> </a:t>
            </a:r>
            <a:r>
              <a:rPr lang="en-GB" sz="2800" dirty="0" err="1"/>
              <a:t>vrátit</a:t>
            </a:r>
            <a:r>
              <a:rPr lang="en-GB" sz="2800" dirty="0"/>
              <a:t> </a:t>
            </a:r>
            <a:r>
              <a:rPr lang="en-GB" sz="2800" dirty="0" err="1"/>
              <a:t>ze</a:t>
            </a:r>
            <a:r>
              <a:rPr lang="en-GB" sz="2800" dirty="0"/>
              <a:t> z </a:t>
            </a:r>
            <a:r>
              <a:rPr lang="en-GB" sz="2800" dirty="0" err="1"/>
              <a:t>určitého</a:t>
            </a:r>
            <a:r>
              <a:rPr lang="en-GB" sz="2800" dirty="0"/>
              <a:t> </a:t>
            </a:r>
            <a:r>
              <a:rPr lang="en-GB" sz="2800" dirty="0" err="1"/>
              <a:t>stavu</a:t>
            </a:r>
            <a:r>
              <a:rPr lang="en-GB" sz="2800" dirty="0"/>
              <a:t> </a:t>
            </a:r>
            <a:r>
              <a:rPr lang="en-GB" sz="2800" dirty="0" err="1"/>
              <a:t>zpět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zrušit</a:t>
            </a:r>
            <a:r>
              <a:rPr lang="en-GB" sz="2800" dirty="0"/>
              <a:t> </a:t>
            </a:r>
            <a:r>
              <a:rPr lang="en-GB" sz="2800" dirty="0" err="1"/>
              <a:t>zvolenou</a:t>
            </a:r>
            <a:r>
              <a:rPr lang="en-GB" sz="2800" dirty="0"/>
              <a:t> </a:t>
            </a:r>
            <a:r>
              <a:rPr lang="en-GB" sz="2800" dirty="0" err="1"/>
              <a:t>akci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Nejčastěji</a:t>
            </a:r>
            <a:r>
              <a:rPr lang="en-GB" sz="2800" dirty="0"/>
              <a:t> se to </a:t>
            </a:r>
            <a:r>
              <a:rPr lang="en-GB" sz="2800" dirty="0" err="1"/>
              <a:t>řeší</a:t>
            </a:r>
            <a:r>
              <a:rPr lang="en-GB" sz="2800" dirty="0"/>
              <a:t> </a:t>
            </a:r>
            <a:r>
              <a:rPr lang="en-GB" sz="2800" dirty="0" err="1"/>
              <a:t>pomocí</a:t>
            </a:r>
            <a:r>
              <a:rPr lang="en-GB" sz="2800" dirty="0"/>
              <a:t> </a:t>
            </a:r>
            <a:r>
              <a:rPr lang="en-GB" sz="2800" dirty="0" err="1"/>
              <a:t>tlačítek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odkazů</a:t>
            </a:r>
            <a:r>
              <a:rPr lang="en-GB" sz="2800" dirty="0"/>
              <a:t> s </a:t>
            </a:r>
            <a:r>
              <a:rPr lang="en-GB" sz="2800" dirty="0" err="1"/>
              <a:t>nápisem</a:t>
            </a:r>
            <a:r>
              <a:rPr lang="en-GB" sz="2800" dirty="0"/>
              <a:t> </a:t>
            </a:r>
            <a:r>
              <a:rPr lang="en-GB" sz="2800" dirty="0" err="1"/>
              <a:t>Zpět</a:t>
            </a:r>
            <a:r>
              <a:rPr lang="en-GB" sz="2800" dirty="0"/>
              <a:t>, Undo, </a:t>
            </a:r>
            <a:r>
              <a:rPr lang="en-GB" sz="2800" dirty="0" err="1"/>
              <a:t>Storno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25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76F9A-3F6D-BACD-8A8E-69FCD900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571831-A424-911F-D7E6-E14AF0E5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4" name="Záznam obrazovky 2022-09-29 v 10.17.15" descr="Záznam obrazovky 2022-09-29 v 10.17.15">
            <a:hlinkClick r:id="" action="ppaction://media"/>
            <a:extLst>
              <a:ext uri="{FF2B5EF4-FFF2-40B4-BE49-F238E27FC236}">
                <a16:creationId xmlns:a16="http://schemas.microsoft.com/office/drawing/2014/main" id="{69FBFC6B-079E-6984-C637-44AC76D09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4) Consistency and standards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by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</a:t>
            </a:r>
            <a:r>
              <a:rPr lang="en-GB" sz="2800" dirty="0" err="1"/>
              <a:t>konzistentní</a:t>
            </a:r>
            <a:r>
              <a:rPr lang="en-GB" sz="2800" dirty="0"/>
              <a:t> </a:t>
            </a:r>
            <a:r>
              <a:rPr lang="en-GB" sz="2800" dirty="0" err="1"/>
              <a:t>jak</a:t>
            </a:r>
            <a:r>
              <a:rPr lang="en-GB" sz="2800" dirty="0"/>
              <a:t> </a:t>
            </a:r>
            <a:r>
              <a:rPr lang="en-GB" sz="2800" dirty="0" err="1"/>
              <a:t>vzhledově</a:t>
            </a:r>
            <a:r>
              <a:rPr lang="en-GB" sz="2800" dirty="0"/>
              <a:t>, </a:t>
            </a:r>
            <a:r>
              <a:rPr lang="en-GB" sz="2800" dirty="0" err="1"/>
              <a:t>tak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co se </a:t>
            </a:r>
            <a:r>
              <a:rPr lang="en-GB" sz="2800" dirty="0" err="1"/>
              <a:t>týče</a:t>
            </a:r>
            <a:r>
              <a:rPr lang="en-GB" sz="2800" dirty="0"/>
              <a:t> </a:t>
            </a:r>
            <a:r>
              <a:rPr lang="en-GB" sz="2800" dirty="0" err="1"/>
              <a:t>ovládání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Popisky</a:t>
            </a:r>
            <a:r>
              <a:rPr lang="en-GB" sz="2800" dirty="0"/>
              <a:t> </a:t>
            </a:r>
            <a:r>
              <a:rPr lang="en-GB" sz="2800" dirty="0" err="1"/>
              <a:t>stejných</a:t>
            </a:r>
            <a:r>
              <a:rPr lang="en-GB" sz="2800" dirty="0"/>
              <a:t> </a:t>
            </a:r>
            <a:r>
              <a:rPr lang="en-GB" sz="2800" dirty="0" err="1"/>
              <a:t>akcí</a:t>
            </a:r>
            <a:r>
              <a:rPr lang="en-GB" sz="2800" dirty="0"/>
              <a:t> by </a:t>
            </a:r>
            <a:r>
              <a:rPr lang="en-GB" sz="2800" dirty="0" err="1"/>
              <a:t>měli</a:t>
            </a:r>
            <a:r>
              <a:rPr lang="en-GB" sz="2800" dirty="0"/>
              <a:t> </a:t>
            </a:r>
            <a:r>
              <a:rPr lang="en-GB" sz="2800" dirty="0" err="1"/>
              <a:t>mít</a:t>
            </a:r>
            <a:r>
              <a:rPr lang="en-GB" sz="2800" dirty="0"/>
              <a:t> </a:t>
            </a:r>
            <a:r>
              <a:rPr lang="en-GB" sz="2800" dirty="0" err="1"/>
              <a:t>stejný</a:t>
            </a:r>
            <a:r>
              <a:rPr lang="en-GB" sz="2800" dirty="0"/>
              <a:t> </a:t>
            </a:r>
            <a:r>
              <a:rPr lang="en-GB" sz="2800" dirty="0" err="1"/>
              <a:t>název</a:t>
            </a:r>
            <a:r>
              <a:rPr lang="en-GB" sz="2800" dirty="0"/>
              <a:t>, </a:t>
            </a:r>
            <a:r>
              <a:rPr lang="en-GB" sz="2800" dirty="0" err="1"/>
              <a:t>nemělo</a:t>
            </a:r>
            <a:r>
              <a:rPr lang="en-GB" sz="2800" dirty="0"/>
              <a:t> by se </a:t>
            </a:r>
            <a:r>
              <a:rPr lang="en-GB" sz="2800" dirty="0" err="1"/>
              <a:t>střídat</a:t>
            </a:r>
            <a:r>
              <a:rPr lang="en-GB" sz="2800" dirty="0"/>
              <a:t> </a:t>
            </a:r>
            <a:r>
              <a:rPr lang="en-GB" sz="2800" dirty="0" err="1"/>
              <a:t>např</a:t>
            </a:r>
            <a:r>
              <a:rPr lang="en-GB" sz="2800" dirty="0"/>
              <a:t>. </a:t>
            </a:r>
            <a:r>
              <a:rPr lang="en-GB" sz="2800" dirty="0" err="1"/>
              <a:t>uložit</a:t>
            </a:r>
            <a:r>
              <a:rPr lang="en-GB" sz="2800" dirty="0"/>
              <a:t>/</a:t>
            </a:r>
            <a:r>
              <a:rPr lang="en-GB" sz="2800" dirty="0" err="1"/>
              <a:t>upravit</a:t>
            </a:r>
            <a:r>
              <a:rPr lang="en-GB" sz="2800" dirty="0"/>
              <a:t>. </a:t>
            </a:r>
            <a:r>
              <a:rPr lang="en-GB" sz="2800" dirty="0" err="1"/>
              <a:t>Stejně</a:t>
            </a:r>
            <a:r>
              <a:rPr lang="en-GB" sz="2800" dirty="0"/>
              <a:t> </a:t>
            </a:r>
            <a:r>
              <a:rPr lang="en-GB" sz="2800" dirty="0" err="1"/>
              <a:t>tak</a:t>
            </a:r>
            <a:r>
              <a:rPr lang="en-GB" sz="2800" dirty="0"/>
              <a:t> by se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používat</a:t>
            </a:r>
            <a:r>
              <a:rPr lang="en-GB" sz="2800" dirty="0"/>
              <a:t> </a:t>
            </a:r>
            <a:r>
              <a:rPr lang="en-GB" sz="2800" dirty="0" err="1"/>
              <a:t>výchozí</a:t>
            </a:r>
            <a:r>
              <a:rPr lang="en-GB" sz="2800" dirty="0"/>
              <a:t> </a:t>
            </a:r>
            <a:r>
              <a:rPr lang="en-GB" sz="2800" dirty="0" err="1"/>
              <a:t>vzhled</a:t>
            </a:r>
            <a:r>
              <a:rPr lang="en-GB" sz="2800" dirty="0"/>
              <a:t>, </a:t>
            </a:r>
            <a:r>
              <a:rPr lang="en-GB" sz="2800" dirty="0" err="1"/>
              <a:t>dle</a:t>
            </a:r>
            <a:r>
              <a:rPr lang="en-GB" sz="2800" dirty="0"/>
              <a:t> </a:t>
            </a:r>
            <a:r>
              <a:rPr lang="en-GB" sz="2800" dirty="0" err="1"/>
              <a:t>použitého</a:t>
            </a:r>
            <a:r>
              <a:rPr lang="en-GB" sz="2800" dirty="0"/>
              <a:t> </a:t>
            </a:r>
            <a:r>
              <a:rPr lang="en-GB" sz="2800" dirty="0" err="1"/>
              <a:t>systému</a:t>
            </a:r>
            <a:r>
              <a:rPr lang="en-GB" sz="2800" dirty="0"/>
              <a:t> a </a:t>
            </a:r>
            <a:r>
              <a:rPr lang="en-GB" sz="2800" dirty="0" err="1"/>
              <a:t>standardní</a:t>
            </a:r>
            <a:r>
              <a:rPr lang="en-GB" sz="2800" dirty="0"/>
              <a:t> </a:t>
            </a:r>
            <a:r>
              <a:rPr lang="en-GB" sz="2800" dirty="0" err="1"/>
              <a:t>ovládací</a:t>
            </a:r>
            <a:r>
              <a:rPr lang="en-GB" sz="2800" dirty="0"/>
              <a:t> </a:t>
            </a:r>
            <a:r>
              <a:rPr lang="en-GB" sz="2800" dirty="0" err="1"/>
              <a:t>prvky</a:t>
            </a:r>
            <a:r>
              <a:rPr lang="en-GB" sz="2800" dirty="0"/>
              <a:t>. </a:t>
            </a:r>
            <a:r>
              <a:rPr lang="en-GB" sz="2800" dirty="0" err="1"/>
              <a:t>Např</a:t>
            </a:r>
            <a:r>
              <a:rPr lang="en-GB" sz="2800" dirty="0"/>
              <a:t>. </a:t>
            </a:r>
            <a:r>
              <a:rPr lang="en-GB" sz="2800" dirty="0" err="1"/>
              <a:t>nepoužívat</a:t>
            </a:r>
            <a:r>
              <a:rPr lang="en-GB" sz="2800" dirty="0"/>
              <a:t> </a:t>
            </a:r>
            <a:r>
              <a:rPr lang="en-GB" sz="2800" dirty="0" err="1"/>
              <a:t>vzhled</a:t>
            </a:r>
            <a:r>
              <a:rPr lang="en-GB" sz="2800" dirty="0"/>
              <a:t> </a:t>
            </a:r>
            <a:r>
              <a:rPr lang="en-GB" sz="2800" dirty="0" err="1"/>
              <a:t>prvků</a:t>
            </a:r>
            <a:r>
              <a:rPr lang="en-GB" sz="2800" dirty="0"/>
              <a:t> z </a:t>
            </a:r>
            <a:r>
              <a:rPr lang="en-GB" sz="2800" dirty="0" err="1"/>
              <a:t>platformy</a:t>
            </a:r>
            <a:r>
              <a:rPr lang="en-GB" sz="2800" dirty="0"/>
              <a:t> Mac pro program, </a:t>
            </a:r>
            <a:r>
              <a:rPr lang="en-GB" sz="2800" dirty="0" err="1"/>
              <a:t>který</a:t>
            </a:r>
            <a:r>
              <a:rPr lang="en-GB" sz="2800" dirty="0"/>
              <a:t> </a:t>
            </a:r>
            <a:r>
              <a:rPr lang="en-GB" sz="2800" dirty="0" err="1"/>
              <a:t>poběží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platformě</a:t>
            </a:r>
            <a:r>
              <a:rPr lang="en-GB" sz="2800" dirty="0"/>
              <a:t> Windows.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56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7EA9B-D34E-2174-D03A-DC16FE2E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AFD27F-FDBB-F06B-9E4A-A24E5729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346347-2991-783E-3BD1-491FD809A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64145"/>
            <a:ext cx="1752600" cy="812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0F750D-3DF0-AD85-24A2-B8A42AE41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4"/>
          <a:stretch/>
        </p:blipFill>
        <p:spPr>
          <a:xfrm>
            <a:off x="3841750" y="2327645"/>
            <a:ext cx="1224136" cy="749300"/>
          </a:xfrm>
          <a:prstGeom prst="rect">
            <a:avLst/>
          </a:prstGeom>
        </p:spPr>
      </p:pic>
      <p:pic>
        <p:nvPicPr>
          <p:cNvPr id="9" name="Obrázek 8" descr="Obsah obrázku text, nástroj&#10;&#10;Popis byl vytvořen automaticky">
            <a:extLst>
              <a:ext uri="{FF2B5EF4-FFF2-40B4-BE49-F238E27FC236}">
                <a16:creationId xmlns:a16="http://schemas.microsoft.com/office/drawing/2014/main" id="{799342D7-8B5D-2B06-CAA2-D71398D68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1"/>
          <a:stretch/>
        </p:blipFill>
        <p:spPr>
          <a:xfrm>
            <a:off x="5967412" y="2213345"/>
            <a:ext cx="122413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5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5) Error prevention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by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předcházet</a:t>
            </a:r>
            <a:r>
              <a:rPr lang="en-GB" sz="2800" dirty="0"/>
              <a:t> </a:t>
            </a:r>
            <a:r>
              <a:rPr lang="en-GB" sz="2800" dirty="0" err="1"/>
              <a:t>chybovým</a:t>
            </a:r>
            <a:r>
              <a:rPr lang="en-GB" sz="2800" dirty="0"/>
              <a:t> </a:t>
            </a:r>
            <a:r>
              <a:rPr lang="en-GB" sz="2800" dirty="0" err="1"/>
              <a:t>stavům</a:t>
            </a:r>
            <a:r>
              <a:rPr lang="en-GB" sz="2800" dirty="0"/>
              <a:t>, </a:t>
            </a:r>
            <a:r>
              <a:rPr lang="en-GB" sz="2800" dirty="0" err="1"/>
              <a:t>např</a:t>
            </a:r>
            <a:r>
              <a:rPr lang="en-GB" sz="2800" dirty="0"/>
              <a:t>. </a:t>
            </a:r>
            <a:r>
              <a:rPr lang="en-GB" sz="2800" dirty="0" err="1"/>
              <a:t>pomocí</a:t>
            </a:r>
            <a:r>
              <a:rPr lang="en-GB" sz="2800" dirty="0"/>
              <a:t> </a:t>
            </a:r>
            <a:r>
              <a:rPr lang="en-GB" sz="2800" dirty="0" err="1"/>
              <a:t>potvrzovacích</a:t>
            </a:r>
            <a:r>
              <a:rPr lang="en-GB" sz="2800" dirty="0"/>
              <a:t> </a:t>
            </a:r>
            <a:r>
              <a:rPr lang="en-GB" sz="2800" dirty="0" err="1"/>
              <a:t>dialogů</a:t>
            </a:r>
            <a:r>
              <a:rPr lang="en-GB" sz="2800" dirty="0"/>
              <a:t> a </a:t>
            </a:r>
            <a:r>
              <a:rPr lang="en-GB" sz="2800" dirty="0" err="1"/>
              <a:t>varování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Je </a:t>
            </a:r>
            <a:r>
              <a:rPr lang="en-GB" sz="2800" dirty="0" err="1"/>
              <a:t>vhodné</a:t>
            </a:r>
            <a:r>
              <a:rPr lang="en-GB" sz="2800" dirty="0"/>
              <a:t> </a:t>
            </a:r>
            <a:r>
              <a:rPr lang="en-GB" sz="2800" dirty="0" err="1"/>
              <a:t>upozornit</a:t>
            </a:r>
            <a:r>
              <a:rPr lang="en-GB" sz="2800" dirty="0"/>
              <a:t> </a:t>
            </a:r>
            <a:r>
              <a:rPr lang="en-GB" sz="2800" dirty="0" err="1"/>
              <a:t>uživatele</a:t>
            </a:r>
            <a:r>
              <a:rPr lang="en-GB" sz="2800" dirty="0"/>
              <a:t>, </a:t>
            </a:r>
            <a:r>
              <a:rPr lang="en-GB" sz="2800" dirty="0" err="1"/>
              <a:t>pokud</a:t>
            </a:r>
            <a:r>
              <a:rPr lang="en-GB" sz="2800" dirty="0"/>
              <a:t> </a:t>
            </a:r>
            <a:r>
              <a:rPr lang="en-GB" sz="2800" dirty="0" err="1"/>
              <a:t>zapomene</a:t>
            </a:r>
            <a:r>
              <a:rPr lang="en-GB" sz="2800" dirty="0"/>
              <a:t> </a:t>
            </a:r>
            <a:r>
              <a:rPr lang="en-GB" sz="2800" dirty="0" err="1"/>
              <a:t>vyplnit</a:t>
            </a:r>
            <a:r>
              <a:rPr lang="en-GB" sz="2800" dirty="0"/>
              <a:t> </a:t>
            </a:r>
            <a:r>
              <a:rPr lang="en-GB" sz="2800" dirty="0" err="1"/>
              <a:t>povinné</a:t>
            </a:r>
            <a:r>
              <a:rPr lang="en-GB" sz="2800" dirty="0"/>
              <a:t> </a:t>
            </a:r>
            <a:r>
              <a:rPr lang="en-GB" sz="2800" dirty="0" err="1"/>
              <a:t>položky</a:t>
            </a:r>
            <a:r>
              <a:rPr lang="en-GB" sz="2800" dirty="0"/>
              <a:t> </a:t>
            </a:r>
            <a:r>
              <a:rPr lang="en-GB" sz="2800" dirty="0" err="1"/>
              <a:t>formuláře</a:t>
            </a:r>
            <a:r>
              <a:rPr lang="en-GB" sz="2800" dirty="0"/>
              <a:t>, </a:t>
            </a:r>
            <a:r>
              <a:rPr lang="en-GB" sz="2800" dirty="0" err="1"/>
              <a:t>stejně</a:t>
            </a:r>
            <a:r>
              <a:rPr lang="en-GB" sz="2800" dirty="0"/>
              <a:t> </a:t>
            </a:r>
            <a:r>
              <a:rPr lang="en-GB" sz="2800" dirty="0" err="1"/>
              <a:t>tak</a:t>
            </a:r>
            <a:r>
              <a:rPr lang="en-GB" sz="2800" dirty="0"/>
              <a:t> </a:t>
            </a:r>
            <a:r>
              <a:rPr lang="en-GB" sz="2800" dirty="0" err="1"/>
              <a:t>jako</a:t>
            </a:r>
            <a:r>
              <a:rPr lang="en-GB" sz="2800" dirty="0"/>
              <a:t> </a:t>
            </a:r>
            <a:r>
              <a:rPr lang="en-GB" sz="2800" dirty="0" err="1"/>
              <a:t>zeptat</a:t>
            </a:r>
            <a:r>
              <a:rPr lang="en-GB" sz="2800" dirty="0"/>
              <a:t> se,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si</a:t>
            </a:r>
            <a:r>
              <a:rPr lang="en-GB" sz="2800" dirty="0"/>
              <a:t> </a:t>
            </a:r>
            <a:r>
              <a:rPr lang="en-GB" sz="2800" dirty="0" err="1"/>
              <a:t>opravdu</a:t>
            </a:r>
            <a:r>
              <a:rPr lang="en-GB" sz="2800" dirty="0"/>
              <a:t> </a:t>
            </a:r>
            <a:r>
              <a:rPr lang="en-GB" sz="2800" dirty="0" err="1"/>
              <a:t>přeje</a:t>
            </a:r>
            <a:r>
              <a:rPr lang="en-GB" sz="2800" dirty="0"/>
              <a:t> </a:t>
            </a:r>
            <a:r>
              <a:rPr lang="en-GB" sz="2800" dirty="0" err="1"/>
              <a:t>smazat</a:t>
            </a:r>
            <a:r>
              <a:rPr lang="en-GB" sz="2800" dirty="0"/>
              <a:t> </a:t>
            </a:r>
            <a:r>
              <a:rPr lang="en-GB" sz="2800" dirty="0" err="1"/>
              <a:t>vybraný</a:t>
            </a:r>
            <a:r>
              <a:rPr lang="en-GB" sz="2800" dirty="0"/>
              <a:t> </a:t>
            </a:r>
            <a:r>
              <a:rPr lang="en-GB" sz="2800" dirty="0" err="1"/>
              <a:t>adresář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přesto</a:t>
            </a:r>
            <a:r>
              <a:rPr lang="en-GB" sz="2800" dirty="0"/>
              <a:t>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není</a:t>
            </a:r>
            <a:r>
              <a:rPr lang="en-GB" sz="2800" dirty="0"/>
              <a:t> </a:t>
            </a:r>
            <a:r>
              <a:rPr lang="en-GB" sz="2800" dirty="0" err="1"/>
              <a:t>prázdný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72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D42B8-EE1D-8C4F-97F3-7AB22D65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FDFF6B9-65A2-BB32-BA12-DB31EDA7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1D483A-40B7-8961-C496-C86F44AF8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495897"/>
            <a:ext cx="4991100" cy="342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7004E5-0748-9460-C673-EDA1B5EF8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180493"/>
            <a:ext cx="4953000" cy="7366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826428-EC6D-368B-2BF9-2A6BACD48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3258789"/>
            <a:ext cx="1790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2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C153E-04D1-1FDA-FE2E-0EBE9632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98F0C8-EC52-7375-DF1B-D7EA1D4B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7" y="-214426"/>
            <a:ext cx="9312157" cy="53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18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8721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6) Recognition rather than recall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Uživatel</a:t>
            </a:r>
            <a:r>
              <a:rPr lang="en-GB" sz="2800" dirty="0"/>
              <a:t> by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</a:t>
            </a:r>
            <a:r>
              <a:rPr lang="en-GB" sz="2800" dirty="0" err="1"/>
              <a:t>při</a:t>
            </a:r>
            <a:r>
              <a:rPr lang="en-GB" sz="2800" dirty="0"/>
              <a:t> </a:t>
            </a:r>
            <a:r>
              <a:rPr lang="en-GB" sz="2800" dirty="0" err="1"/>
              <a:t>používání</a:t>
            </a:r>
            <a:r>
              <a:rPr lang="en-GB" sz="2800" dirty="0"/>
              <a:t> </a:t>
            </a:r>
            <a:r>
              <a:rPr lang="en-GB" sz="2800" dirty="0" err="1"/>
              <a:t>systému</a:t>
            </a:r>
            <a:r>
              <a:rPr lang="en-GB" sz="2800" dirty="0"/>
              <a:t> co </a:t>
            </a:r>
            <a:r>
              <a:rPr lang="en-GB" sz="2800" dirty="0" err="1"/>
              <a:t>nejméně</a:t>
            </a:r>
            <a:r>
              <a:rPr lang="en-GB" sz="2800" dirty="0"/>
              <a:t> </a:t>
            </a:r>
            <a:r>
              <a:rPr lang="en-GB" sz="2800" dirty="0" err="1"/>
              <a:t>kognitivně</a:t>
            </a:r>
            <a:r>
              <a:rPr lang="en-GB" sz="2800" dirty="0"/>
              <a:t> </a:t>
            </a:r>
            <a:r>
              <a:rPr lang="en-GB" sz="2800" dirty="0" err="1"/>
              <a:t>zatížen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To </a:t>
            </a:r>
            <a:r>
              <a:rPr lang="en-GB" sz="2800" dirty="0" err="1"/>
              <a:t>zajistíme</a:t>
            </a:r>
            <a:r>
              <a:rPr lang="en-GB" sz="2800" dirty="0"/>
              <a:t> </a:t>
            </a:r>
            <a:r>
              <a:rPr lang="en-GB" sz="2800" dirty="0" err="1"/>
              <a:t>tím</a:t>
            </a:r>
            <a:r>
              <a:rPr lang="en-GB" sz="2800" dirty="0"/>
              <a:t>, </a:t>
            </a:r>
            <a:r>
              <a:rPr lang="en-GB" sz="2800" dirty="0" err="1"/>
              <a:t>že</a:t>
            </a:r>
            <a:r>
              <a:rPr lang="en-GB" sz="2800" dirty="0"/>
              <a:t> </a:t>
            </a:r>
            <a:r>
              <a:rPr lang="en-GB" sz="2800" dirty="0" err="1"/>
              <a:t>bude</a:t>
            </a:r>
            <a:r>
              <a:rPr lang="en-GB" sz="2800" dirty="0"/>
              <a:t> </a:t>
            </a:r>
            <a:r>
              <a:rPr lang="en-GB" sz="2800" dirty="0" err="1"/>
              <a:t>systém</a:t>
            </a:r>
            <a:r>
              <a:rPr lang="en-GB" sz="2800" dirty="0"/>
              <a:t> </a:t>
            </a:r>
            <a:r>
              <a:rPr lang="en-GB" sz="2800" dirty="0" err="1"/>
              <a:t>nabízet</a:t>
            </a:r>
            <a:r>
              <a:rPr lang="en-GB" sz="2800" dirty="0"/>
              <a:t> </a:t>
            </a:r>
            <a:r>
              <a:rPr lang="en-GB" sz="2800" dirty="0" err="1"/>
              <a:t>pouze</a:t>
            </a:r>
            <a:r>
              <a:rPr lang="en-GB" sz="2800" dirty="0"/>
              <a:t> </a:t>
            </a:r>
            <a:r>
              <a:rPr lang="en-GB" sz="2800" dirty="0" err="1"/>
              <a:t>volby</a:t>
            </a:r>
            <a:r>
              <a:rPr lang="en-GB" sz="2800" dirty="0"/>
              <a:t>, </a:t>
            </a:r>
            <a:r>
              <a:rPr lang="en-GB" sz="2800" dirty="0" err="1"/>
              <a:t>které</a:t>
            </a:r>
            <a:r>
              <a:rPr lang="en-GB" sz="2800" dirty="0"/>
              <a:t> </a:t>
            </a:r>
            <a:r>
              <a:rPr lang="en-GB" sz="2800" dirty="0" err="1"/>
              <a:t>lze</a:t>
            </a:r>
            <a:r>
              <a:rPr lang="en-GB" sz="2800" dirty="0"/>
              <a:t> </a:t>
            </a:r>
            <a:r>
              <a:rPr lang="en-GB" sz="2800" dirty="0" err="1"/>
              <a:t>vybrat</a:t>
            </a:r>
            <a:r>
              <a:rPr lang="en-GB" sz="2800" dirty="0"/>
              <a:t> a </a:t>
            </a:r>
            <a:r>
              <a:rPr lang="en-GB" sz="2800" dirty="0" err="1"/>
              <a:t>ostatní</a:t>
            </a:r>
            <a:r>
              <a:rPr lang="en-GB" sz="2800" dirty="0"/>
              <a:t> </a:t>
            </a:r>
            <a:r>
              <a:rPr lang="en-GB" sz="2800" dirty="0" err="1"/>
              <a:t>skryje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vizuálně</a:t>
            </a:r>
            <a:r>
              <a:rPr lang="en-GB" sz="2800" dirty="0"/>
              <a:t> </a:t>
            </a:r>
            <a:r>
              <a:rPr lang="en-GB" sz="2800" dirty="0" err="1"/>
              <a:t>zneplatní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Dále</a:t>
            </a:r>
            <a:r>
              <a:rPr lang="en-GB" sz="2800" dirty="0"/>
              <a:t> je </a:t>
            </a:r>
            <a:r>
              <a:rPr lang="en-GB" sz="2800" dirty="0" err="1"/>
              <a:t>vhodné</a:t>
            </a:r>
            <a:r>
              <a:rPr lang="en-GB" sz="2800" dirty="0"/>
              <a:t> </a:t>
            </a:r>
            <a:r>
              <a:rPr lang="en-GB" sz="2800" dirty="0" err="1"/>
              <a:t>použití</a:t>
            </a:r>
            <a:r>
              <a:rPr lang="en-GB" sz="2800" dirty="0"/>
              <a:t> </a:t>
            </a:r>
            <a:r>
              <a:rPr lang="en-GB" sz="2800" dirty="0" err="1"/>
              <a:t>drobečkové</a:t>
            </a:r>
            <a:r>
              <a:rPr lang="en-GB" sz="2800" dirty="0"/>
              <a:t> </a:t>
            </a:r>
            <a:r>
              <a:rPr lang="en-GB" sz="2800" dirty="0" err="1"/>
              <a:t>navigace</a:t>
            </a:r>
            <a:r>
              <a:rPr lang="en-GB" sz="2800" dirty="0"/>
              <a:t>, </a:t>
            </a:r>
            <a:r>
              <a:rPr lang="en-GB" sz="2800" dirty="0" err="1"/>
              <a:t>stránkování</a:t>
            </a:r>
            <a:r>
              <a:rPr lang="en-GB" sz="2800" dirty="0"/>
              <a:t>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zvýraznění</a:t>
            </a:r>
            <a:r>
              <a:rPr lang="en-GB" sz="2800" dirty="0"/>
              <a:t> </a:t>
            </a:r>
            <a:r>
              <a:rPr lang="en-GB" sz="2800" dirty="0" err="1"/>
              <a:t>pozice</a:t>
            </a:r>
            <a:r>
              <a:rPr lang="en-GB" sz="2800" dirty="0"/>
              <a:t> </a:t>
            </a:r>
            <a:r>
              <a:rPr lang="en-GB" sz="2800" dirty="0" err="1"/>
              <a:t>ve</a:t>
            </a:r>
            <a:r>
              <a:rPr lang="en-GB" sz="2800" dirty="0"/>
              <a:t> </a:t>
            </a:r>
            <a:r>
              <a:rPr lang="en-GB" sz="2800" dirty="0" err="1"/>
              <a:t>stromové</a:t>
            </a:r>
            <a:r>
              <a:rPr lang="en-GB" sz="2800" dirty="0"/>
              <a:t> </a:t>
            </a:r>
            <a:r>
              <a:rPr lang="en-GB" sz="2800" dirty="0" err="1"/>
              <a:t>struktuře</a:t>
            </a:r>
            <a:r>
              <a:rPr lang="en-GB" sz="2800" dirty="0"/>
              <a:t>, aby </a:t>
            </a:r>
            <a:r>
              <a:rPr lang="en-GB" sz="2800" dirty="0" err="1"/>
              <a:t>uživatel</a:t>
            </a:r>
            <a:r>
              <a:rPr lang="en-GB" sz="2800" dirty="0"/>
              <a:t> </a:t>
            </a:r>
            <a:r>
              <a:rPr lang="en-GB" sz="2800" dirty="0" err="1"/>
              <a:t>ihned</a:t>
            </a:r>
            <a:r>
              <a:rPr lang="en-GB" sz="2800" dirty="0"/>
              <a:t> </a:t>
            </a:r>
            <a:r>
              <a:rPr lang="en-GB" sz="2800" dirty="0" err="1"/>
              <a:t>viděl</a:t>
            </a:r>
            <a:r>
              <a:rPr lang="en-GB" sz="2800" dirty="0"/>
              <a:t> </a:t>
            </a:r>
            <a:r>
              <a:rPr lang="en-GB" sz="2800" dirty="0" err="1"/>
              <a:t>jeho</a:t>
            </a:r>
            <a:r>
              <a:rPr lang="en-GB" sz="2800" dirty="0"/>
              <a:t> </a:t>
            </a:r>
            <a:r>
              <a:rPr lang="en-GB" sz="2800" dirty="0" err="1"/>
              <a:t>aktuální</a:t>
            </a:r>
            <a:r>
              <a:rPr lang="en-GB" sz="2800" dirty="0"/>
              <a:t> </a:t>
            </a:r>
            <a:r>
              <a:rPr lang="en-GB" sz="2800" dirty="0" err="1"/>
              <a:t>pozici</a:t>
            </a:r>
            <a:r>
              <a:rPr lang="en-GB" sz="2800" dirty="0"/>
              <a:t> v </a:t>
            </a:r>
            <a:r>
              <a:rPr lang="en-GB" sz="2800" dirty="0" err="1"/>
              <a:t>systému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4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63D29-8F23-0DC8-3DB6-31E6DF3D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D411A4-8F76-451A-6C64-C642B841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Drobečková navigace – CvičebniceOnline">
            <a:extLst>
              <a:ext uri="{FF2B5EF4-FFF2-40B4-BE49-F238E27FC236}">
                <a16:creationId xmlns:a16="http://schemas.microsoft.com/office/drawing/2014/main" id="{9B0CC433-FD28-778C-2B69-26909A7D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517650"/>
            <a:ext cx="40767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14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Seminární práce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5901" y="771550"/>
            <a:ext cx="836814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Vyberete stávající web pro redesign nebo vymyslíte web nový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Nesmí to být e-shop a musíte zapojit uživatele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000" b="1" dirty="0"/>
              <a:t>Výzkum</a:t>
            </a:r>
            <a:endParaRPr lang="cs-CZ" sz="2000" dirty="0"/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Analýza konkurenčních webů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Analýza zákazníka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Analýza stávajícího webu (pro první typ zadání redesignu)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000" b="1" dirty="0"/>
              <a:t>Příprava 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Informační architektura (mapa webu)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 err="1"/>
              <a:t>Wireframe</a:t>
            </a:r>
            <a:endParaRPr lang="cs-CZ" sz="20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000" b="1" dirty="0"/>
              <a:t>Kreativita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Grafický návrh domovské stránky (Malování, </a:t>
            </a:r>
            <a:r>
              <a:rPr lang="cs-CZ" sz="2000" dirty="0" err="1"/>
              <a:t>Canva</a:t>
            </a:r>
            <a:r>
              <a:rPr lang="cs-CZ" sz="2000" dirty="0"/>
              <a:t>, </a:t>
            </a:r>
            <a:r>
              <a:rPr lang="cs-CZ" sz="2000" dirty="0" err="1"/>
              <a:t>Macovna</a:t>
            </a:r>
            <a:r>
              <a:rPr lang="cs-CZ" sz="2000" dirty="0"/>
              <a:t>)</a:t>
            </a:r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cs-CZ" sz="2000" dirty="0"/>
              <a:t>Obsah jedné stránky (copywriting)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286116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152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7) Flexibility and efficiency of use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</a:t>
            </a:r>
            <a:r>
              <a:rPr lang="en-GB" sz="2800" dirty="0" err="1"/>
              <a:t>efektivní</a:t>
            </a:r>
            <a:r>
              <a:rPr lang="en-GB" sz="2800" dirty="0"/>
              <a:t> a </a:t>
            </a:r>
            <a:r>
              <a:rPr lang="en-GB" sz="2800" dirty="0" err="1"/>
              <a:t>jednoduchý</a:t>
            </a:r>
            <a:r>
              <a:rPr lang="en-GB" sz="2800" dirty="0"/>
              <a:t> pro </a:t>
            </a:r>
            <a:r>
              <a:rPr lang="en-GB" sz="2800" dirty="0" err="1"/>
              <a:t>použítí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Zároveň</a:t>
            </a:r>
            <a:r>
              <a:rPr lang="en-GB" sz="2800" dirty="0"/>
              <a:t> </a:t>
            </a:r>
            <a:r>
              <a:rPr lang="en-GB" sz="2800" dirty="0" err="1"/>
              <a:t>však</a:t>
            </a:r>
            <a:r>
              <a:rPr lang="en-GB" sz="2800" dirty="0"/>
              <a:t>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poskytovat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dostatečný</a:t>
            </a:r>
            <a:r>
              <a:rPr lang="en-GB" sz="2800" dirty="0"/>
              <a:t> </a:t>
            </a:r>
            <a:r>
              <a:rPr lang="en-GB" sz="2800" dirty="0" err="1"/>
              <a:t>počet</a:t>
            </a:r>
            <a:r>
              <a:rPr lang="en-GB" sz="2800" dirty="0"/>
              <a:t> </a:t>
            </a:r>
            <a:r>
              <a:rPr lang="en-GB" sz="2800" dirty="0" err="1"/>
              <a:t>voleb</a:t>
            </a:r>
            <a:r>
              <a:rPr lang="en-GB" sz="2800" dirty="0"/>
              <a:t>, </a:t>
            </a:r>
            <a:r>
              <a:rPr lang="en-GB" sz="2800" dirty="0" err="1"/>
              <a:t>které</a:t>
            </a:r>
            <a:r>
              <a:rPr lang="en-GB" sz="2800" dirty="0"/>
              <a:t> </a:t>
            </a:r>
            <a:r>
              <a:rPr lang="en-GB" sz="2800" dirty="0" err="1"/>
              <a:t>využijí</a:t>
            </a:r>
            <a:r>
              <a:rPr lang="en-GB" sz="2800" dirty="0"/>
              <a:t> </a:t>
            </a:r>
            <a:r>
              <a:rPr lang="en-GB" sz="2800" dirty="0" err="1"/>
              <a:t>hlavně</a:t>
            </a:r>
            <a:r>
              <a:rPr lang="en-GB" sz="2800" dirty="0"/>
              <a:t> </a:t>
            </a:r>
            <a:r>
              <a:rPr lang="en-GB" sz="2800" dirty="0" err="1"/>
              <a:t>pokročilí</a:t>
            </a:r>
            <a:r>
              <a:rPr lang="en-GB" sz="2800" dirty="0"/>
              <a:t> </a:t>
            </a:r>
            <a:r>
              <a:rPr lang="en-GB" sz="2800" dirty="0" err="1"/>
              <a:t>uživatelé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/>
              <a:t>V </a:t>
            </a:r>
            <a:r>
              <a:rPr lang="en-GB" sz="2800" dirty="0" err="1"/>
              <a:t>rámci</a:t>
            </a:r>
            <a:r>
              <a:rPr lang="en-GB" sz="2800" dirty="0"/>
              <a:t> </a:t>
            </a:r>
            <a:r>
              <a:rPr lang="en-GB" sz="2800" dirty="0" err="1"/>
              <a:t>možností</a:t>
            </a:r>
            <a:r>
              <a:rPr lang="en-GB" sz="2800" dirty="0"/>
              <a:t> je </a:t>
            </a:r>
            <a:r>
              <a:rPr lang="en-GB" sz="2800" dirty="0" err="1"/>
              <a:t>také</a:t>
            </a:r>
            <a:r>
              <a:rPr lang="en-GB" sz="2800" dirty="0"/>
              <a:t> </a:t>
            </a:r>
            <a:r>
              <a:rPr lang="en-GB" sz="2800" dirty="0" err="1"/>
              <a:t>vhodné</a:t>
            </a:r>
            <a:r>
              <a:rPr lang="en-GB" sz="2800" dirty="0"/>
              <a:t> </a:t>
            </a:r>
            <a:r>
              <a:rPr lang="en-GB" sz="2800" dirty="0" err="1"/>
              <a:t>poskytovat</a:t>
            </a:r>
            <a:r>
              <a:rPr lang="en-GB" sz="2800" dirty="0"/>
              <a:t> </a:t>
            </a:r>
            <a:r>
              <a:rPr lang="en-GB" sz="2800" dirty="0" err="1"/>
              <a:t>uživatelům</a:t>
            </a:r>
            <a:r>
              <a:rPr lang="en-GB" sz="2800" dirty="0"/>
              <a:t> </a:t>
            </a:r>
            <a:r>
              <a:rPr lang="en-GB" sz="2800" dirty="0" err="1"/>
              <a:t>klávesové</a:t>
            </a:r>
            <a:r>
              <a:rPr lang="en-GB" sz="2800" dirty="0"/>
              <a:t> </a:t>
            </a:r>
            <a:r>
              <a:rPr lang="en-GB" sz="2800" dirty="0" err="1"/>
              <a:t>zkratky</a:t>
            </a:r>
            <a:r>
              <a:rPr lang="en-GB" sz="2800" dirty="0"/>
              <a:t> </a:t>
            </a:r>
            <a:r>
              <a:rPr lang="en-GB" sz="2800" dirty="0" err="1"/>
              <a:t>anebo</a:t>
            </a:r>
            <a:r>
              <a:rPr lang="en-GB" sz="2800" dirty="0"/>
              <a:t> </a:t>
            </a:r>
            <a:r>
              <a:rPr lang="en-GB" sz="2800" dirty="0" err="1"/>
              <a:t>funkce</a:t>
            </a:r>
            <a:r>
              <a:rPr lang="en-GB" sz="2800" dirty="0"/>
              <a:t> </a:t>
            </a:r>
            <a:r>
              <a:rPr lang="en-GB" sz="2800" dirty="0" err="1"/>
              <a:t>automatického</a:t>
            </a:r>
            <a:r>
              <a:rPr lang="en-GB" sz="2800" dirty="0"/>
              <a:t> </a:t>
            </a:r>
            <a:r>
              <a:rPr lang="en-GB" sz="2800" dirty="0" err="1"/>
              <a:t>doplňování</a:t>
            </a:r>
            <a:r>
              <a:rPr lang="en-GB" sz="2800" dirty="0"/>
              <a:t> </a:t>
            </a:r>
            <a:r>
              <a:rPr lang="en-GB" sz="2800" dirty="0" err="1"/>
              <a:t>vstupních</a:t>
            </a:r>
            <a:r>
              <a:rPr lang="en-GB" sz="2800" dirty="0"/>
              <a:t> </a:t>
            </a:r>
            <a:r>
              <a:rPr lang="en-GB" sz="2800" dirty="0" err="1"/>
              <a:t>polí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67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49484C-6787-9454-423F-2BD1E36E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EFED33-9547-17A7-7905-6E03D35B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3076" name="Picture 4" descr="How to copy and paste on Mac - Apple Support">
            <a:extLst>
              <a:ext uri="{FF2B5EF4-FFF2-40B4-BE49-F238E27FC236}">
                <a16:creationId xmlns:a16="http://schemas.microsoft.com/office/drawing/2014/main" id="{942AD520-F5BF-52DB-CF52-8292308F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555750"/>
            <a:ext cx="58166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35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152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8) Aesthetic and minimalist design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by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zobrazovat</a:t>
            </a:r>
            <a:r>
              <a:rPr lang="en-GB" sz="2800" dirty="0"/>
              <a:t> co </a:t>
            </a:r>
            <a:r>
              <a:rPr lang="en-GB" sz="2800" dirty="0" err="1"/>
              <a:t>nejméně</a:t>
            </a:r>
            <a:r>
              <a:rPr lang="en-GB" sz="2800" dirty="0"/>
              <a:t> </a:t>
            </a:r>
            <a:r>
              <a:rPr lang="en-GB" sz="2800" dirty="0" err="1"/>
              <a:t>informací</a:t>
            </a:r>
            <a:r>
              <a:rPr lang="en-GB" sz="2800" dirty="0"/>
              <a:t> a </a:t>
            </a:r>
            <a:r>
              <a:rPr lang="en-GB" sz="2800" dirty="0" err="1"/>
              <a:t>voleb</a:t>
            </a:r>
            <a:r>
              <a:rPr lang="en-GB" sz="2800" dirty="0"/>
              <a:t>, </a:t>
            </a:r>
            <a:r>
              <a:rPr lang="en-GB" sz="2800" dirty="0" err="1"/>
              <a:t>tak</a:t>
            </a:r>
            <a:r>
              <a:rPr lang="en-GB" sz="2800" dirty="0"/>
              <a:t> aby </a:t>
            </a:r>
            <a:r>
              <a:rPr lang="en-GB" sz="2800" dirty="0" err="1"/>
              <a:t>práce</a:t>
            </a:r>
            <a:r>
              <a:rPr lang="en-GB" sz="2800" dirty="0"/>
              <a:t> v </a:t>
            </a:r>
            <a:r>
              <a:rPr lang="en-GB" sz="2800" dirty="0" err="1"/>
              <a:t>něm</a:t>
            </a:r>
            <a:r>
              <a:rPr lang="en-GB" sz="2800" dirty="0"/>
              <a:t> </a:t>
            </a:r>
            <a:r>
              <a:rPr lang="en-GB" sz="2800" dirty="0" err="1"/>
              <a:t>byla</a:t>
            </a:r>
            <a:r>
              <a:rPr lang="en-GB" sz="2800" dirty="0"/>
              <a:t> co </a:t>
            </a:r>
            <a:r>
              <a:rPr lang="en-GB" sz="2800" dirty="0" err="1"/>
              <a:t>nejrychlejší</a:t>
            </a:r>
            <a:r>
              <a:rPr lang="en-GB" sz="2800" dirty="0"/>
              <a:t>, </a:t>
            </a:r>
            <a:r>
              <a:rPr lang="en-GB" sz="2800" dirty="0" err="1"/>
              <a:t>přehledná</a:t>
            </a:r>
            <a:r>
              <a:rPr lang="en-GB" sz="2800" dirty="0"/>
              <a:t>, a </a:t>
            </a:r>
            <a:r>
              <a:rPr lang="en-GB" sz="2800" dirty="0" err="1"/>
              <a:t>uživatel</a:t>
            </a:r>
            <a:r>
              <a:rPr lang="en-GB" sz="2800" dirty="0"/>
              <a:t> </a:t>
            </a:r>
            <a:r>
              <a:rPr lang="en-GB" sz="2800" dirty="0" err="1"/>
              <a:t>musel</a:t>
            </a:r>
            <a:r>
              <a:rPr lang="en-GB" sz="2800" dirty="0"/>
              <a:t> co </a:t>
            </a:r>
            <a:r>
              <a:rPr lang="en-GB" sz="2800" dirty="0" err="1"/>
              <a:t>nejméně</a:t>
            </a:r>
            <a:r>
              <a:rPr lang="en-GB" sz="2800" dirty="0"/>
              <a:t> </a:t>
            </a:r>
            <a:r>
              <a:rPr lang="en-GB" sz="2800" dirty="0" err="1"/>
              <a:t>přemýšlet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Položky</a:t>
            </a:r>
            <a:r>
              <a:rPr lang="en-GB" sz="2800" dirty="0"/>
              <a:t> a </a:t>
            </a:r>
            <a:r>
              <a:rPr lang="en-GB" sz="2800" dirty="0" err="1"/>
              <a:t>volby</a:t>
            </a:r>
            <a:r>
              <a:rPr lang="en-GB" sz="2800" dirty="0"/>
              <a:t>, </a:t>
            </a:r>
            <a:r>
              <a:rPr lang="en-GB" sz="2800" dirty="0" err="1"/>
              <a:t>které</a:t>
            </a:r>
            <a:r>
              <a:rPr lang="en-GB" sz="2800" dirty="0"/>
              <a:t> </a:t>
            </a:r>
            <a:r>
              <a:rPr lang="en-GB" sz="2800" dirty="0" err="1"/>
              <a:t>nejsou</a:t>
            </a:r>
            <a:r>
              <a:rPr lang="en-GB" sz="2800" dirty="0"/>
              <a:t> </a:t>
            </a:r>
            <a:r>
              <a:rPr lang="en-GB" sz="2800" dirty="0" err="1"/>
              <a:t>často</a:t>
            </a:r>
            <a:r>
              <a:rPr lang="en-GB" sz="2800" dirty="0"/>
              <a:t> </a:t>
            </a:r>
            <a:r>
              <a:rPr lang="en-GB" sz="2800" dirty="0" err="1"/>
              <a:t>využívány</a:t>
            </a:r>
            <a:r>
              <a:rPr lang="en-GB" sz="2800" dirty="0"/>
              <a:t>, </a:t>
            </a:r>
            <a:r>
              <a:rPr lang="en-GB" sz="2800" dirty="0" err="1"/>
              <a:t>není</a:t>
            </a:r>
            <a:r>
              <a:rPr lang="en-GB" sz="2800" dirty="0"/>
              <a:t> </a:t>
            </a:r>
            <a:r>
              <a:rPr lang="en-GB" sz="2800" dirty="0" err="1"/>
              <a:t>vhodné</a:t>
            </a:r>
            <a:r>
              <a:rPr lang="en-GB" sz="2800" dirty="0"/>
              <a:t> </a:t>
            </a:r>
            <a:r>
              <a:rPr lang="en-GB" sz="2800" dirty="0" err="1"/>
              <a:t>umísťovat</a:t>
            </a:r>
            <a:r>
              <a:rPr lang="en-GB" sz="2800" dirty="0"/>
              <a:t> </a:t>
            </a:r>
            <a:r>
              <a:rPr lang="en-GB" sz="2800" dirty="0" err="1"/>
              <a:t>přímo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běžně</a:t>
            </a:r>
            <a:r>
              <a:rPr lang="en-GB" sz="2800" dirty="0"/>
              <a:t> </a:t>
            </a:r>
            <a:r>
              <a:rPr lang="en-GB" sz="2800" dirty="0" err="1"/>
              <a:t>používané</a:t>
            </a:r>
            <a:r>
              <a:rPr lang="en-GB" sz="2800" dirty="0"/>
              <a:t> </a:t>
            </a:r>
            <a:r>
              <a:rPr lang="en-GB" sz="2800" dirty="0" err="1"/>
              <a:t>obrazovky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8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0611B-02B3-1822-4ED1-2A1FAB1F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2A719F3-3680-2690-E1A7-DDBF54CE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DD47472-5D0A-F8E6-16F6-E8BA5B424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0" y="806450"/>
            <a:ext cx="30353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152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9) Help users recognize, diagnose, and recover from errors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by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uživateli</a:t>
            </a:r>
            <a:r>
              <a:rPr lang="en-GB" sz="2800" dirty="0"/>
              <a:t> </a:t>
            </a:r>
            <a:r>
              <a:rPr lang="en-GB" sz="2800" dirty="0" err="1"/>
              <a:t>poskytovat</a:t>
            </a:r>
            <a:r>
              <a:rPr lang="en-GB" sz="2800" dirty="0"/>
              <a:t> </a:t>
            </a:r>
            <a:r>
              <a:rPr lang="en-GB" sz="2800" dirty="0" err="1"/>
              <a:t>srozumitelné</a:t>
            </a:r>
            <a:r>
              <a:rPr lang="en-GB" sz="2800" dirty="0"/>
              <a:t> </a:t>
            </a:r>
            <a:r>
              <a:rPr lang="en-GB" sz="2800" dirty="0" err="1"/>
              <a:t>chybové</a:t>
            </a:r>
            <a:r>
              <a:rPr lang="en-GB" sz="2800" dirty="0"/>
              <a:t> </a:t>
            </a:r>
            <a:r>
              <a:rPr lang="en-GB" sz="2800" dirty="0" err="1"/>
              <a:t>zprávy</a:t>
            </a:r>
            <a:r>
              <a:rPr lang="en-GB" sz="2800" dirty="0"/>
              <a:t> </a:t>
            </a:r>
            <a:r>
              <a:rPr lang="en-GB" sz="2800" dirty="0" err="1"/>
              <a:t>tak</a:t>
            </a:r>
            <a:r>
              <a:rPr lang="en-GB" sz="2800" dirty="0"/>
              <a:t>, aby </a:t>
            </a:r>
            <a:r>
              <a:rPr lang="en-GB" sz="2800" dirty="0" err="1"/>
              <a:t>měl</a:t>
            </a:r>
            <a:r>
              <a:rPr lang="en-GB" sz="2800" dirty="0"/>
              <a:t> </a:t>
            </a:r>
            <a:r>
              <a:rPr lang="en-GB" sz="2800" dirty="0" err="1"/>
              <a:t>uživatel</a:t>
            </a:r>
            <a:r>
              <a:rPr lang="en-GB" sz="2800" dirty="0"/>
              <a:t> </a:t>
            </a:r>
            <a:r>
              <a:rPr lang="en-GB" sz="2800" dirty="0" err="1"/>
              <a:t>možnost</a:t>
            </a:r>
            <a:r>
              <a:rPr lang="en-GB" sz="2800" dirty="0"/>
              <a:t> </a:t>
            </a:r>
            <a:r>
              <a:rPr lang="en-GB" sz="2800" dirty="0" err="1"/>
              <a:t>chyby</a:t>
            </a:r>
            <a:r>
              <a:rPr lang="en-GB" sz="2800" dirty="0"/>
              <a:t> </a:t>
            </a:r>
            <a:r>
              <a:rPr lang="en-GB" sz="2800" dirty="0" err="1"/>
              <a:t>obratem</a:t>
            </a:r>
            <a:r>
              <a:rPr lang="en-GB" sz="2800" dirty="0"/>
              <a:t> </a:t>
            </a:r>
            <a:r>
              <a:rPr lang="en-GB" sz="2800" dirty="0" err="1"/>
              <a:t>opravit</a:t>
            </a:r>
            <a:r>
              <a:rPr lang="en-GB" sz="2800" dirty="0"/>
              <a:t> a </a:t>
            </a:r>
            <a:r>
              <a:rPr lang="en-GB" sz="2800" dirty="0" err="1"/>
              <a:t>věděl</a:t>
            </a:r>
            <a:r>
              <a:rPr lang="en-GB" sz="2800" dirty="0"/>
              <a:t>, co </a:t>
            </a:r>
            <a:r>
              <a:rPr lang="en-GB" sz="2800" dirty="0" err="1"/>
              <a:t>po</a:t>
            </a:r>
            <a:r>
              <a:rPr lang="en-GB" sz="2800" dirty="0"/>
              <a:t> </a:t>
            </a:r>
            <a:r>
              <a:rPr lang="en-GB" sz="2800" dirty="0" err="1"/>
              <a:t>něm</a:t>
            </a:r>
            <a:r>
              <a:rPr lang="en-GB" sz="2800" dirty="0"/>
              <a:t> </a:t>
            </a:r>
            <a:r>
              <a:rPr lang="en-GB" sz="2800" dirty="0" err="1"/>
              <a:t>systém</a:t>
            </a:r>
            <a:r>
              <a:rPr lang="en-GB" sz="2800" dirty="0"/>
              <a:t> </a:t>
            </a:r>
            <a:r>
              <a:rPr lang="en-GB" sz="2800" dirty="0" err="1"/>
              <a:t>vyžaduje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Zprávy</a:t>
            </a:r>
            <a:r>
              <a:rPr lang="en-GB" sz="2800" dirty="0"/>
              <a:t> by </a:t>
            </a:r>
            <a:r>
              <a:rPr lang="en-GB" sz="2800" dirty="0" err="1"/>
              <a:t>měl</a:t>
            </a:r>
            <a:r>
              <a:rPr lang="cs-CZ" sz="2800" dirty="0"/>
              <a:t>y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v </a:t>
            </a:r>
            <a:r>
              <a:rPr lang="en-GB" sz="2800" dirty="0" err="1"/>
              <a:t>běžném</a:t>
            </a:r>
            <a:r>
              <a:rPr lang="en-GB" sz="2800" dirty="0"/>
              <a:t> </a:t>
            </a:r>
            <a:r>
              <a:rPr lang="en-GB" sz="2800" dirty="0" err="1"/>
              <a:t>jazyce</a:t>
            </a:r>
            <a:r>
              <a:rPr lang="en-GB" sz="2800" dirty="0"/>
              <a:t> a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zároveň</a:t>
            </a:r>
            <a:r>
              <a:rPr lang="en-GB" sz="2800" dirty="0"/>
              <a:t> </a:t>
            </a:r>
            <a:r>
              <a:rPr lang="en-GB" sz="2800" dirty="0" err="1"/>
              <a:t>informovat</a:t>
            </a:r>
            <a:r>
              <a:rPr lang="en-GB" sz="2800" dirty="0"/>
              <a:t> o </a:t>
            </a:r>
            <a:r>
              <a:rPr lang="en-GB" sz="2800" dirty="0" err="1"/>
              <a:t>možném</a:t>
            </a:r>
            <a:r>
              <a:rPr lang="en-GB" sz="2800" dirty="0"/>
              <a:t> </a:t>
            </a:r>
            <a:r>
              <a:rPr lang="en-GB" sz="2800" dirty="0" err="1"/>
              <a:t>řešení</a:t>
            </a:r>
            <a:r>
              <a:rPr lang="en-GB" sz="2800" dirty="0"/>
              <a:t> </a:t>
            </a:r>
            <a:r>
              <a:rPr lang="en-GB" sz="2800" dirty="0" err="1"/>
              <a:t>problému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13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A6A69-6A0B-10E4-1735-E6A5E0F6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CB920E-5717-FA26-1A3C-0B13D789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142BA5-A4BE-B36C-22A6-06B7E6AA7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763038"/>
            <a:ext cx="6223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90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NIELSENOVY HEURISTIKY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152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b="1" dirty="0"/>
              <a:t>10) Help and documentation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Systém</a:t>
            </a:r>
            <a:r>
              <a:rPr lang="en-GB" sz="2800" dirty="0"/>
              <a:t> </a:t>
            </a:r>
            <a:r>
              <a:rPr lang="en-GB" sz="2800" dirty="0" err="1"/>
              <a:t>musí</a:t>
            </a:r>
            <a:r>
              <a:rPr lang="en-GB" sz="2800" dirty="0"/>
              <a:t> </a:t>
            </a:r>
            <a:r>
              <a:rPr lang="en-GB" sz="2800" dirty="0" err="1"/>
              <a:t>poskytovat</a:t>
            </a:r>
            <a:r>
              <a:rPr lang="en-GB" sz="2800" dirty="0"/>
              <a:t> </a:t>
            </a:r>
            <a:r>
              <a:rPr lang="en-GB" sz="2800" dirty="0" err="1"/>
              <a:t>nápovědu</a:t>
            </a:r>
            <a:r>
              <a:rPr lang="en-GB" sz="2800" dirty="0"/>
              <a:t> </a:t>
            </a:r>
            <a:r>
              <a:rPr lang="en-GB" sz="2800" dirty="0" err="1"/>
              <a:t>přesně</a:t>
            </a:r>
            <a:r>
              <a:rPr lang="en-GB" sz="2800" dirty="0"/>
              <a:t> tam, </a:t>
            </a:r>
            <a:r>
              <a:rPr lang="en-GB" sz="2800" dirty="0" err="1"/>
              <a:t>kde</a:t>
            </a:r>
            <a:r>
              <a:rPr lang="en-GB" sz="2800" dirty="0"/>
              <a:t> </a:t>
            </a:r>
            <a:r>
              <a:rPr lang="en-GB" sz="2800" dirty="0" err="1"/>
              <a:t>jí</a:t>
            </a:r>
            <a:r>
              <a:rPr lang="en-GB" sz="2800" dirty="0"/>
              <a:t> </a:t>
            </a:r>
            <a:r>
              <a:rPr lang="en-GB" sz="2800" dirty="0" err="1"/>
              <a:t>uživatel</a:t>
            </a:r>
            <a:r>
              <a:rPr lang="en-GB" sz="2800" dirty="0"/>
              <a:t> </a:t>
            </a:r>
            <a:r>
              <a:rPr lang="en-GB" sz="2800" dirty="0" err="1"/>
              <a:t>očekává</a:t>
            </a:r>
            <a:r>
              <a:rPr lang="en-GB" sz="2800" dirty="0"/>
              <a:t> a v </a:t>
            </a:r>
            <a:r>
              <a:rPr lang="en-GB" sz="2800" dirty="0" err="1"/>
              <a:t>situacích</a:t>
            </a:r>
            <a:r>
              <a:rPr lang="en-GB" sz="2800" dirty="0"/>
              <a:t>, </a:t>
            </a:r>
            <a:r>
              <a:rPr lang="en-GB" sz="2800" dirty="0" err="1"/>
              <a:t>kdy</a:t>
            </a:r>
            <a:r>
              <a:rPr lang="en-GB" sz="2800" dirty="0"/>
              <a:t> je </a:t>
            </a:r>
            <a:r>
              <a:rPr lang="en-GB" sz="2800" dirty="0" err="1"/>
              <a:t>nejvíce</a:t>
            </a:r>
            <a:r>
              <a:rPr lang="en-GB" sz="2800" dirty="0"/>
              <a:t> </a:t>
            </a:r>
            <a:r>
              <a:rPr lang="en-GB" sz="2800" dirty="0" err="1"/>
              <a:t>potřeba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Například</a:t>
            </a:r>
            <a:r>
              <a:rPr lang="en-GB" sz="2800" dirty="0"/>
              <a:t> </a:t>
            </a:r>
            <a:r>
              <a:rPr lang="en-GB" sz="2800" dirty="0" err="1"/>
              <a:t>vyplňování</a:t>
            </a:r>
            <a:r>
              <a:rPr lang="en-GB" sz="2800" dirty="0"/>
              <a:t> </a:t>
            </a:r>
            <a:r>
              <a:rPr lang="en-GB" sz="2800" dirty="0" err="1"/>
              <a:t>formulářů</a:t>
            </a:r>
            <a:r>
              <a:rPr lang="en-GB" sz="2800" dirty="0"/>
              <a:t>, </a:t>
            </a:r>
            <a:r>
              <a:rPr lang="en-GB" sz="2800" dirty="0" err="1"/>
              <a:t>zakládaní</a:t>
            </a:r>
            <a:r>
              <a:rPr lang="en-GB" sz="2800" dirty="0"/>
              <a:t> </a:t>
            </a:r>
            <a:r>
              <a:rPr lang="en-GB" sz="2800" dirty="0" err="1"/>
              <a:t>nových</a:t>
            </a:r>
            <a:r>
              <a:rPr lang="en-GB" sz="2800" dirty="0"/>
              <a:t> </a:t>
            </a:r>
            <a:r>
              <a:rPr lang="en-GB" sz="2800" dirty="0" err="1"/>
              <a:t>projektů</a:t>
            </a:r>
            <a:r>
              <a:rPr lang="en-GB" sz="2800" dirty="0"/>
              <a:t> </a:t>
            </a:r>
            <a:r>
              <a:rPr lang="en-GB" sz="2800" dirty="0" err="1"/>
              <a:t>apod</a:t>
            </a:r>
            <a:r>
              <a:rPr lang="en-GB" sz="2800" dirty="0"/>
              <a:t>. </a:t>
            </a:r>
            <a:endParaRPr lang="cs-CZ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 err="1"/>
              <a:t>Nápověda</a:t>
            </a:r>
            <a:r>
              <a:rPr lang="en-GB" sz="2800" dirty="0"/>
              <a:t> by </a:t>
            </a:r>
            <a:r>
              <a:rPr lang="en-GB" sz="2800" dirty="0" err="1"/>
              <a:t>měla</a:t>
            </a:r>
            <a:r>
              <a:rPr lang="en-GB" sz="2800" dirty="0"/>
              <a:t> </a:t>
            </a:r>
            <a:r>
              <a:rPr lang="en-GB" sz="2800" dirty="0" err="1"/>
              <a:t>být</a:t>
            </a:r>
            <a:r>
              <a:rPr lang="en-GB" sz="2800" dirty="0"/>
              <a:t> </a:t>
            </a:r>
            <a:r>
              <a:rPr lang="en-GB" sz="2800" dirty="0" err="1"/>
              <a:t>buď</a:t>
            </a:r>
            <a:r>
              <a:rPr lang="en-GB" sz="2800" dirty="0"/>
              <a:t> </a:t>
            </a:r>
            <a:r>
              <a:rPr lang="en-GB" sz="2800" dirty="0" err="1"/>
              <a:t>kontextová</a:t>
            </a:r>
            <a:r>
              <a:rPr lang="en-GB" sz="2800" dirty="0"/>
              <a:t> (</a:t>
            </a:r>
            <a:r>
              <a:rPr lang="en-GB" sz="2800" dirty="0" err="1"/>
              <a:t>přímo</a:t>
            </a:r>
            <a:r>
              <a:rPr lang="en-GB" sz="2800" dirty="0"/>
              <a:t> u </a:t>
            </a:r>
            <a:r>
              <a:rPr lang="en-GB" sz="2800" dirty="0" err="1"/>
              <a:t>daného</a:t>
            </a:r>
            <a:r>
              <a:rPr lang="en-GB" sz="2800" dirty="0"/>
              <a:t> </a:t>
            </a:r>
            <a:r>
              <a:rPr lang="en-GB" sz="2800" dirty="0" err="1"/>
              <a:t>prvku</a:t>
            </a:r>
            <a:r>
              <a:rPr lang="en-GB" sz="2800" dirty="0"/>
              <a:t>), </a:t>
            </a:r>
            <a:r>
              <a:rPr lang="en-GB" sz="2800" dirty="0" err="1"/>
              <a:t>nebo</a:t>
            </a:r>
            <a:r>
              <a:rPr lang="en-GB" sz="2800" dirty="0"/>
              <a:t> </a:t>
            </a:r>
            <a:r>
              <a:rPr lang="en-GB" sz="2800" dirty="0" err="1"/>
              <a:t>globální</a:t>
            </a:r>
            <a:r>
              <a:rPr lang="en-GB" sz="2800" dirty="0"/>
              <a:t> s </a:t>
            </a:r>
            <a:r>
              <a:rPr lang="en-GB" sz="2800" dirty="0" err="1"/>
              <a:t>možností</a:t>
            </a:r>
            <a:r>
              <a:rPr lang="en-GB" sz="2800" dirty="0"/>
              <a:t> </a:t>
            </a:r>
            <a:r>
              <a:rPr lang="en-GB" sz="2800" dirty="0" err="1"/>
              <a:t>vyhledávání</a:t>
            </a:r>
            <a:r>
              <a:rPr lang="en-GB" sz="2800" dirty="0"/>
              <a:t>.</a:t>
            </a:r>
            <a:endParaRPr lang="en-CA" sz="28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84CB93-5BFE-4CB9-83AC-FFD4B251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1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ADE94-EB1A-7A95-6569-43FCC9EA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36A450-9E2E-8355-82E7-F25C51E4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>
                <a:cs typeface="Times New Roman" panose="02020603050405020304" pitchFamily="18" charset="0"/>
              </a:rPr>
              <a:t>Principy webového designu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7A4C743-3731-C6CD-A874-5619CE50A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3" y="0"/>
            <a:ext cx="83326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81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r>
              <a:rPr lang="cs-CZ" sz="3000" b="1" dirty="0"/>
              <a:t>Marketingový výzkum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96952" y="2170528"/>
            <a:ext cx="298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Web jako součást marketingu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04" y="143849"/>
            <a:ext cx="1411467" cy="1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7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2B965-7679-48E6-A15E-2BA46AF7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altLang="cs-CZ" sz="2500" b="1" cap="all" dirty="0"/>
              <a:t>WEBOVÁ PREZENTACE A MARKETING</a:t>
            </a:r>
            <a:endParaRPr lang="cs-CZ" sz="25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185E63D-DB42-43A2-8777-A7FCB91A9458}"/>
              </a:ext>
            </a:extLst>
          </p:cNvPr>
          <p:cNvSpPr/>
          <p:nvPr/>
        </p:nvSpPr>
        <p:spPr>
          <a:xfrm>
            <a:off x="125506" y="1059582"/>
            <a:ext cx="7740860" cy="3862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Dobrý web musí fungovat, tedy </a:t>
            </a:r>
            <a:r>
              <a:rPr lang="cs-CZ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plnit účel pro byznys firmy </a:t>
            </a: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 také odpovídat potřebám návštěvníků webu. </a:t>
            </a:r>
          </a:p>
          <a:p>
            <a:pPr marL="342900" indent="-342900" algn="just">
              <a:lnSpc>
                <a:spcPct val="15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Přínos webové prezentace je nejčastěji prezentován finančním ziskem, protože díky webovým stránkám může firma peníze vydělat nebo ušetřit. </a:t>
            </a:r>
          </a:p>
          <a:p>
            <a:pPr algn="r">
              <a:lnSpc>
                <a:spcPct val="150000"/>
              </a:lnSpc>
              <a:spcAft>
                <a:spcPts val="2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(Řezáč, 2016)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359053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Seminární práce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94420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Nebudeme web programovat ani nastavovat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Odevzdání do odevzdávárny v IS SU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Formát necháváme na vás (.</a:t>
            </a:r>
            <a:r>
              <a:rPr lang="cs-CZ" sz="2400" dirty="0" err="1"/>
              <a:t>pdf</a:t>
            </a:r>
            <a:r>
              <a:rPr lang="cs-CZ" sz="2400" dirty="0"/>
              <a:t>, .doc, .ppt) klidně nahrávejte i více souborů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Obsahově popíšete tři kroky (tři kapitoly):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Výzkum – co jste se dozvěděli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Příprava – co navrhujete a proč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Kreativita – ukážete 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dirty="0"/>
              <a:t>Termín odevzdání je 15.12.2024 0:00</a:t>
            </a:r>
            <a:endParaRPr lang="cs-CZ" sz="20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2564312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2B965-7679-48E6-A15E-2BA46AF7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altLang="cs-CZ" sz="2500" b="1" cap="all" dirty="0"/>
              <a:t>3. WEBOVÁ PREZENTACE A JEJÍ účel</a:t>
            </a:r>
            <a:endParaRPr lang="cs-CZ" sz="25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185E63D-DB42-43A2-8777-A7FCB91A9458}"/>
              </a:ext>
            </a:extLst>
          </p:cNvPr>
          <p:cNvSpPr/>
          <p:nvPr/>
        </p:nvSpPr>
        <p:spPr>
          <a:xfrm>
            <a:off x="107504" y="699542"/>
            <a:ext cx="8136904" cy="4180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 pohledu účelu můžeme weby rozdělit do tří hlavních skupin:</a:t>
            </a:r>
            <a:endParaRPr lang="sk-SK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Webová prezentace</a:t>
            </a: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která má za cíl ovlivnit nebo změnit chování jisté skupiny uživatelů.</a:t>
            </a:r>
          </a:p>
          <a:p>
            <a:pPr marL="800100" lvl="1" indent="-34290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cs-CZ" sz="2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shop</a:t>
            </a: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prostřednictvím kterého firma prodává produkty online.</a:t>
            </a:r>
          </a:p>
          <a:p>
            <a:pPr marL="800100" lvl="1" indent="-34290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Webová aplikace</a:t>
            </a:r>
            <a:r>
              <a:rPr lang="cs-CZ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která řeší konkrétní problém svých uživatelů. To znamená, že není kanálem pro prodej určitých produktů, ale sama je produktem. </a:t>
            </a:r>
          </a:p>
          <a:p>
            <a:pPr lvl="1" algn="r">
              <a:lnSpc>
                <a:spcPct val="115000"/>
              </a:lnSpc>
              <a:spcBef>
                <a:spcPts val="1200"/>
              </a:spcBef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(Řezáč, 2016)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1957624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2B965-7679-48E6-A15E-2BA46AF7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6624736" cy="507703"/>
          </a:xfrm>
        </p:spPr>
        <p:txBody>
          <a:bodyPr/>
          <a:lstStyle/>
          <a:p>
            <a:r>
              <a:rPr lang="cs-CZ" altLang="cs-CZ" sz="2800" b="1" cap="all" dirty="0"/>
              <a:t>branding</a:t>
            </a:r>
            <a:endParaRPr lang="cs-CZ" sz="28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185E63D-DB42-43A2-8777-A7FCB91A9458}"/>
              </a:ext>
            </a:extLst>
          </p:cNvPr>
          <p:cNvSpPr/>
          <p:nvPr/>
        </p:nvSpPr>
        <p:spPr>
          <a:xfrm>
            <a:off x="107504" y="1131590"/>
            <a:ext cx="518457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600" b="1" dirty="0"/>
              <a:t>Branding je proces, v rámci kterého firma dává smysl své značce</a:t>
            </a:r>
            <a:r>
              <a:rPr lang="cs-CZ" sz="2600" dirty="0"/>
              <a:t>, vypráví její příběh zapamatovatelným a konzistentním způsobem. </a:t>
            </a:r>
          </a:p>
          <a:p>
            <a:pPr algn="r">
              <a:lnSpc>
                <a:spcPct val="150000"/>
              </a:lnSpc>
            </a:pPr>
            <a:r>
              <a:rPr lang="cs-CZ" dirty="0"/>
              <a:t>(Řezáč,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90974"/>
            <a:ext cx="3427560" cy="2082162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2748967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185E63D-DB42-43A2-8777-A7FCB91A9458}"/>
              </a:ext>
            </a:extLst>
          </p:cNvPr>
          <p:cNvSpPr/>
          <p:nvPr/>
        </p:nvSpPr>
        <p:spPr>
          <a:xfrm>
            <a:off x="107504" y="729789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Zásluhou virtuální povahy internetu i malé firmy mohou disponovat online prezentací, která vypadá zcela působivě jako prezentace od velkých značek.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Firmám využívajícím internet k </a:t>
            </a:r>
            <a:r>
              <a:rPr lang="cs-CZ" sz="2400" b="1" dirty="0"/>
              <a:t>zvýšení popularity u cílových segmentů, tedy posílení značky</a:t>
            </a:r>
            <a:r>
              <a:rPr lang="cs-CZ" sz="2400" dirty="0"/>
              <a:t>, je k dispozici řada různých internetových nástrojů (</a:t>
            </a:r>
            <a:r>
              <a:rPr lang="cs-CZ" sz="2400" dirty="0" err="1"/>
              <a:t>microsity</a:t>
            </a:r>
            <a:r>
              <a:rPr lang="cs-CZ" sz="2400" dirty="0"/>
              <a:t>, online PR články, videa, sociální sítě).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5BD0128-3821-487A-92E6-A6049815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cs-CZ" sz="2800" b="1" cap="all" dirty="0"/>
              <a:t>Branding</a:t>
            </a:r>
            <a:endParaRPr lang="cs-CZ" sz="28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Webová stránka v marketingu</a:t>
            </a:r>
          </a:p>
        </p:txBody>
      </p:sp>
    </p:spTree>
    <p:extLst>
      <p:ext uri="{BB962C8B-B14F-4D97-AF65-F5344CB8AC3E}">
        <p14:creationId xmlns:p14="http://schemas.microsoft.com/office/powerpoint/2010/main" val="2714392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r>
              <a:rPr lang="cs-CZ" sz="3000" b="1" dirty="0"/>
              <a:t>Marketingový výzkum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96952" y="2170528"/>
            <a:ext cx="298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Modely chování uživatele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04" y="143849"/>
            <a:ext cx="1411467" cy="1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6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FOGGŮV BEHAVIORÁLNÍ MODEL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1941" y="987574"/>
            <a:ext cx="8156062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Foggův</a:t>
            </a:r>
            <a:r>
              <a:rPr lang="cs-CZ" sz="2400" dirty="0"/>
              <a:t> behaviorální model (FBM) zdůrazňuje </a:t>
            </a:r>
            <a:r>
              <a:rPr lang="cs-CZ" sz="2400" b="1" dirty="0"/>
              <a:t>dva základní prvky</a:t>
            </a:r>
            <a:r>
              <a:rPr lang="cs-CZ" sz="2400" dirty="0"/>
              <a:t>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Motivaci (</a:t>
            </a:r>
            <a:r>
              <a:rPr lang="cs-CZ" sz="2400" dirty="0" err="1"/>
              <a:t>Core</a:t>
            </a:r>
            <a:r>
              <a:rPr lang="cs-CZ" sz="2400" dirty="0"/>
              <a:t> </a:t>
            </a:r>
            <a:r>
              <a:rPr lang="cs-CZ" sz="2400" dirty="0" err="1"/>
              <a:t>Motivators</a:t>
            </a:r>
            <a:r>
              <a:rPr lang="cs-CZ" sz="2400" dirty="0"/>
              <a:t>),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Způsobilost (</a:t>
            </a:r>
            <a:r>
              <a:rPr lang="cs-CZ" sz="2400" dirty="0" err="1"/>
              <a:t>Simplicity</a:t>
            </a:r>
            <a:r>
              <a:rPr lang="cs-CZ" sz="2400" dirty="0"/>
              <a:t> </a:t>
            </a:r>
            <a:r>
              <a:rPr lang="cs-CZ" sz="2400" dirty="0" err="1"/>
              <a:t>Factors</a:t>
            </a:r>
            <a:r>
              <a:rPr lang="cs-CZ" sz="2400" dirty="0"/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Určuje v jaké kombinaci těchto dvou prvků budou fungovat pobídky (nebo jinými slovy výzvy k akci)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</p:spTree>
    <p:extLst>
      <p:ext uri="{BB962C8B-B14F-4D97-AF65-F5344CB8AC3E}">
        <p14:creationId xmlns:p14="http://schemas.microsoft.com/office/powerpoint/2010/main" val="2050552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FOGGŮV BEHAVIORÁLNÍ MODEL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9" b="5311"/>
          <a:stretch/>
        </p:blipFill>
        <p:spPr bwMode="auto">
          <a:xfrm>
            <a:off x="2147253" y="843558"/>
            <a:ext cx="4656996" cy="3747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5997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FOGGŮV BEHAVIORÁLNÍ MODEL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1941" y="915566"/>
            <a:ext cx="7714435" cy="201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FBM tedy ukazuje, že </a:t>
            </a:r>
            <a:r>
              <a:rPr lang="cs-CZ" sz="2000" b="1" dirty="0"/>
              <a:t>ve stejném okamžiku</a:t>
            </a:r>
            <a:r>
              <a:rPr lang="cs-CZ" sz="2000" dirty="0"/>
              <a:t> musí dojít ke konverzi tří elementů: </a:t>
            </a:r>
            <a:r>
              <a:rPr lang="cs-CZ" sz="2000" b="1" dirty="0"/>
              <a:t>Motivace, Způsobilost a Pobídka.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2000" b="1" dirty="0"/>
              <a:t>Pokud nedojde k určitému chování, chybí alespoň jeden z těchto tří prvků.</a:t>
            </a:r>
            <a:r>
              <a:rPr lang="cs-CZ" sz="2000" dirty="0"/>
              <a:t> 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</p:spTree>
    <p:extLst>
      <p:ext uri="{BB962C8B-B14F-4D97-AF65-F5344CB8AC3E}">
        <p14:creationId xmlns:p14="http://schemas.microsoft.com/office/powerpoint/2010/main" val="18365228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FOGGŮV BEHAVIORÁLNÍ MODEL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3503" y="843558"/>
            <a:ext cx="7714435" cy="3606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Při zohlednění těchto tří prvků mohou web designéři zjistit, co brání uživatelům v tom, aby podnikli požadované akce.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Pokud firma chce, aby uživatelé (zákazníci) napsali recenzi, může pomocí tohoto modelu zjistit, který z těchto tří psychologických spouštěčů není v jejich web designu.</a:t>
            </a:r>
            <a:endParaRPr lang="sk-SK" sz="2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</p:spTree>
    <p:extLst>
      <p:ext uri="{BB962C8B-B14F-4D97-AF65-F5344CB8AC3E}">
        <p14:creationId xmlns:p14="http://schemas.microsoft.com/office/powerpoint/2010/main" val="421066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DAVISŮV MODEL AKCEPTACE TECHNOLOGIE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5424" y="843558"/>
            <a:ext cx="7998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Vyvíjel se s ohledem na dva hlavní cíle: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Lepší chápání procesů akceptace technologií uživateli a poskytnutí nových teoretických poznatků o úspěšném návrhu a implementaci informačních systémů.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TAM měl poskytnout teoretický základ pro praktickou metodologii „testování přijetí uživatelem“, která by umožnila návrhářům systémů a implementátorům </a:t>
            </a:r>
            <a:r>
              <a:rPr lang="cs-CZ" sz="2000" b="1" dirty="0"/>
              <a:t>vyhodnotit nově navrhované systémy před jejich implementací</a:t>
            </a:r>
            <a:r>
              <a:rPr lang="cs-CZ" sz="2000" dirty="0"/>
              <a:t>. (</a:t>
            </a:r>
            <a:r>
              <a:rPr lang="cs-CZ" sz="2000" dirty="0" err="1"/>
              <a:t>Ginzberg</a:t>
            </a:r>
            <a:r>
              <a:rPr lang="cs-CZ" sz="2000" dirty="0"/>
              <a:t>, 1981; Davis, 1985)</a:t>
            </a:r>
            <a:endParaRPr lang="sk-SK" sz="2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</p:spTree>
    <p:extLst>
      <p:ext uri="{BB962C8B-B14F-4D97-AF65-F5344CB8AC3E}">
        <p14:creationId xmlns:p14="http://schemas.microsoft.com/office/powerpoint/2010/main" val="2324246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DAVISŮV MODEL AKCEPTACE TECHNOLOGIE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  <p:pic>
        <p:nvPicPr>
          <p:cNvPr id="8" name="Obrázek 7" descr="C:\Users\Verča .LAPTOP-AF5FS6HM\OneDrive\Dokumenty\Projekt ESF\Design a správa www stránek\Images\Snímka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3558"/>
            <a:ext cx="6840760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08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12 témat k diskusi u zkoušky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94420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Co je to design? Typologie a přístupy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Principy webového designu a heuristiky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Role webové stránky v marketingu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Modely chování uživatele na webu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Možnosti tvorby webové stránky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Proces tvorby webové stránky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Využití výzkumu při designu webu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Redakční systémy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Obsah na webu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Propagace webové stránky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Optimalizace webu pro vyhledávače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000" dirty="0"/>
              <a:t>Základy webové analytiky v Google </a:t>
            </a:r>
            <a:r>
              <a:rPr lang="cs-CZ" sz="2000" dirty="0" err="1"/>
              <a:t>Analytics</a:t>
            </a:r>
            <a:endParaRPr lang="cs-CZ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1371600" lvl="2" indent="-457200" algn="just">
              <a:buFont typeface="Arial" panose="020B0604020202020204" pitchFamily="34" charset="0"/>
              <a:buChar char="•"/>
            </a:pPr>
            <a:endParaRPr lang="en-CA" sz="2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3685917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7544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b="1" dirty="0"/>
              <a:t>Příklad použití Davisova TAM modelu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Modely chování zákazníka na webu</a:t>
            </a:r>
          </a:p>
        </p:txBody>
      </p:sp>
      <p:pic>
        <p:nvPicPr>
          <p:cNvPr id="8" name="Obrázek 7" descr="C:\Users\Verča .LAPTOP-AF5FS6HM\OneDrive\Dokumenty\Projekt ESF\Design a správa www stránek\Images\Snímka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35150"/>
            <a:ext cx="662473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911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2987824" y="2139702"/>
            <a:ext cx="3168352" cy="10081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 shrnutí:</a:t>
            </a:r>
          </a:p>
          <a:p>
            <a:pPr marL="0" indent="0" algn="ctr">
              <a:buNone/>
            </a:pPr>
            <a:r>
              <a:rPr lang="cs-CZ" sz="25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si odnášíte?</a:t>
            </a:r>
          </a:p>
        </p:txBody>
      </p:sp>
    </p:spTree>
    <p:extLst>
      <p:ext uri="{BB962C8B-B14F-4D97-AF65-F5344CB8AC3E}">
        <p14:creationId xmlns:p14="http://schemas.microsoft.com/office/powerpoint/2010/main" val="25395778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585B2-572E-9DEC-1D10-4535082D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B5A17B-C282-C22D-FA25-EC4EDFF566D4}"/>
              </a:ext>
            </a:extLst>
          </p:cNvPr>
          <p:cNvSpPr txBox="1">
            <a:spLocks/>
          </p:cNvSpPr>
          <p:nvPr/>
        </p:nvSpPr>
        <p:spPr>
          <a:xfrm>
            <a:off x="2987824" y="2211710"/>
            <a:ext cx="3168352" cy="17866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5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pozornost. </a:t>
            </a:r>
            <a:endParaRPr lang="cs-CZ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95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Co je to design?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5901" y="2058692"/>
            <a:ext cx="8368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Pokud byste se zeptali deseti odborníků na to co je design, dostali byste jedenáct různých definic. 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45945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Co je to design?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Co lze ale spatřit napříč všemi autorskými texty je shoda na tom, že design je </a:t>
            </a:r>
            <a:r>
              <a:rPr lang="cs-CZ" sz="2800" b="1" dirty="0"/>
              <a:t>proces.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Proces, který má jasně stanovený začátek, prostředek a konec. Pro práci v oblasti designu jsou tak nutné také základy projektového řízení.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V rámci procesu je běžné pracovat v týmu, proto jsou pro bezproblémový chod projektu designu důležité také týmové kompetence.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Zřídka je proces zajištěn jednotlivcem.</a:t>
            </a: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3209609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1059582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1839"/>
            <a:ext cx="7776864" cy="507703"/>
          </a:xfrm>
        </p:spPr>
        <p:txBody>
          <a:bodyPr/>
          <a:lstStyle/>
          <a:p>
            <a:r>
              <a:rPr lang="cs-CZ" sz="2000" b="1" dirty="0"/>
              <a:t>DEFINICE DESIGNU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290" y="894075"/>
            <a:ext cx="83681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Design je lidská činnost, během které tvoříme plán pro tvorbu věcí, které mají za cíl přinášet hodnotu pro potenciální uživatele, tak aby jim pomáhaly v dosahování jejich vlastních cílů. </a:t>
            </a:r>
          </a:p>
          <a:p>
            <a:pPr algn="r"/>
            <a:r>
              <a:rPr lang="cs-CZ" sz="2800" dirty="0"/>
              <a:t>				</a:t>
            </a:r>
            <a:r>
              <a:rPr lang="cs-CZ" dirty="0"/>
              <a:t>(</a:t>
            </a:r>
            <a:r>
              <a:rPr lang="cs-CZ" dirty="0" err="1"/>
              <a:t>Dorst</a:t>
            </a:r>
            <a:r>
              <a:rPr lang="cs-CZ" dirty="0"/>
              <a:t> and </a:t>
            </a:r>
            <a:r>
              <a:rPr lang="cs-CZ" dirty="0" err="1"/>
              <a:t>Overveld</a:t>
            </a:r>
            <a:r>
              <a:rPr lang="cs-CZ" dirty="0"/>
              <a:t>, 2009)</a:t>
            </a:r>
            <a:endParaRPr lang="en-CA" sz="2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2267744" y="4731990"/>
            <a:ext cx="4992555" cy="27589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1067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v marketingu</a:t>
            </a:r>
          </a:p>
        </p:txBody>
      </p:sp>
    </p:spTree>
    <p:extLst>
      <p:ext uri="{BB962C8B-B14F-4D97-AF65-F5344CB8AC3E}">
        <p14:creationId xmlns:p14="http://schemas.microsoft.com/office/powerpoint/2010/main" val="573348353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2753</Words>
  <Application>Microsoft Macintosh PowerPoint</Application>
  <PresentationFormat>Předvádění na obrazovce (16:9)</PresentationFormat>
  <Paragraphs>375</Paragraphs>
  <Slides>62</Slides>
  <Notes>36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SLU</vt:lpstr>
      <vt:lpstr>1. TUTORIÁL Design a správa webové stránky</vt:lpstr>
      <vt:lpstr>Prezentace aplikace PowerPoint</vt:lpstr>
      <vt:lpstr>Podmínky splnění předmětu</vt:lpstr>
      <vt:lpstr>Seminární práce</vt:lpstr>
      <vt:lpstr>Seminární práce</vt:lpstr>
      <vt:lpstr>12 témat k diskusi u zkoušky</vt:lpstr>
      <vt:lpstr>Co je to design?</vt:lpstr>
      <vt:lpstr>Co je to design?</vt:lpstr>
      <vt:lpstr>DEFINICE DESIGNU</vt:lpstr>
      <vt:lpstr>Design a umění, rozdíly…</vt:lpstr>
      <vt:lpstr>Design služeb</vt:lpstr>
      <vt:lpstr>Design služeb</vt:lpstr>
      <vt:lpstr>Produktový design</vt:lpstr>
      <vt:lpstr>Grafický design</vt:lpstr>
      <vt:lpstr>Grafický design</vt:lpstr>
      <vt:lpstr>Prezentace aplikace PowerPoint</vt:lpstr>
      <vt:lpstr>WEBOVÝ DESIGN OBECNĚ</vt:lpstr>
      <vt:lpstr>WEBOVÝ DESIGN OBECNĚ</vt:lpstr>
      <vt:lpstr>WEBOVÝ DESIGN OBECNĚ</vt:lpstr>
      <vt:lpstr>konflikty v oblasti web designu</vt:lpstr>
      <vt:lpstr>potřeby uživatele oproti potřebám designéra</vt:lpstr>
      <vt:lpstr>rovnováha formy a funkčnosti </vt:lpstr>
      <vt:lpstr>Interakční design</vt:lpstr>
      <vt:lpstr>Interakční design</vt:lpstr>
      <vt:lpstr>Prezentace aplikace PowerPoint</vt:lpstr>
      <vt:lpstr>NIELSENOVY HEURISTIKY</vt:lpstr>
      <vt:lpstr>NIELSENOVY HEURISTIKY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NIELSENOVY HEURISTIKY</vt:lpstr>
      <vt:lpstr>Prezentace aplikace PowerPoint</vt:lpstr>
      <vt:lpstr>Prezentace aplikace PowerPoint</vt:lpstr>
      <vt:lpstr>WEBOVÁ PREZENTACE A MARKETING</vt:lpstr>
      <vt:lpstr>3. WEBOVÁ PREZENTACE A JEJÍ účel</vt:lpstr>
      <vt:lpstr>branding</vt:lpstr>
      <vt:lpstr>Branding</vt:lpstr>
      <vt:lpstr>Prezentace aplikace PowerPoint</vt:lpstr>
      <vt:lpstr>FOGGŮV BEHAVIORÁLNÍ MODEL</vt:lpstr>
      <vt:lpstr>FOGGŮV BEHAVIORÁLNÍ MODEL</vt:lpstr>
      <vt:lpstr>FOGGŮV BEHAVIORÁLNÍ MODEL</vt:lpstr>
      <vt:lpstr>FOGGŮV BEHAVIORÁLNÍ MODEL</vt:lpstr>
      <vt:lpstr>DAVISŮV MODEL AKCEPTACE TECHNOLOGIE</vt:lpstr>
      <vt:lpstr>DAVISŮV MODEL AKCEPTACE TECHNOLOGIE</vt:lpstr>
      <vt:lpstr>Příklad použití Davisova TAM modelu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Martin Klepek</cp:lastModifiedBy>
  <cp:revision>180</cp:revision>
  <dcterms:created xsi:type="dcterms:W3CDTF">2016-07-06T15:42:34Z</dcterms:created>
  <dcterms:modified xsi:type="dcterms:W3CDTF">2024-10-12T05:27:25Z</dcterms:modified>
</cp:coreProperties>
</file>