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2" r:id="rId4"/>
    <p:sldId id="258" r:id="rId5"/>
    <p:sldId id="259" r:id="rId6"/>
    <p:sldId id="273" r:id="rId7"/>
    <p:sldId id="286" r:id="rId8"/>
    <p:sldId id="260" r:id="rId9"/>
    <p:sldId id="261" r:id="rId10"/>
    <p:sldId id="302" r:id="rId11"/>
    <p:sldId id="303" r:id="rId12"/>
    <p:sldId id="262" r:id="rId13"/>
    <p:sldId id="263" r:id="rId14"/>
    <p:sldId id="301" r:id="rId15"/>
    <p:sldId id="264" r:id="rId16"/>
    <p:sldId id="266" r:id="rId17"/>
    <p:sldId id="304" r:id="rId18"/>
    <p:sldId id="274" r:id="rId19"/>
    <p:sldId id="289" r:id="rId20"/>
    <p:sldId id="306" r:id="rId21"/>
    <p:sldId id="305" r:id="rId22"/>
    <p:sldId id="265" r:id="rId23"/>
    <p:sldId id="267" r:id="rId24"/>
    <p:sldId id="268" r:id="rId25"/>
    <p:sldId id="269" r:id="rId26"/>
    <p:sldId id="270" r:id="rId27"/>
    <p:sldId id="271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C3C5-6F3A-4111-80AC-746CC391F23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BD127-58BC-42B5-BA06-BA976D6ADD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15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119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04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C892F-FC41-48AD-B4E6-3662800CC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A69449-6976-4742-B6EC-C7842FE87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727735-DB52-48C4-B7E4-50C98F26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FBC8DD-3DDE-4160-8622-F7D3D2CE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5B254A-E8D9-4331-A82B-16B274A7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0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F1874-4563-4973-8E70-BD7E0DE8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902B37-1BFB-4A8C-B439-0928DF656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EF2928-E6BA-4CD9-BAB8-E0BEA5AD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5C02E-27CA-4789-9008-7AC75291C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CE8A13-30C1-4592-A73E-915968C3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78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364CF8-110D-434F-84FD-1FD6F91BD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63BE78-41CB-48FB-AC42-FD1AD3E8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B00C75-2631-43D3-AA10-BE2BFED1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B9C76-19B6-4907-BC23-94D4B2A5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A8BCD5-D5BF-4001-940C-CA1AD15E8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397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1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96313-9EBB-43AC-9D39-BABB7054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72F991-C6CC-438B-9C50-08113FBA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B6ABA8-A71E-42B7-8C1E-B3482801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6364C3-4D57-4B73-8377-780F51649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A713A1-44EF-4612-B7E8-059CC46E4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73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88B63-7BC9-4F20-B894-7D678073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B43580-FE47-407F-B5AA-582B4F223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6622DF-7533-4A9C-8BA2-F5808D2D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959E1C-3482-4413-9587-43903A4EC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38024B-D4FC-4011-AA91-57727A0D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63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39B5A-4644-48C0-BB16-49E6507C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434B42-51BA-4BD2-865B-83A65153D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1246D8-52F5-43E5-A16B-3D65B94D3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468D2A-B297-46FF-B2FB-D89C5620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BCC56E-5A3B-4003-B669-59B4FF6D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632A85-8A93-42E4-B0CE-87E8AD18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79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C3D7C-A094-4456-9751-07BA0E474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CC7C71D-ED1E-4466-972C-F97ABF62E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642F439-4471-43FD-9F54-9B669A222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51BB834-25F3-4C1D-B31E-066657C64A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28AEAF9-A5AC-4AE0-B501-4C3629958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4B30961-69E9-402A-9B7D-3CD711F2C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35A7A1F-2244-4C0A-8F0D-1E4B814C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BD3766-4F13-4079-B80B-224A19E5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5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7A9C3-6DEE-473F-B66D-D074FBDC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F5934E-452D-4218-B164-E7576477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F2DDD59-13BD-4E25-8CD6-B633E880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D7D2EE-3BA2-4995-AEA0-0815CB78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27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42B796-34FA-4665-A6E6-70236192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B5BFBAE-19C2-451B-94E6-7ABC61C4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58D919-CAF0-4308-8BC0-638213F1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66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048B6D-DC23-4837-95CD-7C0A14D00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55BC50-E389-4F02-A4A1-2A440034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FDA68D7-FCB2-4323-B9F2-1E42000F0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B841E9-C20A-4A52-83C8-F540AC276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97E87E-E1FA-41E2-AF3B-2A7BFCEB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CB4703-87FF-48CF-8B66-0106749E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3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8E155-8098-43CD-8AC5-1F9617A52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21B799-835C-4A9B-AAF1-CEE91C610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722FFCB-6B6B-415E-89C6-F76E3FE26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E7A33B-D37A-4550-879D-6772C19D9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EAF2A1-ECA2-4BFC-A0F9-406C8E9D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E67AD5-EB9B-4F29-8136-49256B0C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60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1E7B9D-93FC-44C4-B00F-E9F4A319C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FCEEE01-B319-49DF-B0F5-1BFBF9248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F63991-8D5B-4D2E-878C-FDB84F71B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CF5F1-B998-4FBE-8FB8-189E72AE5DA1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1B4AC6-B624-4706-A3E2-CD91ACFC9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24112A-6CE1-456C-97DC-D9E04D035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4211F-DB2C-44BA-BB41-07D354295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94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8BB7F-27C2-490C-A960-7459B85B61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Tutoriál 1-řešení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BB1274-DB36-494C-92CB-7EEF3C3F9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Rozvaha, náklady, výnosy, VH, bod zvratu</a:t>
            </a:r>
          </a:p>
        </p:txBody>
      </p:sp>
    </p:spTree>
    <p:extLst>
      <p:ext uri="{BB962C8B-B14F-4D97-AF65-F5344CB8AC3E}">
        <p14:creationId xmlns:p14="http://schemas.microsoft.com/office/powerpoint/2010/main" val="155857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597277" y="202635"/>
            <a:ext cx="3983783" cy="46166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r>
              <a:rPr lang="cs-CZ" sz="2400" b="1" dirty="0"/>
              <a:t>Konstrukce nákladové funkce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172" y="816122"/>
            <a:ext cx="9743091" cy="1631216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cs-CZ" sz="2000" dirty="0"/>
              <a:t>Pro ekonomické účely prezentuje nákladová funkce závislost celkových nákladů CN na objemu produkce Q. V závislosti na tom, z jakého úhlu pohledu jsou výrobní faktory posuzovány, rozlišujeme dva typy nákladových funkcí: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krátkodobé nákladové funkce (A),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FF0000"/>
                </a:solidFill>
              </a:rPr>
              <a:t>dlouhodobé nákladové funkce (B).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"/>
          <a:stretch/>
        </p:blipFill>
        <p:spPr bwMode="auto">
          <a:xfrm>
            <a:off x="143339" y="2683225"/>
            <a:ext cx="6241359" cy="340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804811" y="2717701"/>
            <a:ext cx="756744" cy="56432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cs-CZ" sz="3067" b="1" dirty="0"/>
              <a:t>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60" y="2683225"/>
            <a:ext cx="5936840" cy="294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979639" y="2654779"/>
            <a:ext cx="756744" cy="56432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cs-CZ" sz="3067" b="1" dirty="0"/>
              <a:t>B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363" y="226197"/>
            <a:ext cx="936104" cy="73016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804811" y="4385425"/>
            <a:ext cx="2496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podproporcionální</a:t>
            </a:r>
            <a:endParaRPr lang="en-US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117511" y="3357729"/>
            <a:ext cx="2496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nadproporcionální</a:t>
            </a:r>
            <a:endParaRPr lang="en-US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185891" y="3350189"/>
            <a:ext cx="2496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proporcionální</a:t>
            </a:r>
            <a:endParaRPr lang="en-US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42303" y="5824957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Jak zapíšeme nákladovou </a:t>
            </a:r>
            <a:r>
              <a:rPr lang="cs-CZ" sz="2400" dirty="0" err="1">
                <a:solidFill>
                  <a:srgbClr val="FF0000"/>
                </a:solidFill>
              </a:rPr>
              <a:t>fci</a:t>
            </a:r>
            <a:r>
              <a:rPr lang="cs-CZ" sz="2400" dirty="0">
                <a:solidFill>
                  <a:srgbClr val="FF0000"/>
                </a:solidFill>
              </a:rPr>
              <a:t> při proporcionálním průběhu nákladů?</a:t>
            </a:r>
          </a:p>
        </p:txBody>
      </p:sp>
    </p:spTree>
    <p:extLst>
      <p:ext uri="{BB962C8B-B14F-4D97-AF65-F5344CB8AC3E}">
        <p14:creationId xmlns:p14="http://schemas.microsoft.com/office/powerpoint/2010/main" val="2579452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346133" y="195487"/>
            <a:ext cx="7901522" cy="461665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r>
              <a:rPr lang="cs-CZ" sz="2400" b="1" dirty="0"/>
              <a:t>Konstrukce nákladové funkce : krátkodobá nákladová funkce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998" y="1754737"/>
            <a:ext cx="85629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341" y="292069"/>
            <a:ext cx="936104" cy="73016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7435" y="4773150"/>
            <a:ext cx="9505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Pomocí </a:t>
            </a:r>
            <a:r>
              <a:rPr lang="cs-CZ" sz="2400" dirty="0" err="1"/>
              <a:t>fce</a:t>
            </a:r>
            <a:r>
              <a:rPr lang="cs-CZ" sz="2400" dirty="0"/>
              <a:t> odhadneme celkové náklady při daném objemu produkce, předpokládáme v modelu lineární závislost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300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4E34A9-4BAE-48B0-ACFE-B4C967116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A4903A-99BF-4DEE-B556-D5411AED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Firma vypočítala, že celkové měsíční (květnové) variabilní náklady jsou 2 732 016 Kč. Celkové fixní náklady za rok jsou 6 706 788 Kč. Měsíční vyrobené množství za daný (zkoumaný) měsíc je 4 152 ks. </a:t>
            </a:r>
            <a:r>
              <a:rPr lang="cs-CZ" i="1" dirty="0"/>
              <a:t>Zaokrouhlete na celá čísla</a:t>
            </a:r>
            <a:r>
              <a:rPr lang="cs-CZ" dirty="0"/>
              <a:t>. </a:t>
            </a:r>
          </a:p>
          <a:p>
            <a:pPr fontAlgn="base"/>
            <a:r>
              <a:rPr lang="cs-CZ" i="1" u="sng" dirty="0"/>
              <a:t>Určete:</a:t>
            </a:r>
            <a:r>
              <a:rPr lang="cs-CZ" dirty="0"/>
              <a:t>  </a:t>
            </a:r>
          </a:p>
          <a:p>
            <a:pPr fontAlgn="base"/>
            <a:r>
              <a:rPr lang="cs-CZ" i="1" dirty="0"/>
              <a:t>měsíční obecnou nákladovou funkci.</a:t>
            </a:r>
            <a:r>
              <a:rPr lang="cs-CZ" dirty="0"/>
              <a:t> </a:t>
            </a:r>
          </a:p>
          <a:p>
            <a:pPr fontAlgn="base"/>
            <a:r>
              <a:rPr lang="cs-CZ" i="1" dirty="0"/>
              <a:t>Roční nákladovou funkci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868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FD68D-A22C-459D-A6AE-8C1AE5CA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A116E6-D21D-45E4-8159-798BF79C7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/>
              <a:t>Firma vypočítala, že celkové měsíční (květnové) variabilní náklady jsou 2 732 016 Kč. Celkové fixní náklady za rok jsou 6 706 788 Kč. Měsíční vyrobené množství za daný (zkoumaný) měsíc je 4 152 ks. </a:t>
            </a:r>
            <a:r>
              <a:rPr lang="cs-CZ" i="1" dirty="0"/>
              <a:t>Zaokrouhlete na celá čísla</a:t>
            </a:r>
            <a:r>
              <a:rPr lang="cs-CZ" dirty="0"/>
              <a:t>. </a:t>
            </a:r>
          </a:p>
          <a:p>
            <a:pPr fontAlgn="base"/>
            <a:r>
              <a:rPr lang="cs-CZ" dirty="0"/>
              <a:t>Výpočet položek: </a:t>
            </a:r>
          </a:p>
          <a:p>
            <a:pPr fontAlgn="base"/>
            <a:r>
              <a:rPr lang="cs-CZ" dirty="0"/>
              <a:t>v = </a:t>
            </a:r>
            <a:r>
              <a:rPr lang="cs-CZ" dirty="0" err="1"/>
              <a:t>Nv</a:t>
            </a:r>
            <a:r>
              <a:rPr lang="cs-CZ" dirty="0"/>
              <a:t>/Q = 2 732 016 / 4 152 = 658 Kč/ks </a:t>
            </a:r>
          </a:p>
          <a:p>
            <a:pPr fontAlgn="base"/>
            <a:r>
              <a:rPr lang="cs-CZ" dirty="0"/>
              <a:t>Fixní měsíc = 6 706 788/12=558 899 Kč</a:t>
            </a:r>
          </a:p>
          <a:p>
            <a:pPr fontAlgn="base"/>
            <a:r>
              <a:rPr lang="cs-CZ" i="1" u="sng" dirty="0"/>
              <a:t>Určete:</a:t>
            </a:r>
            <a:r>
              <a:rPr lang="cs-CZ" dirty="0"/>
              <a:t>  </a:t>
            </a:r>
          </a:p>
          <a:p>
            <a:pPr fontAlgn="base"/>
            <a:r>
              <a:rPr lang="cs-CZ" i="1" dirty="0"/>
              <a:t>měsíční obecnou nákladovou funkci.</a:t>
            </a:r>
            <a:r>
              <a:rPr lang="cs-CZ" dirty="0"/>
              <a:t> </a:t>
            </a:r>
            <a:r>
              <a:rPr lang="cs-CZ" i="1" dirty="0"/>
              <a:t>N = 658 * Q + 558 899</a:t>
            </a:r>
            <a:r>
              <a:rPr lang="cs-CZ" dirty="0"/>
              <a:t> </a:t>
            </a:r>
          </a:p>
          <a:p>
            <a:pPr fontAlgn="base"/>
            <a:r>
              <a:rPr lang="cs-CZ" i="1" dirty="0"/>
              <a:t>Roční nákladovou funkci</a:t>
            </a:r>
            <a:r>
              <a:rPr lang="cs-CZ" dirty="0"/>
              <a:t> </a:t>
            </a:r>
            <a:r>
              <a:rPr lang="cs-CZ" i="1" dirty="0"/>
              <a:t>N = 658 * Q + 6 706 788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91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Metoda dvou období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67" dirty="0"/>
              <a:t>Pro odhad nákladové funkce se doporučuje vybrat období ( měsíc) s nejmenším a největším objemem výroby při </a:t>
            </a:r>
            <a:r>
              <a:rPr lang="cs-CZ" altLang="cs-CZ" sz="2667" u="sng" dirty="0"/>
              <a:t>normálním</a:t>
            </a:r>
            <a:r>
              <a:rPr lang="cs-CZ" altLang="cs-CZ" sz="2667" dirty="0"/>
              <a:t> vývoji.</a:t>
            </a:r>
          </a:p>
          <a:p>
            <a:r>
              <a:rPr lang="cs-CZ" altLang="cs-CZ" sz="2667" dirty="0"/>
              <a:t>Propočet je jednoduchý, údaje se dosadí do 2 rovnic o 2 neznámých. </a:t>
            </a:r>
          </a:p>
          <a:p>
            <a:r>
              <a:rPr lang="cs-CZ" altLang="cs-CZ" sz="2667" dirty="0"/>
              <a:t>Využívání modelování v jednoduchých příkladech.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486" y="3427414"/>
            <a:ext cx="55033" cy="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6807200" y="2057400"/>
            <a:ext cx="0" cy="3581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6908800" y="2057400"/>
            <a:ext cx="4775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4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31" y="195485"/>
            <a:ext cx="936104" cy="7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21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4F617-BFA6-4F6A-AEA8-B4506B26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EB864-DBA1-4B81-9C70-EBE230B6D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665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Ponožkárna</a:t>
            </a:r>
            <a:r>
              <a:rPr lang="cs-CZ" dirty="0"/>
              <a:t> Vám dala přehled o všech měsících prodejů. Jak bude odvozena jejich nákladová funkce? Vypočítejte metodou dvou období nákladovou funkci pro zkoumaný rok i měsíc.  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02561B0-279A-4AFE-A112-7CB36A25E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140699"/>
              </p:ext>
            </p:extLst>
          </p:nvPr>
        </p:nvGraphicFramePr>
        <p:xfrm>
          <a:off x="2276475" y="3002661"/>
          <a:ext cx="7886699" cy="3490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7695">
                  <a:extLst>
                    <a:ext uri="{9D8B030D-6E8A-4147-A177-3AD203B41FA5}">
                      <a16:colId xmlns:a16="http://schemas.microsoft.com/office/drawing/2014/main" val="549087449"/>
                    </a:ext>
                  </a:extLst>
                </a:gridCol>
                <a:gridCol w="2707695">
                  <a:extLst>
                    <a:ext uri="{9D8B030D-6E8A-4147-A177-3AD203B41FA5}">
                      <a16:colId xmlns:a16="http://schemas.microsoft.com/office/drawing/2014/main" val="2364193424"/>
                    </a:ext>
                  </a:extLst>
                </a:gridCol>
                <a:gridCol w="2471309">
                  <a:extLst>
                    <a:ext uri="{9D8B030D-6E8A-4147-A177-3AD203B41FA5}">
                      <a16:colId xmlns:a16="http://schemas.microsoft.com/office/drawing/2014/main" val="827203981"/>
                    </a:ext>
                  </a:extLst>
                </a:gridCol>
              </a:tblGrid>
              <a:tr h="193278">
                <a:tc rowSpan="2"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 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Objem prodeje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Náklady celkem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88860309"/>
                  </a:ext>
                </a:extLst>
              </a:tr>
              <a:tr h="1932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[ks]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[Kč]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92712007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Leden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950 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106 550 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72959366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Únor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953 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106 697 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9818404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Březen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104 100 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74469055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Duben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1 060 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111 940 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90818825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Květen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104 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65 096 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48314410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Červen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923 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105 227 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89094686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Červenec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850 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101 650 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50735719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Srpen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1 200 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118 800 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85967427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Září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1 040 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110 960 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62091971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Říjen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1 080 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112 920 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5392073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Listopad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1 120 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114 880 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6325449"/>
                  </a:ext>
                </a:extLst>
              </a:tr>
              <a:tr h="19327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Prosinec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985 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108 265 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555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985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4F617-BFA6-4F6A-AEA8-B4506B26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4 -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1EB864-DBA1-4B81-9C70-EBE230B6D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6650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cs-CZ" sz="8000" dirty="0"/>
              <a:t>Vybereme extrémy prodejů, což je květen a srpen a sestavíme  2 rovnice ze tvaru CN = Q*</a:t>
            </a:r>
            <a:r>
              <a:rPr lang="cs-CZ" sz="8000" dirty="0" err="1"/>
              <a:t>vn</a:t>
            </a:r>
            <a:r>
              <a:rPr lang="cs-CZ" sz="8000" dirty="0"/>
              <a:t>/j + F </a:t>
            </a:r>
          </a:p>
          <a:p>
            <a:pPr marL="0" indent="0" fontAlgn="base">
              <a:buNone/>
            </a:pPr>
            <a:r>
              <a:rPr lang="cs-CZ" sz="8000" b="1" i="1" dirty="0"/>
              <a:t>65 096 = 104*</a:t>
            </a:r>
            <a:r>
              <a:rPr lang="cs-CZ" sz="8000" b="1" i="1" dirty="0" err="1"/>
              <a:t>vn</a:t>
            </a:r>
            <a:r>
              <a:rPr lang="cs-CZ" sz="8000" b="1" i="1" dirty="0"/>
              <a:t>/j + F    /úprava (-1)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b="1" i="1" dirty="0"/>
              <a:t>118 800 = 1 200*</a:t>
            </a:r>
            <a:r>
              <a:rPr lang="cs-CZ" sz="8000" b="1" i="1" dirty="0" err="1"/>
              <a:t>vn</a:t>
            </a:r>
            <a:r>
              <a:rPr lang="cs-CZ" sz="8000" b="1" i="1" dirty="0"/>
              <a:t>/j +F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b="1" i="1" dirty="0"/>
              <a:t>-65 096 = -104*</a:t>
            </a:r>
            <a:r>
              <a:rPr lang="cs-CZ" sz="8000" b="1" i="1" dirty="0" err="1"/>
              <a:t>vn</a:t>
            </a:r>
            <a:r>
              <a:rPr lang="cs-CZ" sz="8000" b="1" i="1" dirty="0"/>
              <a:t>/j - F    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b="1" i="1" dirty="0"/>
              <a:t>118 800 = 1 200*</a:t>
            </a:r>
            <a:r>
              <a:rPr lang="cs-CZ" sz="8000" b="1" i="1" dirty="0" err="1"/>
              <a:t>vn</a:t>
            </a:r>
            <a:r>
              <a:rPr lang="cs-CZ" sz="8000" b="1" i="1" dirty="0"/>
              <a:t>/j +F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b="1" i="1" dirty="0"/>
              <a:t>53 704 = 1 096*</a:t>
            </a:r>
            <a:r>
              <a:rPr lang="cs-CZ" sz="8000" b="1" i="1" dirty="0" err="1"/>
              <a:t>vn</a:t>
            </a:r>
            <a:r>
              <a:rPr lang="cs-CZ" sz="8000" b="1" i="1" dirty="0"/>
              <a:t>/j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b="1" i="1" dirty="0"/>
              <a:t>53 704/1 096 = </a:t>
            </a:r>
            <a:r>
              <a:rPr lang="cs-CZ" sz="8000" b="1" i="1" dirty="0" err="1"/>
              <a:t>vn</a:t>
            </a:r>
            <a:r>
              <a:rPr lang="cs-CZ" sz="8000" b="1" i="1" dirty="0"/>
              <a:t>/j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b="1" i="1" dirty="0"/>
              <a:t>49 = </a:t>
            </a:r>
            <a:r>
              <a:rPr lang="cs-CZ" sz="8000" b="1" i="1" dirty="0" err="1"/>
              <a:t>vn</a:t>
            </a:r>
            <a:r>
              <a:rPr lang="cs-CZ" sz="8000" b="1" i="1" dirty="0"/>
              <a:t>/j, 49 Kč/j</a:t>
            </a:r>
            <a:r>
              <a:rPr lang="cs-CZ" sz="8000" b="1" dirty="0"/>
              <a:t> </a:t>
            </a:r>
          </a:p>
          <a:p>
            <a:pPr marL="0" indent="0" fontAlgn="base">
              <a:buNone/>
            </a:pPr>
            <a:r>
              <a:rPr lang="cs-CZ" sz="8000" i="1" dirty="0">
                <a:solidFill>
                  <a:srgbClr val="FF0000"/>
                </a:solidFill>
              </a:rPr>
              <a:t>Dopočet FN</a:t>
            </a:r>
            <a:r>
              <a:rPr lang="cs-CZ" sz="8000" dirty="0">
                <a:solidFill>
                  <a:srgbClr val="FF0000"/>
                </a:solidFill>
              </a:rPr>
              <a:t> </a:t>
            </a:r>
          </a:p>
          <a:p>
            <a:pPr marL="0" indent="0" fontAlgn="base">
              <a:buNone/>
            </a:pPr>
            <a:r>
              <a:rPr lang="cs-CZ" sz="8000" i="1" dirty="0"/>
              <a:t>65 096 – 104*49 = F</a:t>
            </a:r>
            <a:r>
              <a:rPr lang="cs-CZ" sz="8000" dirty="0"/>
              <a:t> </a:t>
            </a:r>
          </a:p>
          <a:p>
            <a:pPr marL="0" indent="0" fontAlgn="base">
              <a:buNone/>
            </a:pPr>
            <a:r>
              <a:rPr lang="cs-CZ" sz="8000" i="1" dirty="0"/>
              <a:t>60 000 Kč = F</a:t>
            </a:r>
            <a:r>
              <a:rPr lang="cs-CZ" sz="8000" dirty="0"/>
              <a:t> </a:t>
            </a:r>
          </a:p>
          <a:p>
            <a:pPr fontAlgn="base"/>
            <a:r>
              <a:rPr lang="cs-CZ" sz="8000" i="1" dirty="0" err="1">
                <a:solidFill>
                  <a:srgbClr val="FF0000"/>
                </a:solidFill>
              </a:rPr>
              <a:t>CNměsíc</a:t>
            </a:r>
            <a:r>
              <a:rPr lang="cs-CZ" sz="8000" dirty="0">
                <a:solidFill>
                  <a:srgbClr val="FF0000"/>
                </a:solidFill>
              </a:rPr>
              <a:t>(Kč)</a:t>
            </a:r>
            <a:r>
              <a:rPr lang="cs-CZ" sz="8000" i="1" dirty="0">
                <a:solidFill>
                  <a:srgbClr val="FF0000"/>
                </a:solidFill>
              </a:rPr>
              <a:t> = 60000+ 49Q</a:t>
            </a:r>
            <a:r>
              <a:rPr lang="cs-CZ" sz="8000" dirty="0">
                <a:solidFill>
                  <a:srgbClr val="FF0000"/>
                </a:solidFill>
              </a:rPr>
              <a:t> </a:t>
            </a:r>
          </a:p>
          <a:p>
            <a:pPr fontAlgn="base"/>
            <a:r>
              <a:rPr lang="cs-CZ" sz="8000" i="1" dirty="0" err="1">
                <a:solidFill>
                  <a:srgbClr val="FF0000"/>
                </a:solidFill>
              </a:rPr>
              <a:t>CNrok</a:t>
            </a:r>
            <a:r>
              <a:rPr lang="cs-CZ" sz="8000" dirty="0">
                <a:solidFill>
                  <a:srgbClr val="FF0000"/>
                </a:solidFill>
              </a:rPr>
              <a:t>(Kč)</a:t>
            </a:r>
            <a:r>
              <a:rPr lang="cs-CZ" sz="8000" i="1" dirty="0">
                <a:solidFill>
                  <a:srgbClr val="FF0000"/>
                </a:solidFill>
              </a:rPr>
              <a:t> = 12*60000+49Q</a:t>
            </a:r>
            <a:r>
              <a:rPr lang="cs-CZ" sz="8000" dirty="0">
                <a:solidFill>
                  <a:srgbClr val="FF0000"/>
                </a:solidFill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57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688120" y="333858"/>
            <a:ext cx="6248709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400" dirty="0"/>
              <a:t>Hodnocení hospodářské činnosti podniku </a:t>
            </a:r>
          </a:p>
        </p:txBody>
      </p:sp>
      <p:sp>
        <p:nvSpPr>
          <p:cNvPr id="3" name="Obdélník 2"/>
          <p:cNvSpPr/>
          <p:nvPr/>
        </p:nvSpPr>
        <p:spPr>
          <a:xfrm>
            <a:off x="840829" y="1094629"/>
            <a:ext cx="9666665" cy="5488554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000" dirty="0"/>
              <a:t>Ekonomický výsledek zmíněné hospodářské činnosti porovnává výnosy (hodnotové ocenění zákazníky odebraných výkonů) s vynaloženými náklady na tyto výnosy (spotřebovanými výrobními faktory). 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cs-CZ" sz="2000" dirty="0"/>
              <a:t>Hodnocení hospodářské činnosti podnikatelských subjektů je založeno na srovnání výnosů (v podobě tržeb, T) a celkových nákladů, které byly vynaloženy na realizované výkony za příslušné období. Srovnání se provádí formou rozdílu mezi výnosy a náklady: </a:t>
            </a:r>
          </a:p>
          <a:p>
            <a:endParaRPr lang="cs-CZ" sz="2000" dirty="0"/>
          </a:p>
          <a:p>
            <a:pPr algn="ctr"/>
            <a:r>
              <a:rPr lang="cs-CZ" sz="2533" b="1" dirty="0">
                <a:solidFill>
                  <a:srgbClr val="FF0000"/>
                </a:solidFill>
              </a:rPr>
              <a:t>VH= V – N</a:t>
            </a:r>
          </a:p>
          <a:p>
            <a:r>
              <a:rPr lang="cs-CZ" sz="2000" dirty="0"/>
              <a:t>kde </a:t>
            </a:r>
          </a:p>
          <a:p>
            <a:r>
              <a:rPr lang="cs-CZ" sz="2000" i="1" dirty="0"/>
              <a:t>VH … výsledek hospodaření, </a:t>
            </a:r>
            <a:endParaRPr lang="cs-CZ" sz="2000" dirty="0"/>
          </a:p>
          <a:p>
            <a:r>
              <a:rPr lang="cs-CZ" sz="2000" i="1" dirty="0"/>
              <a:t>V … výnosy, </a:t>
            </a:r>
            <a:endParaRPr lang="cs-CZ" sz="2000" dirty="0"/>
          </a:p>
          <a:p>
            <a:r>
              <a:rPr lang="cs-CZ" sz="2000" i="1" dirty="0"/>
              <a:t>N … celkové náklady, </a:t>
            </a:r>
            <a:endParaRPr lang="cs-CZ" sz="2000" dirty="0"/>
          </a:p>
          <a:p>
            <a:r>
              <a:rPr lang="cs-CZ" sz="2000" dirty="0"/>
              <a:t>respektive: </a:t>
            </a:r>
          </a:p>
          <a:p>
            <a:pPr algn="ctr"/>
            <a:r>
              <a:rPr lang="cs-CZ" sz="2533" b="1" dirty="0">
                <a:solidFill>
                  <a:srgbClr val="FF0000"/>
                </a:solidFill>
              </a:rPr>
              <a:t>VH= T – N</a:t>
            </a:r>
          </a:p>
          <a:p>
            <a:r>
              <a:rPr lang="cs-CZ" sz="2000" i="1" dirty="0">
                <a:solidFill>
                  <a:srgbClr val="FF0000"/>
                </a:solidFill>
              </a:rPr>
              <a:t>Výnosy = cena x množství, Náklady dle nákladové funkce</a:t>
            </a:r>
          </a:p>
          <a:p>
            <a:r>
              <a:rPr lang="cs-CZ" sz="2000" dirty="0"/>
              <a:t>V případě, že </a:t>
            </a:r>
            <a:r>
              <a:rPr lang="cs-CZ" sz="2000" i="1" dirty="0"/>
              <a:t>T&gt;N</a:t>
            </a:r>
            <a:r>
              <a:rPr lang="cs-CZ" sz="2000" dirty="0"/>
              <a:t>, potom rovněž </a:t>
            </a:r>
            <a:r>
              <a:rPr lang="cs-CZ" sz="2000" i="1" dirty="0"/>
              <a:t>VH &gt; 0</a:t>
            </a:r>
            <a:r>
              <a:rPr lang="cs-CZ" sz="2000" dirty="0"/>
              <a:t>, hovoříme o zisku. V případě, že </a:t>
            </a:r>
            <a:r>
              <a:rPr lang="cs-CZ" sz="2000" i="1" dirty="0"/>
              <a:t>T &lt;N</a:t>
            </a:r>
            <a:r>
              <a:rPr lang="cs-CZ" sz="2000" dirty="0"/>
              <a:t>, potom </a:t>
            </a:r>
            <a:r>
              <a:rPr lang="cs-CZ" sz="2000" i="1" dirty="0"/>
              <a:t>VH &lt; 0</a:t>
            </a:r>
            <a:r>
              <a:rPr lang="cs-CZ" sz="2000" dirty="0"/>
              <a:t>, hovoříme o ztrátě.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1955" y="199608"/>
            <a:ext cx="936104" cy="7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05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EB9CF371-5DDC-451D-9140-7147B10E6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bodu zvratu, N=V, VH=0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F9A38FC2-B8A2-4012-BD75-AC8C01AA9B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66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modelu a definice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767408" y="1508788"/>
            <a:ext cx="11233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DEF: BOD ZVRATU JE TAKOVÝ </a:t>
            </a:r>
            <a:r>
              <a:rPr lang="cs-CZ" sz="2400" b="1" dirty="0"/>
              <a:t>OBJEM</a:t>
            </a:r>
            <a:r>
              <a:rPr lang="cs-CZ" sz="2400" dirty="0"/>
              <a:t> výroby, při kterém se tržby při daných cenách výrobků rovnají  souhrnu fixních a variabilních nákladů. V tomto případě, tržby z prodeje výrobků (T) uhrazují celkové náklady (N), které na prodané množství výrobku (Q) byly vynaloženy,  a zisk je zisk nulový, </a:t>
            </a:r>
            <a:r>
              <a:rPr lang="cs-CZ" sz="2400" b="1" dirty="0">
                <a:solidFill>
                  <a:srgbClr val="FF0000"/>
                </a:solidFill>
              </a:rPr>
              <a:t>proto bývá bod zvratu (Bz) označován také za kritický bod rentability, bod krytí nákladů či nulový bod aj.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Předpoklady modelu (5):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highlight>
                  <a:srgbClr val="FFFF00"/>
                </a:highlight>
              </a:rPr>
              <a:t>Lze rozlišit náklady fixní a variabilní (pohybujeme se v krátkém období)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highlight>
                  <a:srgbClr val="FFFF00"/>
                </a:highlight>
              </a:rPr>
              <a:t>Máme jednosložkovou sortimentní skladbu, 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highlight>
                  <a:srgbClr val="FFFF00"/>
                </a:highlight>
              </a:rPr>
              <a:t>při prodeji za jednotnou cenu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highlight>
                  <a:srgbClr val="FFFF00"/>
                </a:highlight>
              </a:rPr>
              <a:t>Při neměnných variabilních nákladech na jednotku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highlight>
                  <a:srgbClr val="FFFF00"/>
                </a:highlight>
              </a:rPr>
              <a:t>Fixní náklady se ve sledovaném období nemění 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3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B12B041-D3ED-4CE4-AA05-8A410694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a kapitál, rozvaha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ACA6449-1071-4AF3-A979-5B9925E9D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9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sp>
        <p:nvSpPr>
          <p:cNvPr id="2" name="Obdélník 1"/>
          <p:cNvSpPr/>
          <p:nvPr/>
        </p:nvSpPr>
        <p:spPr>
          <a:xfrm>
            <a:off x="621729" y="333858"/>
            <a:ext cx="8965596" cy="420564"/>
          </a:xfrm>
          <a:prstGeom prst="rect">
            <a:avLst/>
          </a:prstGeom>
        </p:spPr>
        <p:txBody>
          <a:bodyPr wrap="none" lIns="91440" tIns="45720" rIns="91440" bIns="45720">
            <a:spAutoFit/>
          </a:bodyPr>
          <a:lstStyle/>
          <a:p>
            <a:r>
              <a:rPr lang="cs-CZ" sz="2133" b="1" dirty="0"/>
              <a:t>DIAGRAM BODU ZVRATU – grafická interpretace bodu zvratu- lineární průběh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1" t="6376" r="5071"/>
          <a:stretch/>
        </p:blipFill>
        <p:spPr bwMode="auto">
          <a:xfrm>
            <a:off x="746236" y="903891"/>
            <a:ext cx="9403421" cy="560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872" y="338108"/>
            <a:ext cx="936104" cy="7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380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51520" y="264673"/>
            <a:ext cx="6516555" cy="46166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r>
              <a:rPr lang="cs-CZ" sz="2400" b="1" dirty="0"/>
              <a:t>Analýza bodu zvratu  – odvození rovnice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6717" y="841999"/>
            <a:ext cx="11023860" cy="452431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cs-CZ" sz="2400" dirty="0"/>
              <a:t>Předpokládáme tedy funkční závislost výsledku hospodaření (</a:t>
            </a:r>
            <a:r>
              <a:rPr lang="cs-CZ" sz="2400" i="1" dirty="0"/>
              <a:t>VH) </a:t>
            </a:r>
            <a:r>
              <a:rPr lang="cs-CZ" sz="2400" dirty="0"/>
              <a:t>na objemu produkce (</a:t>
            </a:r>
            <a:r>
              <a:rPr lang="cs-CZ" sz="2400" i="1" dirty="0"/>
              <a:t>Q )a v bodě zvratu (</a:t>
            </a:r>
            <a:r>
              <a:rPr lang="cs-CZ" sz="2400" i="1" dirty="0" err="1"/>
              <a:t>Q</a:t>
            </a:r>
            <a:r>
              <a:rPr lang="cs-CZ" sz="2400" i="1" baseline="-25000" dirty="0" err="1"/>
              <a:t>bz</a:t>
            </a:r>
            <a:r>
              <a:rPr lang="cs-CZ" sz="2400" i="1" dirty="0"/>
              <a:t>) předpokládáme VH=0 </a:t>
            </a:r>
            <a:endParaRPr lang="cs-CZ" sz="2400" dirty="0"/>
          </a:p>
          <a:p>
            <a:endParaRPr lang="cs-CZ" sz="2400" i="1" dirty="0"/>
          </a:p>
          <a:p>
            <a:r>
              <a:rPr lang="cs-CZ" sz="2400" i="1" dirty="0"/>
              <a:t>Odvodíme situaci:</a:t>
            </a:r>
          </a:p>
          <a:p>
            <a:pPr marL="457189" indent="-457189">
              <a:buFont typeface="+mj-lt"/>
              <a:buAutoNum type="arabicPeriod"/>
            </a:pPr>
            <a:r>
              <a:rPr lang="cs-CZ" sz="2400" i="1" dirty="0"/>
              <a:t>VH =</a:t>
            </a:r>
            <a:r>
              <a:rPr lang="cs-CZ" sz="2400" i="1" dirty="0">
                <a:solidFill>
                  <a:srgbClr val="FF0000"/>
                </a:solidFill>
              </a:rPr>
              <a:t>T</a:t>
            </a:r>
            <a:r>
              <a:rPr lang="cs-CZ" sz="2400" i="1" dirty="0"/>
              <a:t> – </a:t>
            </a:r>
            <a:r>
              <a:rPr lang="cs-CZ" sz="2400" i="1" dirty="0">
                <a:solidFill>
                  <a:schemeClr val="accent4"/>
                </a:solidFill>
              </a:rPr>
              <a:t>N</a:t>
            </a:r>
            <a:r>
              <a:rPr lang="cs-CZ" sz="2400" i="1" dirty="0"/>
              <a:t> (základní předpoklad, v dalším kroku vyjádříme závislost)</a:t>
            </a:r>
          </a:p>
          <a:p>
            <a:pPr marL="457189" indent="-457189">
              <a:buFont typeface="+mj-lt"/>
              <a:buAutoNum type="arabicPeriod"/>
            </a:pPr>
            <a:r>
              <a:rPr lang="cs-CZ" sz="2400" i="1" dirty="0"/>
              <a:t>0= </a:t>
            </a:r>
            <a:r>
              <a:rPr lang="cs-CZ" sz="2400" i="1" dirty="0">
                <a:solidFill>
                  <a:srgbClr val="FF0000"/>
                </a:solidFill>
              </a:rPr>
              <a:t>(p x </a:t>
            </a:r>
            <a:r>
              <a:rPr lang="cs-CZ" sz="2400" i="1" dirty="0" err="1">
                <a:solidFill>
                  <a:srgbClr val="FF0000"/>
                </a:solidFill>
              </a:rPr>
              <a:t>Q</a:t>
            </a:r>
            <a:r>
              <a:rPr lang="cs-CZ" sz="2400" i="1" baseline="-25000" dirty="0" err="1">
                <a:solidFill>
                  <a:srgbClr val="FF0000"/>
                </a:solidFill>
              </a:rPr>
              <a:t>bz</a:t>
            </a:r>
            <a:r>
              <a:rPr lang="cs-CZ" sz="2400" i="1" dirty="0">
                <a:solidFill>
                  <a:srgbClr val="FF0000"/>
                </a:solidFill>
              </a:rPr>
              <a:t> )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–</a:t>
            </a:r>
            <a:r>
              <a:rPr lang="cs-CZ" sz="2400" i="1" dirty="0"/>
              <a:t> </a:t>
            </a:r>
            <a:r>
              <a:rPr lang="cs-CZ" sz="2400" i="1" dirty="0">
                <a:solidFill>
                  <a:srgbClr val="7030A0"/>
                </a:solidFill>
              </a:rPr>
              <a:t>(</a:t>
            </a:r>
            <a:r>
              <a:rPr lang="cs-CZ" sz="2400" i="1" dirty="0" err="1">
                <a:solidFill>
                  <a:srgbClr val="7030A0"/>
                </a:solidFill>
              </a:rPr>
              <a:t>n</a:t>
            </a:r>
            <a:r>
              <a:rPr lang="cs-CZ" sz="2400" i="1" baseline="-25000" dirty="0" err="1">
                <a:solidFill>
                  <a:srgbClr val="7030A0"/>
                </a:solidFill>
              </a:rPr>
              <a:t>v</a:t>
            </a:r>
            <a:r>
              <a:rPr lang="cs-CZ" sz="2400" i="1" dirty="0">
                <a:solidFill>
                  <a:srgbClr val="7030A0"/>
                </a:solidFill>
              </a:rPr>
              <a:t> x </a:t>
            </a:r>
            <a:r>
              <a:rPr lang="cs-CZ" sz="2400" i="1" dirty="0" err="1">
                <a:solidFill>
                  <a:srgbClr val="7030A0"/>
                </a:solidFill>
              </a:rPr>
              <a:t>Q</a:t>
            </a:r>
            <a:r>
              <a:rPr lang="cs-CZ" sz="2400" i="1" baseline="-25000" dirty="0" err="1">
                <a:solidFill>
                  <a:srgbClr val="7030A0"/>
                </a:solidFill>
              </a:rPr>
              <a:t>bz</a:t>
            </a:r>
            <a:r>
              <a:rPr lang="cs-CZ" sz="2400" i="1" dirty="0">
                <a:solidFill>
                  <a:srgbClr val="7030A0"/>
                </a:solidFill>
              </a:rPr>
              <a:t> + F)</a:t>
            </a:r>
          </a:p>
          <a:p>
            <a:pPr marL="457189" indent="-457189">
              <a:buFont typeface="+mj-lt"/>
              <a:buAutoNum type="arabicPeriod"/>
            </a:pPr>
            <a:r>
              <a:rPr lang="cs-CZ" sz="2400" i="1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0 = </a:t>
            </a:r>
            <a:r>
              <a:rPr lang="cs-CZ" sz="2400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p x </a:t>
            </a:r>
            <a:r>
              <a:rPr lang="cs-CZ" sz="2400" i="1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Q</a:t>
            </a:r>
            <a:r>
              <a:rPr lang="cs-CZ" sz="2400" i="1" baseline="-25000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bz</a:t>
            </a:r>
            <a:r>
              <a:rPr lang="cs-CZ" sz="2400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 – </a:t>
            </a:r>
            <a:r>
              <a:rPr lang="cs-CZ" sz="2400" i="1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n</a:t>
            </a:r>
            <a:r>
              <a:rPr lang="cs-CZ" sz="2400" i="1" baseline="-25000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v</a:t>
            </a:r>
            <a:r>
              <a:rPr lang="cs-CZ" sz="2400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 x </a:t>
            </a:r>
            <a:r>
              <a:rPr lang="cs-CZ" sz="2400" i="1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Q</a:t>
            </a:r>
            <a:r>
              <a:rPr lang="cs-CZ" sz="2400" i="1" baseline="-25000" dirty="0" err="1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bz</a:t>
            </a:r>
            <a:r>
              <a:rPr lang="cs-CZ" sz="2400" i="1" dirty="0">
                <a:solidFill>
                  <a:schemeClr val="tx1">
                    <a:lumMod val="75000"/>
                  </a:schemeClr>
                </a:solidFill>
                <a:highlight>
                  <a:srgbClr val="FFFF00"/>
                </a:highlight>
              </a:rPr>
              <a:t> - F</a:t>
            </a:r>
            <a:endParaRPr lang="cs-CZ" sz="2400" i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pPr marL="457189" indent="-457189">
              <a:buFont typeface="+mj-lt"/>
              <a:buAutoNum type="arabicPeriod"/>
            </a:pPr>
            <a:r>
              <a:rPr lang="cs-CZ" sz="2400" i="1" dirty="0"/>
              <a:t>- p x </a:t>
            </a:r>
            <a:r>
              <a:rPr lang="cs-CZ" sz="2400" i="1" dirty="0" err="1"/>
              <a:t>Q</a:t>
            </a:r>
            <a:r>
              <a:rPr lang="cs-CZ" sz="2400" i="1" baseline="-25000" dirty="0" err="1"/>
              <a:t>bz</a:t>
            </a:r>
            <a:r>
              <a:rPr lang="cs-CZ" sz="2400" i="1" dirty="0"/>
              <a:t> </a:t>
            </a:r>
            <a:r>
              <a:rPr lang="cs-CZ" sz="2400" b="1" i="1" dirty="0">
                <a:highlight>
                  <a:srgbClr val="FFFF00"/>
                </a:highlight>
              </a:rPr>
              <a:t>+</a:t>
            </a:r>
            <a:r>
              <a:rPr lang="cs-CZ" sz="2400" i="1" dirty="0"/>
              <a:t> </a:t>
            </a:r>
            <a:r>
              <a:rPr lang="cs-CZ" sz="2400" i="1" dirty="0" err="1"/>
              <a:t>n</a:t>
            </a:r>
            <a:r>
              <a:rPr lang="cs-CZ" sz="2400" i="1" baseline="-25000" dirty="0" err="1"/>
              <a:t>v</a:t>
            </a:r>
            <a:r>
              <a:rPr lang="cs-CZ" sz="2400" i="1" dirty="0"/>
              <a:t> x </a:t>
            </a:r>
            <a:r>
              <a:rPr lang="cs-CZ" sz="2400" i="1" dirty="0" err="1"/>
              <a:t>Q</a:t>
            </a:r>
            <a:r>
              <a:rPr lang="cs-CZ" sz="2400" i="1" baseline="-25000" dirty="0" err="1"/>
              <a:t>bz</a:t>
            </a:r>
            <a:r>
              <a:rPr lang="cs-CZ" sz="2400" i="1" dirty="0"/>
              <a:t> = </a:t>
            </a:r>
            <a:r>
              <a:rPr lang="cs-CZ" sz="2400" b="1" i="1" dirty="0">
                <a:highlight>
                  <a:srgbClr val="FFFF00"/>
                </a:highlight>
              </a:rPr>
              <a:t>-</a:t>
            </a:r>
            <a:r>
              <a:rPr lang="cs-CZ" sz="2400" i="1" dirty="0"/>
              <a:t>F                 </a:t>
            </a:r>
            <a:r>
              <a:rPr lang="cs-CZ" sz="2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//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převedeme vše s </a:t>
            </a:r>
            <a:r>
              <a:rPr lang="cs-CZ" sz="2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Q</a:t>
            </a:r>
            <a:r>
              <a:rPr lang="cs-CZ" sz="2400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bz</a:t>
            </a:r>
            <a:r>
              <a:rPr lang="cs-CZ" sz="24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na jednu stranu rovnice</a:t>
            </a:r>
            <a:r>
              <a:rPr lang="cs-CZ" sz="2400" i="1" dirty="0"/>
              <a:t>     </a:t>
            </a:r>
          </a:p>
          <a:p>
            <a:pPr marL="457189" indent="-457189">
              <a:buFont typeface="+mj-lt"/>
              <a:buAutoNum type="arabicPeriod"/>
            </a:pPr>
            <a:r>
              <a:rPr lang="cs-CZ" sz="2400" i="1" dirty="0"/>
              <a:t>p x </a:t>
            </a:r>
            <a:r>
              <a:rPr lang="cs-CZ" sz="2400" i="1" dirty="0" err="1"/>
              <a:t>Q</a:t>
            </a:r>
            <a:r>
              <a:rPr lang="cs-CZ" sz="2400" i="1" baseline="-25000" dirty="0" err="1"/>
              <a:t>bz</a:t>
            </a:r>
            <a:r>
              <a:rPr lang="cs-CZ" sz="2400" i="1" dirty="0"/>
              <a:t> - </a:t>
            </a:r>
            <a:r>
              <a:rPr lang="cs-CZ" sz="2400" i="1" dirty="0" err="1"/>
              <a:t>n</a:t>
            </a:r>
            <a:r>
              <a:rPr lang="cs-CZ" sz="2400" i="1" baseline="-25000" dirty="0" err="1"/>
              <a:t>v</a:t>
            </a:r>
            <a:r>
              <a:rPr lang="cs-CZ" sz="2400" i="1" dirty="0"/>
              <a:t> x </a:t>
            </a:r>
            <a:r>
              <a:rPr lang="cs-CZ" sz="2400" i="1" dirty="0" err="1"/>
              <a:t>Q</a:t>
            </a:r>
            <a:r>
              <a:rPr lang="cs-CZ" sz="2400" i="1" baseline="-25000" dirty="0" err="1"/>
              <a:t>bz</a:t>
            </a:r>
            <a:r>
              <a:rPr lang="cs-CZ" sz="2400" i="1" dirty="0"/>
              <a:t> = F                       </a:t>
            </a:r>
            <a:r>
              <a:rPr lang="cs-CZ" sz="2400" i="1" dirty="0">
                <a:highlight>
                  <a:srgbClr val="FFFF00"/>
                </a:highlight>
              </a:rPr>
              <a:t>// (</a:t>
            </a:r>
            <a:r>
              <a:rPr lang="cs-CZ" sz="2400" i="1" dirty="0" err="1">
                <a:highlight>
                  <a:srgbClr val="FFFF00"/>
                </a:highlight>
              </a:rPr>
              <a:t>vynás</a:t>
            </a:r>
            <a:r>
              <a:rPr lang="cs-CZ" sz="2400" i="1" dirty="0">
                <a:highlight>
                  <a:srgbClr val="FFFF00"/>
                </a:highlight>
              </a:rPr>
              <a:t>. -1) </a:t>
            </a:r>
          </a:p>
          <a:p>
            <a:pPr marL="457189" indent="-457189">
              <a:buFont typeface="+mj-lt"/>
              <a:buAutoNum type="arabicPeriod"/>
            </a:pPr>
            <a:r>
              <a:rPr lang="cs-CZ" sz="2400" i="1" dirty="0" err="1"/>
              <a:t>Q</a:t>
            </a:r>
            <a:r>
              <a:rPr lang="cs-CZ" sz="2400" i="1" baseline="-25000" dirty="0" err="1"/>
              <a:t>bz</a:t>
            </a:r>
            <a:r>
              <a:rPr lang="cs-CZ" sz="2400" i="1" dirty="0"/>
              <a:t> x (p - </a:t>
            </a:r>
            <a:r>
              <a:rPr lang="cs-CZ" sz="2400" i="1" dirty="0" err="1"/>
              <a:t>n</a:t>
            </a:r>
            <a:r>
              <a:rPr lang="cs-CZ" sz="2400" i="1" baseline="-25000" dirty="0" err="1"/>
              <a:t>v</a:t>
            </a:r>
            <a:r>
              <a:rPr lang="cs-CZ" sz="2400" i="1" dirty="0"/>
              <a:t>) = F                                // </a:t>
            </a:r>
            <a:r>
              <a:rPr lang="cs-CZ" sz="2400" i="1" dirty="0">
                <a:highlight>
                  <a:srgbClr val="FFFF00"/>
                </a:highlight>
              </a:rPr>
              <a:t>vyjádříme </a:t>
            </a:r>
            <a:r>
              <a:rPr lang="cs-CZ" sz="2400" i="1" dirty="0" err="1">
                <a:highlight>
                  <a:srgbClr val="FFFF00"/>
                </a:highlight>
              </a:rPr>
              <a:t>Q</a:t>
            </a:r>
            <a:r>
              <a:rPr lang="cs-CZ" sz="2400" i="1" baseline="-25000" dirty="0" err="1">
                <a:highlight>
                  <a:srgbClr val="FFFF00"/>
                </a:highlight>
              </a:rPr>
              <a:t>bz</a:t>
            </a:r>
            <a:r>
              <a:rPr lang="cs-CZ" sz="2400" i="1" baseline="-25000" dirty="0">
                <a:highlight>
                  <a:srgbClr val="FFFF00"/>
                </a:highlight>
              </a:rPr>
              <a:t> </a:t>
            </a:r>
            <a:endParaRPr lang="cs-CZ" sz="2400" i="1" dirty="0">
              <a:highlight>
                <a:srgbClr val="FFFF00"/>
              </a:highlight>
            </a:endParaRPr>
          </a:p>
          <a:p>
            <a:pPr marL="457189" indent="-457189">
              <a:buFont typeface="+mj-lt"/>
              <a:buAutoNum type="arabicPeriod"/>
            </a:pPr>
            <a:r>
              <a:rPr lang="cs-CZ" sz="2400" b="1" i="1" dirty="0" err="1">
                <a:solidFill>
                  <a:srgbClr val="FF0000"/>
                </a:solidFill>
              </a:rPr>
              <a:t>Q</a:t>
            </a:r>
            <a:r>
              <a:rPr lang="cs-CZ" sz="2400" b="1" i="1" baseline="-25000" dirty="0" err="1">
                <a:solidFill>
                  <a:srgbClr val="FF0000"/>
                </a:solidFill>
              </a:rPr>
              <a:t>bz</a:t>
            </a:r>
            <a:r>
              <a:rPr lang="cs-CZ" sz="2400" b="1" i="1" dirty="0">
                <a:solidFill>
                  <a:srgbClr val="FF0000"/>
                </a:solidFill>
              </a:rPr>
              <a:t> = F/ (p-</a:t>
            </a:r>
            <a:r>
              <a:rPr lang="cs-CZ" sz="2400" b="1" i="1" dirty="0" err="1">
                <a:solidFill>
                  <a:srgbClr val="FF0000"/>
                </a:solidFill>
              </a:rPr>
              <a:t>n</a:t>
            </a:r>
            <a:r>
              <a:rPr lang="cs-CZ" sz="2400" b="1" i="1" baseline="-25000" dirty="0" err="1">
                <a:solidFill>
                  <a:srgbClr val="FF0000"/>
                </a:solidFill>
              </a:rPr>
              <a:t>v</a:t>
            </a:r>
            <a:r>
              <a:rPr lang="cs-CZ" sz="2400" b="1" i="1" dirty="0">
                <a:solidFill>
                  <a:srgbClr val="FF0000"/>
                </a:solidFill>
              </a:rPr>
              <a:t>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cs-CZ" sz="2400" i="1" dirty="0"/>
          </a:p>
        </p:txBody>
      </p:sp>
      <p:sp>
        <p:nvSpPr>
          <p:cNvPr id="7" name="Obdélník 6"/>
          <p:cNvSpPr/>
          <p:nvPr/>
        </p:nvSpPr>
        <p:spPr>
          <a:xfrm>
            <a:off x="623393" y="5366315"/>
            <a:ext cx="10657184" cy="95430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cs-CZ" sz="1867" dirty="0"/>
              <a:t>Objem produkce v bodě zvratu </a:t>
            </a:r>
            <a:r>
              <a:rPr lang="cs-CZ" sz="1867" i="1" dirty="0" err="1"/>
              <a:t>Q</a:t>
            </a:r>
            <a:r>
              <a:rPr lang="cs-CZ" sz="1867" i="1" baseline="-25000" dirty="0" err="1"/>
              <a:t>bz</a:t>
            </a:r>
            <a:r>
              <a:rPr lang="cs-CZ" sz="1867" i="1" dirty="0"/>
              <a:t> </a:t>
            </a:r>
            <a:r>
              <a:rPr lang="cs-CZ" sz="1867" dirty="0"/>
              <a:t>je roven podílu fixních nákladů </a:t>
            </a:r>
            <a:r>
              <a:rPr lang="cs-CZ" sz="1867" i="1" dirty="0"/>
              <a:t>F </a:t>
            </a:r>
            <a:r>
              <a:rPr lang="cs-CZ" sz="1867" dirty="0"/>
              <a:t>v čitateli ke jmenovateli v podobě rozdílu mezi cenou </a:t>
            </a:r>
            <a:r>
              <a:rPr lang="cs-CZ" sz="1867" i="1" dirty="0"/>
              <a:t>p </a:t>
            </a:r>
            <a:r>
              <a:rPr lang="cs-CZ" sz="1867" dirty="0"/>
              <a:t>a variabilními náklady na jednotku produkce </a:t>
            </a:r>
            <a:r>
              <a:rPr lang="cs-CZ" sz="1867" i="1" dirty="0" err="1"/>
              <a:t>n</a:t>
            </a:r>
            <a:r>
              <a:rPr lang="cs-CZ" sz="1867" i="1" baseline="-25000" dirty="0" err="1"/>
              <a:t>v</a:t>
            </a:r>
            <a:r>
              <a:rPr lang="cs-CZ" sz="1867" dirty="0"/>
              <a:t>.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cs-CZ" sz="1867" dirty="0"/>
              <a:t>Rozdíl mezi cenou a var. nákl. na jednotku nazýváme „příspěvek na úhradu“ fixních nákladů.</a:t>
            </a:r>
          </a:p>
        </p:txBody>
      </p:sp>
    </p:spTree>
    <p:extLst>
      <p:ext uri="{BB962C8B-B14F-4D97-AF65-F5344CB8AC3E}">
        <p14:creationId xmlns:p14="http://schemas.microsoft.com/office/powerpoint/2010/main" val="191180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D7F62-4473-4AF6-B691-88F356A3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Příklad 5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AACBDA-27DE-4147-A701-D51D65DA8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Dle rozpočtu jsou variabilní náklady nového šicího stroje 950 Kč/ks. Prodejní cena je 2499 Kč/ks a fixní náklady jsou propočítány na 350 000 Kč. Fixní náklady zahrnují odpisy, energie a dlouhodobý úvěr. Proběhla také analýza poptávky na trhu zaměřená na potenciální odbyt za plánovanou prodejní cenu. Z výsledků analýzy vyplývá, že potenciální odbyt se pohybuje mezi 200 až 500 ks. </a:t>
            </a:r>
          </a:p>
          <a:p>
            <a:pPr fontAlgn="base"/>
            <a:r>
              <a:rPr lang="cs-CZ" i="1" dirty="0"/>
              <a:t>Určete, jaké množství strojů musí prodat, aby se z výnosů z prodeje uhradilo náklady. Je plánovaný stav reálný vzhledem k analýze poptávky na trhu?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78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50BB8-87F0-4E11-A4CA-623E790B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5 -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3514C5-2127-413B-9C3B-5EC1CE03E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cs-CZ" dirty="0"/>
              <a:t>Výpočet: </a:t>
            </a:r>
          </a:p>
          <a:p>
            <a:pPr fontAlgn="base"/>
            <a:r>
              <a:rPr lang="cs-CZ" dirty="0"/>
              <a:t>v = 950 Kč/ks; p = 2 499 Kč/ks; F = 350 000 Kč </a:t>
            </a:r>
          </a:p>
          <a:p>
            <a:pPr fontAlgn="base"/>
            <a:r>
              <a:rPr lang="cs-CZ" dirty="0"/>
              <a:t>Úprava vzorečku: VH = ( p</a:t>
            </a:r>
            <a:r>
              <a:rPr lang="cs-CZ" i="1" dirty="0"/>
              <a:t> ∙</a:t>
            </a:r>
            <a:r>
              <a:rPr lang="cs-CZ" dirty="0"/>
              <a:t> Q</a:t>
            </a:r>
            <a:r>
              <a:rPr lang="cs-CZ" i="1" dirty="0"/>
              <a:t> </a:t>
            </a:r>
            <a:r>
              <a:rPr lang="cs-CZ" dirty="0"/>
              <a:t>) – ( v </a:t>
            </a:r>
            <a:r>
              <a:rPr lang="cs-CZ" i="1" dirty="0"/>
              <a:t>∙ </a:t>
            </a:r>
            <a:r>
              <a:rPr lang="cs-CZ" dirty="0"/>
              <a:t>Q + F ) </a:t>
            </a:r>
          </a:p>
          <a:p>
            <a:pPr fontAlgn="base"/>
            <a:r>
              <a:rPr lang="cs-CZ" dirty="0"/>
              <a:t>0 = p * Q – v * Q – F </a:t>
            </a:r>
          </a:p>
          <a:p>
            <a:pPr fontAlgn="base"/>
            <a:r>
              <a:rPr lang="cs-CZ" dirty="0"/>
              <a:t>F = Q * (p – v) </a:t>
            </a:r>
          </a:p>
          <a:p>
            <a:pPr fontAlgn="base"/>
            <a:r>
              <a:rPr lang="cs-CZ" dirty="0" err="1"/>
              <a:t>Qbz</a:t>
            </a:r>
            <a:r>
              <a:rPr lang="cs-CZ" dirty="0"/>
              <a:t> = F/(p – v) </a:t>
            </a:r>
          </a:p>
          <a:p>
            <a:pPr fontAlgn="base"/>
            <a:r>
              <a:rPr lang="cs-CZ" dirty="0"/>
              <a:t>Když se nacházíme v bodě zvratu, tak T = N. Následně vyjádříme Q </a:t>
            </a:r>
          </a:p>
          <a:p>
            <a:pPr fontAlgn="base"/>
            <a:r>
              <a:rPr lang="cs-CZ" dirty="0"/>
              <a:t>Q</a:t>
            </a:r>
            <a:r>
              <a:rPr lang="cs-CZ" baseline="-25000" dirty="0"/>
              <a:t>BZ</a:t>
            </a:r>
            <a:r>
              <a:rPr lang="cs-CZ" dirty="0"/>
              <a:t> = 350 000 / 2 499 – 950 </a:t>
            </a:r>
          </a:p>
          <a:p>
            <a:pPr fontAlgn="base"/>
            <a:r>
              <a:rPr lang="cs-CZ" b="1" u="sng" dirty="0"/>
              <a:t>Q</a:t>
            </a:r>
            <a:r>
              <a:rPr lang="cs-CZ" b="1" u="sng" baseline="-25000" dirty="0"/>
              <a:t>BZ</a:t>
            </a:r>
            <a:r>
              <a:rPr lang="cs-CZ" b="1" u="sng" dirty="0"/>
              <a:t> = 226 ks šicích strojů</a:t>
            </a:r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208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A8CF8-C0FC-48C8-82E5-DDEEC2EF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6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77D5C-F1FA-4899-BABE-170EF9AE5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0100"/>
            <a:ext cx="11201400" cy="6057900"/>
          </a:xfrm>
        </p:spPr>
        <p:txBody>
          <a:bodyPr>
            <a:normAutofit fontScale="55000" lnSpcReduction="20000"/>
          </a:bodyPr>
          <a:lstStyle/>
          <a:p>
            <a:r>
              <a:rPr lang="cs-CZ" sz="3300" dirty="0"/>
              <a:t>Plánujete si otevřít kavárnu. Jste ve fázi finančního plánování, protože si musíte vyčíslit počáteční investici, provozní náklady a očekávané tržby. Náklady lze naplánovat poměrně přesně, složitější to je v případě plánování tržeb. </a:t>
            </a:r>
          </a:p>
          <a:p>
            <a:r>
              <a:rPr lang="cs-CZ" sz="3300" dirty="0"/>
              <a:t>Skladba očekávaných měsíčních provozních nákladů je následující:</a:t>
            </a:r>
          </a:p>
          <a:p>
            <a:pPr lvl="0"/>
            <a:r>
              <a:rPr lang="cs-CZ" sz="3300" b="1" dirty="0"/>
              <a:t>Nájem prostor + energie: 18 000,- Kč</a:t>
            </a:r>
          </a:p>
          <a:p>
            <a:pPr lvl="0"/>
            <a:r>
              <a:rPr lang="cs-CZ" sz="3300" b="1" dirty="0"/>
              <a:t>Odpisy vybavení: 5 000,- Kč</a:t>
            </a:r>
          </a:p>
          <a:p>
            <a:pPr lvl="0"/>
            <a:r>
              <a:rPr lang="cs-CZ" sz="3300" b="1" dirty="0"/>
              <a:t>Mzdové náklady: 60 000,- Kč</a:t>
            </a:r>
          </a:p>
          <a:p>
            <a:pPr lvl="0"/>
            <a:r>
              <a:rPr lang="cs-CZ" sz="3300" b="1" dirty="0"/>
              <a:t>Odvody: 20 280,- Kč</a:t>
            </a:r>
          </a:p>
          <a:p>
            <a:pPr lvl="0"/>
            <a:r>
              <a:rPr lang="cs-CZ" sz="3300" b="1" dirty="0"/>
              <a:t>Náklady na zásoby (káva, alko, nealko, drobné občerstvení) jsou 20 % z prodejní ceny (např. prodejní cena Espressa je 55,- Kč/šálek a nákupní cena z pohledu zásob – káva – je 11,- Kč/šálek)</a:t>
            </a:r>
          </a:p>
          <a:p>
            <a:pPr marL="0" indent="0">
              <a:buNone/>
            </a:pPr>
            <a:r>
              <a:rPr lang="cs-CZ" sz="3300" dirty="0"/>
              <a:t>Pro odhadovanou výši tržeb se vychází z očekávané návštěvnosti, která byla vysledována z okolních podniků i vyčíslena skrze výpočet spádovosti:</a:t>
            </a:r>
          </a:p>
          <a:p>
            <a:pPr lvl="0"/>
            <a:r>
              <a:rPr lang="cs-CZ" sz="3300" dirty="0"/>
              <a:t>Průměrná denní návštěvnost (počet zákazníků): 50</a:t>
            </a:r>
          </a:p>
          <a:p>
            <a:pPr lvl="0"/>
            <a:r>
              <a:rPr lang="cs-CZ" sz="3300" dirty="0"/>
              <a:t>Průměrná tržba na jednoho zákazníka: 120,- Kč/zákazník</a:t>
            </a:r>
          </a:p>
          <a:p>
            <a:pPr lvl="0"/>
            <a:r>
              <a:rPr lang="cs-CZ" sz="3300" dirty="0"/>
              <a:t>Kavárna plánuje mít otevřeno každý den. </a:t>
            </a:r>
          </a:p>
          <a:p>
            <a:r>
              <a:rPr lang="cs-CZ" sz="3300" dirty="0"/>
              <a:t> </a:t>
            </a:r>
          </a:p>
          <a:p>
            <a:pPr lvl="0"/>
            <a:r>
              <a:rPr lang="cs-CZ" sz="3300" b="1" dirty="0"/>
              <a:t>Jaký bude měsíční (30 dní) VH při současném finančním plánu?</a:t>
            </a:r>
          </a:p>
          <a:p>
            <a:r>
              <a:rPr lang="cs-CZ" sz="3300" b="1" dirty="0"/>
              <a:t> Z debat s lidmi z oboru jste se dozvěděli, že ve 2 lidech na plný úvazek kavárnu neutáhnete a potřebujete mít další alespoň 2 brigádníky. To vám zvýší měsíční mzdové náklady o 20 000,- Kč celkem/měsíc. Jak se v tomto případě změní VH?</a:t>
            </a:r>
          </a:p>
          <a:p>
            <a:r>
              <a:rPr lang="cs-CZ" sz="3300" b="1" dirty="0"/>
              <a:t> Kolik zákazníků musí měsíčně do podniku alespoň dorazit, aby se podnik nacházel v bodu zvratu? Vycházejte z nákladů v bodě 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2834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EE724-A5B2-4CAA-B2D9-F6934886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6 -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2C462-D149-44E4-B523-3F5B90B8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bude měsíční (30 dní) VH při současném finančním plánu?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 = 103 280 Kč (18 000 + 5 000 + 60 000 + 20 280)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= 24 Kč/zákazníka (120 * 0,2)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Qden</a:t>
            </a:r>
            <a:r>
              <a:rPr lang="cs-CZ" dirty="0"/>
              <a:t> = 50 zákazníků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 = 120 Kč/zákazníka</a:t>
            </a:r>
          </a:p>
          <a:p>
            <a:pPr marL="0" indent="0">
              <a:buNone/>
            </a:pPr>
            <a:r>
              <a:rPr lang="cs-CZ" dirty="0"/>
              <a:t>VH = 120 * 50 * 30 – 24 *50 * 30 – 103 280</a:t>
            </a:r>
          </a:p>
          <a:p>
            <a:pPr marL="0" indent="0">
              <a:buNone/>
            </a:pPr>
            <a:r>
              <a:rPr lang="cs-CZ" dirty="0"/>
              <a:t>VH = 180 000 – 36 000 - 103 280 = 40 720,- Kč za měsíc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975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EE724-A5B2-4CAA-B2D9-F6934886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6 – řešení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2C462-D149-44E4-B523-3F5B90B8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 debat s lidmi z oboru jste se dozvěděli, že ve 2 lidech na plný úvazek kavárnu neutáhnete a potřebujete mít další alespoň 2 brigádníky. To vám zvýší měsíční mzdové náklady o 20 000,- Kč celkem/měsíc. Jak se v tomto případě změní VH?</a:t>
            </a:r>
          </a:p>
          <a:p>
            <a:r>
              <a:rPr lang="cs-CZ" dirty="0"/>
              <a:t>2) VH = 40 720 – 20 000 = 20 720,-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947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EE724-A5B2-4CAA-B2D9-F6934886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6 – řešení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92C462-D149-44E4-B523-3F5B90B88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Kolik zákazníků musí měsíčně do podniku alespoň dorazit, aby se podnik nacházel v bodu zvratu? Vycházejte z nákladů v bodě 2.</a:t>
            </a:r>
          </a:p>
          <a:p>
            <a:r>
              <a:rPr lang="cs-CZ" dirty="0"/>
              <a:t>3) </a:t>
            </a:r>
            <a:r>
              <a:rPr lang="cs-CZ" dirty="0" err="1"/>
              <a:t>Qbz</a:t>
            </a:r>
            <a:r>
              <a:rPr lang="cs-CZ" dirty="0"/>
              <a:t> = 123 280/(120-24)</a:t>
            </a:r>
          </a:p>
          <a:p>
            <a:r>
              <a:rPr lang="cs-CZ" dirty="0"/>
              <a:t>Q</a:t>
            </a:r>
            <a:r>
              <a:rPr lang="cs-CZ" baseline="-25000" dirty="0"/>
              <a:t>BZ</a:t>
            </a:r>
            <a:r>
              <a:rPr lang="cs-CZ" dirty="0"/>
              <a:t> = 1284,17 = 1285 zákazníků za měsíc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3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E0216D7-1D09-4CCF-BE72-12EBDE4F4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Rozvahy</a:t>
            </a:r>
          </a:p>
        </p:txBody>
      </p:sp>
      <p:graphicFrame>
        <p:nvGraphicFramePr>
          <p:cNvPr id="2" name="Zástupný symbol pro obsah 1">
            <a:extLst>
              <a:ext uri="{FF2B5EF4-FFF2-40B4-BE49-F238E27FC236}">
                <a16:creationId xmlns:a16="http://schemas.microsoft.com/office/drawing/2014/main" id="{8ACD69B0-A058-416F-897F-2A5FE9BC5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351392"/>
              </p:ext>
            </p:extLst>
          </p:nvPr>
        </p:nvGraphicFramePr>
        <p:xfrm>
          <a:off x="942975" y="1419225"/>
          <a:ext cx="9686922" cy="51056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3802942">
                  <a:extLst>
                    <a:ext uri="{9D8B030D-6E8A-4147-A177-3AD203B41FA5}">
                      <a16:colId xmlns:a16="http://schemas.microsoft.com/office/drawing/2014/main" val="253084957"/>
                    </a:ext>
                  </a:extLst>
                </a:gridCol>
                <a:gridCol w="1040519">
                  <a:extLst>
                    <a:ext uri="{9D8B030D-6E8A-4147-A177-3AD203B41FA5}">
                      <a16:colId xmlns:a16="http://schemas.microsoft.com/office/drawing/2014/main" val="1520217499"/>
                    </a:ext>
                  </a:extLst>
                </a:gridCol>
                <a:gridCol w="3733503">
                  <a:extLst>
                    <a:ext uri="{9D8B030D-6E8A-4147-A177-3AD203B41FA5}">
                      <a16:colId xmlns:a16="http://schemas.microsoft.com/office/drawing/2014/main" val="3030558418"/>
                    </a:ext>
                  </a:extLst>
                </a:gridCol>
                <a:gridCol w="1109958">
                  <a:extLst>
                    <a:ext uri="{9D8B030D-6E8A-4147-A177-3AD203B41FA5}">
                      <a16:colId xmlns:a16="http://schemas.microsoft.com/office/drawing/2014/main" val="371905189"/>
                    </a:ext>
                  </a:extLst>
                </a:gridCol>
              </a:tblGrid>
              <a:tr h="24823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Aktiva</a:t>
                      </a:r>
                      <a:r>
                        <a:rPr lang="en-US" sz="1800" dirty="0">
                          <a:effectLst/>
                        </a:rPr>
                        <a:t>[tis. </a:t>
                      </a:r>
                      <a:r>
                        <a:rPr lang="cs-CZ" sz="1800" dirty="0">
                          <a:effectLst/>
                        </a:rPr>
                        <a:t>Kč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Pasiva	</a:t>
                      </a:r>
                      <a:r>
                        <a:rPr lang="en-US" sz="1800">
                          <a:effectLst/>
                        </a:rPr>
                        <a:t>[tis. </a:t>
                      </a:r>
                      <a:r>
                        <a:rPr lang="cs-CZ" sz="1800">
                          <a:effectLst/>
                        </a:rPr>
                        <a:t>Kč</a:t>
                      </a:r>
                      <a:r>
                        <a:rPr lang="en-US" sz="1800">
                          <a:effectLst/>
                        </a:rPr>
                        <a:t>]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878833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AKTIVA CELKEM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PASIVA CELKEM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245508545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Dlouhodobý majetek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Vlastní kapitál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495929043"/>
                  </a:ext>
                </a:extLst>
              </a:tr>
              <a:tr h="424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Dlouhodobý hmotný majetek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Základní kapitál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89904461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Dlouhodobý finanční majetek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Kapitálové fondy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817176635"/>
                  </a:ext>
                </a:extLst>
              </a:tr>
              <a:tr h="29132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Rezervní fondy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831405902"/>
                  </a:ext>
                </a:extLst>
              </a:tr>
              <a:tr h="4242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Výsledek hospodaření (minul. let)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529542691"/>
                  </a:ext>
                </a:extLst>
              </a:tr>
              <a:tr h="508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Výsledek </a:t>
                      </a:r>
                      <a:r>
                        <a:rPr lang="cs-CZ" sz="1800" dirty="0" err="1">
                          <a:effectLst/>
                        </a:rPr>
                        <a:t>hosp</a:t>
                      </a:r>
                      <a:r>
                        <a:rPr lang="cs-CZ" sz="1800" dirty="0">
                          <a:effectLst/>
                        </a:rPr>
                        <a:t>. (běžného účet. období)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926994465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Oběžná aktiva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Cizí zdroje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622836312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– Zásoby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Rezervy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213388826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– Dlouhodobé pohledávky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Dlouhodobé závazky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49021108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– Krátkodobé pohledávky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Krátkodobé závazky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316747789"/>
                  </a:ext>
                </a:extLst>
              </a:tr>
              <a:tr h="2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– Krátkodobý finanční majetek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– Bankovní úvěry a výpomoci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232303319"/>
                  </a:ext>
                </a:extLst>
              </a:tr>
              <a:tr h="767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strike="sngStrike">
                          <a:effectLst/>
                        </a:rPr>
                        <a:t>Časové rozlišení</a:t>
                      </a:r>
                      <a:endParaRPr lang="cs-CZ" sz="1800" strike="sngStrike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strike="sngStrike">
                          <a:effectLst/>
                        </a:rPr>
                        <a:t> </a:t>
                      </a:r>
                      <a:endParaRPr lang="cs-CZ" sz="1800" strike="sngStrike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strike="sngStrike" dirty="0">
                          <a:effectLst/>
                        </a:rPr>
                        <a:t>Časové rozlišení</a:t>
                      </a:r>
                      <a:endParaRPr lang="cs-CZ" sz="1800" strike="sngStrike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800" strike="noStrike" dirty="0">
                          <a:effectLst/>
                          <a:latin typeface="Calibri"/>
                        </a:rPr>
                        <a:t>Není předmětem 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62790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34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F4B8A99-16C6-40E8-B366-7B027D4F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Příklad 1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AA8822-B130-4FD3-B832-16FD888D2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250"/>
            <a:ext cx="5838825" cy="49387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 fontAlgn="base">
              <a:buNone/>
            </a:pPr>
            <a:r>
              <a:rPr lang="cs-CZ" sz="5600" dirty="0"/>
              <a:t>Vyberte vhodné položky rozvahy a dopočítejte položku „</a:t>
            </a:r>
            <a:r>
              <a:rPr lang="cs-CZ" sz="5600" i="1" dirty="0"/>
              <a:t>Stroje, přístroje a zařízení“.</a:t>
            </a:r>
            <a:r>
              <a:rPr lang="cs-CZ" sz="5600" dirty="0"/>
              <a:t> </a:t>
            </a:r>
            <a:r>
              <a:rPr lang="cs-CZ" dirty="0"/>
              <a:t>          </a:t>
            </a:r>
          </a:p>
          <a:p>
            <a:pPr marL="1143000" indent="-1143000" fontAlgn="base">
              <a:buFont typeface="+mj-lt"/>
              <a:buAutoNum type="arabicPeriod"/>
            </a:pPr>
            <a:r>
              <a:rPr lang="cs-CZ" sz="6400" dirty="0"/>
              <a:t>Výrobky                 			 60 000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Zůstatek na bankovním účtu      	190 000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Budovy (kancelář)                       	700 000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Tržby za zboží			190 000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Pohledávky u odběratelů                	120 000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Závazky z obchodního styku      	30 000 Kč </a:t>
            </a:r>
          </a:p>
          <a:p>
            <a:pPr marL="1143000" indent="-1143000" fontAlgn="base">
              <a:buFont typeface="+mj-lt"/>
              <a:buAutoNum type="arabicPeriod"/>
            </a:pPr>
            <a:r>
              <a:rPr lang="cs-CZ" sz="6400" dirty="0"/>
              <a:t>Náklady na energii			120 000 Kč </a:t>
            </a:r>
          </a:p>
          <a:p>
            <a:pPr marL="1143000" indent="-1143000" fontAlgn="base">
              <a:buFont typeface="+mj-lt"/>
              <a:buAutoNum type="arabicPeriod"/>
            </a:pPr>
            <a:r>
              <a:rPr lang="cs-CZ" sz="6400" dirty="0"/>
              <a:t>Pokladna                   		20 000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Základní kapitál         		1 000 000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Náklady na mzdy dělníků		  60 000 Kč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Závazky vůči zaměstnancům            	160 000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Krátkodobé bankovní úvěry      	600 000 Kč </a:t>
            </a:r>
          </a:p>
          <a:p>
            <a:pPr marL="1143000" lvl="0" indent="-1143000" fontAlgn="base">
              <a:buFont typeface="+mj-lt"/>
              <a:buAutoNum type="arabicPeriod"/>
            </a:pPr>
            <a:r>
              <a:rPr lang="cs-CZ" sz="6400" dirty="0"/>
              <a:t>Stroje, přístroje a zařízení            	? Kč </a:t>
            </a:r>
          </a:p>
          <a:p>
            <a:pPr fontAlgn="base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3462478-03CE-4344-BE67-68BCEF50F148}"/>
              </a:ext>
            </a:extLst>
          </p:cNvPr>
          <p:cNvSpPr/>
          <p:nvPr/>
        </p:nvSpPr>
        <p:spPr>
          <a:xfrm>
            <a:off x="6762750" y="2136338"/>
            <a:ext cx="47815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cs-CZ" b="1" dirty="0"/>
              <a:t>Úkoly:</a:t>
            </a:r>
            <a:r>
              <a:rPr lang="cs-CZ" dirty="0"/>
              <a:t> </a:t>
            </a:r>
          </a:p>
          <a:p>
            <a:pPr lvl="0" fontAlgn="base"/>
            <a:r>
              <a:rPr lang="cs-CZ" i="1" dirty="0"/>
              <a:t>Sestavte počáteční rozvahu</a:t>
            </a:r>
            <a:r>
              <a:rPr lang="cs-CZ" dirty="0"/>
              <a:t> </a:t>
            </a:r>
          </a:p>
          <a:p>
            <a:pPr fontAlgn="base"/>
            <a:r>
              <a:rPr lang="cs-CZ" i="1" dirty="0"/>
              <a:t>Dopočítejte sumu položky </a:t>
            </a:r>
            <a:r>
              <a:rPr lang="cs-CZ" dirty="0"/>
              <a:t>„Stroje, přístroje a zařízení“</a:t>
            </a:r>
            <a:r>
              <a:rPr lang="cs-CZ" i="1" dirty="0"/>
              <a:t>. </a:t>
            </a:r>
            <a:endParaRPr lang="cs-CZ" dirty="0"/>
          </a:p>
          <a:p>
            <a:pPr lvl="0" fontAlgn="base"/>
            <a:r>
              <a:rPr lang="cs-CZ" i="1" dirty="0"/>
              <a:t>V průběhu účetního období došlo k účetní operaci:</a:t>
            </a:r>
            <a:r>
              <a:rPr lang="cs-CZ" dirty="0"/>
              <a:t> </a:t>
            </a:r>
          </a:p>
          <a:p>
            <a:pPr fontAlgn="base"/>
            <a:r>
              <a:rPr lang="cs-CZ" i="1" dirty="0"/>
              <a:t>- Bezhotovostní úhrada mzdy zaměstnance ve výši 140 000,-</a:t>
            </a:r>
            <a:r>
              <a:rPr lang="cs-CZ" dirty="0"/>
              <a:t> </a:t>
            </a:r>
          </a:p>
          <a:p>
            <a:pPr fontAlgn="base"/>
            <a:r>
              <a:rPr lang="cs-CZ" i="1" dirty="0"/>
              <a:t>Jak se tato operace projeví v rozvaze?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52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3C664-7843-4F39-A77B-96F2A9721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1 - řešení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DF83B4B-AD61-4DAD-A99B-27F0CFBD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508162"/>
              </p:ext>
            </p:extLst>
          </p:nvPr>
        </p:nvGraphicFramePr>
        <p:xfrm>
          <a:off x="1190624" y="1447801"/>
          <a:ext cx="9629776" cy="3906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7444">
                  <a:extLst>
                    <a:ext uri="{9D8B030D-6E8A-4147-A177-3AD203B41FA5}">
                      <a16:colId xmlns:a16="http://schemas.microsoft.com/office/drawing/2014/main" val="512605309"/>
                    </a:ext>
                  </a:extLst>
                </a:gridCol>
                <a:gridCol w="2407444">
                  <a:extLst>
                    <a:ext uri="{9D8B030D-6E8A-4147-A177-3AD203B41FA5}">
                      <a16:colId xmlns:a16="http://schemas.microsoft.com/office/drawing/2014/main" val="3313626201"/>
                    </a:ext>
                  </a:extLst>
                </a:gridCol>
                <a:gridCol w="2407444">
                  <a:extLst>
                    <a:ext uri="{9D8B030D-6E8A-4147-A177-3AD203B41FA5}">
                      <a16:colId xmlns:a16="http://schemas.microsoft.com/office/drawing/2014/main" val="3978028945"/>
                    </a:ext>
                  </a:extLst>
                </a:gridCol>
                <a:gridCol w="2407444">
                  <a:extLst>
                    <a:ext uri="{9D8B030D-6E8A-4147-A177-3AD203B41FA5}">
                      <a16:colId xmlns:a16="http://schemas.microsoft.com/office/drawing/2014/main" val="556751797"/>
                    </a:ext>
                  </a:extLst>
                </a:gridCol>
              </a:tblGrid>
              <a:tr h="27711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Aktiva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Pasiva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68774400"/>
                  </a:ext>
                </a:extLst>
              </a:tr>
              <a:tr h="556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Výrobky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 60 000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Závazky z obchodního styku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    30 000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63882373"/>
                  </a:ext>
                </a:extLst>
              </a:tr>
              <a:tr h="563839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Vklad na bankovním účtu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 190 000 Kč 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-140 000 Kč 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Základní kapitál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1 000 000 Kč 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849585"/>
                  </a:ext>
                </a:extLst>
              </a:tr>
              <a:tr h="563839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Budovy (kancelář)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700 000 Kč 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Závazky vůči zaměstnancům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  160 000 Kč </a:t>
                      </a:r>
                    </a:p>
                    <a:p>
                      <a:pPr marL="342900" lvl="0" indent="-34290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-140 000,- 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26643053"/>
                  </a:ext>
                </a:extLst>
              </a:tr>
              <a:tr h="556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Pohledávky u odběratelů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120 000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Krátkodobé bankovní úvěry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   600 000 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8952395"/>
                  </a:ext>
                </a:extLst>
              </a:tr>
              <a:tr h="27711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Pokladna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 20 000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9241679"/>
                  </a:ext>
                </a:extLst>
              </a:tr>
              <a:tr h="55680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</a:rPr>
                        <a:t>Stroje, přístroje a zařízení </a:t>
                      </a:r>
                      <a:endParaRPr lang="cs-CZ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700 000 Kč 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8609142"/>
                  </a:ext>
                </a:extLst>
              </a:tr>
              <a:tr h="27711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AKTIVA CELKEM (počátek)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1 790 000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PASIVA CELKEM (počátek)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1 790 000 Kč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062522"/>
                  </a:ext>
                </a:extLst>
              </a:tr>
              <a:tr h="277111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Aktiva(konečná)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1 650 000 Kč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Pasiva konečná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1 650 000 Kč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0819762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DEAD0C4C-ADEF-4B66-B47E-6D8561BB7397}"/>
              </a:ext>
            </a:extLst>
          </p:cNvPr>
          <p:cNvSpPr/>
          <p:nvPr/>
        </p:nvSpPr>
        <p:spPr>
          <a:xfrm>
            <a:off x="1638300" y="5579805"/>
            <a:ext cx="6096000" cy="966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1 – nepatří položky 4,7 a 10.</a:t>
            </a: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2)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„Stroje, přístroje a zařízení“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jsou 700 000,- Kč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3) Snížení součtu A/P, snížení bank. účtu a snížení závazků.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8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3FA3560-B5E7-4E51-A951-E720333C2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Náklady, výnosy, VH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4CCEA6-A877-43D6-90D7-F2819528C7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63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/>
              <a:t>Třídění nákladů na fixní a variabilní - závislost na změnách objemu výroby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667" b="1" dirty="0"/>
              <a:t>Fixní náklady </a:t>
            </a:r>
            <a:r>
              <a:rPr lang="cs-CZ" altLang="cs-CZ" sz="2667" dirty="0"/>
              <a:t>( ty se se změnou objemu výroby v krátkém čase nemění), patří do nich : velká část režií, odpisy, mzdy správních pracovníků, nájemné, úroky z půjček…, </a:t>
            </a:r>
            <a:r>
              <a:rPr lang="cs-CZ" altLang="cs-CZ" sz="2667" dirty="0">
                <a:solidFill>
                  <a:srgbClr val="FF0000"/>
                </a:solidFill>
              </a:rPr>
              <a:t>F</a:t>
            </a:r>
          </a:p>
          <a:p>
            <a:pPr algn="just"/>
            <a:r>
              <a:rPr lang="cs-CZ" altLang="cs-CZ" sz="2667" b="1" dirty="0"/>
              <a:t>Variabilní náklady </a:t>
            </a:r>
            <a:r>
              <a:rPr lang="cs-CZ" altLang="cs-CZ" sz="2667" dirty="0"/>
              <a:t>( mění se v závislosti na změnách objemu výroby, mohou se vyvíjet lineárně ( proporcionální náklady) nebo progresivně či degresivně (</a:t>
            </a:r>
            <a:r>
              <a:rPr lang="cs-CZ" altLang="cs-CZ" sz="2667" dirty="0" err="1"/>
              <a:t>nadproporcionální</a:t>
            </a:r>
            <a:r>
              <a:rPr lang="cs-CZ" altLang="cs-CZ" sz="2667" dirty="0"/>
              <a:t>, </a:t>
            </a:r>
            <a:r>
              <a:rPr lang="cs-CZ" altLang="cs-CZ" sz="2667" dirty="0" err="1"/>
              <a:t>podproporcionální</a:t>
            </a:r>
            <a:r>
              <a:rPr lang="cs-CZ" altLang="cs-CZ" sz="2667" dirty="0"/>
              <a:t>). Patří zde především přímé náklady a část režijních nákladů. , </a:t>
            </a:r>
            <a:r>
              <a:rPr lang="cs-CZ" altLang="cs-CZ" sz="2667" dirty="0">
                <a:solidFill>
                  <a:srgbClr val="FF0000"/>
                </a:solidFill>
              </a:rPr>
              <a:t>VN, variabilní na jednotku = </a:t>
            </a:r>
            <a:r>
              <a:rPr lang="cs-CZ" altLang="cs-CZ" sz="2667" dirty="0" err="1">
                <a:solidFill>
                  <a:srgbClr val="FF0000"/>
                </a:solidFill>
              </a:rPr>
              <a:t>nv</a:t>
            </a:r>
            <a:r>
              <a:rPr lang="cs-CZ" altLang="cs-CZ" sz="2667" dirty="0">
                <a:solidFill>
                  <a:srgbClr val="FF0000"/>
                </a:solidFill>
              </a:rPr>
              <a:t>/j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75" y="288193"/>
            <a:ext cx="936104" cy="73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AEDFA-356D-49F6-86DB-1780176C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3034F-B77B-4140-98D0-C6012D26F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3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Určete, zda se jedná o variabilní či fixní náklad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1C40748-822C-45C3-AF34-8F5C033E2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723883"/>
              </p:ext>
            </p:extLst>
          </p:nvPr>
        </p:nvGraphicFramePr>
        <p:xfrm>
          <a:off x="838199" y="2401887"/>
          <a:ext cx="10696576" cy="3490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8288">
                  <a:extLst>
                    <a:ext uri="{9D8B030D-6E8A-4147-A177-3AD203B41FA5}">
                      <a16:colId xmlns:a16="http://schemas.microsoft.com/office/drawing/2014/main" val="918227763"/>
                    </a:ext>
                  </a:extLst>
                </a:gridCol>
                <a:gridCol w="5348288">
                  <a:extLst>
                    <a:ext uri="{9D8B030D-6E8A-4147-A177-3AD203B41FA5}">
                      <a16:colId xmlns:a16="http://schemas.microsoft.com/office/drawing/2014/main" val="2343000192"/>
                    </a:ext>
                  </a:extLst>
                </a:gridCol>
              </a:tblGrid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Položka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Typ nákladu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1454917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Nohy stolu pro výrobu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0525621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Elektřina pro administrativní pracovníky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458228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Mzdy manažerů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5270488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Náklady na ostrahu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6920561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Šroubky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0543229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Matičky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8972886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Osvětlení výroby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5474234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Deska stolu pro výrobu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2203420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Mzdy zaměstnanců 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648146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Pronájem výrobní haly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8612986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Nákup stroje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711430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Elektřina pro výrobní stroje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6237464"/>
                  </a:ext>
                </a:extLst>
              </a:tr>
              <a:tr h="235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Mzda řidiče manažera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80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75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97FD6-8552-4685-B362-102E2DDA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 – řešení, V=variabilní, F= fixní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4AA07AA-2778-4CA7-BCCA-9D88D30F1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230010"/>
              </p:ext>
            </p:extLst>
          </p:nvPr>
        </p:nvGraphicFramePr>
        <p:xfrm>
          <a:off x="1647825" y="1895475"/>
          <a:ext cx="7325361" cy="3751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4068">
                  <a:extLst>
                    <a:ext uri="{9D8B030D-6E8A-4147-A177-3AD203B41FA5}">
                      <a16:colId xmlns:a16="http://schemas.microsoft.com/office/drawing/2014/main" val="4182751617"/>
                    </a:ext>
                  </a:extLst>
                </a:gridCol>
                <a:gridCol w="3991293">
                  <a:extLst>
                    <a:ext uri="{9D8B030D-6E8A-4147-A177-3AD203B41FA5}">
                      <a16:colId xmlns:a16="http://schemas.microsoft.com/office/drawing/2014/main" val="3540967452"/>
                    </a:ext>
                  </a:extLst>
                </a:gridCol>
              </a:tblGrid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Položka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Typ nákladu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3123115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Nohy stolu pro výrobu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2549938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Elektřina pro administrativní pracovníky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F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4317754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Mzdy manažerů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F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814154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Náklady na ostrahu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F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2287258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Šroubky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2519022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Matičky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056031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Osvětlení výroby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936066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Deska stolu pro výrobu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627238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Mzdy zaměstnanců 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F/V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6610116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Pronájem výrobní haly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F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674706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Nákup stroje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F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7003051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Elektřina pro výrobní stroje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V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302823"/>
                  </a:ext>
                </a:extLst>
              </a:tr>
              <a:tr h="2444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</a:rPr>
                        <a:t>Mzda řidiče manažera</a:t>
                      </a:r>
                      <a:endParaRPr lang="cs-CZ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</a:rPr>
                        <a:t>F</a:t>
                      </a:r>
                      <a:endParaRPr lang="cs-CZ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557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988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2609</Words>
  <Application>Microsoft Office PowerPoint</Application>
  <PresentationFormat>Širokoúhlá obrazovka</PresentationFormat>
  <Paragraphs>342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Times New Roman</vt:lpstr>
      <vt:lpstr>Motiv Office</vt:lpstr>
      <vt:lpstr>Tutoriál 1-řešení</vt:lpstr>
      <vt:lpstr>Majetek a kapitál, rozvaha</vt:lpstr>
      <vt:lpstr>Struktura Rozvahy</vt:lpstr>
      <vt:lpstr>Příklad 1</vt:lpstr>
      <vt:lpstr>Příklad 1 - řešení</vt:lpstr>
      <vt:lpstr>Náklady, výnosy, VH</vt:lpstr>
      <vt:lpstr>Třídění nákladů na fixní a variabilní - závislost na změnách objemu výroby</vt:lpstr>
      <vt:lpstr>Příklad 2</vt:lpstr>
      <vt:lpstr>Příklad 2 – řešení, V=variabilní, F= fixní</vt:lpstr>
      <vt:lpstr>Prezentace aplikace PowerPoint</vt:lpstr>
      <vt:lpstr>Prezentace aplikace PowerPoint</vt:lpstr>
      <vt:lpstr>Příklad 3</vt:lpstr>
      <vt:lpstr>Příklad 3 řešení</vt:lpstr>
      <vt:lpstr>Metoda dvou období </vt:lpstr>
      <vt:lpstr>Příklad 4</vt:lpstr>
      <vt:lpstr>Příklad 4 - řešení</vt:lpstr>
      <vt:lpstr>Prezentace aplikace PowerPoint</vt:lpstr>
      <vt:lpstr>Analýza bodu zvratu, N=V, VH=0</vt:lpstr>
      <vt:lpstr>Předpoklady modelu a definice</vt:lpstr>
      <vt:lpstr>Prezentace aplikace PowerPoint</vt:lpstr>
      <vt:lpstr>Prezentace aplikace PowerPoint</vt:lpstr>
      <vt:lpstr>Příklad 5  </vt:lpstr>
      <vt:lpstr>Příklad 5 - řešení</vt:lpstr>
      <vt:lpstr>Příklad 6</vt:lpstr>
      <vt:lpstr>Příklad 6 - řešení</vt:lpstr>
      <vt:lpstr>Příklad 6 – řešení 2</vt:lpstr>
      <vt:lpstr>Příklad 6 – řešení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Tutoriál 1-řešení</dc:title>
  <dc:creator>Jarmila</dc:creator>
  <cp:lastModifiedBy>Jarmila</cp:lastModifiedBy>
  <cp:revision>7</cp:revision>
  <dcterms:created xsi:type="dcterms:W3CDTF">2024-11-13T09:19:54Z</dcterms:created>
  <dcterms:modified xsi:type="dcterms:W3CDTF">2024-11-15T12:10:17Z</dcterms:modified>
</cp:coreProperties>
</file>