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57" r:id="rId4"/>
    <p:sldId id="299" r:id="rId5"/>
    <p:sldId id="258" r:id="rId6"/>
    <p:sldId id="259" r:id="rId7"/>
    <p:sldId id="260" r:id="rId8"/>
    <p:sldId id="301" r:id="rId9"/>
    <p:sldId id="291" r:id="rId10"/>
    <p:sldId id="261" r:id="rId11"/>
    <p:sldId id="262" r:id="rId12"/>
    <p:sldId id="302" r:id="rId13"/>
    <p:sldId id="293" r:id="rId14"/>
    <p:sldId id="300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36AB4D-C05F-4F95-B7C6-16E561E24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AACD364-A830-4A08-955F-039C01C69A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39561F-4792-4D76-8903-8D631A468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51C1-EC29-4499-8BEC-429D404C28F4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EDE09E-BF73-4F41-A8CF-6AF4B04D2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51F667-BDAA-4118-839D-9B819B376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E171-C3E7-4985-8C5A-8D0DE77191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941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6DACB9-E4E7-45B7-AA8C-10DD79164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C37E4C5-BC42-449C-A773-6436E86E44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5073D1-758F-4511-9609-E6CAFF2D1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51C1-EC29-4499-8BEC-429D404C28F4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705183-B9F3-4E60-B8D5-799118EE2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C5ACF0-A06F-40BD-A586-034C64EEF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E171-C3E7-4985-8C5A-8D0DE77191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85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441B254-B6EE-4640-8CD1-F17421A5A9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BA71FF9-2C42-4A3B-B232-017F8851DD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07F86F-FAB7-49D8-8132-A624256B7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51C1-EC29-4499-8BEC-429D404C28F4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BF7597-6B97-4F90-9008-7DC9AE0CD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B30C02-F458-48FD-8AF6-69BA3F99F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E171-C3E7-4985-8C5A-8D0DE77191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47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BE5740-9A81-46C4-B623-A11187FC7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98BFCF-15FD-49CC-AF9C-503621117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D5DC5F-69EA-4F60-9B50-B32324060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51C1-EC29-4499-8BEC-429D404C28F4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E841AD-90B4-4783-866E-1C764B3B2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A81BC2-A368-48D4-B8B8-606FE9E85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E171-C3E7-4985-8C5A-8D0DE77191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71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15840-DC2C-4796-99BA-C7F1CC926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30C4024-AD26-492D-BA57-C533120F7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EC49E5-49FC-4A82-9F85-FBF48DFA2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51C1-EC29-4499-8BEC-429D404C28F4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241EC5-5ED1-45D7-9CB0-948C49E23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F6CD8D-51CC-4E94-A692-8169DE75F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E171-C3E7-4985-8C5A-8D0DE77191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47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E44A6B-BE20-448F-B379-5787FAB49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45E9B7-B65A-4E51-9A76-D93EF8B46D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1422348-A456-40D2-94C6-EE7B298FA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665DC2-4804-461C-BE5D-CFAAEF5B9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51C1-EC29-4499-8BEC-429D404C28F4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88990B8-8AF2-43C5-8C99-13DE2FEA1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E09A61-9805-4A82-835E-9E87AB292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E171-C3E7-4985-8C5A-8D0DE77191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7914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FDD084-1077-4896-AAEC-344623308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C040D66-A2B5-4B8C-AC1C-20C2FD7DE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16831EA-57E6-4676-86B5-FBCE905575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7AB9F69-9D47-41CB-9269-66B3D425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BF96992-59B5-4CCF-B856-621BF3DDCD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992EA6-23D5-4F48-AB01-4AEC28738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51C1-EC29-4499-8BEC-429D404C28F4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AE5FE2B-5125-4B72-8AED-A4230B2BC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DFD8EA3-D88F-45E0-88D0-485AC3C21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E171-C3E7-4985-8C5A-8D0DE77191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353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A98B53-BE16-4286-B03C-EA298B163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2940EDC-B0EE-4FA2-B102-AA1D14460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51C1-EC29-4499-8BEC-429D404C28F4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C46D13D-8218-46FC-8ACB-BE929969F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5DBCDE0-4DFD-47F9-BB20-042449F7A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E171-C3E7-4985-8C5A-8D0DE77191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6127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EF38D74-7950-4310-ADE2-E0B2363C9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51C1-EC29-4499-8BEC-429D404C28F4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D36C5AF-DB27-4D66-8A8F-8D7C7AA61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AF2C7E7-1863-4480-B738-C49C56C23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E171-C3E7-4985-8C5A-8D0DE77191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193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FE9109-A5DC-41BE-8411-5343380B3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B6BDB9-4F60-4EA0-B46F-C743091DB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7350482-69CA-4339-814B-4836488E0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2BCFD52-76A6-4D51-8E35-E0B90EAA1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51C1-EC29-4499-8BEC-429D404C28F4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D7AE9F5-D06D-4CDE-B9DC-2B24338E8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8B6967C-D99F-4CC2-8908-1C463839A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E171-C3E7-4985-8C5A-8D0DE77191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328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03978-CF97-443B-AADE-44A4706CB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C65C6E0-58B0-4E45-A002-98F6A9FADA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91E13C6-FC49-403E-A228-9E676165FA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5548E84-556B-4EDA-9196-3247CA43C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C51C1-EC29-4499-8BEC-429D404C28F4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CB727AE-10A7-4D72-BC49-9C7C6F430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21E86B-5F58-4476-A913-A21EDA086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FE171-C3E7-4985-8C5A-8D0DE77191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83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3662D88-94E0-4575-8AA7-AD46C227F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10447BA-E539-45E9-BA40-F56AC73475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83E4CF-84D4-41B4-9C48-B7F75EF7A6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C51C1-EC29-4499-8BEC-429D404C28F4}" type="datetimeFigureOut">
              <a:rPr lang="cs-CZ" smtClean="0"/>
              <a:t>06.12.2024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75D02B-67AA-4CE9-9C33-61FB06E144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6BFC4E-E484-49C7-8C7A-A212A6BE41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FE171-C3E7-4985-8C5A-8D0DE77191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142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82326F-AF67-4706-9D7B-98F6B23E10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Tutoriál 3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FB1A60A-2612-4E3E-AD65-70A72101E5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kalkulace</a:t>
            </a:r>
          </a:p>
        </p:txBody>
      </p:sp>
    </p:spTree>
    <p:extLst>
      <p:ext uri="{BB962C8B-B14F-4D97-AF65-F5344CB8AC3E}">
        <p14:creationId xmlns:p14="http://schemas.microsoft.com/office/powerpoint/2010/main" val="1725728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A42A6-3EC6-4CAD-ACDC-17E1C58C8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č. 2 – Kalkulace přirážková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9396D4-E707-48D4-A8DA-CAA2BA62B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527300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Společně s kamarádem jste se rozhodli, že budete provozovat stánek na vánočních trzích. Máte v plánu prodávat 3 druhy nápojů – vánoční punč, svařák a horkou čokoládu. Stánek budete provozovat jeden měsíc a cena za pronájem činí 12 000,- Kč. Další náklady s provozem jsou 10 000,-. Kč Vy očekáváte, že si dohromady vyděláte hrubý zisk ve výši 75 000,- Kč. </a:t>
            </a:r>
          </a:p>
          <a:p>
            <a:r>
              <a:rPr lang="cs-CZ" dirty="0"/>
              <a:t>Úkol 1: Přerozdělte náklady za pronájem, další náklady za provoz a  skrze přirážkovou kalkulaci, když rozvrhovou základnou budou celkové přímé náklady.</a:t>
            </a:r>
          </a:p>
          <a:p>
            <a:r>
              <a:rPr lang="cs-CZ" dirty="0"/>
              <a:t> Úkol 2: Vypočítejte plánovanou cenu tak, abyste dosáhli celkového zisku a určete, jestli je konkurenceschopná vůči konkurenční nabídce na trzích. Za jakou cenu byste prodávali a podle čeho byste cenu stanovili? </a:t>
            </a:r>
          </a:p>
          <a:p>
            <a:endParaRPr lang="cs-CZ" dirty="0"/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188D4111-BB33-4106-AAF8-B542E45ADC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644004"/>
              </p:ext>
            </p:extLst>
          </p:nvPr>
        </p:nvGraphicFramePr>
        <p:xfrm>
          <a:off x="2266949" y="4114800"/>
          <a:ext cx="8220074" cy="1676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50919">
                  <a:extLst>
                    <a:ext uri="{9D8B030D-6E8A-4147-A177-3AD203B41FA5}">
                      <a16:colId xmlns:a16="http://schemas.microsoft.com/office/drawing/2014/main" val="3778959997"/>
                    </a:ext>
                  </a:extLst>
                </a:gridCol>
                <a:gridCol w="2814659">
                  <a:extLst>
                    <a:ext uri="{9D8B030D-6E8A-4147-A177-3AD203B41FA5}">
                      <a16:colId xmlns:a16="http://schemas.microsoft.com/office/drawing/2014/main" val="3169530027"/>
                    </a:ext>
                  </a:extLst>
                </a:gridCol>
                <a:gridCol w="2554496">
                  <a:extLst>
                    <a:ext uri="{9D8B030D-6E8A-4147-A177-3AD203B41FA5}">
                      <a16:colId xmlns:a16="http://schemas.microsoft.com/office/drawing/2014/main" val="2858467793"/>
                    </a:ext>
                  </a:extLst>
                </a:gridCol>
              </a:tblGrid>
              <a:tr h="4191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Nápoje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Přímé náklady (kč/ks)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Plánovaný objem prodeje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68846383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Vánoční punč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15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4000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920169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Svařák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12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2800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99092625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Horká čokoláda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550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9612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0949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A42A6-3EC6-4CAD-ACDC-17E1C58C8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č. 2 – Kalkulace přirážková -řešení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9396D4-E707-48D4-A8DA-CAA2BA62B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575" y="1473200"/>
            <a:ext cx="4362450" cy="4351338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Společně s kamarádem jste se rozhodli, že budete provozovat stánek na vánočních trzích. Máte v plánu prodávat 3 druhy nápojů – vánoční punč, svařák a horkou čokoládu. Stánek budete provozovat jeden měsíc a cena za pronájem činí 12 000,- Kč. Další náklady s provozem jsou 10 000,-. Kč Vy očekáváte, že si dohromady vyděláte hrubý zisk ve výši 75 000,- Kč. </a:t>
            </a:r>
          </a:p>
          <a:p>
            <a:r>
              <a:rPr lang="cs-CZ" dirty="0"/>
              <a:t>Úkol 1: Přerozdělte náklady za pronájem, další náklady za provoz a  skrze přirážkovou kalkulaci, když rozvrhovou základnou budou celkové přímé náklady.</a:t>
            </a:r>
          </a:p>
          <a:p>
            <a:r>
              <a:rPr lang="cs-CZ" dirty="0"/>
              <a:t> Úkol 2: Vypočítejte plánovanou cenu tak, abyste dosáhli celkového zisku a určete, jestli je konkurenceschopná vůči konkurenční nabídce na trzích. Za jakou cenu byste prodávali a podle čeho byste cenu stanovili? </a:t>
            </a:r>
          </a:p>
          <a:p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3129520F-412A-4480-BCF5-6BA9E17CBDF1}"/>
              </a:ext>
            </a:extLst>
          </p:cNvPr>
          <p:cNvSpPr/>
          <p:nvPr/>
        </p:nvSpPr>
        <p:spPr>
          <a:xfrm>
            <a:off x="5200650" y="1384235"/>
            <a:ext cx="6819900" cy="1879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19100">
              <a:lnSpc>
                <a:spcPct val="115000"/>
              </a:lnSpc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Řešení: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419100">
              <a:lnSpc>
                <a:spcPct val="115000"/>
              </a:lnSpc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Rozvrhová základna – 105700,- (15x 4000+12x2800+22x550)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419100">
              <a:lnSpc>
                <a:spcPct val="115000"/>
              </a:lnSpc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Sazba nákladů – včetně zisku 97000/105700 = 0,92 </a:t>
            </a:r>
            <a:r>
              <a:rPr lang="cs-CZ" dirty="0" err="1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kč</a:t>
            </a:r>
            <a:r>
              <a:rPr lang="cs-CZ" dirty="0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/1Kč </a:t>
            </a:r>
            <a:r>
              <a:rPr lang="cs-CZ" sz="1600" dirty="0"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přímých nákladů</a:t>
            </a:r>
          </a:p>
          <a:p>
            <a:pPr marR="419100">
              <a:lnSpc>
                <a:spcPct val="115000"/>
              </a:lnSpc>
              <a:spcAft>
                <a:spcPts val="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Sazba nákladů bez zisku = 22 000/105 700 = 0,21 Kč/1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kč</a:t>
            </a: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přímých </a:t>
            </a:r>
            <a:r>
              <a:rPr lang="cs-CZ" sz="1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nákalDŮ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58B2943A-2678-4CAB-9A43-85879C3996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742387"/>
              </p:ext>
            </p:extLst>
          </p:nvPr>
        </p:nvGraphicFramePr>
        <p:xfrm>
          <a:off x="5712143" y="3212783"/>
          <a:ext cx="5746432" cy="261175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32680">
                  <a:extLst>
                    <a:ext uri="{9D8B030D-6E8A-4147-A177-3AD203B41FA5}">
                      <a16:colId xmlns:a16="http://schemas.microsoft.com/office/drawing/2014/main" val="3517243501"/>
                    </a:ext>
                  </a:extLst>
                </a:gridCol>
                <a:gridCol w="1287054">
                  <a:extLst>
                    <a:ext uri="{9D8B030D-6E8A-4147-A177-3AD203B41FA5}">
                      <a16:colId xmlns:a16="http://schemas.microsoft.com/office/drawing/2014/main" val="1784865738"/>
                    </a:ext>
                  </a:extLst>
                </a:gridCol>
                <a:gridCol w="1188830">
                  <a:extLst>
                    <a:ext uri="{9D8B030D-6E8A-4147-A177-3AD203B41FA5}">
                      <a16:colId xmlns:a16="http://schemas.microsoft.com/office/drawing/2014/main" val="2007878740"/>
                    </a:ext>
                  </a:extLst>
                </a:gridCol>
                <a:gridCol w="968934">
                  <a:extLst>
                    <a:ext uri="{9D8B030D-6E8A-4147-A177-3AD203B41FA5}">
                      <a16:colId xmlns:a16="http://schemas.microsoft.com/office/drawing/2014/main" val="3451184387"/>
                    </a:ext>
                  </a:extLst>
                </a:gridCol>
                <a:gridCol w="968934">
                  <a:extLst>
                    <a:ext uri="{9D8B030D-6E8A-4147-A177-3AD203B41FA5}">
                      <a16:colId xmlns:a16="http://schemas.microsoft.com/office/drawing/2014/main" val="3273981065"/>
                    </a:ext>
                  </a:extLst>
                </a:gridCol>
              </a:tblGrid>
              <a:tr h="8343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Nápoje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Přímé náklady (Kč/ks)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Režijní náklady (Kč/ks)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Nákladová cena (Kč/ks)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Cena s fixním ziskem 20,4/ks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01884781"/>
                  </a:ext>
                </a:extLst>
              </a:tr>
              <a:tr h="417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Vánoční punč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0,92*15=13,8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28,8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39,-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733570503"/>
                  </a:ext>
                </a:extLst>
              </a:tr>
              <a:tr h="417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Svařák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0,92*12=11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23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33,20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84339967"/>
                  </a:ext>
                </a:extLst>
              </a:tr>
              <a:tr h="4171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Horká čokoláda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0,92*22=20,2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42,2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52,40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09205187"/>
                  </a:ext>
                </a:extLst>
              </a:tr>
            </a:tbl>
          </a:graphicData>
        </a:graphic>
      </p:graphicFrame>
      <p:sp>
        <p:nvSpPr>
          <p:cNvPr id="10" name="TextovéPole 9">
            <a:extLst>
              <a:ext uri="{FF2B5EF4-FFF2-40B4-BE49-F238E27FC236}">
                <a16:creationId xmlns:a16="http://schemas.microsoft.com/office/drawing/2014/main" id="{2425DD4A-E66A-4DFF-B739-51D7A1B81A66}"/>
              </a:ext>
            </a:extLst>
          </p:cNvPr>
          <p:cNvSpPr txBox="1"/>
          <p:nvPr/>
        </p:nvSpPr>
        <p:spPr>
          <a:xfrm>
            <a:off x="5419725" y="5846544"/>
            <a:ext cx="6038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 možnost= zisk na kus bez ohledu na typ nápoje 75000/(4000+2800+550) = 10,20 Kč/ks</a:t>
            </a:r>
          </a:p>
        </p:txBody>
      </p:sp>
    </p:spTree>
    <p:extLst>
      <p:ext uri="{BB962C8B-B14F-4D97-AF65-F5344CB8AC3E}">
        <p14:creationId xmlns:p14="http://schemas.microsoft.com/office/powerpoint/2010/main" val="4075488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B331DF7-74BC-412B-96BC-303B09AD1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Kalkulace poměrovým číslem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99E18A3-CE8D-477D-B939-F94D3BA728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967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797988" y="518523"/>
            <a:ext cx="37075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/>
              <a:t>Kalkulace poměrovými čísly</a:t>
            </a:r>
          </a:p>
        </p:txBody>
      </p:sp>
      <p:sp>
        <p:nvSpPr>
          <p:cNvPr id="3" name="Obdélník 2"/>
          <p:cNvSpPr/>
          <p:nvPr/>
        </p:nvSpPr>
        <p:spPr>
          <a:xfrm>
            <a:off x="797988" y="1246690"/>
            <a:ext cx="962827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0000"/>
                </a:solidFill>
              </a:rPr>
              <a:t>Technikou rozdělujeme JEN náklady režijní!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Používá se  zejména u „sériové“ produkce, kdy se poskytuje několik druhů obdobných služeb, výrobků, které se liší velikostí, výkonem, rozměrem, hmotností….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Jeden výrobek, který považujeme rozhodující, zvolíme jako základnu a na tento výrobek přepočteme režijní náklady na ostatní výrobky/služby pomocí poměrových čísel</a:t>
            </a:r>
          </a:p>
        </p:txBody>
      </p:sp>
    </p:spTree>
    <p:extLst>
      <p:ext uri="{BB962C8B-B14F-4D97-AF65-F5344CB8AC3E}">
        <p14:creationId xmlns:p14="http://schemas.microsoft.com/office/powerpoint/2010/main" val="907974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D9EC020-885B-47C8-9507-97BC1A7BE75B}"/>
              </a:ext>
            </a:extLst>
          </p:cNvPr>
          <p:cNvSpPr txBox="1"/>
          <p:nvPr/>
        </p:nvSpPr>
        <p:spPr>
          <a:xfrm>
            <a:off x="605642" y="439387"/>
            <a:ext cx="4346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Postup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A0E100B-2698-475B-B737-C735917989FE}"/>
              </a:ext>
            </a:extLst>
          </p:cNvPr>
          <p:cNvSpPr/>
          <p:nvPr/>
        </p:nvSpPr>
        <p:spPr>
          <a:xfrm>
            <a:off x="783770" y="1305342"/>
            <a:ext cx="10438411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vypočteme poměrová čísla (</a:t>
            </a:r>
            <a:r>
              <a:rPr lang="cs-CZ" sz="2200" dirty="0" err="1"/>
              <a:t>Pč</a:t>
            </a:r>
            <a:r>
              <a:rPr lang="cs-CZ" sz="2200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i="1" dirty="0"/>
              <a:t>Liší-li se výkonem: (km/h; počet/hod…)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cs-CZ" sz="2200" dirty="0" err="1">
                <a:solidFill>
                  <a:srgbClr val="FF0000"/>
                </a:solidFill>
              </a:rPr>
              <a:t>Pč</a:t>
            </a:r>
            <a:r>
              <a:rPr lang="cs-CZ" sz="2200" dirty="0">
                <a:solidFill>
                  <a:srgbClr val="FF0000"/>
                </a:solidFill>
              </a:rPr>
              <a:t>=Výkon A/výkon jiného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i="1" dirty="0"/>
              <a:t>Liší—</a:t>
            </a:r>
            <a:r>
              <a:rPr lang="cs-CZ" sz="2200" i="1" dirty="0" err="1"/>
              <a:t>li</a:t>
            </a:r>
            <a:r>
              <a:rPr lang="cs-CZ" sz="2200" i="1" dirty="0"/>
              <a:t> se pracností, rozměrem, hmotností (km, kg,…)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cs-CZ" sz="2200" dirty="0" err="1">
                <a:solidFill>
                  <a:srgbClr val="FF0000"/>
                </a:solidFill>
              </a:rPr>
              <a:t>Pč</a:t>
            </a:r>
            <a:r>
              <a:rPr lang="cs-CZ" sz="2200" dirty="0">
                <a:solidFill>
                  <a:srgbClr val="FF0000"/>
                </a:solidFill>
              </a:rPr>
              <a:t> pracnost= pracnost jiného/pracnost 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Přepočteme objem celé produkce (Q*)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objem režijních nákladů (</a:t>
            </a:r>
            <a:r>
              <a:rPr lang="cs-CZ" sz="2200" dirty="0" err="1"/>
              <a:t>RN</a:t>
            </a:r>
            <a:r>
              <a:rPr lang="cs-CZ" sz="2200" dirty="0"/>
              <a:t>) vydělíme rozvrhovou základnou tj. objemem produkce přepočteným přes poměrová čísla (Q*)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vypočítáme sazbu režijních nákladů na přepočítaný výkon v Kč/Q*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zjistíme režijní náklady na skutečné výkony (</a:t>
            </a:r>
            <a:r>
              <a:rPr lang="cs-CZ" sz="2200" dirty="0" err="1"/>
              <a:t>Pč</a:t>
            </a:r>
            <a:r>
              <a:rPr lang="cs-CZ" sz="2200" dirty="0"/>
              <a:t> x sazba)</a:t>
            </a:r>
          </a:p>
        </p:txBody>
      </p:sp>
    </p:spTree>
    <p:extLst>
      <p:ext uri="{BB962C8B-B14F-4D97-AF65-F5344CB8AC3E}">
        <p14:creationId xmlns:p14="http://schemas.microsoft.com/office/powerpoint/2010/main" val="4290754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82EB72-42A2-4C13-BC3A-9F34B2F99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 </a:t>
            </a:r>
            <a:r>
              <a:rPr lang="cs-CZ" dirty="0"/>
              <a:t>–</a:t>
            </a:r>
            <a:r>
              <a:rPr lang="cs-CZ" b="1" dirty="0"/>
              <a:t> kalkulace poměrovým číslem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089332-D854-4C31-A804-CF1A7D8B9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36725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V podniku se vyrábí 3 druhy výrobku A, B a C. Režijní náklady k výrobě jsou ve výši 10 000 000 Kč. K zjištění nákladů na výrobu v Kč/ks využijte kalkulaci nákladů dle poměrového čísla v závislosti na době trvání výroby (</a:t>
            </a:r>
            <a:r>
              <a:rPr lang="cs-CZ" b="1" dirty="0"/>
              <a:t>pracnost). </a:t>
            </a:r>
            <a:r>
              <a:rPr lang="cs-CZ" dirty="0"/>
              <a:t>Dalšími kalkulovanými ostatními přímými náklady jsou energie, které jsou závislé na počtu vyrobeného množství každého z produktů.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Určete celkové náklady na jednotku Kč/ks, pokud jsou známy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D16807EC-D4EF-432D-91F6-93073981E4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535442"/>
              </p:ext>
            </p:extLst>
          </p:nvPr>
        </p:nvGraphicFramePr>
        <p:xfrm>
          <a:off x="2628900" y="3452653"/>
          <a:ext cx="7315201" cy="2062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8365">
                  <a:extLst>
                    <a:ext uri="{9D8B030D-6E8A-4147-A177-3AD203B41FA5}">
                      <a16:colId xmlns:a16="http://schemas.microsoft.com/office/drawing/2014/main" val="1443321167"/>
                    </a:ext>
                  </a:extLst>
                </a:gridCol>
                <a:gridCol w="1788554">
                  <a:extLst>
                    <a:ext uri="{9D8B030D-6E8A-4147-A177-3AD203B41FA5}">
                      <a16:colId xmlns:a16="http://schemas.microsoft.com/office/drawing/2014/main" val="1498287765"/>
                    </a:ext>
                  </a:extLst>
                </a:gridCol>
                <a:gridCol w="1914927">
                  <a:extLst>
                    <a:ext uri="{9D8B030D-6E8A-4147-A177-3AD203B41FA5}">
                      <a16:colId xmlns:a16="http://schemas.microsoft.com/office/drawing/2014/main" val="3175735811"/>
                    </a:ext>
                  </a:extLst>
                </a:gridCol>
                <a:gridCol w="1723355">
                  <a:extLst>
                    <a:ext uri="{9D8B030D-6E8A-4147-A177-3AD203B41FA5}">
                      <a16:colId xmlns:a16="http://schemas.microsoft.com/office/drawing/2014/main" val="607464314"/>
                    </a:ext>
                  </a:extLst>
                </a:gridCol>
              </a:tblGrid>
              <a:tr h="824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Výrobek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Výroba v minutách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min/ks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Náklady na energie v Kč (na celý plán výroby)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Plán výroby v ks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53434249"/>
                  </a:ext>
                </a:extLst>
              </a:tr>
              <a:tr h="4124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Výrobek 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1,5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500 000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200 000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13080063"/>
                  </a:ext>
                </a:extLst>
              </a:tr>
              <a:tr h="4124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Výrobek B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2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80 000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38738583"/>
                  </a:ext>
                </a:extLst>
              </a:tr>
              <a:tr h="4124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Výrobek C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2,5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70 000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2559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2605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82EB72-42A2-4C13-BC3A-9F34B2F99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 </a:t>
            </a:r>
            <a:r>
              <a:rPr lang="cs-CZ" dirty="0"/>
              <a:t>–</a:t>
            </a:r>
            <a:r>
              <a:rPr lang="cs-CZ" b="1" dirty="0"/>
              <a:t> kalkulace poměrovým číslem -2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089332-D854-4C31-A804-CF1A7D8B9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675"/>
            <a:ext cx="10515600" cy="1736725"/>
          </a:xfrm>
        </p:spPr>
        <p:txBody>
          <a:bodyPr>
            <a:normAutofit/>
          </a:bodyPr>
          <a:lstStyle/>
          <a:p>
            <a:r>
              <a:rPr lang="cs-CZ" dirty="0"/>
              <a:t>Režijní náklady k výrobě jsou ve výši 10 000 000 Kč. K zjištění nákladů na výrobu v Kč/ks využijte kalkulaci nákladů dle poměrového čísla v závislosti na době trvání výroby (</a:t>
            </a:r>
            <a:r>
              <a:rPr lang="cs-CZ" b="1" dirty="0"/>
              <a:t>pracnost). </a:t>
            </a:r>
            <a:endParaRPr lang="cs-CZ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0613C917-062C-4AF4-B07F-E83EBE3307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175514"/>
              </p:ext>
            </p:extLst>
          </p:nvPr>
        </p:nvGraphicFramePr>
        <p:xfrm>
          <a:off x="1495425" y="2880360"/>
          <a:ext cx="10191750" cy="1645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30926">
                  <a:extLst>
                    <a:ext uri="{9D8B030D-6E8A-4147-A177-3AD203B41FA5}">
                      <a16:colId xmlns:a16="http://schemas.microsoft.com/office/drawing/2014/main" val="3561016803"/>
                    </a:ext>
                  </a:extLst>
                </a:gridCol>
                <a:gridCol w="2491864">
                  <a:extLst>
                    <a:ext uri="{9D8B030D-6E8A-4147-A177-3AD203B41FA5}">
                      <a16:colId xmlns:a16="http://schemas.microsoft.com/office/drawing/2014/main" val="3716102382"/>
                    </a:ext>
                  </a:extLst>
                </a:gridCol>
                <a:gridCol w="2667933">
                  <a:extLst>
                    <a:ext uri="{9D8B030D-6E8A-4147-A177-3AD203B41FA5}">
                      <a16:colId xmlns:a16="http://schemas.microsoft.com/office/drawing/2014/main" val="3738405824"/>
                    </a:ext>
                  </a:extLst>
                </a:gridCol>
                <a:gridCol w="2401027">
                  <a:extLst>
                    <a:ext uri="{9D8B030D-6E8A-4147-A177-3AD203B41FA5}">
                      <a16:colId xmlns:a16="http://schemas.microsoft.com/office/drawing/2014/main" val="1999586645"/>
                    </a:ext>
                  </a:extLst>
                </a:gridCol>
              </a:tblGrid>
              <a:tr h="4728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Výrobek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Čas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Poměrové číslo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Přepočtený objem výroby ks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72536223"/>
                  </a:ext>
                </a:extLst>
              </a:tr>
              <a:tr h="2364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Výrobek 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1,5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1,5/1,5=1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200 000 (1*200 000)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65101528"/>
                  </a:ext>
                </a:extLst>
              </a:tr>
              <a:tr h="2364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Výrobek B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2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2/1,5=1,33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106 400 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7156521"/>
                  </a:ext>
                </a:extLst>
              </a:tr>
              <a:tr h="2364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Výrobek C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2,5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2,5/1,5=1,67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116 900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88873602"/>
                  </a:ext>
                </a:extLst>
              </a:tr>
              <a:tr h="2364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Celkem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423 300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79934886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9D8DB8C9-9C08-4957-916B-51340127C685}"/>
              </a:ext>
            </a:extLst>
          </p:cNvPr>
          <p:cNvSpPr txBox="1"/>
          <p:nvPr/>
        </p:nvSpPr>
        <p:spPr>
          <a:xfrm>
            <a:off x="171450" y="2880360"/>
            <a:ext cx="1104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Přepočet objemu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81252FB8-28A8-4BC9-A229-6D327214AE30}"/>
              </a:ext>
            </a:extLst>
          </p:cNvPr>
          <p:cNvSpPr/>
          <p:nvPr/>
        </p:nvSpPr>
        <p:spPr>
          <a:xfrm>
            <a:off x="3648075" y="479416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  <a:tabLst>
                <a:tab pos="3365500" algn="l"/>
              </a:tabLs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Celkové náklady: 10 000 000 Kč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  <a:tabLst>
                <a:tab pos="3365500" algn="l"/>
              </a:tabLs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Náklad na 1 poměrovou jednotku 1ks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  <a:tabLst>
                <a:tab pos="3365500" algn="l"/>
              </a:tabLs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  <a:tabLst>
                <a:tab pos="3365500" algn="l"/>
              </a:tabLs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N=10 000 000/423 300 = </a:t>
            </a:r>
            <a:r>
              <a:rPr lang="cs-CZ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23,62 Kč/1 přepočtený kus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852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9E1A68-9ED2-494F-A93E-85782E8AB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dopracování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1195D951-B6A3-4D27-AF14-98973C11F0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608331"/>
              </p:ext>
            </p:extLst>
          </p:nvPr>
        </p:nvGraphicFramePr>
        <p:xfrm>
          <a:off x="1819274" y="2076450"/>
          <a:ext cx="8391525" cy="31813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5777">
                  <a:extLst>
                    <a:ext uri="{9D8B030D-6E8A-4147-A177-3AD203B41FA5}">
                      <a16:colId xmlns:a16="http://schemas.microsoft.com/office/drawing/2014/main" val="3559700479"/>
                    </a:ext>
                  </a:extLst>
                </a:gridCol>
                <a:gridCol w="2508778">
                  <a:extLst>
                    <a:ext uri="{9D8B030D-6E8A-4147-A177-3AD203B41FA5}">
                      <a16:colId xmlns:a16="http://schemas.microsoft.com/office/drawing/2014/main" val="3797270926"/>
                    </a:ext>
                  </a:extLst>
                </a:gridCol>
                <a:gridCol w="1813485">
                  <a:extLst>
                    <a:ext uri="{9D8B030D-6E8A-4147-A177-3AD203B41FA5}">
                      <a16:colId xmlns:a16="http://schemas.microsoft.com/office/drawing/2014/main" val="4202354993"/>
                    </a:ext>
                  </a:extLst>
                </a:gridCol>
                <a:gridCol w="1813485">
                  <a:extLst>
                    <a:ext uri="{9D8B030D-6E8A-4147-A177-3AD203B41FA5}">
                      <a16:colId xmlns:a16="http://schemas.microsoft.com/office/drawing/2014/main" val="3157258872"/>
                    </a:ext>
                  </a:extLst>
                </a:gridCol>
              </a:tblGrid>
              <a:tr h="9089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 dirty="0">
                          <a:effectLst/>
                        </a:rPr>
                        <a:t>Výrobek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>
                          <a:effectLst/>
                        </a:rPr>
                        <a:t>režijní náklady výroby Kč/ks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>
                          <a:effectLst/>
                        </a:rPr>
                        <a:t>Náklady na energie Kč/ks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>
                          <a:effectLst/>
                        </a:rPr>
                        <a:t>Celkové náklady v Kč/ks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78816049"/>
                  </a:ext>
                </a:extLst>
              </a:tr>
              <a:tr h="13634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>
                          <a:effectLst/>
                        </a:rPr>
                        <a:t>Výrobek A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 dirty="0">
                          <a:effectLst/>
                        </a:rPr>
                        <a:t>23,62*1= 23,62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 dirty="0">
                          <a:effectLst/>
                        </a:rPr>
                        <a:t>500 000/(200 000 + 80 000 + 70 000) = 1,43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>
                          <a:effectLst/>
                        </a:rPr>
                        <a:t>25,05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68566080"/>
                  </a:ext>
                </a:extLst>
              </a:tr>
              <a:tr h="4544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>
                          <a:effectLst/>
                        </a:rPr>
                        <a:t>Výrobek B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>
                          <a:effectLst/>
                        </a:rPr>
                        <a:t>23,62*1,33 =31,41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>
                          <a:effectLst/>
                        </a:rPr>
                        <a:t>1,43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 dirty="0">
                          <a:effectLst/>
                        </a:rPr>
                        <a:t>32,84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31063517"/>
                  </a:ext>
                </a:extLst>
              </a:tr>
              <a:tr h="4544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>
                          <a:effectLst/>
                        </a:rPr>
                        <a:t>Výrobek C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>
                          <a:effectLst/>
                        </a:rPr>
                        <a:t>23,62*1,67=39,45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>
                          <a:effectLst/>
                        </a:rPr>
                        <a:t>1,43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 dirty="0">
                          <a:effectLst/>
                        </a:rPr>
                        <a:t>40,88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784970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1413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197CD8C-3DF3-426E-890F-3CB88EE0A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Mix přístupů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87EA44E-580C-48E5-A8CC-9ACF54ED15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25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68EBD91-017D-471E-85E4-655E97219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4 – Využití všech kalkulací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8C49D70-6F46-4952-B6E2-E02A359E9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2441575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Firma vyrábí 2 druhy výrobků, které se liší výkonem ks/hod. </a:t>
            </a:r>
          </a:p>
          <a:p>
            <a:r>
              <a:rPr lang="cs-CZ" dirty="0"/>
              <a:t>Vypočtěte:</a:t>
            </a:r>
          </a:p>
          <a:p>
            <a:pPr marL="514350" lvl="0" indent="-514350">
              <a:buFont typeface="+mj-lt"/>
              <a:buAutoNum type="alphaLcParenR"/>
            </a:pPr>
            <a:r>
              <a:rPr lang="cs-CZ" dirty="0"/>
              <a:t>náklady na výrobní režii v Kč/ks pomocí kalkulace poměrovými čísly v závislosti na výkonu. Celkové náklady na výrobní režii jsou 150 000 Kč.</a:t>
            </a:r>
          </a:p>
          <a:p>
            <a:pPr marL="514350" lvl="0" indent="-514350">
              <a:buFont typeface="+mj-lt"/>
              <a:buAutoNum type="alphaLcParenR"/>
            </a:pPr>
            <a:r>
              <a:rPr lang="cs-CZ" dirty="0"/>
              <a:t>náklady na přímé mzdy v Kč/ks a přímý materiál Kč/ks pomocí prostého dělení. </a:t>
            </a:r>
          </a:p>
          <a:p>
            <a:pPr marL="514350" lvl="0" indent="-514350">
              <a:buFont typeface="+mj-lt"/>
              <a:buAutoNum type="alphaLcParenR"/>
            </a:pPr>
            <a:r>
              <a:rPr lang="cs-CZ" dirty="0"/>
              <a:t>náklady na správní režii v Kč/ks, kdy k přerozdělení správní režie využijte přirážkovou metodu. Rozpočet správní režie činí 200 000 Kč a rozvrhovou základnou pro SR jsou celkové přímé mzdy.</a:t>
            </a:r>
          </a:p>
          <a:p>
            <a:pPr marL="514350" lvl="0" indent="-514350">
              <a:buFont typeface="+mj-lt"/>
              <a:buAutoNum type="alphaLcParenR"/>
            </a:pPr>
            <a:r>
              <a:rPr lang="cs-CZ" dirty="0"/>
              <a:t>kalkulaci celkových nákladů v Kč/ks.</a:t>
            </a:r>
          </a:p>
          <a:p>
            <a:endParaRPr lang="cs-CZ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1581D2C1-13C7-4B71-A6CD-7E87534265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282544"/>
              </p:ext>
            </p:extLst>
          </p:nvPr>
        </p:nvGraphicFramePr>
        <p:xfrm>
          <a:off x="2667000" y="4210049"/>
          <a:ext cx="6511290" cy="16175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2300">
                  <a:extLst>
                    <a:ext uri="{9D8B030D-6E8A-4147-A177-3AD203B41FA5}">
                      <a16:colId xmlns:a16="http://schemas.microsoft.com/office/drawing/2014/main" val="3676734323"/>
                    </a:ext>
                  </a:extLst>
                </a:gridCol>
                <a:gridCol w="1273328">
                  <a:extLst>
                    <a:ext uri="{9D8B030D-6E8A-4147-A177-3AD203B41FA5}">
                      <a16:colId xmlns:a16="http://schemas.microsoft.com/office/drawing/2014/main" val="4169661527"/>
                    </a:ext>
                  </a:extLst>
                </a:gridCol>
                <a:gridCol w="1348859">
                  <a:extLst>
                    <a:ext uri="{9D8B030D-6E8A-4147-A177-3AD203B41FA5}">
                      <a16:colId xmlns:a16="http://schemas.microsoft.com/office/drawing/2014/main" val="743353861"/>
                    </a:ext>
                  </a:extLst>
                </a:gridCol>
                <a:gridCol w="1301118">
                  <a:extLst>
                    <a:ext uri="{9D8B030D-6E8A-4147-A177-3AD203B41FA5}">
                      <a16:colId xmlns:a16="http://schemas.microsoft.com/office/drawing/2014/main" val="2773466620"/>
                    </a:ext>
                  </a:extLst>
                </a:gridCol>
                <a:gridCol w="1185685">
                  <a:extLst>
                    <a:ext uri="{9D8B030D-6E8A-4147-A177-3AD203B41FA5}">
                      <a16:colId xmlns:a16="http://schemas.microsoft.com/office/drawing/2014/main" val="2806188280"/>
                    </a:ext>
                  </a:extLst>
                </a:gridCol>
              </a:tblGrid>
              <a:tr h="525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Výrobek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Q (ks)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Výkon linky v ks/hod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Přímé mzdy Kč/ks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Přímý materiál Kč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45249507"/>
                  </a:ext>
                </a:extLst>
              </a:tr>
              <a:tr h="5202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1 000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25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65 000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83942087"/>
                  </a:ext>
                </a:extLst>
              </a:tr>
              <a:tr h="525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2 000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133 000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89551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375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578069" y="274187"/>
            <a:ext cx="9480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Všeobecný  kalkulační  vzorec</a:t>
            </a:r>
          </a:p>
        </p:txBody>
      </p:sp>
      <p:pic>
        <p:nvPicPr>
          <p:cNvPr id="5" name="Picture 2" descr="G:\2013_vyuka\NP_PNKS\seminare\s2\vseobecnyKalk_vzore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9502" y="838133"/>
            <a:ext cx="6280061" cy="55674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8523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68EBD91-017D-471E-85E4-655E97219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4 – Využití všech kalkulací 2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8C49D70-6F46-4952-B6E2-E02A359E9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0946"/>
            <a:ext cx="10515600" cy="1200329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Firma vyrábí 2 druhy výrobků, které se liší výkonem ks/hod. </a:t>
            </a:r>
          </a:p>
          <a:p>
            <a:r>
              <a:rPr lang="cs-CZ" dirty="0"/>
              <a:t>Vypočtěte:</a:t>
            </a:r>
          </a:p>
          <a:p>
            <a:pPr marL="514350" lvl="0" indent="-514350">
              <a:buFont typeface="+mj-lt"/>
              <a:buAutoNum type="alphaLcParenR"/>
            </a:pPr>
            <a:r>
              <a:rPr lang="cs-CZ" dirty="0"/>
              <a:t>náklady na výrobní režii v Kč/ks pomocí kalkulace poměrovými čísly v závislosti na výkonu. Celkové náklady na výrobní režii jsou 150 000 Kč.</a:t>
            </a:r>
          </a:p>
          <a:p>
            <a:endParaRPr lang="cs-CZ" dirty="0"/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38B376A3-5C07-43CE-A3DC-1DA904A1F7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817493"/>
              </p:ext>
            </p:extLst>
          </p:nvPr>
        </p:nvGraphicFramePr>
        <p:xfrm>
          <a:off x="1352550" y="2706509"/>
          <a:ext cx="7628890" cy="137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9342">
                  <a:extLst>
                    <a:ext uri="{9D8B030D-6E8A-4147-A177-3AD203B41FA5}">
                      <a16:colId xmlns:a16="http://schemas.microsoft.com/office/drawing/2014/main" val="1837567173"/>
                    </a:ext>
                  </a:extLst>
                </a:gridCol>
                <a:gridCol w="1865250">
                  <a:extLst>
                    <a:ext uri="{9D8B030D-6E8A-4147-A177-3AD203B41FA5}">
                      <a16:colId xmlns:a16="http://schemas.microsoft.com/office/drawing/2014/main" val="3701015984"/>
                    </a:ext>
                  </a:extLst>
                </a:gridCol>
                <a:gridCol w="1997043">
                  <a:extLst>
                    <a:ext uri="{9D8B030D-6E8A-4147-A177-3AD203B41FA5}">
                      <a16:colId xmlns:a16="http://schemas.microsoft.com/office/drawing/2014/main" val="1026461288"/>
                    </a:ext>
                  </a:extLst>
                </a:gridCol>
                <a:gridCol w="1797255">
                  <a:extLst>
                    <a:ext uri="{9D8B030D-6E8A-4147-A177-3AD203B41FA5}">
                      <a16:colId xmlns:a16="http://schemas.microsoft.com/office/drawing/2014/main" val="3410012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Výrobek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Výkon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Poměrové číslo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Přepočtený objem výroby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56977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Výrobek 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10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10/10=1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1000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739109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Výrobek B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10/8=1,25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2500 (1,25*2000)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7424169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Celkem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3500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9446590"/>
                  </a:ext>
                </a:extLst>
              </a:tr>
            </a:tbl>
          </a:graphicData>
        </a:graphic>
      </p:graphicFrame>
      <p:sp>
        <p:nvSpPr>
          <p:cNvPr id="3" name="Obdélník 2">
            <a:extLst>
              <a:ext uri="{FF2B5EF4-FFF2-40B4-BE49-F238E27FC236}">
                <a16:creationId xmlns:a16="http://schemas.microsoft.com/office/drawing/2014/main" id="{66AD65D0-28A0-4E3B-BB80-AAEAAD10FDAD}"/>
              </a:ext>
            </a:extLst>
          </p:cNvPr>
          <p:cNvSpPr/>
          <p:nvPr/>
        </p:nvSpPr>
        <p:spPr>
          <a:xfrm>
            <a:off x="1038225" y="4276726"/>
            <a:ext cx="80575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3365500" algn="l"/>
              </a:tabLs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Celkové náklady výrobní režie: 150 000 Kč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  <a:tabLst>
                <a:tab pos="3365500" algn="l"/>
              </a:tabLs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Náklad na 1 poměrovou jednotku 1ks</a:t>
            </a: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N=150 000/3500 = </a:t>
            </a:r>
            <a:r>
              <a:rPr lang="cs-CZ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42,86 Kč/přepočtený 1ks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D3A00596-D38A-4A2D-BC25-BA115B40CA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415046"/>
              </p:ext>
            </p:extLst>
          </p:nvPr>
        </p:nvGraphicFramePr>
        <p:xfrm>
          <a:off x="3314700" y="5224920"/>
          <a:ext cx="5022215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9272">
                  <a:extLst>
                    <a:ext uri="{9D8B030D-6E8A-4147-A177-3AD203B41FA5}">
                      <a16:colId xmlns:a16="http://schemas.microsoft.com/office/drawing/2014/main" val="641288619"/>
                    </a:ext>
                  </a:extLst>
                </a:gridCol>
                <a:gridCol w="2442943">
                  <a:extLst>
                    <a:ext uri="{9D8B030D-6E8A-4147-A177-3AD203B41FA5}">
                      <a16:colId xmlns:a16="http://schemas.microsoft.com/office/drawing/2014/main" val="26885104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Výrobek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Náklady na výrobní režii Kč/ks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76507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Výrobek 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42,86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351665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Výrobek B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42,86*1,25=53,58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51647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41617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68EBD91-017D-471E-85E4-655E97219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4 – Využití všech kalkulací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8C49D70-6F46-4952-B6E2-E02A359E9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2441575"/>
          </a:xfrm>
        </p:spPr>
        <p:txBody>
          <a:bodyPr>
            <a:normAutofit/>
          </a:bodyPr>
          <a:lstStyle/>
          <a:p>
            <a:r>
              <a:rPr lang="cs-CZ" dirty="0"/>
              <a:t>Firma vyrábí 2 druhy výrobků, které se liší výkonem ks/hod. </a:t>
            </a:r>
          </a:p>
          <a:p>
            <a:r>
              <a:rPr lang="cs-CZ" dirty="0"/>
              <a:t>Vypočtěte:</a:t>
            </a:r>
          </a:p>
          <a:p>
            <a:pPr marL="514350" lvl="0" indent="-514350">
              <a:buFont typeface="+mj-lt"/>
              <a:buAutoNum type="alphaLcParenR"/>
            </a:pPr>
            <a:r>
              <a:rPr lang="cs-CZ" dirty="0"/>
              <a:t>náklady na přímé mzdy v Kč/ks a přímý materiál Kč/ks pomocí prostého dělení. 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B540C8A1-B82C-4C5C-88E1-66123581E0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825006"/>
              </p:ext>
            </p:extLst>
          </p:nvPr>
        </p:nvGraphicFramePr>
        <p:xfrm>
          <a:off x="3552825" y="3635533"/>
          <a:ext cx="6372225" cy="17841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1655">
                  <a:extLst>
                    <a:ext uri="{9D8B030D-6E8A-4147-A177-3AD203B41FA5}">
                      <a16:colId xmlns:a16="http://schemas.microsoft.com/office/drawing/2014/main" val="3299706558"/>
                    </a:ext>
                  </a:extLst>
                </a:gridCol>
                <a:gridCol w="2085285">
                  <a:extLst>
                    <a:ext uri="{9D8B030D-6E8A-4147-A177-3AD203B41FA5}">
                      <a16:colId xmlns:a16="http://schemas.microsoft.com/office/drawing/2014/main" val="501776579"/>
                    </a:ext>
                  </a:extLst>
                </a:gridCol>
                <a:gridCol w="2085285">
                  <a:extLst>
                    <a:ext uri="{9D8B030D-6E8A-4147-A177-3AD203B41FA5}">
                      <a16:colId xmlns:a16="http://schemas.microsoft.com/office/drawing/2014/main" val="2295495646"/>
                    </a:ext>
                  </a:extLst>
                </a:gridCol>
              </a:tblGrid>
              <a:tr h="8920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Výrobek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Náklady na přímé mzdy Kč/ks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Náklady na přímý materiál Kč/ks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16919520"/>
                  </a:ext>
                </a:extLst>
              </a:tr>
              <a:tr h="446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Výrobek 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25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65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42158632"/>
                  </a:ext>
                </a:extLst>
              </a:tr>
              <a:tr h="446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Výrobek B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>
                          <a:effectLst/>
                        </a:rPr>
                        <a:t>20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1800" dirty="0">
                          <a:effectLst/>
                        </a:rPr>
                        <a:t>66,50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88534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47311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68EBD91-017D-471E-85E4-655E97219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4 – Využití všech kalkulací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8C49D70-6F46-4952-B6E2-E02A359E9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2441575"/>
          </a:xfrm>
        </p:spPr>
        <p:txBody>
          <a:bodyPr>
            <a:normAutofit/>
          </a:bodyPr>
          <a:lstStyle/>
          <a:p>
            <a:r>
              <a:rPr lang="cs-CZ" dirty="0"/>
              <a:t>Firma vyrábí 2 druhy výrobků, které se liší výkonem ks/hod. </a:t>
            </a:r>
          </a:p>
          <a:p>
            <a:r>
              <a:rPr lang="cs-CZ" dirty="0"/>
              <a:t>Vypočtěte:</a:t>
            </a:r>
          </a:p>
          <a:p>
            <a:pPr marL="514350" lvl="0" indent="-514350">
              <a:buFont typeface="+mj-lt"/>
              <a:buAutoNum type="alphaLcParenR"/>
            </a:pPr>
            <a:r>
              <a:rPr lang="cs-CZ" dirty="0"/>
              <a:t>náklady na správní režii v Kč/ks, kdy k přerozdělení správní režie využijte přirážkovou metodu. Rozpočet správní režie činí 200 000 Kč a rozvrhovou základnou pro SR jsou celkové přímé mzdy.</a:t>
            </a:r>
          </a:p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9FDCFF6-1433-4BC0-9D3A-44E8B32AD5DE}"/>
              </a:ext>
            </a:extLst>
          </p:cNvPr>
          <p:cNvSpPr/>
          <p:nvPr/>
        </p:nvSpPr>
        <p:spPr>
          <a:xfrm>
            <a:off x="1047750" y="394403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tabLst>
                <a:tab pos="3365500" algn="l"/>
              </a:tabLs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celkové přímé mzdy = 25 * 1000 + 20 * 2000 = 65 000 Kč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  <a:tabLst>
                <a:tab pos="3365500" algn="l"/>
              </a:tabLs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200 000/65 000 = 3,08 Kč SR/1 Kč přímých mezd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AF446CD6-67A5-44B0-99CE-58A8FECE8F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562134"/>
              </p:ext>
            </p:extLst>
          </p:nvPr>
        </p:nvGraphicFramePr>
        <p:xfrm>
          <a:off x="2495550" y="4911884"/>
          <a:ext cx="5174615" cy="121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7541">
                  <a:extLst>
                    <a:ext uri="{9D8B030D-6E8A-4147-A177-3AD203B41FA5}">
                      <a16:colId xmlns:a16="http://schemas.microsoft.com/office/drawing/2014/main" val="3433230609"/>
                    </a:ext>
                  </a:extLst>
                </a:gridCol>
                <a:gridCol w="2517074">
                  <a:extLst>
                    <a:ext uri="{9D8B030D-6E8A-4147-A177-3AD203B41FA5}">
                      <a16:colId xmlns:a16="http://schemas.microsoft.com/office/drawing/2014/main" val="28075931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 dirty="0">
                          <a:effectLst/>
                        </a:rPr>
                        <a:t>Výrobek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>
                          <a:effectLst/>
                        </a:rPr>
                        <a:t>Náklady na správní režii Kč/ks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636698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 dirty="0">
                          <a:effectLst/>
                        </a:rPr>
                        <a:t>Výrobek 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 dirty="0">
                          <a:effectLst/>
                        </a:rPr>
                        <a:t>3,08 * 25 = 77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042944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>
                          <a:effectLst/>
                        </a:rPr>
                        <a:t>Výrobek B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 dirty="0">
                          <a:effectLst/>
                        </a:rPr>
                        <a:t>3,08 * 20 = 61,6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58867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6259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68EBD91-017D-471E-85E4-655E97219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4 – Využití všech kalkulací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8C49D70-6F46-4952-B6E2-E02A359E9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2441575"/>
          </a:xfrm>
        </p:spPr>
        <p:txBody>
          <a:bodyPr>
            <a:normAutofit/>
          </a:bodyPr>
          <a:lstStyle/>
          <a:p>
            <a:r>
              <a:rPr lang="cs-CZ" dirty="0"/>
              <a:t>Firma vyrábí 2 druhy výrobků, které se liší výkonem ks/hod. </a:t>
            </a:r>
          </a:p>
          <a:p>
            <a:r>
              <a:rPr lang="cs-CZ" dirty="0"/>
              <a:t>Vypočtěte:</a:t>
            </a:r>
          </a:p>
          <a:p>
            <a:pPr marL="514350" lvl="0" indent="-514350">
              <a:buFont typeface="+mj-lt"/>
              <a:buAutoNum type="alphaLcParenR"/>
            </a:pPr>
            <a:r>
              <a:rPr lang="cs-CZ" dirty="0"/>
              <a:t>kalkulaci celkových nákladů v Kč/ks.</a:t>
            </a:r>
          </a:p>
          <a:p>
            <a:endParaRPr lang="cs-CZ" dirty="0"/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F94C9F4D-9A35-4348-87B2-F4A7E1488E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318914"/>
              </p:ext>
            </p:extLst>
          </p:nvPr>
        </p:nvGraphicFramePr>
        <p:xfrm>
          <a:off x="1990725" y="3544093"/>
          <a:ext cx="8934452" cy="18627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5516">
                  <a:extLst>
                    <a:ext uri="{9D8B030D-6E8A-4147-A177-3AD203B41FA5}">
                      <a16:colId xmlns:a16="http://schemas.microsoft.com/office/drawing/2014/main" val="3938179128"/>
                    </a:ext>
                  </a:extLst>
                </a:gridCol>
                <a:gridCol w="1476623">
                  <a:extLst>
                    <a:ext uri="{9D8B030D-6E8A-4147-A177-3AD203B41FA5}">
                      <a16:colId xmlns:a16="http://schemas.microsoft.com/office/drawing/2014/main" val="359776882"/>
                    </a:ext>
                  </a:extLst>
                </a:gridCol>
                <a:gridCol w="1476623">
                  <a:extLst>
                    <a:ext uri="{9D8B030D-6E8A-4147-A177-3AD203B41FA5}">
                      <a16:colId xmlns:a16="http://schemas.microsoft.com/office/drawing/2014/main" val="1112488719"/>
                    </a:ext>
                  </a:extLst>
                </a:gridCol>
                <a:gridCol w="1476623">
                  <a:extLst>
                    <a:ext uri="{9D8B030D-6E8A-4147-A177-3AD203B41FA5}">
                      <a16:colId xmlns:a16="http://schemas.microsoft.com/office/drawing/2014/main" val="2611226205"/>
                    </a:ext>
                  </a:extLst>
                </a:gridCol>
                <a:gridCol w="1476623">
                  <a:extLst>
                    <a:ext uri="{9D8B030D-6E8A-4147-A177-3AD203B41FA5}">
                      <a16:colId xmlns:a16="http://schemas.microsoft.com/office/drawing/2014/main" val="1677043480"/>
                    </a:ext>
                  </a:extLst>
                </a:gridCol>
                <a:gridCol w="1312444">
                  <a:extLst>
                    <a:ext uri="{9D8B030D-6E8A-4147-A177-3AD203B41FA5}">
                      <a16:colId xmlns:a16="http://schemas.microsoft.com/office/drawing/2014/main" val="4235289860"/>
                    </a:ext>
                  </a:extLst>
                </a:gridCol>
              </a:tblGrid>
              <a:tr h="9653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 dirty="0">
                          <a:effectLst/>
                        </a:rPr>
                        <a:t>Výrobek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 dirty="0">
                          <a:effectLst/>
                        </a:rPr>
                        <a:t>Náklady na přímé mzdy Kč/ks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 dirty="0">
                          <a:effectLst/>
                        </a:rPr>
                        <a:t>Náklady na přímý materiál Kč/ks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 dirty="0">
                          <a:effectLst/>
                        </a:rPr>
                        <a:t>Náklady na výrobní režii Kč/ks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>
                          <a:effectLst/>
                        </a:rPr>
                        <a:t>Náklady na správní režii Kč/ks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>
                          <a:effectLst/>
                        </a:rPr>
                        <a:t>Celkové náklady Kč/ks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24432712"/>
                  </a:ext>
                </a:extLst>
              </a:tr>
              <a:tr h="3217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>
                          <a:effectLst/>
                        </a:rPr>
                        <a:t>Výrobek A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>
                          <a:effectLst/>
                        </a:rPr>
                        <a:t>25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>
                          <a:effectLst/>
                        </a:rPr>
                        <a:t>65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 dirty="0">
                          <a:effectLst/>
                        </a:rPr>
                        <a:t>42,86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 dirty="0">
                          <a:effectLst/>
                        </a:rPr>
                        <a:t>77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>
                          <a:effectLst/>
                        </a:rPr>
                        <a:t>209,86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49515089"/>
                  </a:ext>
                </a:extLst>
              </a:tr>
              <a:tr h="3217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>
                          <a:effectLst/>
                        </a:rPr>
                        <a:t>Výrobek B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>
                          <a:effectLst/>
                        </a:rPr>
                        <a:t>20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>
                          <a:effectLst/>
                        </a:rPr>
                        <a:t>66,50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>
                          <a:effectLst/>
                        </a:rPr>
                        <a:t>53,58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 dirty="0">
                          <a:effectLst/>
                        </a:rPr>
                        <a:t>61,6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3365500" algn="l"/>
                        </a:tabLst>
                      </a:pPr>
                      <a:r>
                        <a:rPr lang="cs-CZ" sz="2000" dirty="0">
                          <a:effectLst/>
                        </a:rPr>
                        <a:t>201,68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35160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002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96A74C-4AFD-4698-B45A-E09FA950B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5 </a:t>
            </a:r>
            <a:r>
              <a:rPr lang="cs-CZ" dirty="0"/>
              <a:t>–</a:t>
            </a:r>
            <a:r>
              <a:rPr lang="cs-CZ" b="1" dirty="0"/>
              <a:t> kalkulace přirážková 2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5B838F-26D3-4F90-97F7-E25838F53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Podnik vyrábí dva druhy nákladově různorodých výrobků. U výrobku A předpokládá výrobu 5 000 ks, u výrobku B 3 000 ks. </a:t>
            </a:r>
          </a:p>
          <a:p>
            <a:r>
              <a:rPr lang="cs-CZ" dirty="0"/>
              <a:t> Přímé náklady na 1 ks jsou následující:</a:t>
            </a:r>
          </a:p>
          <a:p>
            <a:r>
              <a:rPr lang="cs-CZ" dirty="0"/>
              <a:t>Výrobek A – přímý materiál 130 Kč, přímé mzdy 100 Kč</a:t>
            </a:r>
          </a:p>
          <a:p>
            <a:r>
              <a:rPr lang="cs-CZ" dirty="0"/>
              <a:t>Výrobek B – přímý materiál 180 Kč, přímé mzdy 130 Kč</a:t>
            </a:r>
          </a:p>
          <a:p>
            <a:r>
              <a:rPr lang="cs-CZ" dirty="0"/>
              <a:t>	</a:t>
            </a:r>
          </a:p>
          <a:p>
            <a:r>
              <a:rPr lang="cs-CZ" dirty="0"/>
              <a:t>Rozpočtovaná výrobní režie činí 1 500 000 Kč, správní režie 1 712 000 Kč.</a:t>
            </a:r>
          </a:p>
          <a:p>
            <a:r>
              <a:rPr lang="cs-CZ" dirty="0"/>
              <a:t>Rozvrhovou základnou pro obě režie jsou celkové přímé náklady na jednotku.  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Sestavte předběžnou kalkulaci ceny obou výrobků, když je marže je ve výši 10 % k celkovým nákladům.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79683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96A74C-4AFD-4698-B45A-E09FA950B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975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Příklad 5 </a:t>
            </a:r>
            <a:r>
              <a:rPr lang="cs-CZ" dirty="0"/>
              <a:t>–</a:t>
            </a:r>
            <a:r>
              <a:rPr lang="cs-CZ" b="1" dirty="0"/>
              <a:t> kalkulace přirážková 2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5B838F-26D3-4F90-97F7-E25838F53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4877"/>
            <a:ext cx="10515600" cy="2524124"/>
          </a:xfrm>
        </p:spPr>
        <p:txBody>
          <a:bodyPr>
            <a:normAutofit fontScale="40000" lnSpcReduction="20000"/>
          </a:bodyPr>
          <a:lstStyle/>
          <a:p>
            <a:r>
              <a:rPr lang="cs-CZ" sz="3400" dirty="0"/>
              <a:t>Podnik vyrábí dva druhy nákladově různorodých výrobků. U výrobku A předpokládá výrobu 5 000 ks, u výrobku B 3 000 ks. </a:t>
            </a:r>
          </a:p>
          <a:p>
            <a:r>
              <a:rPr lang="cs-CZ" sz="3400" dirty="0"/>
              <a:t> Přímé náklady na 1 ks jsou následující:</a:t>
            </a:r>
          </a:p>
          <a:p>
            <a:r>
              <a:rPr lang="cs-CZ" sz="3400" dirty="0"/>
              <a:t>Výrobek A – přímý materiál 130 Kč, přímé mzdy 100 Kč</a:t>
            </a:r>
          </a:p>
          <a:p>
            <a:r>
              <a:rPr lang="cs-CZ" sz="3400" dirty="0"/>
              <a:t>Výrobek B – přímý materiál 180 Kč, přímé mzdy 130 Kč</a:t>
            </a:r>
          </a:p>
          <a:p>
            <a:r>
              <a:rPr lang="cs-CZ" sz="3400" dirty="0"/>
              <a:t>	</a:t>
            </a:r>
          </a:p>
          <a:p>
            <a:r>
              <a:rPr lang="cs-CZ" sz="3400" dirty="0"/>
              <a:t>Rozpočtovaná výrobní režie činí 1 500 000 Kč, správní režie 1 712 000 Kč.</a:t>
            </a:r>
          </a:p>
          <a:p>
            <a:r>
              <a:rPr lang="cs-CZ" sz="3400" dirty="0"/>
              <a:t>Rozvrhovou základnou pro obě režie jsou celkové přímé náklady na jednotku.   </a:t>
            </a:r>
          </a:p>
          <a:p>
            <a:pPr marL="0" indent="0">
              <a:buNone/>
            </a:pPr>
            <a:endParaRPr lang="cs-CZ" sz="3400" dirty="0"/>
          </a:p>
          <a:p>
            <a:r>
              <a:rPr lang="cs-CZ" sz="3400" dirty="0"/>
              <a:t>Sestavte předběžnou kalkulaci ceny obou výrobků, když je marže je ve výši 10 % k celkovým nákladům.</a:t>
            </a:r>
          </a:p>
          <a:p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0306EDD3-D9B8-48C4-8B75-AE493FE0A1B2}"/>
              </a:ext>
            </a:extLst>
          </p:cNvPr>
          <p:cNvSpPr/>
          <p:nvPr/>
        </p:nvSpPr>
        <p:spPr>
          <a:xfrm>
            <a:off x="1190625" y="3249216"/>
            <a:ext cx="981075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3365500" algn="l"/>
              </a:tabLs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Řešení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  <a:tabLst>
                <a:tab pos="3365500" algn="l"/>
              </a:tabLs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  <a:tabLst>
                <a:tab pos="3365500" algn="l"/>
              </a:tabLst>
            </a:pPr>
            <a:r>
              <a:rPr lang="cs-CZ" u="sng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Přirážka výrobní režie = 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  <a:tabLst>
                <a:tab pos="3365500" algn="l"/>
              </a:tabLs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	  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  <a:tabLst>
                <a:tab pos="3365500" algn="l"/>
              </a:tabLs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RZ = (100 + 130)* 5000 + (180+130)*3000 = 2 080 000 Kč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  <a:tabLst>
                <a:tab pos="3365500" algn="l"/>
              </a:tabLs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1 500 000 / 2 080 000 = 0,72 = 72 % k přímým nákladům (VR/1 Kč přímého nákladu)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  <a:tabLst>
                <a:tab pos="3365500" algn="l"/>
              </a:tabLs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  <a:tabLst>
                <a:tab pos="3365500" algn="l"/>
              </a:tabLst>
            </a:pPr>
            <a:r>
              <a:rPr lang="cs-CZ" u="sng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Přirážka správní režie =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  <a:tabLst>
                <a:tab pos="3365500" algn="l"/>
              </a:tabLs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	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  <a:tabLst>
                <a:tab pos="3365500" algn="l"/>
              </a:tabLs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RZ = 2 080 000 Kč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  <a:tabLst>
                <a:tab pos="3365500" algn="l"/>
              </a:tabLs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1 712 000/ 2 080 000 = 0,82 = 82 % k přímým nákladům (SR/1 Kč přímého nákladu)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3462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96A74C-4AFD-4698-B45A-E09FA950B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975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Příklad 5 </a:t>
            </a:r>
            <a:r>
              <a:rPr lang="cs-CZ" dirty="0"/>
              <a:t>–</a:t>
            </a:r>
            <a:r>
              <a:rPr lang="cs-CZ" b="1" dirty="0"/>
              <a:t> kalkulace přirážková 2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5B838F-26D3-4F90-97F7-E25838F53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4877"/>
            <a:ext cx="10515600" cy="2524124"/>
          </a:xfrm>
        </p:spPr>
        <p:txBody>
          <a:bodyPr>
            <a:normAutofit fontScale="47500" lnSpcReduction="20000"/>
          </a:bodyPr>
          <a:lstStyle/>
          <a:p>
            <a:r>
              <a:rPr lang="cs-CZ" dirty="0"/>
              <a:t>Podnik vyrábí dva druhy nákladově různorodých výrobků. U výrobku A předpokládá výrobu 5 000 ks, u výrobku B 3 000 ks. </a:t>
            </a:r>
          </a:p>
          <a:p>
            <a:r>
              <a:rPr lang="cs-CZ" dirty="0"/>
              <a:t> Přímé náklady na 1 ks jsou následující:</a:t>
            </a:r>
          </a:p>
          <a:p>
            <a:r>
              <a:rPr lang="cs-CZ" dirty="0"/>
              <a:t>Výrobek A – přímý materiál 130 Kč, přímé mzdy 100 Kč</a:t>
            </a:r>
          </a:p>
          <a:p>
            <a:r>
              <a:rPr lang="cs-CZ" dirty="0"/>
              <a:t>Výrobek B – přímý materiál 180 Kč, přímé mzdy 130 Kč</a:t>
            </a:r>
          </a:p>
          <a:p>
            <a:r>
              <a:rPr lang="cs-CZ" dirty="0"/>
              <a:t>	</a:t>
            </a:r>
          </a:p>
          <a:p>
            <a:r>
              <a:rPr lang="cs-CZ" dirty="0"/>
              <a:t>Rozpočtovaná výrobní režie činí 1 500 000 Kč, správní režie 1 712 000 Kč.</a:t>
            </a:r>
          </a:p>
          <a:p>
            <a:r>
              <a:rPr lang="cs-CZ" dirty="0"/>
              <a:t>Rozvrhovou základnou pro obě režie jsou celkové přímé náklady na jednotku.  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Sestavte předběžnou kalkulaci ceny obou výrobků, když je marže je ve výši 10 % k celkovým nákladům.</a:t>
            </a:r>
          </a:p>
          <a:p>
            <a:endParaRPr lang="cs-CZ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2F676524-1EE8-4C86-B260-8DF83F5C5F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053922"/>
              </p:ext>
            </p:extLst>
          </p:nvPr>
        </p:nvGraphicFramePr>
        <p:xfrm>
          <a:off x="838200" y="3758563"/>
          <a:ext cx="10429874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6893">
                  <a:extLst>
                    <a:ext uri="{9D8B030D-6E8A-4147-A177-3AD203B41FA5}">
                      <a16:colId xmlns:a16="http://schemas.microsoft.com/office/drawing/2014/main" val="438177070"/>
                    </a:ext>
                  </a:extLst>
                </a:gridCol>
                <a:gridCol w="2606893">
                  <a:extLst>
                    <a:ext uri="{9D8B030D-6E8A-4147-A177-3AD203B41FA5}">
                      <a16:colId xmlns:a16="http://schemas.microsoft.com/office/drawing/2014/main" val="3732004397"/>
                    </a:ext>
                  </a:extLst>
                </a:gridCol>
                <a:gridCol w="2608044">
                  <a:extLst>
                    <a:ext uri="{9D8B030D-6E8A-4147-A177-3AD203B41FA5}">
                      <a16:colId xmlns:a16="http://schemas.microsoft.com/office/drawing/2014/main" val="2615050554"/>
                    </a:ext>
                  </a:extLst>
                </a:gridCol>
                <a:gridCol w="2608044">
                  <a:extLst>
                    <a:ext uri="{9D8B030D-6E8A-4147-A177-3AD203B41FA5}">
                      <a16:colId xmlns:a16="http://schemas.microsoft.com/office/drawing/2014/main" val="5806577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Řádek kalkulačního vzorce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Druh nákladu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Náklad na výrobu A (Kč/ks)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Náklad na výroba B (Kč/ks)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741738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materiál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130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180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564354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Plat zaměstnance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130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031394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Výrobní režie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0,72 * (130+100) = 165,60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0,72 * (180+130) = 223,2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267748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Σ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395,60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533,20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45939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Správní režie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0,82 * (130+100) = 188,60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0,82 * (180+130) =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254,20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715080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Σ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584,20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787,40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810493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Marže 10 %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0,1 * 584,20 = 58,42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0,1 * 787,40 = 78,74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933846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Σ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 cena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642,62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866,14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40360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776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2D1849B-2ADC-47C0-A23A-679968E489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Kalkulace dělením prostým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3E27C4FF-2F0C-4928-8534-63E350767A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9151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5C128E3-4596-4FC4-A39B-C74D72DEF2E2}"/>
              </a:ext>
            </a:extLst>
          </p:cNvPr>
          <p:cNvSpPr/>
          <p:nvPr/>
        </p:nvSpPr>
        <p:spPr>
          <a:xfrm>
            <a:off x="649184" y="272302"/>
            <a:ext cx="6096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3200" b="1" dirty="0">
                <a:solidFill>
                  <a:srgbClr val="000000"/>
                </a:solidFill>
                <a:latin typeface="Arial" panose="020B0604020202020204" pitchFamily="34" charset="0"/>
              </a:rPr>
              <a:t>K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ALKULAČNÍ METODY </a:t>
            </a:r>
            <a:r>
              <a:rPr lang="cs-CZ" sz="3200" b="1" dirty="0">
                <a:solidFill>
                  <a:srgbClr val="000000"/>
                </a:solidFill>
                <a:latin typeface="Arial" panose="020B0604020202020204" pitchFamily="34" charset="0"/>
              </a:rPr>
              <a:t>–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NÁKLADY VE VZTAHU K JEDNICI VÝKONU </a:t>
            </a: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27629A8-9A30-4C3D-8506-4994EC0666A0}"/>
              </a:ext>
            </a:extLst>
          </p:cNvPr>
          <p:cNvSpPr/>
          <p:nvPr/>
        </p:nvSpPr>
        <p:spPr>
          <a:xfrm>
            <a:off x="649184" y="1402080"/>
            <a:ext cx="951609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KALKULACE PROSTÝM DĚLENÍM</a:t>
            </a:r>
          </a:p>
          <a:p>
            <a:r>
              <a:rPr lang="cs-CZ" dirty="0"/>
              <a:t>Techniku využijeme v případě lineární závislosti nákladů při </a:t>
            </a:r>
            <a:r>
              <a:rPr lang="cs-CZ" dirty="0" err="1"/>
              <a:t>jednodruhové</a:t>
            </a:r>
            <a:r>
              <a:rPr lang="cs-CZ" dirty="0"/>
              <a:t> produkci výrobků</a:t>
            </a:r>
          </a:p>
          <a:p>
            <a:r>
              <a:rPr lang="cs-CZ" dirty="0"/>
              <a:t>či služeb. </a:t>
            </a:r>
            <a:r>
              <a:rPr lang="cs-CZ" dirty="0">
                <a:solidFill>
                  <a:srgbClr val="FF0000"/>
                </a:solidFill>
              </a:rPr>
              <a:t>Nemusíme ani dělit na náklady přímé a režijní</a:t>
            </a:r>
            <a:r>
              <a:rPr lang="cs-CZ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cs-CZ" dirty="0"/>
          </a:p>
          <a:p>
            <a:r>
              <a:rPr lang="cs-CZ" dirty="0"/>
              <a:t> V tomto případě lze náklady na jednotku </a:t>
            </a:r>
            <a:r>
              <a:rPr lang="cs-CZ" dirty="0" err="1"/>
              <a:t>nj</a:t>
            </a:r>
            <a:r>
              <a:rPr lang="cs-CZ" dirty="0"/>
              <a:t> zjistit přímo vydělením celkových</a:t>
            </a:r>
          </a:p>
          <a:p>
            <a:r>
              <a:rPr lang="cs-CZ" dirty="0"/>
              <a:t>nákladů N celkovou produkcí Q: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F34014F-13C2-482A-986C-C3F3B4E568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9300" y="2931644"/>
            <a:ext cx="2453400" cy="99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320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D8A4A5-2A7F-471E-9594-1A71535DD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 – kalkulace prostým dělením: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A18BF8-5525-459A-96EB-706A2584C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7300"/>
            <a:ext cx="10515600" cy="491966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Jsou dány následující položky výroby středně velké svíčky: </a:t>
            </a:r>
          </a:p>
          <a:p>
            <a:pPr lvl="0"/>
            <a:r>
              <a:rPr lang="cs-CZ" dirty="0"/>
              <a:t>plán výroby činí 10 000 ks, </a:t>
            </a:r>
          </a:p>
          <a:p>
            <a:pPr lvl="0"/>
            <a:r>
              <a:rPr lang="cs-CZ" dirty="0"/>
              <a:t>spotřeba materiálu činí 0,05 kg včelího vosku po 1000 Kč/kg na 1 ks, </a:t>
            </a:r>
          </a:p>
          <a:p>
            <a:pPr lvl="0"/>
            <a:r>
              <a:rPr lang="cs-CZ" dirty="0"/>
              <a:t>spotřeba času činí 18 min/ks, </a:t>
            </a:r>
          </a:p>
          <a:p>
            <a:pPr lvl="0"/>
            <a:r>
              <a:rPr lang="cs-CZ" dirty="0"/>
              <a:t>hodinový mzdový tarif = 150 Kč/hod, </a:t>
            </a:r>
          </a:p>
          <a:p>
            <a:pPr lvl="0"/>
            <a:r>
              <a:rPr lang="cs-CZ" dirty="0"/>
              <a:t>rozpočet výrobní režie = 45 000 Kč na celý plán výroby, </a:t>
            </a:r>
          </a:p>
          <a:p>
            <a:pPr lvl="0"/>
            <a:r>
              <a:rPr lang="cs-CZ" dirty="0"/>
              <a:t>rozpočet správní režie = 60 000 Kč na celý plán výroby,</a:t>
            </a:r>
          </a:p>
          <a:p>
            <a:pPr lvl="0"/>
            <a:r>
              <a:rPr lang="cs-CZ" dirty="0"/>
              <a:t>ostatní přímé náklady - odvod 34 % sociálního a zdravotního pojištění, </a:t>
            </a:r>
          </a:p>
          <a:p>
            <a:pPr lvl="0"/>
            <a:r>
              <a:rPr lang="cs-CZ" dirty="0"/>
              <a:t>marže je 30 % z úplných vlastních nákladů výkonu.</a:t>
            </a:r>
          </a:p>
          <a:p>
            <a:r>
              <a:rPr lang="cs-CZ" dirty="0"/>
              <a:t> </a:t>
            </a:r>
            <a:r>
              <a:rPr lang="cs-CZ" b="1" dirty="0"/>
              <a:t>Sestavte předběžnou kalkulaci.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9416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D8A4A5-2A7F-471E-9594-1A71535DD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Příklad 1 – kalkulace prostým dělením - řešení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A18BF8-5525-459A-96EB-706A2584C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24" y="1285875"/>
            <a:ext cx="4286250" cy="4919663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Jsou dány následující položky výroby středně velké svíčky: </a:t>
            </a:r>
          </a:p>
          <a:p>
            <a:pPr lvl="0"/>
            <a:r>
              <a:rPr lang="cs-CZ" dirty="0"/>
              <a:t>plán výroby činí 10 000 ks, </a:t>
            </a:r>
          </a:p>
          <a:p>
            <a:pPr lvl="0"/>
            <a:r>
              <a:rPr lang="cs-CZ" dirty="0"/>
              <a:t>spotřeba materiálu činí 0,05 kg včelího vosku po 1000 Kč/kg na 1 ks, </a:t>
            </a:r>
          </a:p>
          <a:p>
            <a:pPr lvl="0"/>
            <a:r>
              <a:rPr lang="cs-CZ" dirty="0"/>
              <a:t>spotřeba času činí 18 min/ks, </a:t>
            </a:r>
          </a:p>
          <a:p>
            <a:pPr lvl="0"/>
            <a:r>
              <a:rPr lang="cs-CZ" dirty="0"/>
              <a:t>hodinový mzdový tarif = 150 Kč/hod, </a:t>
            </a:r>
          </a:p>
          <a:p>
            <a:pPr lvl="0"/>
            <a:r>
              <a:rPr lang="cs-CZ" dirty="0"/>
              <a:t>rozpočet výrobní režie = 45 000 Kč na celý plán výroby, </a:t>
            </a:r>
          </a:p>
          <a:p>
            <a:pPr lvl="0"/>
            <a:r>
              <a:rPr lang="cs-CZ" dirty="0"/>
              <a:t>rozpočet správní režie = 60 000 Kč na celý plán výroby,</a:t>
            </a:r>
          </a:p>
          <a:p>
            <a:pPr lvl="0"/>
            <a:r>
              <a:rPr lang="cs-CZ" dirty="0"/>
              <a:t>ostatní přímé náklady - odvod 34 % sociálního a zdravotního pojištění, </a:t>
            </a:r>
          </a:p>
          <a:p>
            <a:pPr lvl="0"/>
            <a:r>
              <a:rPr lang="cs-CZ" dirty="0"/>
              <a:t>marže je 30 % z úplných vlastních nákladů výkonu.</a:t>
            </a:r>
          </a:p>
          <a:p>
            <a:r>
              <a:rPr lang="cs-CZ" dirty="0"/>
              <a:t> </a:t>
            </a:r>
            <a:r>
              <a:rPr lang="cs-CZ" b="1" dirty="0"/>
              <a:t>Sestavte předběžnou kalkulaci.</a:t>
            </a:r>
          </a:p>
          <a:p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598FB653-0AB6-4E1B-AD1F-1FDC851A62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962711"/>
              </p:ext>
            </p:extLst>
          </p:nvPr>
        </p:nvGraphicFramePr>
        <p:xfrm>
          <a:off x="4448174" y="914400"/>
          <a:ext cx="7581902" cy="58422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0575">
                  <a:extLst>
                    <a:ext uri="{9D8B030D-6E8A-4147-A177-3AD203B41FA5}">
                      <a16:colId xmlns:a16="http://schemas.microsoft.com/office/drawing/2014/main" val="393164038"/>
                    </a:ext>
                  </a:extLst>
                </a:gridCol>
                <a:gridCol w="2319539">
                  <a:extLst>
                    <a:ext uri="{9D8B030D-6E8A-4147-A177-3AD203B41FA5}">
                      <a16:colId xmlns:a16="http://schemas.microsoft.com/office/drawing/2014/main" val="4241256800"/>
                    </a:ext>
                  </a:extLst>
                </a:gridCol>
                <a:gridCol w="1895894">
                  <a:extLst>
                    <a:ext uri="{9D8B030D-6E8A-4147-A177-3AD203B41FA5}">
                      <a16:colId xmlns:a16="http://schemas.microsoft.com/office/drawing/2014/main" val="3872105448"/>
                    </a:ext>
                  </a:extLst>
                </a:gridCol>
                <a:gridCol w="1895894">
                  <a:extLst>
                    <a:ext uri="{9D8B030D-6E8A-4147-A177-3AD203B41FA5}">
                      <a16:colId xmlns:a16="http://schemas.microsoft.com/office/drawing/2014/main" val="1707780419"/>
                    </a:ext>
                  </a:extLst>
                </a:gridCol>
              </a:tblGrid>
              <a:tr h="8907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Řádek kalkulačního vzorce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Druh nákladu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Výpočet nakladu na jednotku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Náklad na jednotku (Kč/ks)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13679979"/>
                  </a:ext>
                </a:extLst>
              </a:tr>
              <a:tr h="4555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materiál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0,05*1000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03499812"/>
                  </a:ext>
                </a:extLst>
              </a:tr>
              <a:tr h="445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Mzda zaměstnance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150/60*18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69015520"/>
                  </a:ext>
                </a:extLst>
              </a:tr>
              <a:tr h="445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ostatní přímé náklady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0,34*45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15,3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08959471"/>
                  </a:ext>
                </a:extLst>
              </a:tr>
              <a:tr h="445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výrobní režie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45 000/10 000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4,50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26176989"/>
                  </a:ext>
                </a:extLst>
              </a:tr>
              <a:tr h="445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highlight>
                            <a:srgbClr val="00FFFF"/>
                          </a:highlight>
                        </a:rPr>
                        <a:t>Σ 1-4</a:t>
                      </a:r>
                      <a:endParaRPr lang="cs-CZ" sz="1800" dirty="0"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highlight>
                            <a:srgbClr val="00FFFF"/>
                          </a:highlight>
                        </a:rPr>
                        <a:t> vlastní náklady výroby</a:t>
                      </a:r>
                      <a:endParaRPr lang="cs-CZ" sz="1800" dirty="0"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highlight>
                            <a:srgbClr val="00FFFF"/>
                          </a:highlight>
                        </a:rPr>
                        <a:t> </a:t>
                      </a:r>
                      <a:endParaRPr lang="cs-CZ" sz="1800" dirty="0"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highlight>
                            <a:srgbClr val="00FFFF"/>
                          </a:highlight>
                        </a:rPr>
                        <a:t>114,8</a:t>
                      </a:r>
                      <a:endParaRPr lang="cs-CZ" sz="1800" dirty="0"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84218002"/>
                  </a:ext>
                </a:extLst>
              </a:tr>
              <a:tr h="445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správní režie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60 000/10 000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42294595"/>
                  </a:ext>
                </a:extLst>
              </a:tr>
              <a:tr h="445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highlight>
                            <a:srgbClr val="00FFFF"/>
                          </a:highlight>
                        </a:rPr>
                        <a:t>Σ 1-5</a:t>
                      </a:r>
                      <a:endParaRPr lang="cs-CZ" sz="1800" dirty="0"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highlight>
                            <a:srgbClr val="00FFFF"/>
                          </a:highlight>
                        </a:rPr>
                        <a:t> vlastní náklady výkonu</a:t>
                      </a:r>
                      <a:endParaRPr lang="cs-CZ" sz="1800" dirty="0"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highlight>
                            <a:srgbClr val="00FFFF"/>
                          </a:highlight>
                        </a:rPr>
                        <a:t> </a:t>
                      </a:r>
                      <a:endParaRPr lang="cs-CZ" sz="1800" dirty="0"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highlight>
                            <a:srgbClr val="00FFFF"/>
                          </a:highlight>
                        </a:rPr>
                        <a:t>120,8</a:t>
                      </a:r>
                      <a:endParaRPr lang="cs-CZ" sz="1800" dirty="0"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09161210"/>
                  </a:ext>
                </a:extLst>
              </a:tr>
              <a:tr h="445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Odbyt.režie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Není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není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38312855"/>
                  </a:ext>
                </a:extLst>
              </a:tr>
              <a:tr h="445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highlight>
                            <a:srgbClr val="00FFFF"/>
                          </a:highlight>
                        </a:rPr>
                        <a:t>Σ 1-5</a:t>
                      </a:r>
                      <a:endParaRPr lang="cs-CZ" sz="1800" dirty="0"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highlight>
                            <a:srgbClr val="00FFFF"/>
                          </a:highlight>
                        </a:rPr>
                        <a:t> úplné vlastní náklady výkonu</a:t>
                      </a:r>
                      <a:endParaRPr lang="cs-CZ" sz="1800" dirty="0"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highlight>
                            <a:srgbClr val="00FFFF"/>
                          </a:highlight>
                        </a:rPr>
                        <a:t> </a:t>
                      </a:r>
                      <a:endParaRPr lang="cs-CZ" sz="1800" dirty="0"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highlight>
                            <a:srgbClr val="00FFFF"/>
                          </a:highlight>
                        </a:rPr>
                        <a:t>120,8</a:t>
                      </a:r>
                      <a:endParaRPr lang="cs-CZ" sz="1800" dirty="0"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300759"/>
                  </a:ext>
                </a:extLst>
              </a:tr>
              <a:tr h="3843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Marže – zisková přirážka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120,8*0,3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36,22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70874769"/>
                  </a:ext>
                </a:extLst>
              </a:tr>
              <a:tr h="445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Σ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cena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157,02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17133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891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2B761D7-052D-4E73-AF0D-BFAA0A3EAA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Kalkulace přirážkou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AA23D910-CFD8-4C93-ACDD-DC784F5011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273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CDB0AEA4-9C52-41BA-A655-9944859D3B34}"/>
              </a:ext>
            </a:extLst>
          </p:cNvPr>
          <p:cNvSpPr/>
          <p:nvPr/>
        </p:nvSpPr>
        <p:spPr>
          <a:xfrm>
            <a:off x="742964" y="449337"/>
            <a:ext cx="2660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/>
              <a:t>Kalkulace přirážkou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9427CB21-9893-49E2-AA8D-72DC1586D306}"/>
              </a:ext>
            </a:extLst>
          </p:cNvPr>
          <p:cNvSpPr/>
          <p:nvPr/>
        </p:nvSpPr>
        <p:spPr>
          <a:xfrm>
            <a:off x="859528" y="1289186"/>
            <a:ext cx="1056453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Přímé náklady - vypočítáváme přímo na kalkulační jednici,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b="1" dirty="0">
                <a:solidFill>
                  <a:srgbClr val="FF0000"/>
                </a:solidFill>
              </a:rPr>
              <a:t>Režijní náklady - se zjišťují pomocí zvolené základny a zúčtovací přirážky (sazby) jako přirážka k přímým nákladům.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Základna může být: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 peněžní – přímý náklad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Naturální – spotřeba času, energie…v </a:t>
            </a:r>
            <a:r>
              <a:rPr lang="cs-CZ" sz="2200" dirty="0" err="1"/>
              <a:t>hod.,kWh</a:t>
            </a:r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Strojové přirážky – při automatizovaném provozu, (např. pražení kávy,…) sazba na 1 hod práce stroje.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DC584B78-3D2D-46DF-A18E-5F8480E231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5872" y="3943047"/>
            <a:ext cx="5295238" cy="232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52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F968398-B27E-4B3B-9E02-33F78A815D5F}"/>
              </a:ext>
            </a:extLst>
          </p:cNvPr>
          <p:cNvSpPr/>
          <p:nvPr/>
        </p:nvSpPr>
        <p:spPr>
          <a:xfrm>
            <a:off x="426948" y="333857"/>
            <a:ext cx="76787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/>
              <a:t>Kalkulace přirážková existuje ve dvou základních podobách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839E5BC-B286-4F75-9F70-7A48C3EAAC6B}"/>
              </a:ext>
            </a:extLst>
          </p:cNvPr>
          <p:cNvSpPr/>
          <p:nvPr/>
        </p:nvSpPr>
        <p:spPr>
          <a:xfrm>
            <a:off x="617517" y="1443841"/>
            <a:ext cx="9889976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kalkulace s jednou přirážkou – všechny nepřímé (režijní) náklady se rozpočítají dle jedné přirážky či sazby, je to metoda rychlejší, méně náročná, ale také méně přesná.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200" dirty="0"/>
              <a:t>kalkulace s více přirážkami – v praxi více používaná, volí se více rozvrhových základen dle místa vzniku režijního nákladu.</a:t>
            </a:r>
          </a:p>
          <a:p>
            <a:endParaRPr lang="cs-CZ" sz="2200" dirty="0"/>
          </a:p>
          <a:p>
            <a:r>
              <a:rPr lang="cs-CZ" sz="2200" dirty="0"/>
              <a:t>Postup výpočtu režijních nákladů na kalkulační jednici:</a:t>
            </a:r>
          </a:p>
          <a:p>
            <a:r>
              <a:rPr lang="cs-CZ" sz="2200" dirty="0"/>
              <a:t>1. Stanovíme rozvrhovou základnu.</a:t>
            </a:r>
          </a:p>
          <a:p>
            <a:r>
              <a:rPr lang="cs-CZ" sz="2200" dirty="0"/>
              <a:t>2. Vypočítáme výši režijní sazby.</a:t>
            </a:r>
          </a:p>
          <a:p>
            <a:r>
              <a:rPr lang="cs-CZ" sz="2200" dirty="0"/>
              <a:t>3. Rozpočítáme režijní náklady na jednotlivé typy služeb.</a:t>
            </a:r>
          </a:p>
          <a:p>
            <a:r>
              <a:rPr lang="cs-CZ" sz="2200" dirty="0"/>
              <a:t>4. Sestavíme kalkulaci uspořádáním a sečtením jednotlivých položek nákladů.</a:t>
            </a:r>
          </a:p>
        </p:txBody>
      </p:sp>
    </p:spTree>
    <p:extLst>
      <p:ext uri="{BB962C8B-B14F-4D97-AF65-F5344CB8AC3E}">
        <p14:creationId xmlns:p14="http://schemas.microsoft.com/office/powerpoint/2010/main" val="22340434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2512</Words>
  <Application>Microsoft Office PowerPoint</Application>
  <PresentationFormat>Širokoúhlá obrazovka</PresentationFormat>
  <Paragraphs>397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Wingdings</vt:lpstr>
      <vt:lpstr>Motiv Office</vt:lpstr>
      <vt:lpstr>Tutoriál 3</vt:lpstr>
      <vt:lpstr>Prezentace aplikace PowerPoint</vt:lpstr>
      <vt:lpstr>Kalkulace dělením prostým</vt:lpstr>
      <vt:lpstr>Prezentace aplikace PowerPoint</vt:lpstr>
      <vt:lpstr>Příklad 1 – kalkulace prostým dělením: </vt:lpstr>
      <vt:lpstr>Příklad 1 – kalkulace prostým dělením - řešení </vt:lpstr>
      <vt:lpstr>Kalkulace přirážkou</vt:lpstr>
      <vt:lpstr>Prezentace aplikace PowerPoint</vt:lpstr>
      <vt:lpstr>Prezentace aplikace PowerPoint</vt:lpstr>
      <vt:lpstr>Příklad č. 2 – Kalkulace přirážková</vt:lpstr>
      <vt:lpstr>Příklad č. 2 – Kalkulace přirážková -řešení</vt:lpstr>
      <vt:lpstr>Kalkulace poměrovým číslem</vt:lpstr>
      <vt:lpstr>Prezentace aplikace PowerPoint</vt:lpstr>
      <vt:lpstr>Prezentace aplikace PowerPoint</vt:lpstr>
      <vt:lpstr>Příklad 3 – kalkulace poměrovým číslem</vt:lpstr>
      <vt:lpstr>Příklad 3 – kalkulace poměrovým číslem -2</vt:lpstr>
      <vt:lpstr>dopracování</vt:lpstr>
      <vt:lpstr>Mix přístupů</vt:lpstr>
      <vt:lpstr>Příklad 4 – Využití všech kalkulací</vt:lpstr>
      <vt:lpstr>Příklad 4 – Využití všech kalkulací 2</vt:lpstr>
      <vt:lpstr>Příklad 4 – Využití všech kalkulací</vt:lpstr>
      <vt:lpstr>Příklad 4 – Využití všech kalkulací</vt:lpstr>
      <vt:lpstr>Příklad 4 – Využití všech kalkulací</vt:lpstr>
      <vt:lpstr>Příklad 5 – kalkulace přirážková 2</vt:lpstr>
      <vt:lpstr>Příklad 5 – kalkulace přirážková 2</vt:lpstr>
      <vt:lpstr>Příklad 5 – kalkulace přirážková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Tutoriál 3</dc:title>
  <dc:creator>Jarmila</dc:creator>
  <cp:lastModifiedBy>Jarmila</cp:lastModifiedBy>
  <cp:revision>9</cp:revision>
  <dcterms:created xsi:type="dcterms:W3CDTF">2024-12-04T14:17:48Z</dcterms:created>
  <dcterms:modified xsi:type="dcterms:W3CDTF">2024-12-06T12:06:08Z</dcterms:modified>
</cp:coreProperties>
</file>