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pPr/>
              <a:t>Wednesday, October 30,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289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7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5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8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5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0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643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9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1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pPr/>
              <a:t>Wednesday, October 30,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pPr/>
              <a:t>Wednesday, October 30,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31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D539A2-FE13-5015-869D-4910AF0BE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549275"/>
            <a:ext cx="6373812" cy="984885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100"/>
              <a:t>Krizové řízení v sociální sféře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15B5AF-59C3-CEB0-446F-FD1BDABBD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0575" y="549275"/>
            <a:ext cx="4498976" cy="984885"/>
          </a:xfrm>
        </p:spPr>
        <p:txBody>
          <a:bodyPr anchor="ctr">
            <a:normAutofit/>
          </a:bodyPr>
          <a:lstStyle/>
          <a:p>
            <a:pPr algn="r"/>
            <a:endParaRPr lang="cs-CZ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 descr="Auto typu SUV jedoucí při západu slunce">
            <a:extLst>
              <a:ext uri="{FF2B5EF4-FFF2-40B4-BE49-F238E27FC236}">
                <a16:creationId xmlns:a16="http://schemas.microsoft.com/office/drawing/2014/main" id="{9CD8A16F-6FDD-24C6-88DD-396D462876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596" b="25995"/>
          <a:stretch/>
        </p:blipFill>
        <p:spPr>
          <a:xfrm>
            <a:off x="20" y="2083435"/>
            <a:ext cx="12191980" cy="4774564"/>
          </a:xfrm>
          <a:custGeom>
            <a:avLst/>
            <a:gdLst/>
            <a:ahLst/>
            <a:cxnLst/>
            <a:rect l="l" t="t" r="r" b="b"/>
            <a:pathLst>
              <a:path w="12192000" h="4774564">
                <a:moveTo>
                  <a:pt x="0" y="0"/>
                </a:moveTo>
                <a:lnTo>
                  <a:pt x="12192000" y="0"/>
                </a:lnTo>
                <a:lnTo>
                  <a:pt x="12192000" y="4774564"/>
                </a:lnTo>
                <a:lnTo>
                  <a:pt x="0" y="4774564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337EA23-6703-4C96-9EEB-A408CBDD6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3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C71C9-B638-F7C9-4475-C5BED2C91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Restrukturalizace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5F472-D9DB-F82D-8449-9E9712475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597891"/>
            <a:ext cx="11090274" cy="4494933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cs-CZ" sz="2800" dirty="0"/>
              <a:t>Pokud dojde na nejhorší</a:t>
            </a:r>
          </a:p>
          <a:p>
            <a:pPr>
              <a:spcAft>
                <a:spcPts val="0"/>
              </a:spcAft>
            </a:pPr>
            <a:r>
              <a:rPr lang="cs-CZ" sz="2800" dirty="0"/>
              <a:t>Dotýká se:</a:t>
            </a:r>
          </a:p>
          <a:p>
            <a:pPr lvl="1">
              <a:spcAft>
                <a:spcPts val="0"/>
              </a:spcAft>
            </a:pPr>
            <a:r>
              <a:rPr lang="cs-CZ" sz="2400" dirty="0"/>
              <a:t>Vlastnických poměrů</a:t>
            </a:r>
          </a:p>
          <a:p>
            <a:pPr lvl="1">
              <a:spcAft>
                <a:spcPts val="0"/>
              </a:spcAft>
            </a:pPr>
            <a:r>
              <a:rPr lang="cs-CZ" sz="2400" dirty="0"/>
              <a:t>Získání dodatečných financí</a:t>
            </a:r>
          </a:p>
          <a:p>
            <a:pPr lvl="1">
              <a:spcAft>
                <a:spcPts val="0"/>
              </a:spcAft>
            </a:pPr>
            <a:r>
              <a:rPr lang="cs-CZ" sz="2400" dirty="0"/>
              <a:t>Zvýšit úsilí (vymáhání pohledávek a jejich odprodej)</a:t>
            </a:r>
          </a:p>
          <a:p>
            <a:pPr lvl="1">
              <a:spcAft>
                <a:spcPts val="0"/>
              </a:spcAft>
            </a:pPr>
            <a:r>
              <a:rPr lang="cs-CZ" sz="2400" dirty="0"/>
              <a:t>Snížení nákladů (provozních, propagačních, distribučních)</a:t>
            </a:r>
          </a:p>
          <a:p>
            <a:pPr lvl="1">
              <a:spcAft>
                <a:spcPts val="0"/>
              </a:spcAft>
            </a:pPr>
            <a:r>
              <a:rPr lang="cs-CZ" sz="2400" dirty="0"/>
              <a:t>Bankovní úvěry a splácení úvěrů (jejich změna)</a:t>
            </a:r>
          </a:p>
          <a:p>
            <a:pPr lvl="1">
              <a:spcAft>
                <a:spcPts val="0"/>
              </a:spcAft>
            </a:pPr>
            <a:r>
              <a:rPr lang="cs-CZ" sz="2400" dirty="0"/>
              <a:t>Změna produkčního portfolia</a:t>
            </a:r>
          </a:p>
          <a:p>
            <a:pPr lvl="1">
              <a:spcAft>
                <a:spcPts val="0"/>
              </a:spcAft>
            </a:pPr>
            <a:r>
              <a:rPr lang="cs-CZ" sz="2400" dirty="0"/>
              <a:t>Redukce produktů (dočasná, úplná)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267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5E639B-CBAE-9CD1-65D4-F0D6748A2C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2711B4-7C61-0541-1AD7-3DA03BA6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30992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43DA6-25B9-7E4E-F597-7EBC7620D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Podoby problémů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822228-DE02-29D5-83C7-E06656A6A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Standardní situace – očekávané bez scénáře</a:t>
            </a:r>
          </a:p>
          <a:p>
            <a:r>
              <a:rPr lang="cs-CZ" sz="3600" dirty="0"/>
              <a:t>Typové situace – očekávaná se scénářem</a:t>
            </a:r>
          </a:p>
          <a:p>
            <a:r>
              <a:rPr lang="cs-CZ" sz="3600" dirty="0"/>
              <a:t>Heuristické situace – nové a neznámé, nadstandardní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333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58804-C677-F058-7140-742CA0B21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začarovaného kruhu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8E1A16-8076-4030-9351-05F5C3765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Nekonzistentnost – spoléhání na náhody a příležitosti, chaotičnost</a:t>
            </a:r>
          </a:p>
          <a:p>
            <a:r>
              <a:rPr lang="cs-CZ" sz="3200" dirty="0"/>
              <a:t>Nedostatečná shoda – začátek komunikace</a:t>
            </a:r>
          </a:p>
          <a:p>
            <a:r>
              <a:rPr lang="cs-CZ" sz="3200" dirty="0"/>
              <a:t>Ztráta zaměření – snaha o udržení pozornosti, dělat radši méně</a:t>
            </a:r>
          </a:p>
          <a:p>
            <a:r>
              <a:rPr lang="cs-CZ" sz="3200" dirty="0"/>
              <a:t>Podnik ztrácí nervy – vyčíslení nákladů na změnu, má své opodstatnění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288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E0EC8-A15A-C01B-EFC6-B54D52455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Souhrn situací můžeme rozlišit do čtyř skupin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02C4C-6EC4-8101-0C2C-587E641EC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773383"/>
            <a:ext cx="11090274" cy="4319442"/>
          </a:xfrm>
        </p:spPr>
        <p:txBody>
          <a:bodyPr>
            <a:normAutofit/>
          </a:bodyPr>
          <a:lstStyle/>
          <a:p>
            <a:r>
              <a:rPr lang="cs-CZ" sz="3200" dirty="0"/>
              <a:t>preventivní oblasti řízení krizí </a:t>
            </a:r>
            <a:r>
              <a:rPr lang="cs-CZ" dirty="0"/>
              <a:t>(postup identifikace ohnisek krize: rozpoznat-odvrátit-realizovat-likvidovat, vytvoření krizového plánu)</a:t>
            </a:r>
          </a:p>
          <a:p>
            <a:r>
              <a:rPr lang="cs-CZ" sz="3200" dirty="0"/>
              <a:t>metodologie krizového řízení </a:t>
            </a:r>
            <a:r>
              <a:rPr lang="cs-CZ" dirty="0"/>
              <a:t>(vyhodnocení finančně-ekonomických aspektů, organizace poskytování služeb, sociálně-psychologické aspekty krizového řízení)</a:t>
            </a:r>
            <a:endParaRPr lang="cs-CZ" sz="2400" dirty="0"/>
          </a:p>
          <a:p>
            <a:r>
              <a:rPr lang="cs-CZ" sz="3200" dirty="0"/>
              <a:t>strategie restrukturalizace a diferenciace </a:t>
            </a:r>
            <a:r>
              <a:rPr lang="cs-CZ" dirty="0"/>
              <a:t>(varianty řízení, náhradní zdroje informací, zdroje analýz, možnosti inovací pro překonání krize, kvalifikace pracovníků)</a:t>
            </a:r>
          </a:p>
          <a:p>
            <a:r>
              <a:rPr lang="cs-CZ" sz="3200" dirty="0"/>
              <a:t>řešení konfliktů </a:t>
            </a:r>
            <a:r>
              <a:rPr lang="cs-CZ" dirty="0"/>
              <a:t>(zaměřuje se na řešení konfliktních situací vznikajících v oblasti marketingu, změnách v personální politice, investicích, atd.)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7325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7E104-CF14-BAB1-C5D3-CFF88D27A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v období krize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F936B-9173-3748-0A70-DB4F2201D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681019"/>
            <a:ext cx="11090274" cy="4411806"/>
          </a:xfrm>
        </p:spPr>
        <p:txBody>
          <a:bodyPr>
            <a:normAutofit/>
          </a:bodyPr>
          <a:lstStyle/>
          <a:p>
            <a:r>
              <a:rPr lang="cs-CZ" sz="3200" dirty="0"/>
              <a:t>1. etapa – Vyhlášení krizového stavu a zajištění pořádku </a:t>
            </a:r>
            <a:r>
              <a:rPr lang="cs-CZ" sz="2400" dirty="0"/>
              <a:t>(chceme krizi řešit)</a:t>
            </a:r>
          </a:p>
          <a:p>
            <a:r>
              <a:rPr lang="cs-CZ" sz="3200" dirty="0"/>
              <a:t>2. etapa – Zastavení pádu </a:t>
            </a:r>
            <a:r>
              <a:rPr lang="cs-CZ" sz="2400" dirty="0"/>
              <a:t>(zlepšení organizačního uspořádání)</a:t>
            </a:r>
          </a:p>
          <a:p>
            <a:r>
              <a:rPr lang="cs-CZ" sz="3200" dirty="0"/>
              <a:t>3. etapa – Trvalý tlak </a:t>
            </a:r>
            <a:r>
              <a:rPr lang="cs-CZ" sz="2400" dirty="0"/>
              <a:t>(forma zpětné kontroly)</a:t>
            </a:r>
          </a:p>
          <a:p>
            <a:r>
              <a:rPr lang="cs-CZ" sz="3200" dirty="0"/>
              <a:t>4. etapa – Restrukturalizace a návrat ke standardnímu řízení </a:t>
            </a:r>
            <a:r>
              <a:rPr lang="cs-CZ" sz="2400" dirty="0"/>
              <a:t>(strategický řez organizace, změna fungování organizace s orientací na trh, návrat ke standardnímu řízení)</a:t>
            </a:r>
          </a:p>
        </p:txBody>
      </p:sp>
    </p:spTree>
    <p:extLst>
      <p:ext uri="{BB962C8B-B14F-4D97-AF65-F5344CB8AC3E}">
        <p14:creationId xmlns:p14="http://schemas.microsoft.com/office/powerpoint/2010/main" val="326649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5B451-FDA3-0928-3D9F-8DE40915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změn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CFD9A8-4979-3087-4380-0E42243C0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Komunikační odpor – málo informací</a:t>
            </a:r>
          </a:p>
          <a:p>
            <a:r>
              <a:rPr lang="cs-CZ" sz="2400" dirty="0"/>
              <a:t>Status </a:t>
            </a:r>
            <a:r>
              <a:rPr lang="cs-CZ" sz="2400" dirty="0" err="1"/>
              <a:t>Qou</a:t>
            </a:r>
            <a:r>
              <a:rPr lang="cs-CZ" sz="2400" dirty="0"/>
              <a:t> – snaha o zachování stavu (strach z nového)</a:t>
            </a:r>
          </a:p>
          <a:p>
            <a:r>
              <a:rPr lang="cs-CZ" sz="2400" dirty="0"/>
              <a:t>Zvyk – malý výdej energie (rutina), strach ze změny</a:t>
            </a:r>
          </a:p>
          <a:p>
            <a:r>
              <a:rPr lang="cs-CZ" sz="2400" dirty="0"/>
              <a:t>Obavy o ztrátu statusu – navazování nových vztahů, změna spol. statusu</a:t>
            </a:r>
          </a:p>
          <a:p>
            <a:r>
              <a:rPr lang="cs-CZ" sz="2400" dirty="0"/>
              <a:t>Ekonomicky stimulovaný odpor – strach ze změny odměňování </a:t>
            </a:r>
          </a:p>
          <a:p>
            <a:r>
              <a:rPr lang="cs-CZ" sz="2400" dirty="0"/>
              <a:t>Odpor k průchodu – spokojenost se současností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239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FD1C0-7ED7-96E4-FC74-1D69B1C73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změn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8D56D-875A-9A30-A837-93199C5D2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607127"/>
            <a:ext cx="11090274" cy="4485697"/>
          </a:xfrm>
        </p:spPr>
        <p:txBody>
          <a:bodyPr>
            <a:normAutofit fontScale="77500" lnSpcReduction="20000"/>
          </a:bodyPr>
          <a:lstStyle/>
          <a:p>
            <a:r>
              <a:rPr lang="cs-CZ" sz="3200" dirty="0"/>
              <a:t>Místo zahájení změny – management a dále postupuje</a:t>
            </a:r>
          </a:p>
          <a:p>
            <a:r>
              <a:rPr lang="cs-CZ" sz="3200" dirty="0"/>
              <a:t>Komunikace – spolupráce na různých úrovních</a:t>
            </a:r>
          </a:p>
          <a:p>
            <a:r>
              <a:rPr lang="cs-CZ" sz="3200" dirty="0"/>
              <a:t>Kolektivní rozhodování – autoritativní přístup</a:t>
            </a:r>
          </a:p>
          <a:p>
            <a:r>
              <a:rPr lang="cs-CZ" sz="3200" dirty="0"/>
              <a:t>Delegování pravomocí – dle situace, předat nebo odebrat </a:t>
            </a:r>
          </a:p>
          <a:p>
            <a:r>
              <a:rPr lang="cs-CZ" sz="3200" dirty="0"/>
              <a:t>Poradenské organizace – externí poradce</a:t>
            </a:r>
          </a:p>
          <a:p>
            <a:r>
              <a:rPr lang="cs-CZ" sz="3200" dirty="0"/>
              <a:t>Počet hlavních řešených problémů – max. 7</a:t>
            </a:r>
          </a:p>
          <a:p>
            <a:r>
              <a:rPr lang="cs-CZ" sz="3200" dirty="0"/>
              <a:t>Ekonomika – zisk není tak důležitý, ale neprohlubovat krizi</a:t>
            </a:r>
          </a:p>
          <a:p>
            <a:r>
              <a:rPr lang="cs-CZ" sz="3200" dirty="0"/>
              <a:t>Organizace subjektu - zachování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301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21CC1-81F0-0BEA-5EB9-5C1DB6B83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strategií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438A1D-4099-03DC-925C-01B2FC3E3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727201"/>
            <a:ext cx="11090274" cy="4365624"/>
          </a:xfrm>
        </p:spPr>
        <p:txBody>
          <a:bodyPr>
            <a:normAutofit fontScale="92500" lnSpcReduction="20000"/>
          </a:bodyPr>
          <a:lstStyle/>
          <a:p>
            <a:r>
              <a:rPr lang="cs-CZ" sz="3000" dirty="0"/>
              <a:t>Osvěta a komunikace – informace a pochopení</a:t>
            </a:r>
          </a:p>
          <a:p>
            <a:r>
              <a:rPr lang="cs-CZ" sz="3000" dirty="0"/>
              <a:t>Participace a zapojení – zapojení do přípravy</a:t>
            </a:r>
          </a:p>
          <a:p>
            <a:r>
              <a:rPr lang="cs-CZ" sz="3000" dirty="0"/>
              <a:t>Usnadnění a podpora – výcvikové programy</a:t>
            </a:r>
          </a:p>
          <a:p>
            <a:r>
              <a:rPr lang="cs-CZ" sz="3000" dirty="0"/>
              <a:t>Vyjednávání a dohoda – požadavek na zdroje</a:t>
            </a:r>
          </a:p>
          <a:p>
            <a:r>
              <a:rPr lang="cs-CZ" sz="3000" dirty="0"/>
              <a:t>Manipulace a kooperace – skrytá manipulace (dosazování na významná místa)</a:t>
            </a:r>
          </a:p>
          <a:p>
            <a:r>
              <a:rPr lang="cs-CZ" sz="3000" dirty="0"/>
              <a:t>Explicitní a implicitní donucení – nátlak po pohrůžkou (není příliš vhodná)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712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13AD0-B544-5B23-5BF4-80E42272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6CA1AF-DCA8-1984-4DEC-42F070076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400" dirty="0"/>
              <a:t>Při vážných potížích: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Změna personální (závisí na charakteru krize)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Změna finanční (zvolit správný postup)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689319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LightSeedLeftStep">
      <a:dk1>
        <a:srgbClr val="000000"/>
      </a:dk1>
      <a:lt1>
        <a:srgbClr val="FFFFFF"/>
      </a:lt1>
      <a:dk2>
        <a:srgbClr val="242841"/>
      </a:dk2>
      <a:lt2>
        <a:srgbClr val="E7E2E8"/>
      </a:lt2>
      <a:accent1>
        <a:srgbClr val="83AD79"/>
      </a:accent1>
      <a:accent2>
        <a:srgbClr val="91AA69"/>
      </a:accent2>
      <a:accent3>
        <a:srgbClr val="A5A374"/>
      </a:accent3>
      <a:accent4>
        <a:srgbClr val="BF9C71"/>
      </a:accent4>
      <a:accent5>
        <a:srgbClr val="CA928A"/>
      </a:accent5>
      <a:accent6>
        <a:srgbClr val="C1778C"/>
      </a:accent6>
      <a:hlink>
        <a:srgbClr val="A169AE"/>
      </a:hlink>
      <a:folHlink>
        <a:srgbClr val="7F7F7F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468</Words>
  <Application>Microsoft Office PowerPoint</Application>
  <PresentationFormat>Širokoúhlá obrazovka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Sitka Heading</vt:lpstr>
      <vt:lpstr>Source Sans Pro</vt:lpstr>
      <vt:lpstr>Wingdings</vt:lpstr>
      <vt:lpstr>3DFloatVTI</vt:lpstr>
      <vt:lpstr>Krizové řízení v sociální sféře</vt:lpstr>
      <vt:lpstr>Podoby problémů</vt:lpstr>
      <vt:lpstr>Model začarovaného kruhu</vt:lpstr>
      <vt:lpstr>Souhrn situací můžeme rozlišit do čtyř skupin</vt:lpstr>
      <vt:lpstr>Postup v období krize</vt:lpstr>
      <vt:lpstr>Management změn</vt:lpstr>
      <vt:lpstr>Proces změn</vt:lpstr>
      <vt:lpstr>Typy strategií změny</vt:lpstr>
      <vt:lpstr>Proces změny</vt:lpstr>
      <vt:lpstr>Restrukturalizace </vt:lpstr>
      <vt:lpstr>        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Krizové řízení v sociální sféře</dc:title>
  <dc:creator>Petra Krejčí</dc:creator>
  <cp:lastModifiedBy>Petra Krejčí</cp:lastModifiedBy>
  <cp:revision>4</cp:revision>
  <dcterms:created xsi:type="dcterms:W3CDTF">2022-12-14T10:26:26Z</dcterms:created>
  <dcterms:modified xsi:type="dcterms:W3CDTF">2024-10-30T14:43:37Z</dcterms:modified>
</cp:coreProperties>
</file>