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36" r:id="rId2"/>
    <p:sldId id="503" r:id="rId3"/>
    <p:sldId id="505" r:id="rId4"/>
    <p:sldId id="504" r:id="rId5"/>
    <p:sldId id="352" r:id="rId6"/>
    <p:sldId id="411" r:id="rId7"/>
    <p:sldId id="412" r:id="rId8"/>
    <p:sldId id="415" r:id="rId9"/>
    <p:sldId id="381" r:id="rId10"/>
    <p:sldId id="497" r:id="rId11"/>
    <p:sldId id="502" r:id="rId12"/>
    <p:sldId id="499" r:id="rId13"/>
    <p:sldId id="500" r:id="rId14"/>
    <p:sldId id="501" r:id="rId15"/>
    <p:sldId id="489" r:id="rId16"/>
    <p:sldId id="414" r:id="rId17"/>
    <p:sldId id="34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D2DF"/>
    <a:srgbClr val="11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17" d="100"/>
          <a:sy n="117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1EE5-066C-7548-BE45-FC14B06E22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A39C-E5AA-6849-8BC9-8279B0E76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25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79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80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A39C-E5AA-6849-8BC9-8279B0E76AD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40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74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9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56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30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768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9A70-3F52-4B18-A63A-5B6B358BC79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04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nímek obrazovky, bílé, design&#10;&#10;Popis byl vytvořen automaticky">
            <a:extLst>
              <a:ext uri="{FF2B5EF4-FFF2-40B4-BE49-F238E27FC236}">
                <a16:creationId xmlns:a16="http://schemas.microsoft.com/office/drawing/2014/main" id="{E0A5454B-5962-6B4F-B72D-E59D75945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ECF6B2-5975-E759-99F2-D9B230EEB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7186" y="2870830"/>
            <a:ext cx="9144000" cy="111634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EC8730-B2E6-867D-7727-8F0A93708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386" y="4747295"/>
            <a:ext cx="9144000" cy="6752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E8CDE-E854-EF05-867D-C44C9452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54C9BB-E740-FD42-A48E-2657DC1B44B3}" type="datetimeFigureOut">
              <a:rPr lang="cs-CZ" smtClean="0"/>
              <a:pPr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4EC54C-0844-A41B-F429-EB53F7B4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14C4D3-1833-CCD2-F61D-9C670D13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7BD281-2390-7A46-B919-E294ED4A3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BD23D-D264-A81E-3BA5-6D53C4A5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C5FF7E-867A-DBB4-AADB-209A8AEA9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7712BF-17AA-FB00-4D05-06C40D49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3121AB-B5A9-BC6F-7F1E-6FD06408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A0CDD1-CE43-5F4D-12BB-671333F8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D14A5C-6F88-12D3-9392-DC81273A0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B162F2-ADD6-95BB-69C6-B9DAAEA36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9DB524-0033-D678-F335-C979A8EF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3EBAB7-1DC0-92DE-BC96-A91572B7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F9391C-0755-F8C5-1535-7F3B2E65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9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77EC7-48A5-2D29-20A5-8E1A23C9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70CBF-EB8B-A66E-4AA3-DCD8DCDA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E5E1CE-2E40-9187-43AA-18D207E3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DE459B-8C99-75F1-C0F1-CAC5B802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A7A616-6A62-CC3B-F84D-BA973C4D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5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26F3E-3BE8-50AF-B40A-13D0E38F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D38C91-6C03-E855-B480-FDB404EE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94B626-D125-3D16-68FA-A85E2871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DB80E0-4394-9AC0-C064-9C6B0133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CCBADE-5BA8-4F1A-70E6-4C6692DB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96DA1-A24D-FC1E-B6E8-568E7667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414A0-7620-1664-90F0-869CE5400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B270B3-4F87-A7BF-9492-3A4B454CF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55830C-2A0F-C383-B890-7617B887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942A45-C7FA-963B-6D76-37567853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C43432-65E2-D7F4-4222-FAECAF99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5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9D77A-F62E-07C9-9EBC-CF934EC4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37A987-9383-32EA-9AF6-44F61736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18C712-521F-454F-6EF3-CEF5F93FE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C47639-431F-C607-F616-991657B71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1C56542-52E5-A6E9-8717-9EBBC8E67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3F29BD3-3358-EA25-26A8-BFFBCFA9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B6E595-40DE-8370-8019-B83CC4DD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5A4972-2EF2-AD4B-D3A7-E5EAE95B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0A6CB-7888-A913-F40D-306B0038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647DEF-4FAD-F146-DA6F-617B8A58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8B8286-3388-CDF4-A380-D0E1369F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FC2644-D60B-C166-8097-DE41AC1A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4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1D08BC-B83E-14C8-0725-9CB1168A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4CF7AC-0FED-37B2-F83A-A37F8D53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BC6312-1880-3A6C-7DAF-031074BE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5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57734-4366-C554-99BB-92639F7E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139F3-2086-2F6E-84B2-02194A29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32C3C4-3C78-7CF3-3054-1E15F49C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D8D438-07A7-F4F9-48FE-0FCD273C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35B40C-F8B7-2562-FF90-B76B5F60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19F8CF-ADD8-452B-8925-E85BA2B6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A7B79-AC37-65DB-3145-A4DD5070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B631FB-4A8E-E69F-5F5F-91F1201CF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120516-8D0B-4170-7214-312FFD29B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A2A094-3B20-9652-D07C-4A6C2D2D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9BB-E740-FD42-A48E-2657DC1B44B3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1B7CE8-0F01-4655-B046-B7B19B41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62C19D-2931-39F3-7183-8733CAF9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281-2390-7A46-B919-E294ED4A3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Elektricky modrá, modrá, Grafika&#10;&#10;Popis byl vytvořen automaticky">
            <a:extLst>
              <a:ext uri="{FF2B5EF4-FFF2-40B4-BE49-F238E27FC236}">
                <a16:creationId xmlns:a16="http://schemas.microsoft.com/office/drawing/2014/main" id="{565688D5-7268-7510-216F-57145539A77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59F8C4-4FE5-5A9D-A488-5493D148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DC15F9-BA4E-987C-E1D0-AC1522BF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8B747-80D3-EE9E-BF02-CFF8CD62C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fld id="{3954C9BB-E740-FD42-A48E-2657DC1B44B3}" type="datetimeFigureOut">
              <a:rPr lang="cs-CZ" smtClean="0"/>
              <a:pPr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4AEAB2-1896-9041-5B23-77F0A9D3C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662D6-E04E-B294-ECC6-39140C086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fld id="{B17BD281-2390-7A46-B919-E294ED4A37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10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7.png"/><Relationship Id="rId18" Type="http://schemas.openxmlformats.org/officeDocument/2006/relationships/image" Target="../media/image52.svg"/><Relationship Id="rId3" Type="http://schemas.openxmlformats.org/officeDocument/2006/relationships/image" Target="../media/image40.png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10" Type="http://schemas.openxmlformats.org/officeDocument/2006/relationships/image" Target="../media/image46.svg"/><Relationship Id="rId19" Type="http://schemas.openxmlformats.org/officeDocument/2006/relationships/image" Target="../media/image53.png"/><Relationship Id="rId4" Type="http://schemas.openxmlformats.org/officeDocument/2006/relationships/image" Target="../media/image41.svg"/><Relationship Id="rId9" Type="http://schemas.openxmlformats.org/officeDocument/2006/relationships/image" Target="../media/image45.png"/><Relationship Id="rId14" Type="http://schemas.openxmlformats.org/officeDocument/2006/relationships/image" Target="../media/image49.sv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5136E-E2DD-DEBE-EAB0-4723B276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64" y="481136"/>
            <a:ext cx="9144000" cy="827518"/>
          </a:xfrm>
        </p:spPr>
        <p:txBody>
          <a:bodyPr>
            <a:normAutofit/>
          </a:bodyPr>
          <a:lstStyle/>
          <a:p>
            <a:pPr algn="l"/>
            <a:r>
              <a:rPr lang="cs-CZ" sz="4800" b="1">
                <a:solidFill>
                  <a:schemeClr val="bg1"/>
                </a:solidFill>
              </a:rPr>
              <a:t>Představení řešení Edmund AI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068924-CC0F-6F16-92C7-72BE00677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371" y="5667818"/>
            <a:ext cx="9144000" cy="543579"/>
          </a:xfrm>
        </p:spPr>
        <p:txBody>
          <a:bodyPr>
            <a:normAutofit/>
          </a:bodyPr>
          <a:lstStyle/>
          <a:p>
            <a:pPr algn="l"/>
            <a:r>
              <a:rPr lang="cs-CZ" sz="2800">
                <a:latin typeface="+mj-lt"/>
              </a:rPr>
              <a:t>Miroslav Marek</a:t>
            </a:r>
          </a:p>
        </p:txBody>
      </p:sp>
      <p:pic>
        <p:nvPicPr>
          <p:cNvPr id="4" name="Obrázek 3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C4654899-F58E-6720-2BF8-094E61BB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29" y="3037548"/>
            <a:ext cx="5827630" cy="34965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F16C886-A3E3-5A31-05EE-D9181619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02" y="119553"/>
            <a:ext cx="1765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F86D0B-9796-C7B3-0CE3-E32D4279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+mn-lt"/>
              </a:rPr>
              <a:t>1. Technik zadá </a:t>
            </a:r>
            <a:r>
              <a:rPr lang="cs-CZ" b="1">
                <a:solidFill>
                  <a:srgbClr val="68D2DF"/>
                </a:solidFill>
                <a:latin typeface="+mn-lt"/>
              </a:rPr>
              <a:t>otázku</a:t>
            </a:r>
          </a:p>
        </p:txBody>
      </p:sp>
      <p:pic>
        <p:nvPicPr>
          <p:cNvPr id="7" name="Obrázek 6" descr="Obsah obrázku text, software, snímek obrazovky&#10;&#10;Popis byl vytvořen automaticky">
            <a:extLst>
              <a:ext uri="{FF2B5EF4-FFF2-40B4-BE49-F238E27FC236}">
                <a16:creationId xmlns:a16="http://schemas.microsoft.com/office/drawing/2014/main" id="{3CB3AC2F-51FD-9340-3372-F3E63E54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98" y="1390650"/>
            <a:ext cx="9373004" cy="5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F86D0B-9796-C7B3-0CE3-E32D4279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+mn-lt"/>
              </a:rPr>
              <a:t>2. EDMUND analyzuje </a:t>
            </a:r>
            <a:r>
              <a:rPr lang="cs-CZ" b="1">
                <a:solidFill>
                  <a:srgbClr val="68D2DF"/>
                </a:solidFill>
                <a:latin typeface="+mn-lt"/>
              </a:rPr>
              <a:t>SQL data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758794-FB22-E01C-102B-E4359294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" r="106"/>
          <a:stretch/>
        </p:blipFill>
        <p:spPr>
          <a:xfrm>
            <a:off x="1408823" y="1389915"/>
            <a:ext cx="9374353" cy="51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F86D0B-9796-C7B3-0CE3-E32D4279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+mn-lt"/>
              </a:rPr>
              <a:t>3. EDMUND analyzuje </a:t>
            </a:r>
            <a:r>
              <a:rPr lang="cs-CZ" b="1">
                <a:solidFill>
                  <a:srgbClr val="68D2DF"/>
                </a:solidFill>
                <a:latin typeface="+mn-lt"/>
              </a:rPr>
              <a:t>PLC programy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990C24-C12C-148A-3511-B3ECDB55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" t="-90" r="-10" b="387"/>
          <a:stretch/>
        </p:blipFill>
        <p:spPr>
          <a:xfrm>
            <a:off x="1407458" y="1416668"/>
            <a:ext cx="9377083" cy="50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F86D0B-9796-C7B3-0CE3-E32D4279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+mn-lt"/>
              </a:rPr>
              <a:t>4. EDMUND analyzuje </a:t>
            </a:r>
            <a:r>
              <a:rPr lang="cs-CZ" b="1">
                <a:solidFill>
                  <a:srgbClr val="68D2DF"/>
                </a:solidFill>
                <a:latin typeface="+mn-lt"/>
              </a:rPr>
              <a:t>dokumenty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0C6669-CED2-2A7D-2571-F4869E32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31" t="4819" r="2173"/>
          <a:stretch/>
        </p:blipFill>
        <p:spPr>
          <a:xfrm>
            <a:off x="3348318" y="1916206"/>
            <a:ext cx="6871447" cy="4454482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93BBB3C6-4F5A-B066-3C87-9E7A1E45B387}"/>
              </a:ext>
            </a:extLst>
          </p:cNvPr>
          <p:cNvGrpSpPr/>
          <p:nvPr/>
        </p:nvGrpSpPr>
        <p:grpSpPr>
          <a:xfrm>
            <a:off x="1413010" y="1394474"/>
            <a:ext cx="9365979" cy="5098401"/>
            <a:chOff x="1797320" y="1272287"/>
            <a:chExt cx="9365979" cy="5098401"/>
          </a:xfrm>
        </p:grpSpPr>
        <p:pic>
          <p:nvPicPr>
            <p:cNvPr id="6" name="Obrázek 5" descr="Obsah obrázku text, software, snímek obrazovky&#10;&#10;Popis byl vytvořen automaticky">
              <a:extLst>
                <a:ext uri="{FF2B5EF4-FFF2-40B4-BE49-F238E27FC236}">
                  <a16:creationId xmlns:a16="http://schemas.microsoft.com/office/drawing/2014/main" id="{100D04CF-FF1F-0B80-168A-141D5745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7320" y="1272287"/>
              <a:ext cx="9365979" cy="5098401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6DD0ADD-F72B-685B-332E-FDD48F3A4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751" t="4388" r="107"/>
            <a:stretch/>
          </p:blipFill>
          <p:spPr>
            <a:xfrm>
              <a:off x="3508510" y="1277213"/>
              <a:ext cx="7654789" cy="4899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8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F86D0B-9796-C7B3-0CE3-E32D4279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9937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>
                <a:latin typeface="+mn-lt"/>
              </a:rPr>
              <a:t>5. EDMUND navrhuje </a:t>
            </a:r>
            <a:r>
              <a:rPr lang="cs-CZ" b="1">
                <a:solidFill>
                  <a:srgbClr val="68D2DF"/>
                </a:solidFill>
                <a:latin typeface="+mn-lt"/>
              </a:rPr>
              <a:t>kořenovou příčinu a optimální řešení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CC77DC-5D7F-B2C3-5BD8-F11B7381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8" t="-1" r="365" b="-1"/>
          <a:stretch/>
        </p:blipFill>
        <p:spPr>
          <a:xfrm>
            <a:off x="1414574" y="1511300"/>
            <a:ext cx="9362852" cy="51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CBD38-BE92-4396-065A-D9371E80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4" y="146050"/>
            <a:ext cx="10515600" cy="1325563"/>
          </a:xfrm>
        </p:spPr>
        <p:txBody>
          <a:bodyPr/>
          <a:lstStyle/>
          <a:p>
            <a:pPr>
              <a:tabLst>
                <a:tab pos="5241925" algn="l"/>
              </a:tabLst>
            </a:pPr>
            <a:r>
              <a:rPr lang="cs-CZ"/>
              <a:t>EDMUND je k dispozici v řádu minut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76D50B8-0845-C7AF-C19F-B1EAE0DF8BF4}"/>
              </a:ext>
            </a:extLst>
          </p:cNvPr>
          <p:cNvGrpSpPr/>
          <p:nvPr/>
        </p:nvGrpSpPr>
        <p:grpSpPr>
          <a:xfrm>
            <a:off x="342354" y="1894291"/>
            <a:ext cx="3787834" cy="3069418"/>
            <a:chOff x="365066" y="2698085"/>
            <a:chExt cx="3787834" cy="3069418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7A1BB178-8263-A6F6-3E1F-3C1BCDB61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499" y="2698085"/>
              <a:ext cx="3208867" cy="2266814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144BD507-D752-83AF-1027-5D61775C624D}"/>
                </a:ext>
              </a:extLst>
            </p:cNvPr>
            <p:cNvSpPr txBox="1"/>
            <p:nvPr/>
          </p:nvSpPr>
          <p:spPr>
            <a:xfrm>
              <a:off x="365066" y="5013450"/>
              <a:ext cx="378783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000">
                  <a:solidFill>
                    <a:schemeClr val="bg1"/>
                  </a:solidFill>
                </a:rPr>
                <a:t>Dokumentace</a:t>
              </a:r>
              <a:r>
                <a:rPr lang="cs-CZ" sz="3200"/>
                <a:t> </a:t>
              </a:r>
              <a:br>
                <a:rPr lang="cs-CZ" sz="3000">
                  <a:solidFill>
                    <a:schemeClr val="bg1"/>
                  </a:solidFill>
                </a:rPr>
              </a:br>
              <a:r>
                <a:rPr lang="en-US" sz="1100">
                  <a:solidFill>
                    <a:schemeClr val="bg1"/>
                  </a:solidFill>
                </a:rPr>
                <a:t>(</a:t>
              </a:r>
              <a:r>
                <a:rPr lang="en-US" sz="1100" err="1">
                  <a:solidFill>
                    <a:schemeClr val="bg1"/>
                  </a:solidFill>
                </a:rPr>
                <a:t>elektrická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schémata</a:t>
              </a:r>
              <a:r>
                <a:rPr lang="en-US" sz="1100">
                  <a:solidFill>
                    <a:schemeClr val="bg1"/>
                  </a:solidFill>
                </a:rPr>
                <a:t>, </a:t>
              </a:r>
              <a:r>
                <a:rPr lang="en-US" sz="1100" err="1">
                  <a:solidFill>
                    <a:schemeClr val="bg1"/>
                  </a:solidFill>
                </a:rPr>
                <a:t>manuály</a:t>
              </a:r>
              <a:r>
                <a:rPr lang="en-US" sz="1100">
                  <a:solidFill>
                    <a:schemeClr val="bg1"/>
                  </a:solidFill>
                </a:rPr>
                <a:t>, </a:t>
              </a:r>
              <a:r>
                <a:rPr lang="en-US" sz="1100" err="1">
                  <a:solidFill>
                    <a:schemeClr val="bg1"/>
                  </a:solidFill>
                </a:rPr>
                <a:t>technická</a:t>
              </a:r>
              <a:r>
                <a:rPr lang="en-US" sz="1100">
                  <a:solidFill>
                    <a:schemeClr val="bg1"/>
                  </a:solidFill>
                </a:rPr>
                <a:t> data)</a:t>
              </a:r>
              <a:endParaRPr lang="en-US" sz="30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C0A431-F20D-2E0C-E31C-4BBC6DEEE2FA}"/>
              </a:ext>
            </a:extLst>
          </p:cNvPr>
          <p:cNvGrpSpPr/>
          <p:nvPr/>
        </p:nvGrpSpPr>
        <p:grpSpPr>
          <a:xfrm>
            <a:off x="8435346" y="1894291"/>
            <a:ext cx="3208867" cy="3214973"/>
            <a:chOff x="4491566" y="2044700"/>
            <a:chExt cx="3208867" cy="3214973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675C403D-5ED5-F14B-9061-8A5299F6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1566" y="2044700"/>
              <a:ext cx="3208867" cy="24066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5C06F39A-744C-C6E7-C1A3-1662D365E219}"/>
                </a:ext>
              </a:extLst>
            </p:cNvPr>
            <p:cNvSpPr txBox="1"/>
            <p:nvPr/>
          </p:nvSpPr>
          <p:spPr>
            <a:xfrm>
              <a:off x="4868014" y="4536398"/>
              <a:ext cx="2455969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000">
                  <a:solidFill>
                    <a:schemeClr val="bg1"/>
                  </a:solidFill>
                </a:rPr>
                <a:t>Data</a:t>
              </a:r>
              <a:br>
                <a:rPr lang="cs-CZ" sz="3000">
                  <a:solidFill>
                    <a:schemeClr val="bg1"/>
                  </a:solidFill>
                </a:rPr>
              </a:br>
              <a:r>
                <a:rPr lang="cs-CZ" sz="1100">
                  <a:solidFill>
                    <a:schemeClr val="bg1"/>
                  </a:solidFill>
                </a:rPr>
                <a:t>(SQL, MES, ERP, IIOT atd.)</a:t>
              </a:r>
              <a:endParaRPr lang="en-US" sz="30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256C430-D2E1-0A79-35F3-C7693F90B249}"/>
              </a:ext>
            </a:extLst>
          </p:cNvPr>
          <p:cNvGrpSpPr/>
          <p:nvPr/>
        </p:nvGrpSpPr>
        <p:grpSpPr>
          <a:xfrm>
            <a:off x="4422216" y="3077375"/>
            <a:ext cx="3347567" cy="3191119"/>
            <a:chOff x="8476133" y="2190750"/>
            <a:chExt cx="3347567" cy="3191119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0001D1DC-FFEB-01A6-5567-EC502711E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6133" y="2190750"/>
              <a:ext cx="3347567" cy="2427217"/>
            </a:xfrm>
            <a:prstGeom prst="rect">
              <a:avLst/>
            </a:prstGeom>
          </p:spPr>
        </p:pic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5D02F865-C38D-373B-3ECC-56C53FB2B1E0}"/>
                </a:ext>
              </a:extLst>
            </p:cNvPr>
            <p:cNvSpPr txBox="1"/>
            <p:nvPr/>
          </p:nvSpPr>
          <p:spPr>
            <a:xfrm>
              <a:off x="8921931" y="4643205"/>
              <a:ext cx="24559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000">
                  <a:solidFill>
                    <a:schemeClr val="bg1"/>
                  </a:solidFill>
                </a:rPr>
                <a:t>Programy</a:t>
              </a:r>
              <a:br>
                <a:rPr lang="cs-CZ" sz="3000">
                  <a:solidFill>
                    <a:schemeClr val="bg1"/>
                  </a:solidFill>
                </a:rPr>
              </a:br>
              <a:r>
                <a:rPr lang="cs-CZ" sz="1100">
                  <a:solidFill>
                    <a:schemeClr val="bg1"/>
                  </a:solidFill>
                </a:rPr>
                <a:t>(</a:t>
              </a:r>
              <a:r>
                <a:rPr lang="cs-CZ" sz="1100" err="1">
                  <a:solidFill>
                    <a:schemeClr val="bg1"/>
                  </a:solidFill>
                </a:rPr>
                <a:t>tia-portal</a:t>
              </a:r>
              <a:r>
                <a:rPr lang="cs-CZ" sz="1100">
                  <a:solidFill>
                    <a:schemeClr val="bg1"/>
                  </a:solidFill>
                </a:rPr>
                <a:t>, b</a:t>
              </a:r>
              <a:r>
                <a:rPr lang="en-US" sz="1100">
                  <a:solidFill>
                    <a:schemeClr val="bg1"/>
                  </a:solidFill>
                </a:rPr>
                <a:t>&amp;</a:t>
              </a:r>
              <a:r>
                <a:rPr lang="cs-CZ" sz="1100" err="1">
                  <a:solidFill>
                    <a:schemeClr val="bg1"/>
                  </a:solidFill>
                </a:rPr>
                <a:t>r</a:t>
              </a:r>
              <a:r>
                <a:rPr lang="cs-CZ" sz="1100">
                  <a:solidFill>
                    <a:schemeClr val="bg1"/>
                  </a:solidFill>
                </a:rPr>
                <a:t>, atd.)</a:t>
              </a:r>
              <a:endParaRPr lang="en-US" sz="3000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2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4BC11268-E8B8-5F13-F458-F4A47D691E1C}"/>
              </a:ext>
            </a:extLst>
          </p:cNvPr>
          <p:cNvSpPr/>
          <p:nvPr/>
        </p:nvSpPr>
        <p:spPr>
          <a:xfrm flipV="1">
            <a:off x="11035036" y="5960594"/>
            <a:ext cx="107358" cy="18686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A92F2A-3F61-82A1-F98B-45139163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77" y="1378403"/>
            <a:ext cx="11035036" cy="458219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B562243-2419-E1E0-2806-5287BDB416A4}"/>
              </a:ext>
            </a:extLst>
          </p:cNvPr>
          <p:cNvSpPr txBox="1">
            <a:spLocks/>
          </p:cNvSpPr>
          <p:nvPr/>
        </p:nvSpPr>
        <p:spPr>
          <a:xfrm>
            <a:off x="272010" y="311872"/>
            <a:ext cx="10515600" cy="75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chemeClr val="bg1"/>
                </a:solidFill>
                <a:latin typeface="+mn-lt"/>
              </a:rPr>
              <a:t>Edmund pracuje s vašimi daty bezpečně</a:t>
            </a:r>
          </a:p>
        </p:txBody>
      </p:sp>
    </p:spTree>
    <p:extLst>
      <p:ext uri="{BB962C8B-B14F-4D97-AF65-F5344CB8AC3E}">
        <p14:creationId xmlns:p14="http://schemas.microsoft.com/office/powerpoint/2010/main" val="29909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27811E4-71EC-05E4-7AA4-0985BB47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49" y="1803108"/>
            <a:ext cx="5827630" cy="34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F11B7-04D7-FE43-08A3-E4F619E4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Úvod do umělé inteligence (AI)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EEA5B1-F785-C004-3894-77D7E146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Co je AI? (Definice, základní principy)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Historie AI v průmyslu (stručně)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Současné trendy (Proč je AI důležitá právě teď?)</a:t>
            </a:r>
          </a:p>
          <a:p>
            <a:pPr>
              <a:lnSpc>
                <a:spcPct val="200000"/>
              </a:lnSpc>
            </a:pPr>
            <a:endParaRPr lang="cs-CZ" sz="3200" dirty="0">
              <a:solidFill>
                <a:srgbClr val="68D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B0C3B-B197-1883-16CF-6897B740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Klíčové oblasti využití AI v průmyslu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74DC6-0A30-6E60-4319-124F1747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Automatizace procesů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Robotika a autonomní systémy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Prediktivní analýza (Predikce poptávky, údržby)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Kvalitativní kontrola (Kontrola kvality výrobků pomocí AI)</a:t>
            </a:r>
          </a:p>
          <a:p>
            <a:pPr>
              <a:lnSpc>
                <a:spcPct val="200000"/>
              </a:lnSpc>
            </a:pPr>
            <a:endParaRPr lang="cs-CZ" sz="3200" dirty="0">
              <a:solidFill>
                <a:srgbClr val="68D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5CDBC-1A42-2D05-7A6A-609AFA8F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Metody AI využívané v průmyslu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9E473-F094-77F4-BDEF-D7CDB3CC9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Strojové učení (</a:t>
            </a:r>
            <a:r>
              <a:rPr lang="cs-CZ" sz="3200" dirty="0" err="1">
                <a:solidFill>
                  <a:srgbClr val="68D2DF"/>
                </a:solidFill>
              </a:rPr>
              <a:t>Machine</a:t>
            </a:r>
            <a:r>
              <a:rPr lang="cs-CZ" sz="3200" dirty="0">
                <a:solidFill>
                  <a:srgbClr val="68D2DF"/>
                </a:solidFill>
              </a:rPr>
              <a:t> Learning)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Zpracování přirozeného jazyka (Natural </a:t>
            </a:r>
            <a:r>
              <a:rPr lang="cs-CZ" sz="3200" dirty="0" err="1">
                <a:solidFill>
                  <a:srgbClr val="68D2DF"/>
                </a:solidFill>
              </a:rPr>
              <a:t>Language</a:t>
            </a:r>
            <a:r>
              <a:rPr lang="cs-CZ" sz="3200" dirty="0">
                <a:solidFill>
                  <a:srgbClr val="68D2DF"/>
                </a:solidFill>
              </a:rPr>
              <a:t> </a:t>
            </a:r>
            <a:r>
              <a:rPr lang="cs-CZ" sz="3200" dirty="0" err="1">
                <a:solidFill>
                  <a:srgbClr val="68D2DF"/>
                </a:solidFill>
              </a:rPr>
              <a:t>Processing</a:t>
            </a:r>
            <a:r>
              <a:rPr lang="cs-CZ" sz="3200" dirty="0">
                <a:solidFill>
                  <a:srgbClr val="68D2DF"/>
                </a:solidFill>
              </a:rPr>
              <a:t>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Počítačové vidění (</a:t>
            </a:r>
            <a:r>
              <a:rPr lang="cs-CZ" sz="3200" dirty="0" err="1">
                <a:solidFill>
                  <a:srgbClr val="68D2DF"/>
                </a:solidFill>
              </a:rPr>
              <a:t>Computer</a:t>
            </a:r>
            <a:r>
              <a:rPr lang="cs-CZ" sz="3200" dirty="0">
                <a:solidFill>
                  <a:srgbClr val="68D2DF"/>
                </a:solidFill>
              </a:rPr>
              <a:t> Vision)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68D2DF"/>
                </a:solidFill>
              </a:rPr>
              <a:t>Autonomní systémy (Řízení bez zásahu člověka)</a:t>
            </a:r>
          </a:p>
          <a:p>
            <a:pPr>
              <a:lnSpc>
                <a:spcPct val="200000"/>
              </a:lnSpc>
            </a:pPr>
            <a:endParaRPr lang="cs-CZ" sz="3200" dirty="0">
              <a:solidFill>
                <a:srgbClr val="68D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ovéPole 144">
            <a:extLst>
              <a:ext uri="{FF2B5EF4-FFF2-40B4-BE49-F238E27FC236}">
                <a16:creationId xmlns:a16="http://schemas.microsoft.com/office/drawing/2014/main" id="{91A310A1-D489-6E54-7EFC-B0C52FD5A716}"/>
              </a:ext>
            </a:extLst>
          </p:cNvPr>
          <p:cNvSpPr txBox="1"/>
          <p:nvPr/>
        </p:nvSpPr>
        <p:spPr>
          <a:xfrm>
            <a:off x="3678860" y="473198"/>
            <a:ext cx="5291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68D2DF"/>
                </a:solidFill>
              </a:rPr>
              <a:t>propojení všech databázových systémů firmy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68D2DF"/>
                </a:solidFill>
              </a:rPr>
              <a:t>jedinečné propojení know-how a 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68D2DF"/>
                </a:solidFill>
              </a:rPr>
              <a:t>hledání souvislostí 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68D2DF"/>
                </a:solidFill>
              </a:rPr>
              <a:t>bezpečnost dat</a:t>
            </a:r>
          </a:p>
        </p:txBody>
      </p: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886CC448-3F4D-15B8-EC1E-25FA4F61AFEB}"/>
              </a:ext>
            </a:extLst>
          </p:cNvPr>
          <p:cNvGrpSpPr/>
          <p:nvPr/>
        </p:nvGrpSpPr>
        <p:grpSpPr>
          <a:xfrm>
            <a:off x="695272" y="3805220"/>
            <a:ext cx="2038329" cy="2170017"/>
            <a:chOff x="1901242" y="4013271"/>
            <a:chExt cx="2038329" cy="2170017"/>
          </a:xfrm>
        </p:grpSpPr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D9FB4750-A501-EADF-ACCC-C98F2A5D8CE4}"/>
                </a:ext>
              </a:extLst>
            </p:cNvPr>
            <p:cNvSpPr txBox="1"/>
            <p:nvPr/>
          </p:nvSpPr>
          <p:spPr>
            <a:xfrm>
              <a:off x="2496810" y="4013271"/>
              <a:ext cx="8523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Data</a:t>
              </a:r>
            </a:p>
          </p:txBody>
        </p: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417D8861-9279-D10C-55A8-FAE1DAE49113}"/>
                </a:ext>
              </a:extLst>
            </p:cNvPr>
            <p:cNvGrpSpPr/>
            <p:nvPr/>
          </p:nvGrpSpPr>
          <p:grpSpPr>
            <a:xfrm>
              <a:off x="1901242" y="4300963"/>
              <a:ext cx="947543" cy="1045643"/>
              <a:chOff x="1508294" y="4419161"/>
              <a:chExt cx="947543" cy="1045643"/>
            </a:xfrm>
          </p:grpSpPr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34008947-DE6D-8007-1556-6D00D132A059}"/>
                  </a:ext>
                </a:extLst>
              </p:cNvPr>
              <p:cNvSpPr txBox="1"/>
              <p:nvPr/>
            </p:nvSpPr>
            <p:spPr>
              <a:xfrm>
                <a:off x="1508294" y="5126250"/>
                <a:ext cx="900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>
                    <a:solidFill>
                      <a:schemeClr val="bg1"/>
                    </a:solidFill>
                  </a:rPr>
                  <a:t>Strojové</a:t>
                </a:r>
              </a:p>
            </p:txBody>
          </p:sp>
          <p:pic>
            <p:nvPicPr>
              <p:cNvPr id="50" name="Grafický objekt 49" descr="Robotická ruka obrys">
                <a:extLst>
                  <a:ext uri="{FF2B5EF4-FFF2-40B4-BE49-F238E27FC236}">
                    <a16:creationId xmlns:a16="http://schemas.microsoft.com/office/drawing/2014/main" id="{4F3BC9F8-730F-E716-8D12-E6A1A377C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55837" y="4419161"/>
                <a:ext cx="900000" cy="900000"/>
              </a:xfrm>
              <a:prstGeom prst="rect">
                <a:avLst/>
              </a:prstGeom>
            </p:spPr>
          </p:pic>
        </p:grpSp>
        <p:grpSp>
          <p:nvGrpSpPr>
            <p:cNvPr id="129" name="Skupina 128">
              <a:extLst>
                <a:ext uri="{FF2B5EF4-FFF2-40B4-BE49-F238E27FC236}">
                  <a16:creationId xmlns:a16="http://schemas.microsoft.com/office/drawing/2014/main" id="{ADD59B5E-D077-0F8E-184A-004A8ED020BC}"/>
                </a:ext>
              </a:extLst>
            </p:cNvPr>
            <p:cNvGrpSpPr/>
            <p:nvPr/>
          </p:nvGrpSpPr>
          <p:grpSpPr>
            <a:xfrm>
              <a:off x="3015902" y="4330771"/>
              <a:ext cx="923669" cy="1124574"/>
              <a:chOff x="3360607" y="4381127"/>
              <a:chExt cx="923669" cy="1124574"/>
            </a:xfrm>
          </p:grpSpPr>
          <p:pic>
            <p:nvPicPr>
              <p:cNvPr id="42" name="Grafický objekt 41" descr="Databáze obrys">
                <a:extLst>
                  <a:ext uri="{FF2B5EF4-FFF2-40B4-BE49-F238E27FC236}">
                    <a16:creationId xmlns:a16="http://schemas.microsoft.com/office/drawing/2014/main" id="{5B45917C-8E4D-2FEC-62FB-96BC50023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69876" y="438112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9C8C0FB0-11DF-8EB1-C39C-08C3C5083DEA}"/>
                  </a:ext>
                </a:extLst>
              </p:cNvPr>
              <p:cNvSpPr txBox="1"/>
              <p:nvPr/>
            </p:nvSpPr>
            <p:spPr>
              <a:xfrm>
                <a:off x="3360607" y="5167147"/>
                <a:ext cx="900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>
                    <a:solidFill>
                      <a:schemeClr val="bg1"/>
                    </a:solidFill>
                  </a:rPr>
                  <a:t>MES</a:t>
                </a:r>
              </a:p>
            </p:txBody>
          </p:sp>
        </p:grpSp>
        <p:grpSp>
          <p:nvGrpSpPr>
            <p:cNvPr id="128" name="Skupina 127">
              <a:extLst>
                <a:ext uri="{FF2B5EF4-FFF2-40B4-BE49-F238E27FC236}">
                  <a16:creationId xmlns:a16="http://schemas.microsoft.com/office/drawing/2014/main" id="{687D7739-8259-D2D7-1529-45D83324FD17}"/>
                </a:ext>
              </a:extLst>
            </p:cNvPr>
            <p:cNvGrpSpPr/>
            <p:nvPr/>
          </p:nvGrpSpPr>
          <p:grpSpPr>
            <a:xfrm>
              <a:off x="2441984" y="5187094"/>
              <a:ext cx="990502" cy="996194"/>
              <a:chOff x="2421916" y="5319161"/>
              <a:chExt cx="990502" cy="996194"/>
            </a:xfrm>
          </p:grpSpPr>
          <p:pic>
            <p:nvPicPr>
              <p:cNvPr id="36" name="Grafický objekt 35" descr="Výzkum obrys">
                <a:extLst>
                  <a:ext uri="{FF2B5EF4-FFF2-40B4-BE49-F238E27FC236}">
                    <a16:creationId xmlns:a16="http://schemas.microsoft.com/office/drawing/2014/main" id="{728C6823-545A-7E48-E301-97141C5E1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98018" y="531916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496AF9A6-E379-3EA1-6AF1-ED1BB166B088}"/>
                  </a:ext>
                </a:extLst>
              </p:cNvPr>
              <p:cNvSpPr txBox="1"/>
              <p:nvPr/>
            </p:nvSpPr>
            <p:spPr>
              <a:xfrm>
                <a:off x="2421916" y="5976801"/>
                <a:ext cx="900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>
                    <a:solidFill>
                      <a:schemeClr val="bg1"/>
                    </a:solidFill>
                  </a:rPr>
                  <a:t>ERP</a:t>
                </a:r>
              </a:p>
            </p:txBody>
          </p:sp>
        </p:grp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5BB99B3B-A2C3-DCA3-8959-7918D3C3A158}"/>
              </a:ext>
            </a:extLst>
          </p:cNvPr>
          <p:cNvGrpSpPr/>
          <p:nvPr/>
        </p:nvGrpSpPr>
        <p:grpSpPr>
          <a:xfrm>
            <a:off x="518224" y="333160"/>
            <a:ext cx="2172288" cy="2675914"/>
            <a:chOff x="1322067" y="578576"/>
            <a:chExt cx="2172288" cy="2675914"/>
          </a:xfrm>
        </p:grpSpPr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2707090A-9A9F-3ED9-A69A-B4B29B260524}"/>
                </a:ext>
              </a:extLst>
            </p:cNvPr>
            <p:cNvSpPr txBox="1"/>
            <p:nvPr/>
          </p:nvSpPr>
          <p:spPr>
            <a:xfrm>
              <a:off x="1528104" y="578576"/>
              <a:ext cx="18761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Dokumentace</a:t>
              </a:r>
            </a:p>
          </p:txBody>
        </p: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C83127E1-4601-563A-08A0-135362CC273B}"/>
                </a:ext>
              </a:extLst>
            </p:cNvPr>
            <p:cNvGrpSpPr/>
            <p:nvPr/>
          </p:nvGrpSpPr>
          <p:grpSpPr>
            <a:xfrm>
              <a:off x="1322067" y="916197"/>
              <a:ext cx="2172288" cy="2338293"/>
              <a:chOff x="1322067" y="1113113"/>
              <a:chExt cx="2172288" cy="2338293"/>
            </a:xfrm>
          </p:grpSpPr>
          <p:grpSp>
            <p:nvGrpSpPr>
              <p:cNvPr id="60" name="Skupina 59">
                <a:extLst>
                  <a:ext uri="{FF2B5EF4-FFF2-40B4-BE49-F238E27FC236}">
                    <a16:creationId xmlns:a16="http://schemas.microsoft.com/office/drawing/2014/main" id="{AC02B789-998F-8506-CFC4-9CB583C2920C}"/>
                  </a:ext>
                </a:extLst>
              </p:cNvPr>
              <p:cNvGrpSpPr/>
              <p:nvPr/>
            </p:nvGrpSpPr>
            <p:grpSpPr>
              <a:xfrm>
                <a:off x="1445042" y="2260407"/>
                <a:ext cx="946562" cy="1172204"/>
                <a:chOff x="1235490" y="2229687"/>
                <a:chExt cx="946562" cy="1172204"/>
              </a:xfrm>
            </p:grpSpPr>
            <p:pic>
              <p:nvPicPr>
                <p:cNvPr id="21" name="Grafický objekt 20" descr="Otevřená kniha obrys">
                  <a:extLst>
                    <a:ext uri="{FF2B5EF4-FFF2-40B4-BE49-F238E27FC236}">
                      <a16:creationId xmlns:a16="http://schemas.microsoft.com/office/drawing/2014/main" id="{1BAC9BBE-3D83-2C5E-4AC0-FD14394910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7652" y="2229687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5" name="TextovéPole 54">
                  <a:extLst>
                    <a:ext uri="{FF2B5EF4-FFF2-40B4-BE49-F238E27FC236}">
                      <a16:creationId xmlns:a16="http://schemas.microsoft.com/office/drawing/2014/main" id="{E807200F-234B-CB33-4A32-0FE0C8DCC7A2}"/>
                    </a:ext>
                  </a:extLst>
                </p:cNvPr>
                <p:cNvSpPr txBox="1"/>
                <p:nvPr/>
              </p:nvSpPr>
              <p:spPr>
                <a:xfrm>
                  <a:off x="1235490" y="3063337"/>
                  <a:ext cx="900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>
                      <a:solidFill>
                        <a:schemeClr val="bg1"/>
                      </a:solidFill>
                    </a:rPr>
                    <a:t>Strojní</a:t>
                  </a:r>
                </a:p>
              </p:txBody>
            </p:sp>
          </p:grpSp>
          <p:grpSp>
            <p:nvGrpSpPr>
              <p:cNvPr id="57" name="Skupina 56">
                <a:extLst>
                  <a:ext uri="{FF2B5EF4-FFF2-40B4-BE49-F238E27FC236}">
                    <a16:creationId xmlns:a16="http://schemas.microsoft.com/office/drawing/2014/main" id="{03081A6D-1F1D-F8DF-6509-796A32C73C94}"/>
                  </a:ext>
                </a:extLst>
              </p:cNvPr>
              <p:cNvGrpSpPr/>
              <p:nvPr/>
            </p:nvGrpSpPr>
            <p:grpSpPr>
              <a:xfrm>
                <a:off x="2465164" y="2233891"/>
                <a:ext cx="1029191" cy="1217515"/>
                <a:chOff x="2452924" y="2312842"/>
                <a:chExt cx="1029191" cy="1217515"/>
              </a:xfrm>
            </p:grpSpPr>
            <p:pic>
              <p:nvPicPr>
                <p:cNvPr id="17" name="Grafický objekt 16" descr="Knihy obrys">
                  <a:extLst>
                    <a:ext uri="{FF2B5EF4-FFF2-40B4-BE49-F238E27FC236}">
                      <a16:creationId xmlns:a16="http://schemas.microsoft.com/office/drawing/2014/main" id="{D7A8F15B-98DF-2C94-386A-3A38B8744E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8538" y="231284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6" name="TextovéPole 55">
                  <a:extLst>
                    <a:ext uri="{FF2B5EF4-FFF2-40B4-BE49-F238E27FC236}">
                      <a16:creationId xmlns:a16="http://schemas.microsoft.com/office/drawing/2014/main" id="{EB50906B-C661-9010-B512-5F758ED88D12}"/>
                    </a:ext>
                  </a:extLst>
                </p:cNvPr>
                <p:cNvSpPr txBox="1"/>
                <p:nvPr/>
              </p:nvSpPr>
              <p:spPr>
                <a:xfrm>
                  <a:off x="2452924" y="3191803"/>
                  <a:ext cx="1029191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>
                      <a:solidFill>
                        <a:schemeClr val="bg1"/>
                      </a:solidFill>
                    </a:rPr>
                    <a:t>Procesů</a:t>
                  </a:r>
                </a:p>
              </p:txBody>
            </p:sp>
          </p:grpSp>
          <p:grpSp>
            <p:nvGrpSpPr>
              <p:cNvPr id="59" name="Skupina 58">
                <a:extLst>
                  <a:ext uri="{FF2B5EF4-FFF2-40B4-BE49-F238E27FC236}">
                    <a16:creationId xmlns:a16="http://schemas.microsoft.com/office/drawing/2014/main" id="{E217DC8E-F712-1301-9339-69235201E79D}"/>
                  </a:ext>
                </a:extLst>
              </p:cNvPr>
              <p:cNvGrpSpPr/>
              <p:nvPr/>
            </p:nvGrpSpPr>
            <p:grpSpPr>
              <a:xfrm>
                <a:off x="1322067" y="1113113"/>
                <a:ext cx="1290516" cy="1166003"/>
                <a:chOff x="1322067" y="1113113"/>
                <a:chExt cx="1290516" cy="1166003"/>
              </a:xfrm>
            </p:grpSpPr>
            <p:pic>
              <p:nvPicPr>
                <p:cNvPr id="19" name="Grafický objekt 18" descr="Knihy na polici obrys">
                  <a:extLst>
                    <a:ext uri="{FF2B5EF4-FFF2-40B4-BE49-F238E27FC236}">
                      <a16:creationId xmlns:a16="http://schemas.microsoft.com/office/drawing/2014/main" id="{82324DC1-8C49-FE53-13A6-DFBF64623C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9115" y="111311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8" name="TextovéPole 57">
                  <a:extLst>
                    <a:ext uri="{FF2B5EF4-FFF2-40B4-BE49-F238E27FC236}">
                      <a16:creationId xmlns:a16="http://schemas.microsoft.com/office/drawing/2014/main" id="{87FD4FEF-4FC9-FA3C-75B5-220D7DDA8665}"/>
                    </a:ext>
                  </a:extLst>
                </p:cNvPr>
                <p:cNvSpPr txBox="1"/>
                <p:nvPr/>
              </p:nvSpPr>
              <p:spPr>
                <a:xfrm>
                  <a:off x="1322067" y="1940562"/>
                  <a:ext cx="129051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>
                      <a:solidFill>
                        <a:schemeClr val="bg1"/>
                      </a:solidFill>
                    </a:rPr>
                    <a:t>Technologií</a:t>
                  </a:r>
                </a:p>
              </p:txBody>
            </p:sp>
          </p:grpSp>
        </p:grpSp>
      </p:grpSp>
      <p:grpSp>
        <p:nvGrpSpPr>
          <p:cNvPr id="132" name="Skupina 131">
            <a:extLst>
              <a:ext uri="{FF2B5EF4-FFF2-40B4-BE49-F238E27FC236}">
                <a16:creationId xmlns:a16="http://schemas.microsoft.com/office/drawing/2014/main" id="{F08EAC10-BFE6-79F3-1FA7-26F5DBA4F6E6}"/>
              </a:ext>
            </a:extLst>
          </p:cNvPr>
          <p:cNvGrpSpPr/>
          <p:nvPr/>
        </p:nvGrpSpPr>
        <p:grpSpPr>
          <a:xfrm>
            <a:off x="4839920" y="4739640"/>
            <a:ext cx="2237536" cy="1809097"/>
            <a:chOff x="5021214" y="4923628"/>
            <a:chExt cx="2237536" cy="1809097"/>
          </a:xfrm>
        </p:grpSpPr>
        <p:pic>
          <p:nvPicPr>
            <p:cNvPr id="8" name="Grafický objekt 7" descr="Aspirace obrys">
              <a:extLst>
                <a:ext uri="{FF2B5EF4-FFF2-40B4-BE49-F238E27FC236}">
                  <a16:creationId xmlns:a16="http://schemas.microsoft.com/office/drawing/2014/main" id="{C6C1271C-D295-0574-D4F3-A0A1B914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68879" y="5642853"/>
              <a:ext cx="1089871" cy="1089871"/>
            </a:xfrm>
            <a:prstGeom prst="rect">
              <a:avLst/>
            </a:prstGeom>
          </p:spPr>
        </p:pic>
        <p:pic>
          <p:nvPicPr>
            <p:cNvPr id="23" name="Grafický objekt 22" descr="Promoční čepice obrys">
              <a:extLst>
                <a:ext uri="{FF2B5EF4-FFF2-40B4-BE49-F238E27FC236}">
                  <a16:creationId xmlns:a16="http://schemas.microsoft.com/office/drawing/2014/main" id="{0996BAF3-E899-D71C-69B9-F7ACACBD3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021214" y="5675561"/>
              <a:ext cx="1057164" cy="1057164"/>
            </a:xfrm>
            <a:prstGeom prst="rect">
              <a:avLst/>
            </a:prstGeom>
          </p:spPr>
        </p:pic>
        <p:sp>
          <p:nvSpPr>
            <p:cNvPr id="131" name="TextovéPole 130">
              <a:extLst>
                <a:ext uri="{FF2B5EF4-FFF2-40B4-BE49-F238E27FC236}">
                  <a16:creationId xmlns:a16="http://schemas.microsoft.com/office/drawing/2014/main" id="{6F2056E0-6D1C-DE97-FCF6-297F89D99522}"/>
                </a:ext>
              </a:extLst>
            </p:cNvPr>
            <p:cNvSpPr txBox="1"/>
            <p:nvPr/>
          </p:nvSpPr>
          <p:spPr>
            <a:xfrm>
              <a:off x="5220948" y="4923628"/>
              <a:ext cx="194962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Know-how zaměstnanců</a:t>
              </a:r>
            </a:p>
          </p:txBody>
        </p:sp>
      </p:grpSp>
      <p:grpSp>
        <p:nvGrpSpPr>
          <p:cNvPr id="150" name="Skupina 149">
            <a:extLst>
              <a:ext uri="{FF2B5EF4-FFF2-40B4-BE49-F238E27FC236}">
                <a16:creationId xmlns:a16="http://schemas.microsoft.com/office/drawing/2014/main" id="{F9CC5CF0-6170-6240-5829-B04EB19BE148}"/>
              </a:ext>
            </a:extLst>
          </p:cNvPr>
          <p:cNvGrpSpPr/>
          <p:nvPr/>
        </p:nvGrpSpPr>
        <p:grpSpPr>
          <a:xfrm>
            <a:off x="10154771" y="1818075"/>
            <a:ext cx="1766575" cy="1154583"/>
            <a:chOff x="10180220" y="2332570"/>
            <a:chExt cx="1766575" cy="1154583"/>
          </a:xfrm>
        </p:grpSpPr>
        <p:pic>
          <p:nvPicPr>
            <p:cNvPr id="139" name="Grafický objekt 138" descr="Ukazatel obrys">
              <a:extLst>
                <a:ext uri="{FF2B5EF4-FFF2-40B4-BE49-F238E27FC236}">
                  <a16:creationId xmlns:a16="http://schemas.microsoft.com/office/drawing/2014/main" id="{B7F5B21A-7987-0D5C-5D9E-14E7E319F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606308" y="2332570"/>
              <a:ext cx="914400" cy="914400"/>
            </a:xfrm>
            <a:prstGeom prst="rect">
              <a:avLst/>
            </a:prstGeom>
          </p:spPr>
        </p:pic>
        <p:sp>
          <p:nvSpPr>
            <p:cNvPr id="146" name="TextovéPole 145">
              <a:extLst>
                <a:ext uri="{FF2B5EF4-FFF2-40B4-BE49-F238E27FC236}">
                  <a16:creationId xmlns:a16="http://schemas.microsoft.com/office/drawing/2014/main" id="{85579829-90FA-0BB0-2F56-0F4B62AF3D65}"/>
                </a:ext>
              </a:extLst>
            </p:cNvPr>
            <p:cNvSpPr txBox="1"/>
            <p:nvPr/>
          </p:nvSpPr>
          <p:spPr>
            <a:xfrm>
              <a:off x="10180220" y="3117821"/>
              <a:ext cx="17665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</a:rPr>
                <a:t>Optimalizace</a:t>
              </a:r>
            </a:p>
          </p:txBody>
        </p:sp>
      </p:grpSp>
      <p:grpSp>
        <p:nvGrpSpPr>
          <p:cNvPr id="149" name="Skupina 148">
            <a:extLst>
              <a:ext uri="{FF2B5EF4-FFF2-40B4-BE49-F238E27FC236}">
                <a16:creationId xmlns:a16="http://schemas.microsoft.com/office/drawing/2014/main" id="{E7E22691-45FA-9860-EE52-FCDAA14D55AE}"/>
              </a:ext>
            </a:extLst>
          </p:cNvPr>
          <p:cNvGrpSpPr/>
          <p:nvPr/>
        </p:nvGrpSpPr>
        <p:grpSpPr>
          <a:xfrm>
            <a:off x="8814284" y="662914"/>
            <a:ext cx="1766575" cy="1573715"/>
            <a:chOff x="9116354" y="843428"/>
            <a:chExt cx="1766575" cy="1573715"/>
          </a:xfrm>
        </p:grpSpPr>
        <p:pic>
          <p:nvPicPr>
            <p:cNvPr id="137" name="Grafický objekt 136" descr="Ganttův diagram obrys">
              <a:extLst>
                <a:ext uri="{FF2B5EF4-FFF2-40B4-BE49-F238E27FC236}">
                  <a16:creationId xmlns:a16="http://schemas.microsoft.com/office/drawing/2014/main" id="{ECCF6A10-841C-D97F-2B13-82BEAC536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553281" y="843428"/>
              <a:ext cx="914400" cy="914400"/>
            </a:xfrm>
            <a:prstGeom prst="rect">
              <a:avLst/>
            </a:prstGeom>
          </p:spPr>
        </p:pic>
        <p:sp>
          <p:nvSpPr>
            <p:cNvPr id="147" name="TextovéPole 146">
              <a:extLst>
                <a:ext uri="{FF2B5EF4-FFF2-40B4-BE49-F238E27FC236}">
                  <a16:creationId xmlns:a16="http://schemas.microsoft.com/office/drawing/2014/main" id="{D6DE8DF6-5122-72BA-F581-6E342183AC47}"/>
                </a:ext>
              </a:extLst>
            </p:cNvPr>
            <p:cNvSpPr txBox="1"/>
            <p:nvPr/>
          </p:nvSpPr>
          <p:spPr>
            <a:xfrm>
              <a:off x="9116354" y="1770812"/>
              <a:ext cx="17665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</a:rPr>
                <a:t>Hluboká analýza</a:t>
              </a:r>
            </a:p>
          </p:txBody>
        </p:sp>
      </p:grpSp>
      <p:grpSp>
        <p:nvGrpSpPr>
          <p:cNvPr id="151" name="Skupina 150">
            <a:extLst>
              <a:ext uri="{FF2B5EF4-FFF2-40B4-BE49-F238E27FC236}">
                <a16:creationId xmlns:a16="http://schemas.microsoft.com/office/drawing/2014/main" id="{677C742A-C60E-B22F-676B-587CA41BB3BD}"/>
              </a:ext>
            </a:extLst>
          </p:cNvPr>
          <p:cNvGrpSpPr/>
          <p:nvPr/>
        </p:nvGrpSpPr>
        <p:grpSpPr>
          <a:xfrm>
            <a:off x="8925659" y="3040833"/>
            <a:ext cx="1565504" cy="1542855"/>
            <a:chOff x="8990619" y="3520886"/>
            <a:chExt cx="1565504" cy="1542855"/>
          </a:xfrm>
        </p:grpSpPr>
        <p:pic>
          <p:nvPicPr>
            <p:cNvPr id="134" name="Grafický objekt 133" descr="Prezentace s organizačním diagramem obrys">
              <a:extLst>
                <a:ext uri="{FF2B5EF4-FFF2-40B4-BE49-F238E27FC236}">
                  <a16:creationId xmlns:a16="http://schemas.microsoft.com/office/drawing/2014/main" id="{E74ADF65-3134-DE0C-F2E2-B2B11399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362936" y="3520886"/>
              <a:ext cx="914400" cy="914400"/>
            </a:xfrm>
            <a:prstGeom prst="rect">
              <a:avLst/>
            </a:prstGeom>
          </p:spPr>
        </p:pic>
        <p:sp>
          <p:nvSpPr>
            <p:cNvPr id="148" name="TextovéPole 147">
              <a:extLst>
                <a:ext uri="{FF2B5EF4-FFF2-40B4-BE49-F238E27FC236}">
                  <a16:creationId xmlns:a16="http://schemas.microsoft.com/office/drawing/2014/main" id="{8B7E8209-0A33-9EFD-1495-47D7BD703334}"/>
                </a:ext>
              </a:extLst>
            </p:cNvPr>
            <p:cNvSpPr txBox="1"/>
            <p:nvPr/>
          </p:nvSpPr>
          <p:spPr>
            <a:xfrm>
              <a:off x="8990619" y="4417410"/>
              <a:ext cx="15655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</a:rPr>
                <a:t>Uchování know-how</a:t>
              </a:r>
            </a:p>
          </p:txBody>
        </p:sp>
      </p:grpSp>
      <p:grpSp>
        <p:nvGrpSpPr>
          <p:cNvPr id="155" name="Skupina 154">
            <a:extLst>
              <a:ext uri="{FF2B5EF4-FFF2-40B4-BE49-F238E27FC236}">
                <a16:creationId xmlns:a16="http://schemas.microsoft.com/office/drawing/2014/main" id="{195EF1C5-E4BF-D473-23A3-A1650BA48FFE}"/>
              </a:ext>
            </a:extLst>
          </p:cNvPr>
          <p:cNvGrpSpPr/>
          <p:nvPr/>
        </p:nvGrpSpPr>
        <p:grpSpPr>
          <a:xfrm>
            <a:off x="8389829" y="5339544"/>
            <a:ext cx="2673809" cy="1283732"/>
            <a:chOff x="7539660" y="4749687"/>
            <a:chExt cx="2673809" cy="1283732"/>
          </a:xfrm>
        </p:grpSpPr>
        <p:pic>
          <p:nvPicPr>
            <p:cNvPr id="153" name="Grafický objekt 152" descr="Třída obrys">
              <a:extLst>
                <a:ext uri="{FF2B5EF4-FFF2-40B4-BE49-F238E27FC236}">
                  <a16:creationId xmlns:a16="http://schemas.microsoft.com/office/drawing/2014/main" id="{1F9994FD-CFBD-5BB2-4794-10D72B8A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529482" y="4749687"/>
              <a:ext cx="914400" cy="914400"/>
            </a:xfrm>
            <a:prstGeom prst="rect">
              <a:avLst/>
            </a:prstGeom>
          </p:spPr>
        </p:pic>
        <p:sp>
          <p:nvSpPr>
            <p:cNvPr id="154" name="TextovéPole 153">
              <a:extLst>
                <a:ext uri="{FF2B5EF4-FFF2-40B4-BE49-F238E27FC236}">
                  <a16:creationId xmlns:a16="http://schemas.microsoft.com/office/drawing/2014/main" id="{190FD1A6-2A77-E153-00AC-B59F32366152}"/>
                </a:ext>
              </a:extLst>
            </p:cNvPr>
            <p:cNvSpPr txBox="1"/>
            <p:nvPr/>
          </p:nvSpPr>
          <p:spPr>
            <a:xfrm>
              <a:off x="7539660" y="5664087"/>
              <a:ext cx="26738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</a:rPr>
                <a:t>Jednodušší zaškolení</a:t>
              </a:r>
            </a:p>
          </p:txBody>
        </p:sp>
      </p:grpSp>
      <p:grpSp>
        <p:nvGrpSpPr>
          <p:cNvPr id="160" name="Skupina 159">
            <a:extLst>
              <a:ext uri="{FF2B5EF4-FFF2-40B4-BE49-F238E27FC236}">
                <a16:creationId xmlns:a16="http://schemas.microsoft.com/office/drawing/2014/main" id="{00479031-8535-3033-1B8E-A49A01EAD4F5}"/>
              </a:ext>
            </a:extLst>
          </p:cNvPr>
          <p:cNvGrpSpPr/>
          <p:nvPr/>
        </p:nvGrpSpPr>
        <p:grpSpPr>
          <a:xfrm>
            <a:off x="10158790" y="4096994"/>
            <a:ext cx="2216609" cy="1291569"/>
            <a:chOff x="10055880" y="4163117"/>
            <a:chExt cx="2216609" cy="1291569"/>
          </a:xfrm>
        </p:grpSpPr>
        <p:pic>
          <p:nvPicPr>
            <p:cNvPr id="141" name="Grafický objekt 140" descr="Stopky obrys">
              <a:extLst>
                <a:ext uri="{FF2B5EF4-FFF2-40B4-BE49-F238E27FC236}">
                  <a16:creationId xmlns:a16="http://schemas.microsoft.com/office/drawing/2014/main" id="{45C959ED-9763-B3F8-3496-A3D51588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686965" y="4163117"/>
              <a:ext cx="914400" cy="914400"/>
            </a:xfrm>
            <a:prstGeom prst="rect">
              <a:avLst/>
            </a:prstGeom>
          </p:spPr>
        </p:pic>
        <p:sp>
          <p:nvSpPr>
            <p:cNvPr id="157" name="TextovéPole 156">
              <a:extLst>
                <a:ext uri="{FF2B5EF4-FFF2-40B4-BE49-F238E27FC236}">
                  <a16:creationId xmlns:a16="http://schemas.microsoft.com/office/drawing/2014/main" id="{42DEF2F0-BC8D-3B5C-2DDC-9BB34DE02A5D}"/>
                </a:ext>
              </a:extLst>
            </p:cNvPr>
            <p:cNvSpPr txBox="1"/>
            <p:nvPr/>
          </p:nvSpPr>
          <p:spPr>
            <a:xfrm>
              <a:off x="10055880" y="5085354"/>
              <a:ext cx="22166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</a:rPr>
                <a:t>Šetření času</a:t>
              </a:r>
            </a:p>
          </p:txBody>
        </p:sp>
      </p:grpSp>
      <p:cxnSp>
        <p:nvCxnSpPr>
          <p:cNvPr id="162" name="Přímá spojnice se šipkou 161">
            <a:extLst>
              <a:ext uri="{FF2B5EF4-FFF2-40B4-BE49-F238E27FC236}">
                <a16:creationId xmlns:a16="http://schemas.microsoft.com/office/drawing/2014/main" id="{730CA440-AEE4-D08D-4087-D65C25398A3C}"/>
              </a:ext>
            </a:extLst>
          </p:cNvPr>
          <p:cNvCxnSpPr>
            <a:cxnSpLocks/>
          </p:cNvCxnSpPr>
          <p:nvPr/>
        </p:nvCxnSpPr>
        <p:spPr>
          <a:xfrm>
            <a:off x="2909503" y="2093296"/>
            <a:ext cx="1477308" cy="106138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nice se šipkou 166">
            <a:extLst>
              <a:ext uri="{FF2B5EF4-FFF2-40B4-BE49-F238E27FC236}">
                <a16:creationId xmlns:a16="http://schemas.microsoft.com/office/drawing/2014/main" id="{7E0C673C-4905-2170-9FDB-3945DCFC658A}"/>
              </a:ext>
            </a:extLst>
          </p:cNvPr>
          <p:cNvCxnSpPr>
            <a:cxnSpLocks/>
          </p:cNvCxnSpPr>
          <p:nvPr/>
        </p:nvCxnSpPr>
        <p:spPr>
          <a:xfrm flipV="1">
            <a:off x="2799650" y="3703321"/>
            <a:ext cx="1520890" cy="103631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Přímá spojnice se šipkou 174">
            <a:extLst>
              <a:ext uri="{FF2B5EF4-FFF2-40B4-BE49-F238E27FC236}">
                <a16:creationId xmlns:a16="http://schemas.microsoft.com/office/drawing/2014/main" id="{91827D55-B266-A8D5-E412-1BC00F3EF6DF}"/>
              </a:ext>
            </a:extLst>
          </p:cNvPr>
          <p:cNvCxnSpPr>
            <a:cxnSpLocks/>
          </p:cNvCxnSpPr>
          <p:nvPr/>
        </p:nvCxnSpPr>
        <p:spPr>
          <a:xfrm>
            <a:off x="6185252" y="4027369"/>
            <a:ext cx="0" cy="71227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nice se šipkou 178">
            <a:extLst>
              <a:ext uri="{FF2B5EF4-FFF2-40B4-BE49-F238E27FC236}">
                <a16:creationId xmlns:a16="http://schemas.microsoft.com/office/drawing/2014/main" id="{CF8EAC1F-CBC5-42C7-8474-6237963202F8}"/>
              </a:ext>
            </a:extLst>
          </p:cNvPr>
          <p:cNvCxnSpPr>
            <a:cxnSpLocks/>
          </p:cNvCxnSpPr>
          <p:nvPr/>
        </p:nvCxnSpPr>
        <p:spPr>
          <a:xfrm flipV="1">
            <a:off x="6382369" y="4027369"/>
            <a:ext cx="0" cy="69962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se šipkou 181">
            <a:extLst>
              <a:ext uri="{FF2B5EF4-FFF2-40B4-BE49-F238E27FC236}">
                <a16:creationId xmlns:a16="http://schemas.microsoft.com/office/drawing/2014/main" id="{D388E1FC-252C-680F-D7F4-E0AA505742DD}"/>
              </a:ext>
            </a:extLst>
          </p:cNvPr>
          <p:cNvCxnSpPr>
            <a:cxnSpLocks/>
          </p:cNvCxnSpPr>
          <p:nvPr/>
        </p:nvCxnSpPr>
        <p:spPr>
          <a:xfrm flipV="1">
            <a:off x="8092440" y="1847360"/>
            <a:ext cx="900000" cy="12600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Přímá spojnice se šipkou 184">
            <a:extLst>
              <a:ext uri="{FF2B5EF4-FFF2-40B4-BE49-F238E27FC236}">
                <a16:creationId xmlns:a16="http://schemas.microsoft.com/office/drawing/2014/main" id="{0B655F4D-7701-9CA0-4F0F-626F4C430161}"/>
              </a:ext>
            </a:extLst>
          </p:cNvPr>
          <p:cNvCxnSpPr>
            <a:cxnSpLocks/>
          </p:cNvCxnSpPr>
          <p:nvPr/>
        </p:nvCxnSpPr>
        <p:spPr>
          <a:xfrm>
            <a:off x="8092440" y="3535680"/>
            <a:ext cx="9000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římá spojnice se šipkou 187">
            <a:extLst>
              <a:ext uri="{FF2B5EF4-FFF2-40B4-BE49-F238E27FC236}">
                <a16:creationId xmlns:a16="http://schemas.microsoft.com/office/drawing/2014/main" id="{F4CA2950-AFB6-082C-2D2A-BA3866DDAA4C}"/>
              </a:ext>
            </a:extLst>
          </p:cNvPr>
          <p:cNvCxnSpPr>
            <a:cxnSpLocks/>
          </p:cNvCxnSpPr>
          <p:nvPr/>
        </p:nvCxnSpPr>
        <p:spPr>
          <a:xfrm>
            <a:off x="8092440" y="4096994"/>
            <a:ext cx="900000" cy="12600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C0E776-B4EF-20C6-8377-E0B5AD8BDA8E}"/>
              </a:ext>
            </a:extLst>
          </p:cNvPr>
          <p:cNvSpPr txBox="1"/>
          <p:nvPr/>
        </p:nvSpPr>
        <p:spPr>
          <a:xfrm>
            <a:off x="1589570" y="1495937"/>
            <a:ext cx="129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Programy</a:t>
            </a:r>
          </a:p>
        </p:txBody>
      </p:sp>
      <p:pic>
        <p:nvPicPr>
          <p:cNvPr id="9" name="Grafický objekt 8" descr="Cmd terminál obrys">
            <a:extLst>
              <a:ext uri="{FF2B5EF4-FFF2-40B4-BE49-F238E27FC236}">
                <a16:creationId xmlns:a16="http://schemas.microsoft.com/office/drawing/2014/main" id="{F66D94CE-5B04-9DBC-3D06-9DBD110393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52063" y="709917"/>
            <a:ext cx="914400" cy="914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53F449-3C64-0BE1-5EB5-5D1BCDC82A8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18681" y1="31852" x2="21429" y2="32222"/>
                        <a14:foregroundMark x1="17995" y1="40000" x2="20192" y2="40000"/>
                        <a14:foregroundMark x1="17995" y1="50370" x2="19918" y2="50370"/>
                        <a14:foregroundMark x1="25137" y1="33333" x2="25137" y2="45185"/>
                        <a14:foregroundMark x1="43407" y1="33704" x2="43407" y2="42593"/>
                        <a14:foregroundMark x1="52335" y1="33333" x2="52335" y2="44815"/>
                        <a14:foregroundMark x1="61401" y1="32222" x2="61538" y2="45556"/>
                        <a14:foregroundMark x1="61538" y1="45556" x2="61538" y2="45185"/>
                        <a14:foregroundMark x1="75137" y1="33333" x2="73626" y2="43704"/>
                        <a14:foregroundMark x1="82967" y1="32963" x2="83104" y2="45185"/>
                        <a14:foregroundMark x1="42720" y1="57407" x2="42720" y2="5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471" y="2897357"/>
            <a:ext cx="3438433" cy="1276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3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C5295C-8817-DF37-D0E7-6476594A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43" y="1812098"/>
            <a:ext cx="6428009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EDMUND </a:t>
            </a:r>
            <a:r>
              <a:rPr lang="cs-CZ" sz="2400" kern="10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skládá z několika specializovaných AI agentů, kteří společně pracují na daném úkolu a hledají optimální řešení k dané situaci.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EDMUND </a:t>
            </a:r>
            <a:r>
              <a:rPr lang="cs-CZ" sz="2400" kern="10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vytváří „digitální dvojčata“ týmu technických expertů. Tito experti napodobují a reagují na skutečná data a hledají skutečná řešení.</a:t>
            </a:r>
            <a:endParaRPr lang="cs-CZ" sz="2400" kern="10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EDMUND </a:t>
            </a:r>
            <a:r>
              <a:rPr lang="en-US" sz="2400" kern="1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MYSLET, </a:t>
            </a:r>
            <a:r>
              <a:rPr lang="cs-CZ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MLUVIT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VIDĚT (v </a:t>
            </a:r>
            <a:r>
              <a:rPr lang="en-US" sz="2400" kern="1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rozšířené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realitě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asistent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lidského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týmu</a:t>
            </a:r>
            <a:r>
              <a:rPr lang="en-US" sz="2400" kern="10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b="1" kern="10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282E8C0-7070-81A3-7DB2-6967114D3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7341" y="1153221"/>
            <a:ext cx="3888188" cy="536007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6EBC044-3408-BA01-9765-88C54D1FF0FD}"/>
              </a:ext>
            </a:extLst>
          </p:cNvPr>
          <p:cNvSpPr txBox="1">
            <a:spLocks/>
          </p:cNvSpPr>
          <p:nvPr/>
        </p:nvSpPr>
        <p:spPr>
          <a:xfrm>
            <a:off x="526143" y="365125"/>
            <a:ext cx="10515600" cy="75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chemeClr val="bg1"/>
                </a:solidFill>
                <a:latin typeface="+mn-lt"/>
              </a:rPr>
              <a:t>Čím je Edmund jedinečný?</a:t>
            </a:r>
          </a:p>
        </p:txBody>
      </p:sp>
    </p:spTree>
    <p:extLst>
      <p:ext uri="{BB962C8B-B14F-4D97-AF65-F5344CB8AC3E}">
        <p14:creationId xmlns:p14="http://schemas.microsoft.com/office/powerpoint/2010/main" val="15096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4BC11268-E8B8-5F13-F458-F4A47D691E1C}"/>
              </a:ext>
            </a:extLst>
          </p:cNvPr>
          <p:cNvSpPr/>
          <p:nvPr/>
        </p:nvSpPr>
        <p:spPr>
          <a:xfrm flipV="1">
            <a:off x="11035036" y="5960594"/>
            <a:ext cx="107358" cy="18686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5ADF0F-C04A-8F2F-98F5-15BF12CF9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2" y="1060165"/>
            <a:ext cx="10892156" cy="544821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997CA09-7133-D4D2-D243-459E41F59CE0}"/>
              </a:ext>
            </a:extLst>
          </p:cNvPr>
          <p:cNvSpPr txBox="1">
            <a:spLocks/>
          </p:cNvSpPr>
          <p:nvPr/>
        </p:nvSpPr>
        <p:spPr>
          <a:xfrm>
            <a:off x="242566" y="219793"/>
            <a:ext cx="10515600" cy="75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>
                <a:solidFill>
                  <a:schemeClr val="bg1"/>
                </a:solidFill>
                <a:latin typeface="+mn-lt"/>
              </a:rPr>
              <a:t>Edmund najde rychle relevantní informace</a:t>
            </a:r>
          </a:p>
        </p:txBody>
      </p:sp>
    </p:spTree>
    <p:extLst>
      <p:ext uri="{BB962C8B-B14F-4D97-AF65-F5344CB8AC3E}">
        <p14:creationId xmlns:p14="http://schemas.microsoft.com/office/powerpoint/2010/main" val="15766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4BC11268-E8B8-5F13-F458-F4A47D691E1C}"/>
              </a:ext>
            </a:extLst>
          </p:cNvPr>
          <p:cNvSpPr/>
          <p:nvPr/>
        </p:nvSpPr>
        <p:spPr>
          <a:xfrm flipV="1">
            <a:off x="11035036" y="5960594"/>
            <a:ext cx="107358" cy="18686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489F2C-555A-7BA9-BD57-3D69A3FC133C}"/>
              </a:ext>
            </a:extLst>
          </p:cNvPr>
          <p:cNvSpPr txBox="1"/>
          <p:nvPr/>
        </p:nvSpPr>
        <p:spPr>
          <a:xfrm>
            <a:off x="2103391" y="103698"/>
            <a:ext cx="79791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chemeClr val="bg1"/>
                </a:solidFill>
              </a:rPr>
              <a:t>Jak rychle EDMUND najde informace?</a:t>
            </a:r>
          </a:p>
          <a:p>
            <a:pPr algn="ctr"/>
            <a:r>
              <a:rPr lang="cs-CZ" sz="2800" i="1">
                <a:solidFill>
                  <a:schemeClr val="bg1"/>
                </a:solidFill>
              </a:rPr>
              <a:t>Standartní dokumentace má přes 300 A4 textu</a:t>
            </a:r>
            <a:endParaRPr lang="en-US" sz="2800" i="1">
              <a:solidFill>
                <a:schemeClr val="bg1"/>
              </a:solidFill>
            </a:endParaRPr>
          </a:p>
        </p:txBody>
      </p:sp>
      <p:pic>
        <p:nvPicPr>
          <p:cNvPr id="10" name="Grafický objekt 9" descr="Zmatený člověk obrys">
            <a:extLst>
              <a:ext uri="{FF2B5EF4-FFF2-40B4-BE49-F238E27FC236}">
                <a16:creationId xmlns:a16="http://schemas.microsoft.com/office/drawing/2014/main" id="{973BB8CB-A220-3157-FE69-CC572813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2682" y="2363376"/>
            <a:ext cx="2520000" cy="25200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9C89158-0E23-15D5-A80D-C79BFD04D49C}"/>
              </a:ext>
            </a:extLst>
          </p:cNvPr>
          <p:cNvSpPr txBox="1"/>
          <p:nvPr/>
        </p:nvSpPr>
        <p:spPr>
          <a:xfrm>
            <a:off x="34307" y="4883376"/>
            <a:ext cx="6048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rgbClr val="68D2DF"/>
                </a:solidFill>
              </a:rPr>
              <a:t>2 strany / minutu = </a:t>
            </a:r>
            <a:r>
              <a:rPr lang="cs-CZ" sz="3200" b="1">
                <a:solidFill>
                  <a:srgbClr val="68D2DF"/>
                </a:solidFill>
              </a:rPr>
              <a:t>2.5</a:t>
            </a:r>
            <a:r>
              <a:rPr lang="cs-CZ" sz="3200">
                <a:solidFill>
                  <a:srgbClr val="68D2DF"/>
                </a:solidFill>
              </a:rPr>
              <a:t> hodin na 1 technický dokument </a:t>
            </a:r>
          </a:p>
        </p:txBody>
      </p:sp>
      <p:pic>
        <p:nvPicPr>
          <p:cNvPr id="13" name="Grafický objekt 12" descr="Aspirace obrys">
            <a:extLst>
              <a:ext uri="{FF2B5EF4-FFF2-40B4-BE49-F238E27FC236}">
                <a16:creationId xmlns:a16="http://schemas.microsoft.com/office/drawing/2014/main" id="{0CDBDB9E-E5FE-4AC9-65CE-3AF44C450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7084" y="2363376"/>
            <a:ext cx="2520000" cy="25200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E91B13C-6BA7-3A06-DCB6-201FB9FEDA31}"/>
              </a:ext>
            </a:extLst>
          </p:cNvPr>
          <p:cNvSpPr txBox="1"/>
          <p:nvPr/>
        </p:nvSpPr>
        <p:spPr>
          <a:xfrm>
            <a:off x="6193971" y="4883376"/>
            <a:ext cx="5910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rgbClr val="68D2DF"/>
                </a:solidFill>
              </a:rPr>
              <a:t>Edmund dokáže najít relevantní informace za 15 sekund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ABC458B-6DCA-926F-5EF9-0A2EBE6EE463}"/>
              </a:ext>
            </a:extLst>
          </p:cNvPr>
          <p:cNvSpPr txBox="1"/>
          <p:nvPr/>
        </p:nvSpPr>
        <p:spPr>
          <a:xfrm>
            <a:off x="3806074" y="2793593"/>
            <a:ext cx="45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>
                <a:solidFill>
                  <a:srgbClr val="68D2DF"/>
                </a:solidFill>
              </a:rPr>
              <a:t>600x rychlejší</a:t>
            </a:r>
            <a:endParaRPr lang="en-US" sz="3600">
              <a:solidFill>
                <a:srgbClr val="68D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0C61C18D-0E0A-0B23-6AB0-14A240393F70}"/>
              </a:ext>
            </a:extLst>
          </p:cNvPr>
          <p:cNvGrpSpPr/>
          <p:nvPr/>
        </p:nvGrpSpPr>
        <p:grpSpPr>
          <a:xfrm>
            <a:off x="6018505" y="1386733"/>
            <a:ext cx="3380651" cy="2541070"/>
            <a:chOff x="1606951" y="4094469"/>
            <a:chExt cx="2383523" cy="2019303"/>
          </a:xfrm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E721DDD0-BE8C-29A8-CD98-F50817F4A424}"/>
                </a:ext>
              </a:extLst>
            </p:cNvPr>
            <p:cNvSpPr txBox="1"/>
            <p:nvPr/>
          </p:nvSpPr>
          <p:spPr>
            <a:xfrm>
              <a:off x="2465797" y="4094469"/>
              <a:ext cx="852374" cy="2934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</a:rPr>
                <a:t>Data</a:t>
              </a: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4C05459F-E15E-40D0-5206-02D40ED68E53}"/>
                </a:ext>
              </a:extLst>
            </p:cNvPr>
            <p:cNvGrpSpPr/>
            <p:nvPr/>
          </p:nvGrpSpPr>
          <p:grpSpPr>
            <a:xfrm>
              <a:off x="1606951" y="4300963"/>
              <a:ext cx="1241834" cy="1078726"/>
              <a:chOff x="1214003" y="4419161"/>
              <a:chExt cx="1241834" cy="1078726"/>
            </a:xfrm>
          </p:grpSpPr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7F47FDC7-0FFA-AE5B-DA37-14D47E8B55B4}"/>
                  </a:ext>
                </a:extLst>
              </p:cNvPr>
              <p:cNvSpPr txBox="1"/>
              <p:nvPr/>
            </p:nvSpPr>
            <p:spPr>
              <a:xfrm>
                <a:off x="1214003" y="5228849"/>
                <a:ext cx="1195834" cy="269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Machine</a:t>
                </a:r>
              </a:p>
            </p:txBody>
          </p:sp>
          <p:pic>
            <p:nvPicPr>
              <p:cNvPr id="37" name="Grafický objekt 36" descr="Robotická ruka obrys">
                <a:extLst>
                  <a:ext uri="{FF2B5EF4-FFF2-40B4-BE49-F238E27FC236}">
                    <a16:creationId xmlns:a16="http://schemas.microsoft.com/office/drawing/2014/main" id="{54A451ED-12B6-1E36-FB5B-52E9A47FA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55837" y="4419161"/>
                <a:ext cx="900000" cy="900000"/>
              </a:xfrm>
              <a:prstGeom prst="rect">
                <a:avLst/>
              </a:prstGeom>
            </p:spPr>
          </p:pic>
        </p:grp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6E9A1DBB-147A-9FB2-2FEB-AFB8E2928A2A}"/>
                </a:ext>
              </a:extLst>
            </p:cNvPr>
            <p:cNvGrpSpPr/>
            <p:nvPr/>
          </p:nvGrpSpPr>
          <p:grpSpPr>
            <a:xfrm>
              <a:off x="3025171" y="4330771"/>
              <a:ext cx="965303" cy="1133645"/>
              <a:chOff x="3369876" y="4381127"/>
              <a:chExt cx="965303" cy="1133645"/>
            </a:xfrm>
          </p:grpSpPr>
          <p:pic>
            <p:nvPicPr>
              <p:cNvPr id="34" name="Grafický objekt 33" descr="Databáze obrys">
                <a:extLst>
                  <a:ext uri="{FF2B5EF4-FFF2-40B4-BE49-F238E27FC236}">
                    <a16:creationId xmlns:a16="http://schemas.microsoft.com/office/drawing/2014/main" id="{F08F8F6F-3AE3-C66A-4112-7293F92D4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369876" y="438112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4FDA419-EC74-ABFE-9110-0E69995F4DF3}"/>
                  </a:ext>
                </a:extLst>
              </p:cNvPr>
              <p:cNvSpPr txBox="1"/>
              <p:nvPr/>
            </p:nvSpPr>
            <p:spPr>
              <a:xfrm>
                <a:off x="3435179" y="5245734"/>
                <a:ext cx="900000" cy="269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>
                    <a:solidFill>
                      <a:schemeClr val="bg1"/>
                    </a:solidFill>
                  </a:rPr>
                  <a:t>MES</a:t>
                </a:r>
              </a:p>
            </p:txBody>
          </p: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7DF649F8-6FCA-4055-2451-9029CFB45650}"/>
                </a:ext>
              </a:extLst>
            </p:cNvPr>
            <p:cNvGrpSpPr/>
            <p:nvPr/>
          </p:nvGrpSpPr>
          <p:grpSpPr>
            <a:xfrm>
              <a:off x="2441984" y="5187094"/>
              <a:ext cx="990502" cy="926678"/>
              <a:chOff x="2421916" y="5319161"/>
              <a:chExt cx="990502" cy="926678"/>
            </a:xfrm>
          </p:grpSpPr>
          <p:pic>
            <p:nvPicPr>
              <p:cNvPr id="32" name="Grafický objekt 31" descr="Výzkum obrys">
                <a:extLst>
                  <a:ext uri="{FF2B5EF4-FFF2-40B4-BE49-F238E27FC236}">
                    <a16:creationId xmlns:a16="http://schemas.microsoft.com/office/drawing/2014/main" id="{F47F9A82-E778-C6C8-D4CC-DCC458974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498018" y="531916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4D6470D-8C5F-D72A-A893-60D042D75C9A}"/>
                  </a:ext>
                </a:extLst>
              </p:cNvPr>
              <p:cNvSpPr txBox="1"/>
              <p:nvPr/>
            </p:nvSpPr>
            <p:spPr>
              <a:xfrm>
                <a:off x="2421916" y="5976801"/>
                <a:ext cx="900000" cy="269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>
                    <a:solidFill>
                      <a:schemeClr val="bg1"/>
                    </a:solidFill>
                  </a:rPr>
                  <a:t>ERP</a:t>
                </a:r>
              </a:p>
            </p:txBody>
          </p:sp>
        </p:grp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40F102D-4D2D-8C1C-5113-404320F61E35}"/>
              </a:ext>
            </a:extLst>
          </p:cNvPr>
          <p:cNvGrpSpPr/>
          <p:nvPr/>
        </p:nvGrpSpPr>
        <p:grpSpPr>
          <a:xfrm>
            <a:off x="7027549" y="3994221"/>
            <a:ext cx="1618562" cy="1155562"/>
            <a:chOff x="1970387" y="1007673"/>
            <a:chExt cx="1141165" cy="918286"/>
          </a:xfrm>
        </p:grpSpPr>
        <p:pic>
          <p:nvPicPr>
            <p:cNvPr id="22" name="Grafický objekt 21" descr="Šipka dolů obrys">
              <a:extLst>
                <a:ext uri="{FF2B5EF4-FFF2-40B4-BE49-F238E27FC236}">
                  <a16:creationId xmlns:a16="http://schemas.microsoft.com/office/drawing/2014/main" id="{534F19CD-D75D-12A5-C1F6-A125E13A0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70387" y="1011559"/>
              <a:ext cx="914400" cy="914400"/>
            </a:xfrm>
            <a:prstGeom prst="rect">
              <a:avLst/>
            </a:prstGeom>
          </p:spPr>
        </p:pic>
        <p:pic>
          <p:nvPicPr>
            <p:cNvPr id="26" name="Grafický objekt 25" descr="Šipka nahoru obrys">
              <a:extLst>
                <a:ext uri="{FF2B5EF4-FFF2-40B4-BE49-F238E27FC236}">
                  <a16:creationId xmlns:a16="http://schemas.microsoft.com/office/drawing/2014/main" id="{009A0F32-A984-D10F-B876-91B42D1D0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97152" y="1007673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Grafický objekt 13" descr="Aspirace obrys">
            <a:extLst>
              <a:ext uri="{FF2B5EF4-FFF2-40B4-BE49-F238E27FC236}">
                <a16:creationId xmlns:a16="http://schemas.microsoft.com/office/drawing/2014/main" id="{2B8E9DD7-E60E-1F8E-9910-C995404A4C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83329" y="4977764"/>
            <a:ext cx="1296932" cy="1150672"/>
          </a:xfrm>
          <a:prstGeom prst="rect">
            <a:avLst/>
          </a:prstGeom>
        </p:spPr>
      </p:pic>
      <p:pic>
        <p:nvPicPr>
          <p:cNvPr id="15" name="Grafický objekt 14" descr="Šipka doprava obrys">
            <a:extLst>
              <a:ext uri="{FF2B5EF4-FFF2-40B4-BE49-F238E27FC236}">
                <a16:creationId xmlns:a16="http://schemas.microsoft.com/office/drawing/2014/main" id="{648B13CA-64FA-40C3-1C68-15564E42EC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33916" y="5084384"/>
            <a:ext cx="1296932" cy="1150672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F8D489E-7C95-D995-298F-D1CA933EE29E}"/>
              </a:ext>
            </a:extLst>
          </p:cNvPr>
          <p:cNvGrpSpPr/>
          <p:nvPr/>
        </p:nvGrpSpPr>
        <p:grpSpPr>
          <a:xfrm>
            <a:off x="5093812" y="4678583"/>
            <a:ext cx="2494447" cy="1553003"/>
            <a:chOff x="3877406" y="4450343"/>
            <a:chExt cx="1758706" cy="1234119"/>
          </a:xfrm>
        </p:grpSpPr>
        <p:pic>
          <p:nvPicPr>
            <p:cNvPr id="21" name="Grafický objekt 20" descr="Šipka doprava obrys">
              <a:extLst>
                <a:ext uri="{FF2B5EF4-FFF2-40B4-BE49-F238E27FC236}">
                  <a16:creationId xmlns:a16="http://schemas.microsoft.com/office/drawing/2014/main" id="{CA4868D0-1B6F-51A0-22D6-28A93730C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721712" y="4770062"/>
              <a:ext cx="914400" cy="914400"/>
            </a:xfrm>
            <a:prstGeom prst="rect">
              <a:avLst/>
            </a:prstGeom>
          </p:spPr>
        </p:pic>
        <p:pic>
          <p:nvPicPr>
            <p:cNvPr id="18" name="Grafický objekt 17" descr="Robotická ruka obrys">
              <a:extLst>
                <a:ext uri="{FF2B5EF4-FFF2-40B4-BE49-F238E27FC236}">
                  <a16:creationId xmlns:a16="http://schemas.microsoft.com/office/drawing/2014/main" id="{ED98D782-2528-7EF2-0ECA-DC98B046A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77406" y="4770062"/>
              <a:ext cx="914400" cy="914400"/>
            </a:xfrm>
            <a:prstGeom prst="rect">
              <a:avLst/>
            </a:prstGeom>
          </p:spPr>
        </p:pic>
        <p:pic>
          <p:nvPicPr>
            <p:cNvPr id="19" name="Grafický objekt 18" descr="Varování obrys">
              <a:extLst>
                <a:ext uri="{FF2B5EF4-FFF2-40B4-BE49-F238E27FC236}">
                  <a16:creationId xmlns:a16="http://schemas.microsoft.com/office/drawing/2014/main" id="{F9538988-C1B0-7007-6844-C937B0595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88965" y="4450343"/>
              <a:ext cx="421188" cy="421188"/>
            </a:xfrm>
            <a:prstGeom prst="rect">
              <a:avLst/>
            </a:prstGeom>
          </p:spPr>
        </p:pic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60FD4DA-12DF-5DF4-FC33-45C4DE0328DB}"/>
              </a:ext>
            </a:extLst>
          </p:cNvPr>
          <p:cNvSpPr txBox="1"/>
          <p:nvPr/>
        </p:nvSpPr>
        <p:spPr>
          <a:xfrm>
            <a:off x="376327" y="1850827"/>
            <a:ext cx="544750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rgbClr val="68D2DF"/>
                </a:solidFill>
              </a:rPr>
              <a:t>Jaká</a:t>
            </a:r>
            <a:r>
              <a:rPr lang="cs-CZ" sz="2800">
                <a:solidFill>
                  <a:srgbClr val="68D2DF"/>
                </a:solidFill>
              </a:rPr>
              <a:t> může být </a:t>
            </a:r>
            <a:r>
              <a:rPr lang="cs-CZ" sz="2800" b="1">
                <a:solidFill>
                  <a:srgbClr val="68D2DF"/>
                </a:solidFill>
              </a:rPr>
              <a:t>příčina</a:t>
            </a:r>
            <a:r>
              <a:rPr lang="cs-CZ" sz="2800">
                <a:solidFill>
                  <a:srgbClr val="68D2DF"/>
                </a:solidFill>
              </a:rPr>
              <a:t>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rgbClr val="68D2DF"/>
                </a:solidFill>
              </a:rPr>
              <a:t>Návod</a:t>
            </a:r>
            <a:r>
              <a:rPr lang="cs-CZ" sz="2800">
                <a:solidFill>
                  <a:srgbClr val="68D2DF"/>
                </a:solidFill>
              </a:rPr>
              <a:t> krok-po-kroku jak ji opravit.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rgbClr val="68D2DF"/>
                </a:solidFill>
              </a:rPr>
              <a:t>Ukázat</a:t>
            </a:r>
            <a:r>
              <a:rPr lang="cs-CZ" sz="2800">
                <a:solidFill>
                  <a:srgbClr val="68D2DF"/>
                </a:solidFill>
              </a:rPr>
              <a:t> přesně kde </a:t>
            </a:r>
            <a:r>
              <a:rPr lang="cs-CZ" sz="2800" b="1">
                <a:solidFill>
                  <a:srgbClr val="68D2DF"/>
                </a:solidFill>
              </a:rPr>
              <a:t>v dokumentaci </a:t>
            </a:r>
            <a:r>
              <a:rPr lang="cs-CZ" sz="2800">
                <a:solidFill>
                  <a:srgbClr val="68D2DF"/>
                </a:solidFill>
              </a:rPr>
              <a:t>jsou validní informace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>
              <a:solidFill>
                <a:srgbClr val="68D2D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FE4CC0-15D4-D87D-6765-B67F7C0F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27" y="403944"/>
            <a:ext cx="10515600" cy="754313"/>
          </a:xfrm>
        </p:spPr>
        <p:txBody>
          <a:bodyPr>
            <a:normAutofit/>
          </a:bodyPr>
          <a:lstStyle/>
          <a:p>
            <a:r>
              <a:rPr lang="cs-CZ">
                <a:latin typeface="+mn-lt"/>
              </a:rPr>
              <a:t>EDMUND – řešitel technických problémů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02383B-DB7F-65B1-216C-B51A500AE91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18269" y1="30741" x2="21291" y2="30370"/>
                        <a14:foregroundMark x1="18269" y1="39630" x2="20879" y2="39630"/>
                        <a14:foregroundMark x1="18132" y1="49630" x2="21016" y2="49259"/>
                        <a14:foregroundMark x1="25000" y1="33704" x2="25000" y2="46296"/>
                        <a14:foregroundMark x1="43544" y1="33333" x2="44231" y2="45926"/>
                        <a14:foregroundMark x1="52473" y1="32593" x2="54670" y2="38148"/>
                        <a14:foregroundMark x1="61401" y1="32963" x2="61401" y2="45556"/>
                        <a14:foregroundMark x1="75275" y1="33704" x2="73901" y2="42963"/>
                        <a14:foregroundMark x1="82967" y1="33704" x2="82830" y2="45185"/>
                        <a14:foregroundMark x1="43956" y1="57407" x2="43956" y2="5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825" y="5319454"/>
            <a:ext cx="2456675" cy="91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Plan, Do, Check, Act (PDCA) — A Resource Guide">
            <a:extLst>
              <a:ext uri="{FF2B5EF4-FFF2-40B4-BE49-F238E27FC236}">
                <a16:creationId xmlns:a16="http://schemas.microsoft.com/office/drawing/2014/main" id="{861BF6AC-5171-0400-2CF7-1C7557AE0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"/>
          <a:stretch/>
        </p:blipFill>
        <p:spPr bwMode="auto">
          <a:xfrm>
            <a:off x="9347055" y="2212858"/>
            <a:ext cx="2333939" cy="2399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01513021-9B4C-AD4F-99FE-E155EFDA19D3}">
  <we:reference id="wa200005669" version="2.0.0.0" store="cs-CZ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1860B3D-7D83-0B43-8516-667CD83072CC}">
  <we:reference id="wa200003964" version="1.0.0.0" store="en-US" storeType="OMEX"/>
  <we:alternateReferences>
    <we:reference id="WA200003964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360</Words>
  <Application>Microsoft Macintosh PowerPoint</Application>
  <PresentationFormat>Širokoúhlá obrazovka</PresentationFormat>
  <Paragraphs>72</Paragraphs>
  <Slides>17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Wingdings</vt:lpstr>
      <vt:lpstr>Motiv Office</vt:lpstr>
      <vt:lpstr>Představení řešení Edmund AI</vt:lpstr>
      <vt:lpstr>Úvod do umělé inteligence (AI)</vt:lpstr>
      <vt:lpstr>Klíčové oblasti využití AI v průmyslu</vt:lpstr>
      <vt:lpstr>Metody AI využívané v průmyslu</vt:lpstr>
      <vt:lpstr>Prezentace aplikace PowerPoint</vt:lpstr>
      <vt:lpstr>Prezentace aplikace PowerPoint</vt:lpstr>
      <vt:lpstr>Prezentace aplikace PowerPoint</vt:lpstr>
      <vt:lpstr>Prezentace aplikace PowerPoint</vt:lpstr>
      <vt:lpstr>EDMUND – řešitel technických problémů</vt:lpstr>
      <vt:lpstr>1. Technik zadá otázku</vt:lpstr>
      <vt:lpstr>2. EDMUND analyzuje SQL data</vt:lpstr>
      <vt:lpstr>3. EDMUND analyzuje PLC programy</vt:lpstr>
      <vt:lpstr>4. EDMUND analyzuje dokumenty</vt:lpstr>
      <vt:lpstr>5. EDMUND navrhuje kořenovou příčinu a optimální řešení</vt:lpstr>
      <vt:lpstr>EDMUND je k dispozici v řádu minut 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řešení Edmund AI</dc:title>
  <dc:creator>Miroslav Marek</dc:creator>
  <cp:lastModifiedBy>Miroslav Marek</cp:lastModifiedBy>
  <cp:revision>2</cp:revision>
  <dcterms:created xsi:type="dcterms:W3CDTF">2024-08-12T11:54:44Z</dcterms:created>
  <dcterms:modified xsi:type="dcterms:W3CDTF">2024-10-21T11:55:11Z</dcterms:modified>
</cp:coreProperties>
</file>