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1" r:id="rId2"/>
    <p:sldId id="282" r:id="rId3"/>
    <p:sldId id="289" r:id="rId4"/>
    <p:sldId id="284" r:id="rId5"/>
    <p:sldId id="294" r:id="rId6"/>
    <p:sldId id="287" r:id="rId7"/>
    <p:sldId id="292" r:id="rId8"/>
    <p:sldId id="288" r:id="rId9"/>
    <p:sldId id="295" r:id="rId10"/>
    <p:sldId id="286" r:id="rId11"/>
    <p:sldId id="296" r:id="rId12"/>
    <p:sldId id="293" r:id="rId13"/>
    <p:sldId id="285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607" autoAdjust="0"/>
  </p:normalViewPr>
  <p:slideViewPr>
    <p:cSldViewPr snapToGrid="0">
      <p:cViewPr varScale="1">
        <p:scale>
          <a:sx n="99" d="100"/>
          <a:sy n="99" d="100"/>
        </p:scale>
        <p:origin x="4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77F86-80FC-43C0-9807-F110712FADEC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D986C-9B50-49F7-B667-2A2826271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22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None/>
            </a:pP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Umělá inteligence (AI) je odvětví informatiky, které se zaměřuje na vytváření chytrých strojů, které mohou napodobovat a v některých případech dokonce překonávat lidské schopnosti.</a:t>
            </a:r>
          </a:p>
          <a:p>
            <a:pPr algn="l">
              <a:buFont typeface="+mj-lt"/>
              <a:buAutoNum type="arabicPeriod"/>
            </a:pPr>
            <a:endParaRPr lang="cs-CZ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>
              <a:buFont typeface="+mj-lt"/>
              <a:buNone/>
            </a:pP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AI se neomezují jen na jednoduché výpočty, ale na: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Schopnost rozhodování: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Stejně jako lékař by mohl doporučit léčbu na základě diagnózy, AI může pomoci rozhodovat se na základě dat.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Rozpoznávání vzorů: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Ať už je to rozpoznávání tváře na fotografii nebo identifikace hudební skladby, AI je v tom stále lepší.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Porozumění jazyku: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Chatboti a digitální asistenti jako Siri či Alexa využívají AI k rozumění a odpovídání na otázky.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Řešení problémů: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Šachové programy využívající AI, například, mohou porazit i špičkové hráče šachů.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D986C-9B50-49F7-B667-2A2826271E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7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AI filtry: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Určitě znáte různé filtry na Instagramu nebo Snapchatu, které vám dodají psí oči nebo roztomilé uši. AI "rozumí", kde je vaše tvář a jak na ni aplikovat různé efekty.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Generování obrázků: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AI dokáže vytvořit zcela nový obrázek nebo kresbu, ať už je to krajina, zvíře nebo cokoli jiného. Vědci jí ukážou spoustu obrázků a AI se z nich "naučí" tvořit vlastní.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D986C-9B50-49F7-B667-2A2826271E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47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D986C-9B50-49F7-B667-2A2826271E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48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Umělá inteligence, zejména moderní technologie jako </a:t>
            </a:r>
            <a:r>
              <a:rPr lang="cs-CZ" b="0" i="0" dirty="0" err="1">
                <a:solidFill>
                  <a:srgbClr val="D1D5DB"/>
                </a:solidFill>
                <a:effectLst/>
                <a:latin typeface="Söhne"/>
              </a:rPr>
              <a:t>ChatGPT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, přináší revoluci v oblasti generování textu. Díky své schopnosti chápat a produkovat jazyk na základě rozsáhlého tréninku může AI nabídnout mnoho aplikací:</a:t>
            </a: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Generování obsahu: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AI může vytvářet články, blogové příspěvky, básně nebo dokonce krátké povídky. Ačkoli stále potřebujeme lidskou kreativitu a dohled, AI může být užitečná v situacích, kdy je potřeba rychle generovat obsah.</a:t>
            </a: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Rozhodování: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cs-CZ" b="0" i="0" dirty="0" err="1">
                <a:solidFill>
                  <a:srgbClr val="D1D5DB"/>
                </a:solidFill>
                <a:effectLst/>
                <a:latin typeface="Söhne"/>
              </a:rPr>
              <a:t>ChatGPT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a podobné modely mohou být trénovány tak, aby poskytovaly doporučení nebo rozhodování na základě vstupních informací. To může zahrnovat finanční analýzy, lékařské diagnózy nebo obchodní strategie.</a:t>
            </a: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Klasifikace komentářů: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AI může být použita k monitorování a klasifikaci komentářů na platformách jako Facebook. Může automaticky identifikovat a filtrovat nevhodné, škodlivé nebo spamové komentáře.</a:t>
            </a: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Prohledávání dokumentů: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Ve velkých korporacích nebo výzkumných institucích, kde existuje obrovské množství dokumentů, může AI rychle prohledat, analyzovat a třídit dokumenty podle klíčových slov nebo konceptů.</a:t>
            </a: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Korekce a redakce textu: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AI může automaticky prověřovat a korigovat gramatiku, pravopis a dokonce i styl textu, což usnadňuje vytváření profesionálně vypadajícího obsahu.</a:t>
            </a: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Interakce v reálném čase: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Chatboty založené na AI, jako je </a:t>
            </a:r>
            <a:r>
              <a:rPr lang="cs-CZ" b="0" i="0" dirty="0" err="1">
                <a:solidFill>
                  <a:srgbClr val="D1D5DB"/>
                </a:solidFill>
                <a:effectLst/>
                <a:latin typeface="Söhne"/>
              </a:rPr>
              <a:t>ChatGPT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, mohou komunikovat s uživateli v reálném čase, poskytovat odpovědi na dotazy, pomáhat s nákupy nebo provádět zákaznický servis.</a:t>
            </a: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Překlad a lokalizace: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AI může okamžitě překládat text do mnoha jazyků, což je nesmírně užitečné v globalizovaném světě.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D986C-9B50-49F7-B667-2A2826271E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28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None/>
            </a:pP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Ačkoli umělá inteligence dokáže napodobovat mnoho lidských funkcí, způsob, jakým se učí a funguje, je často odlišný.</a:t>
            </a:r>
          </a:p>
          <a:p>
            <a:pPr algn="l">
              <a:buFont typeface="+mj-lt"/>
              <a:buNone/>
            </a:pPr>
            <a:endParaRPr lang="cs-CZ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AI a "trial and </a:t>
            </a:r>
            <a:r>
              <a:rPr lang="cs-CZ" b="1" i="0" dirty="0" err="1">
                <a:solidFill>
                  <a:srgbClr val="D1D5DB"/>
                </a:solidFill>
                <a:effectLst/>
                <a:latin typeface="Söhne"/>
              </a:rPr>
              <a:t>error</a:t>
            </a: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":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Mnoho AI systémů se učí pokus omyl, což může vyžadovat mnoho iterací, než dosáhnou správného výsledku.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Příklad řízení: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Zatímco AI může potřebovat milióny simulovaných testů a nabourání k vytvoření perfektního řidičského algoritmu, člověk může získat řidičské oprávnění po omezeném počtu hodin za volantem.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D986C-9B50-49F7-B667-2A2826271E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52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None/>
            </a:pP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Na rozdíl od lidí je mnoho AI systémů navrženo tak, aby excelovalo v jedné konkrétní úloze, zatímco lidský mozek je mnohem flexibilnější.</a:t>
            </a:r>
          </a:p>
          <a:p>
            <a:pPr algn="l">
              <a:buFont typeface="+mj-lt"/>
              <a:buNone/>
            </a:pPr>
            <a:endParaRPr lang="cs-CZ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Specializace AI: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Například AI v autonomním autě Tesla je optimalizována pro řízení vozu v různých podmínkách.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Lidská adaptabilita: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Člověk na druhou stranu dokáže provádět mnoho úloh současně. Řidič může řídit auto, konverzovat s cestujícím, poslouchat hudbu a zároveň sledovat dění kolem sebe.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D986C-9B50-49F7-B667-2A2826271E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91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Ukázka klasifikace obrazu pomocí AI.</a:t>
            </a:r>
          </a:p>
          <a:p>
            <a:endParaRPr lang="cs-CZ" dirty="0"/>
          </a:p>
          <a:p>
            <a:pPr algn="l"/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Umělá inteligence v zpracování obrazu je jako když dáme počítači "oči" a "mozek", který dokáže rozpoznávat a analyzovat, co vidí.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Měření rychlosti: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Když na silnici vidíte kameru, která měří rychlost aut, může za tím být AI. Ta dokáže rozpoznat auto na obrazu, sledovat jeho pohyb a vypočítat, jak rychle se pohybuje.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AI ve fotoaparátu: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Když fotíte s moderním mobilem nebo fotoaparátem, AI vám může pomoci vylepšit snímek. Dokáže automaticky rozpoznat tváře, upravit osvětlení nebo vybrat nejlepší moment pro focení.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Klasifikace obrazu: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AI může rozpoznat, zda je na obrázku kočka nebo pes. Vědci ji trénují tím, že jí ukážou tisíce obrázků s nápovědou, co na nich je, a pak je AI schopna sama rozpoznávat nové obrázky.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D986C-9B50-49F7-B667-2A2826271E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23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Ukázka klasifikace obrazu pomocí AI.</a:t>
            </a:r>
          </a:p>
          <a:p>
            <a:endParaRPr lang="cs-CZ" dirty="0"/>
          </a:p>
          <a:p>
            <a:pPr algn="l"/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Umělá inteligence v zpracování obrazu je jako když dáme počítači "oči" a "mozek", který dokáže rozpoznávat a analyzovat, co vidí.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Měření rychlosti: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Když na silnici vidíte kameru, která měří rychlost aut, může za tím být AI. Ta dokáže rozpoznat auto na obrazu, sledovat jeho pohyb a vypočítat, jak rychle se pohybuje.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AI ve fotoaparátu: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Když fotíte s moderním mobilem nebo fotoaparátem, AI vám může pomoci vylepšit snímek. Dokáže automaticky rozpoznat tváře, upravit osvětlení nebo vybrat nejlepší moment pro focení.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Klasifikace obrazu: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AI může rozpoznat, zda je na obrázku kočka nebo pes. Vědci ji trénují tím, že jí ukážou tisíce obrázků s nápovědou, co na nich je, a pak je AI schopna sama rozpoznávat nové obrázky.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D986C-9B50-49F7-B667-2A2826271E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29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Autonomní auta: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Určitě jste slyšeli o autech, která se řídí sama. Za tímto "kouzlem" je AI, která dokáže rozpoznávat vozovku, ostatní auta, chodce a dokonce i semafory.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AI v průmyslu: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V továrnách může AI řídit roboty, které sestavují výrobky, kontrolují kvalitu nebo se starají o automatizované sklady.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D986C-9B50-49F7-B667-2A2826271E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44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Autonomní auta: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Určitě jste slyšeli o autech, která se řídí sama. Za tímto "kouzlem" je AI, která dokáže rozpoznávat vozovku, ostatní auta, chodce a dokonce i semafory.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AI v průmyslu: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V továrnách může AI řídit roboty, které sestavují výrobky, kontrolují kvalitu nebo se starají o automatizované sklady.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D986C-9B50-49F7-B667-2A2826271E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48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Nahoře: predikce (či napodobenina) fyzikálního modelu pomocí AI</a:t>
            </a:r>
          </a:p>
          <a:p>
            <a:r>
              <a:rPr lang="cs-CZ" dirty="0"/>
              <a:t>Dole: skutečný fyzikální a matematický model</a:t>
            </a:r>
          </a:p>
          <a:p>
            <a:endParaRPr lang="cs-CZ" dirty="0"/>
          </a:p>
          <a:p>
            <a:pPr algn="l"/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AI může pomáhat vědcům lépe porozumět složitým fyzikálním jevům. Namísto toho, aby prováděli nebezpečné nebo nákladné experimenty, mohou použít AI k simulaci.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Simulace jaderných reakcí: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Místo skutečného provádění jaderných testů mohou vědci použít AI k modelování toho, co by se stalo. Je to bezpečnější a levnější.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D1D5DB"/>
                </a:solidFill>
                <a:effectLst/>
                <a:latin typeface="Söhne"/>
              </a:rPr>
              <a:t>Pochopení vesmíru:</a:t>
            </a:r>
            <a:r>
              <a:rPr lang="cs-CZ" b="0" i="0" dirty="0">
                <a:solidFill>
                  <a:srgbClr val="D1D5DB"/>
                </a:solidFill>
                <a:effectLst/>
                <a:latin typeface="Söhne"/>
              </a:rPr>
              <a:t> AI může analyzovat data z teleskopů a pomáhat vědcům lépe porozumět vesmírným jevům, jako jsou černé díry nebo vzdálené galaxie.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D986C-9B50-49F7-B667-2A2826271E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43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D986C-9B50-49F7-B667-2A2826271E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68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CC5967-FF8C-7966-F5E2-CEF32F39DD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FB11E9B-5242-D48F-157E-BAB11EF493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9AF714-EA67-2558-3BFB-7BD843E14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A13E2-2B93-4178-B0E9-208AB9D34B65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167584-1CB7-A6D6-927C-7A9B78210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4DCD9A-968C-F830-E752-08D568451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C0E6-B95E-44F8-BF80-CA8A69BD6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23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273B81-1616-CDD2-D59C-283976106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C57753E-7C7A-06C6-628F-B58FCD0EA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B607C3-8D15-EA67-7B7B-FFD14BB13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A13E2-2B93-4178-B0E9-208AB9D34B65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82D79A-7446-E646-AE4B-179D9E520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05C206-914D-721C-2F25-367F857BF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C0E6-B95E-44F8-BF80-CA8A69BD6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06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6492070-8AD0-DC17-CC37-1BB4C3E54C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C9AFF80-9116-DBC5-EFC1-3366FA7DA0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E7530F-8788-7665-57E7-8EBDBFDDA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A13E2-2B93-4178-B0E9-208AB9D34B65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F3D339-3B2F-1EDA-7E37-EFDAA3977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86B4AA-A4CC-E2AF-F160-1B4DD574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C0E6-B95E-44F8-BF80-CA8A69BD6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38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zentace šk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1973" y="326490"/>
            <a:ext cx="11590985" cy="690942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1973" y="6356350"/>
            <a:ext cx="1085688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cs-CZ"/>
              <a:t>Robotino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11269014" y="6356350"/>
            <a:ext cx="643944" cy="365125"/>
          </a:xfrm>
        </p:spPr>
        <p:txBody>
          <a:bodyPr/>
          <a:lstStyle/>
          <a:p>
            <a:fld id="{1B5D3241-C4FA-4C30-BE6F-6D35A9686222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31820" y="1017432"/>
            <a:ext cx="11809926" cy="0"/>
          </a:xfrm>
          <a:prstGeom prst="line">
            <a:avLst/>
          </a:prstGeom>
          <a:ln w="95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 userDrawn="1"/>
        </p:nvCxnSpPr>
        <p:spPr>
          <a:xfrm>
            <a:off x="231820" y="6341326"/>
            <a:ext cx="11809926" cy="0"/>
          </a:xfrm>
          <a:prstGeom prst="line">
            <a:avLst/>
          </a:prstGeom>
          <a:ln w="95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492617" y="1155923"/>
            <a:ext cx="11291552" cy="5025936"/>
          </a:xfrm>
        </p:spPr>
        <p:txBody>
          <a:bodyPr/>
          <a:lstStyle>
            <a:lvl1pPr marL="0" indent="0">
              <a:buNone/>
              <a:defRPr b="1"/>
            </a:lvl1pPr>
            <a:lvl2pPr>
              <a:defRPr/>
            </a:lvl2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4019505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0DD6BE-65DD-94EC-7B68-1DE906D7E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A37027-BB15-BC52-B058-4548CF4FC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BB3005-31FA-A9B3-83E0-C1D93C1AA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A13E2-2B93-4178-B0E9-208AB9D34B65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A4646C-A3AD-9627-A5CB-882D54C3E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4A0794-2F3B-3176-2859-9905F8B3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C0E6-B95E-44F8-BF80-CA8A69BD6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45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B847A3-F0A2-9BD1-B745-4D37594FD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AD6F286-6261-ED85-9DEE-8FB26ED1A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374230-E994-61C9-EFD5-5B2B744F1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A13E2-2B93-4178-B0E9-208AB9D34B65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8F649A-7C0C-B016-DB0B-3E6C44A02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0C738B-F4CB-3A0D-66CE-85BDFF9A6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C0E6-B95E-44F8-BF80-CA8A69BD6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07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C0135D-930C-0441-2CCD-ADC2311C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C3F03E-80E5-54CB-4C89-4CDDA637EF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F97180A-F5C1-96CB-E3E6-53FC7199F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6D428E8-23EB-7541-8D50-BDFBD8BD0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A13E2-2B93-4178-B0E9-208AB9D34B65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09A823A-0C94-7FF2-E209-9F075C394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C5761CE-C102-0DD9-A61E-91ACED849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C0E6-B95E-44F8-BF80-CA8A69BD6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50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73E6EA-E150-9042-B85B-096B11687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1CFDCA-909E-801A-B47C-A6585ADC1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3809275-B6E4-11D6-195C-B1A773B90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A86589E-FEEC-E81F-42D3-39C96F1456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3A569F8-8AE6-6D78-C830-56F41ED04F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82DC63C-770D-71B4-68BE-67C4D33A8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A13E2-2B93-4178-B0E9-208AB9D34B65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6BD9E18-D7E8-8D92-9701-12FED8CE1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FC11FEF-9349-A5B0-104F-BE403A31C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C0E6-B95E-44F8-BF80-CA8A69BD6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52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578C0F-1F92-CD03-AE39-908139798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1449151-AE83-D2CA-E66E-6E9DDC848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A13E2-2B93-4178-B0E9-208AB9D34B65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ECB2D72-1296-36BE-538B-E141C3595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D6059D2-B3F7-8C81-AC99-3595B3299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C0E6-B95E-44F8-BF80-CA8A69BD6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4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5166144-EBAE-85E5-BDC6-6E606905D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A13E2-2B93-4178-B0E9-208AB9D34B65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F39EDDD-E87D-EEA4-2261-0C4D46425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57B317-FA1B-A256-6A5D-57D743AC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C0E6-B95E-44F8-BF80-CA8A69BD6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6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ABE7DA-8AA7-A89B-04A6-60B9ACF7D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85FB16-5DD0-B2D6-3396-033ECD69F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D9F972-C8C1-3000-0EAB-DCF980988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5613F85-4196-F3E7-4D16-53AEEBBC4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A13E2-2B93-4178-B0E9-208AB9D34B65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9B3A439-7CE8-032E-5358-B1B3BEFDC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D9CEA7D-FDFE-3EBE-D279-A5D96BF89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C0E6-B95E-44F8-BF80-CA8A69BD6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70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0F7141-A933-2DAF-5451-053909DC2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B6421E2-EE28-D94C-6550-6A346E172C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81B05B-564D-08DE-4CD8-4C3C304D1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CCDB203-14E4-F31F-B4D3-63DCDD0F5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A13E2-2B93-4178-B0E9-208AB9D34B65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6E1C4E4-1A2E-9046-6B34-517DFB8A4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7710F5-85C2-5BD2-7437-7DDCEDB6A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C0E6-B95E-44F8-BF80-CA8A69BD6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4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829414A-F924-EFF9-A517-1CAD3BFD6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901F38E-5175-A9B8-BEC7-AF2CE25DF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4403B5-592E-0F83-DF52-9810757D07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A13E2-2B93-4178-B0E9-208AB9D34B65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A40171-9735-E952-2AE0-5265FFBCE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625B28-EDE0-D891-C5F7-2711D81A4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6C0E6-B95E-44F8-BF80-CA8A69BD6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9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9FAaMrQ2keg?feature=oembed" TargetMode="Externa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IpkeBM7N97g?feature=oembed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kopoLzvh5jY?feature=oembed" TargetMode="Externa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Umělá inteligence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Umělá inteligence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D3241-C4FA-4C30-BE6F-6D35A9686222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0" dirty="0"/>
              <a:t>Umělá inteligence (AI) je rozsáhlé odvětví </a:t>
            </a:r>
            <a:r>
              <a:rPr lang="cs-CZ" dirty="0"/>
              <a:t>informatiky</a:t>
            </a:r>
            <a:r>
              <a:rPr lang="cs-CZ" b="0" dirty="0"/>
              <a:t>, které se zabývá budováním chytrých strojů schopných provádět úkoly obvykle vyžadující lidskou inteligenci: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b="0"/>
              <a:t>schopnost rozhodování</a:t>
            </a:r>
            <a:endParaRPr lang="cs-CZ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b="0" dirty="0"/>
              <a:t>rozpoznávání vzorů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b="0" dirty="0"/>
              <a:t>porozumění jazyku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b="0" dirty="0"/>
              <a:t>řešení problémů a mnoho dalšího.</a:t>
            </a:r>
          </a:p>
        </p:txBody>
      </p:sp>
    </p:spTree>
    <p:extLst>
      <p:ext uri="{BB962C8B-B14F-4D97-AF65-F5344CB8AC3E}">
        <p14:creationId xmlns:p14="http://schemas.microsoft.com/office/powerpoint/2010/main" val="2703304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Generování obrazu či jeho úprava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Umělá inteligence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D3241-C4FA-4C30-BE6F-6D35A9686222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5122" name="Picture 2" descr="6 AI GIF Generator from Text/Image/Video/Live Photo Easily">
            <a:extLst>
              <a:ext uri="{FF2B5EF4-FFF2-40B4-BE49-F238E27FC236}">
                <a16:creationId xmlns:a16="http://schemas.microsoft.com/office/drawing/2014/main" id="{D25D7FD0-1D19-B6CE-4011-4FC80FD5E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1343025"/>
            <a:ext cx="527685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319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Prediktivní údržba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Umělá inteligence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D3241-C4FA-4C30-BE6F-6D35A9686222}" type="slidenum">
              <a:rPr lang="cs-CZ" smtClean="0"/>
              <a:pPr/>
              <a:t>11</a:t>
            </a:fld>
            <a:endParaRPr lang="cs-CZ"/>
          </a:p>
        </p:txBody>
      </p:sp>
      <p:pic>
        <p:nvPicPr>
          <p:cNvPr id="5" name="Online médium 4" title="Festo AX Live Demo">
            <a:hlinkClick r:id="" action="ppaction://media"/>
            <a:extLst>
              <a:ext uri="{FF2B5EF4-FFF2-40B4-BE49-F238E27FC236}">
                <a16:creationId xmlns:a16="http://schemas.microsoft.com/office/drawing/2014/main" id="{7E42615E-3FF0-3F84-7F1E-1A07CE8C4F1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93266" y="973347"/>
            <a:ext cx="9605467" cy="542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2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Generování textu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Umělá inteligence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D3241-C4FA-4C30-BE6F-6D35A9686222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10242" name="Picture 2" descr="chatGPT animated gif">
            <a:extLst>
              <a:ext uri="{FF2B5EF4-FFF2-40B4-BE49-F238E27FC236}">
                <a16:creationId xmlns:a16="http://schemas.microsoft.com/office/drawing/2014/main" id="{4204AD5F-0865-523F-24B5-DE99F7F47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731" y="1416299"/>
            <a:ext cx="4294538" cy="454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85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 mnoho dalšího …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Umělá inteligence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D3241-C4FA-4C30-BE6F-6D35A9686222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6" name="Zástupný obsah 7">
            <a:extLst>
              <a:ext uri="{FF2B5EF4-FFF2-40B4-BE49-F238E27FC236}">
                <a16:creationId xmlns:a16="http://schemas.microsoft.com/office/drawing/2014/main" id="{B1893E15-9E80-FCC1-7BA4-231D4CEB1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617" y="1155923"/>
            <a:ext cx="11291552" cy="502593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b="0" dirty="0"/>
              <a:t>Personifikace reklam – AI předpoví jaká reklama s největší pravděpodobností z Vás udělá zákazníka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b="0" dirty="0"/>
              <a:t>Prediktivní údržba – AI předpoví kdy nějaká technologie potřebuje servis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b="0" dirty="0"/>
              <a:t>Predikce počasí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b="0" dirty="0"/>
              <a:t>Hledání nejkratší možné cesty pomocí skupinové inteligence mravenčí kolonie:</a:t>
            </a:r>
          </a:p>
          <a:p>
            <a:endParaRPr lang="cs-CZ" b="0" dirty="0"/>
          </a:p>
          <a:p>
            <a:endParaRPr lang="cs-CZ" b="0" dirty="0"/>
          </a:p>
        </p:txBody>
      </p:sp>
      <p:pic>
        <p:nvPicPr>
          <p:cNvPr id="3076" name="Picture 4" descr="GitHub - reaxis/ants">
            <a:extLst>
              <a:ext uri="{FF2B5EF4-FFF2-40B4-BE49-F238E27FC236}">
                <a16:creationId xmlns:a16="http://schemas.microsoft.com/office/drawing/2014/main" id="{774DABF0-AA99-4E67-6E90-550A12D0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043" y="3651782"/>
            <a:ext cx="4497914" cy="253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751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Umělá inteligence VS lidská inteligence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Umělá inteligence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D3241-C4FA-4C30-BE6F-6D35A9686222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b="0" dirty="0"/>
              <a:t>Umělá inteligence je zatím pouze „napodobenina umělé inteligence“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b="0" dirty="0"/>
              <a:t>AI se učí skrz „trial and </a:t>
            </a:r>
            <a:r>
              <a:rPr lang="cs-CZ" b="0" dirty="0" err="1"/>
              <a:t>error</a:t>
            </a:r>
            <a:r>
              <a:rPr lang="cs-CZ" b="0" dirty="0"/>
              <a:t>“, tedy pokus omyl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b="0" dirty="0"/>
              <a:t>Příklad:</a:t>
            </a:r>
          </a:p>
          <a:p>
            <a:pPr marL="1143000" lvl="1" indent="-457200"/>
            <a:r>
              <a:rPr lang="cs-CZ" dirty="0"/>
              <a:t>AI se naučí řídit auto po 1 000 000 nabourání</a:t>
            </a:r>
          </a:p>
          <a:p>
            <a:pPr marL="1143000" lvl="1" indent="-457200"/>
            <a:r>
              <a:rPr lang="cs-CZ" b="0" dirty="0"/>
              <a:t>Člověk dostane řidičák po </a:t>
            </a:r>
            <a:r>
              <a:rPr lang="cs-CZ" dirty="0"/>
              <a:t>28 jízdách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6ABBA25E-0581-AF40-ABA0-55554FCC1314}"/>
              </a:ext>
            </a:extLst>
          </p:cNvPr>
          <p:cNvGrpSpPr/>
          <p:nvPr/>
        </p:nvGrpSpPr>
        <p:grpSpPr>
          <a:xfrm>
            <a:off x="1403093" y="3668891"/>
            <a:ext cx="10187893" cy="2273077"/>
            <a:chOff x="1403093" y="3668891"/>
            <a:chExt cx="10187893" cy="2273077"/>
          </a:xfrm>
        </p:grpSpPr>
        <p:pic>
          <p:nvPicPr>
            <p:cNvPr id="2050" name="Picture 2" descr="Deep Learning Cars on Make a GIF">
              <a:extLst>
                <a:ext uri="{FF2B5EF4-FFF2-40B4-BE49-F238E27FC236}">
                  <a16:creationId xmlns:a16="http://schemas.microsoft.com/office/drawing/2014/main" id="{838891EB-3585-427A-DDEA-F20F8660EC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093" y="3668891"/>
              <a:ext cx="4041026" cy="227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Pedro Pascal Pedro Pascal Smile GIF - Pedro pascal Pedro pascal smile The  unbearable weight of massive talent - Discover &amp; Share GIFs">
              <a:extLst>
                <a:ext uri="{FF2B5EF4-FFF2-40B4-BE49-F238E27FC236}">
                  <a16:creationId xmlns:a16="http://schemas.microsoft.com/office/drawing/2014/main" id="{A9728C35-7DB0-5175-4357-8E4F0A17FD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7536" y="3814830"/>
              <a:ext cx="4743450" cy="198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nak násobení 6">
              <a:extLst>
                <a:ext uri="{FF2B5EF4-FFF2-40B4-BE49-F238E27FC236}">
                  <a16:creationId xmlns:a16="http://schemas.microsoft.com/office/drawing/2014/main" id="{A74BAE97-0871-0A75-6E4C-2140C0673A10}"/>
                </a:ext>
              </a:extLst>
            </p:cNvPr>
            <p:cNvSpPr/>
            <p:nvPr/>
          </p:nvSpPr>
          <p:spPr>
            <a:xfrm>
              <a:off x="5785219" y="4464425"/>
              <a:ext cx="782237" cy="833717"/>
            </a:xfrm>
            <a:prstGeom prst="mathMultiply">
              <a:avLst>
                <a:gd name="adj1" fmla="val 9768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26A0E3A5-F0BD-3F45-A3C6-8E0FE5A5FC74}"/>
              </a:ext>
            </a:extLst>
          </p:cNvPr>
          <p:cNvSpPr txBox="1"/>
          <p:nvPr/>
        </p:nvSpPr>
        <p:spPr>
          <a:xfrm>
            <a:off x="3047088" y="5941968"/>
            <a:ext cx="75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AI</a:t>
            </a:r>
            <a:endParaRPr lang="en-US" i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CEE5D0A-8C11-BEE9-AED5-B1140C600028}"/>
              </a:ext>
            </a:extLst>
          </p:cNvPr>
          <p:cNvSpPr txBox="1"/>
          <p:nvPr/>
        </p:nvSpPr>
        <p:spPr>
          <a:xfrm>
            <a:off x="8764772" y="5941968"/>
            <a:ext cx="90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Člověk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39153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Umělá inteligence VS lidská inteligence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Umělá inteligence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D3241-C4FA-4C30-BE6F-6D35A9686222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b="0" dirty="0"/>
              <a:t>Umělá inteligence nejlépe funguje na jeden jediný úkol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b="0" dirty="0"/>
              <a:t>Člověk dokáže dělat X věcí najednou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b="0" dirty="0"/>
              <a:t>Příklad:</a:t>
            </a:r>
          </a:p>
          <a:p>
            <a:pPr marL="1143000" lvl="1" indent="-457200"/>
            <a:r>
              <a:rPr lang="cs-CZ" dirty="0"/>
              <a:t>Umělá inteligence v autě Tesla dokáže auto pouze řídit</a:t>
            </a:r>
          </a:p>
          <a:p>
            <a:pPr marL="1143000" lvl="1" indent="-457200"/>
            <a:r>
              <a:rPr lang="cs-CZ" dirty="0"/>
              <a:t>Člověk dokáže řídit, poslouchat hudbu, číst zprávy na telefonu atd. …</a:t>
            </a:r>
          </a:p>
        </p:txBody>
      </p:sp>
      <p:sp>
        <p:nvSpPr>
          <p:cNvPr id="7" name="Znak násobení 6">
            <a:extLst>
              <a:ext uri="{FF2B5EF4-FFF2-40B4-BE49-F238E27FC236}">
                <a16:creationId xmlns:a16="http://schemas.microsoft.com/office/drawing/2014/main" id="{A74BAE97-0871-0A75-6E4C-2140C0673A10}"/>
              </a:ext>
            </a:extLst>
          </p:cNvPr>
          <p:cNvSpPr/>
          <p:nvPr/>
        </p:nvSpPr>
        <p:spPr>
          <a:xfrm>
            <a:off x="5737723" y="4437185"/>
            <a:ext cx="782237" cy="833717"/>
          </a:xfrm>
          <a:prstGeom prst="mathMultiply">
            <a:avLst>
              <a:gd name="adj1" fmla="val 976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Master Procrastinator Multitask GIF - MasterProcrastinator Procrastinator  Multitask - Discover &amp; Share GIFs | Cool gifs, Procrastination, Line  illustration">
            <a:extLst>
              <a:ext uri="{FF2B5EF4-FFF2-40B4-BE49-F238E27FC236}">
                <a16:creationId xmlns:a16="http://schemas.microsoft.com/office/drawing/2014/main" id="{162F55EC-0459-1760-3312-0295A81C3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7" b="12492"/>
          <a:stretch/>
        </p:blipFill>
        <p:spPr bwMode="auto">
          <a:xfrm>
            <a:off x="7318444" y="3470072"/>
            <a:ext cx="3801634" cy="271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4D11603-E67A-206D-1A63-544633F6C680}"/>
              </a:ext>
            </a:extLst>
          </p:cNvPr>
          <p:cNvSpPr txBox="1"/>
          <p:nvPr/>
        </p:nvSpPr>
        <p:spPr>
          <a:xfrm>
            <a:off x="8764772" y="5941968"/>
            <a:ext cx="90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Člověk</a:t>
            </a:r>
            <a:endParaRPr lang="en-US" i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0F3D11E-4363-2C45-0087-78AA742416B0}"/>
              </a:ext>
            </a:extLst>
          </p:cNvPr>
          <p:cNvSpPr txBox="1"/>
          <p:nvPr/>
        </p:nvSpPr>
        <p:spPr>
          <a:xfrm>
            <a:off x="3047088" y="5941968"/>
            <a:ext cx="75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AI</a:t>
            </a:r>
            <a:endParaRPr lang="en-US" i="1" dirty="0"/>
          </a:p>
        </p:txBody>
      </p:sp>
      <p:pic>
        <p:nvPicPr>
          <p:cNvPr id="8196" name="Picture 4" descr="We're not doomed: A supercut of robots falling down | Funny gif, Giphy,  Funny video memes">
            <a:extLst>
              <a:ext uri="{FF2B5EF4-FFF2-40B4-BE49-F238E27FC236}">
                <a16:creationId xmlns:a16="http://schemas.microsoft.com/office/drawing/2014/main" id="{0F54B64C-C4AB-E4CF-4158-3B3649655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868" y="3922159"/>
            <a:ext cx="3313371" cy="186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541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Zpracování obrazu - klasifikace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Umělá inteligence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D3241-C4FA-4C30-BE6F-6D35A9686222}" type="slidenum">
              <a:rPr lang="cs-CZ" smtClean="0"/>
              <a:pPr/>
              <a:t>4</a:t>
            </a:fld>
            <a:endParaRPr lang="cs-CZ"/>
          </a:p>
        </p:txBody>
      </p:sp>
      <p:pic>
        <p:nvPicPr>
          <p:cNvPr id="4098" name="Picture 2" descr="Basics of Machine Learning Image Classification Techniques">
            <a:extLst>
              <a:ext uri="{FF2B5EF4-FFF2-40B4-BE49-F238E27FC236}">
                <a16:creationId xmlns:a16="http://schemas.microsoft.com/office/drawing/2014/main" id="{B106A077-A426-7498-ED13-2E9D23FFF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787" y="1522735"/>
            <a:ext cx="7670426" cy="432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476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Zpracování obrazu - klasifikace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Umělá inteligence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D3241-C4FA-4C30-BE6F-6D35A9686222}" type="slidenum">
              <a:rPr lang="cs-CZ" smtClean="0"/>
              <a:pPr/>
              <a:t>5</a:t>
            </a:fld>
            <a:endParaRPr lang="cs-CZ"/>
          </a:p>
        </p:txBody>
      </p:sp>
      <p:pic>
        <p:nvPicPr>
          <p:cNvPr id="5" name="Online médium 4" title="Invanta - Next generation of industrial safety">
            <a:hlinkClick r:id="" action="ppaction://media"/>
            <a:extLst>
              <a:ext uri="{FF2B5EF4-FFF2-40B4-BE49-F238E27FC236}">
                <a16:creationId xmlns:a16="http://schemas.microsoft.com/office/drawing/2014/main" id="{6E4CC57E-3C4B-9DCC-579A-C890263546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17408" y="1049547"/>
            <a:ext cx="9392571" cy="530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5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Řízení aut či jiných technologií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Umělá inteligence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D3241-C4FA-4C30-BE6F-6D35A9686222}" type="slidenum">
              <a:rPr lang="cs-CZ" smtClean="0"/>
              <a:pPr/>
              <a:t>6</a:t>
            </a:fld>
            <a:endParaRPr lang="cs-CZ"/>
          </a:p>
        </p:txBody>
      </p:sp>
      <p:pic>
        <p:nvPicPr>
          <p:cNvPr id="6146" name="Picture 2" descr="Wayve claims 'world first' in driving a car autonomously with only its AI  and a SatNav | TechCrunch">
            <a:extLst>
              <a:ext uri="{FF2B5EF4-FFF2-40B4-BE49-F238E27FC236}">
                <a16:creationId xmlns:a16="http://schemas.microsoft.com/office/drawing/2014/main" id="{7F239BFB-7112-6115-7ADD-2D6A93FE2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889" y="1461291"/>
            <a:ext cx="7917152" cy="445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231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Řízení aut či jiných technologií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Umělá inteligence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D3241-C4FA-4C30-BE6F-6D35A9686222}" type="slidenum">
              <a:rPr lang="cs-CZ" smtClean="0"/>
              <a:pPr/>
              <a:t>7</a:t>
            </a:fld>
            <a:endParaRPr lang="cs-CZ"/>
          </a:p>
        </p:txBody>
      </p:sp>
      <p:pic>
        <p:nvPicPr>
          <p:cNvPr id="9218" name="Picture 2" descr="Autonomous Driving, Both Close and Far from Ubiquity – Skynet Today">
            <a:extLst>
              <a:ext uri="{FF2B5EF4-FFF2-40B4-BE49-F238E27FC236}">
                <a16:creationId xmlns:a16="http://schemas.microsoft.com/office/drawing/2014/main" id="{808C2429-BF89-54CB-EC3B-74EAEE13A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85875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143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Modelování fyzikálních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Umělá inteligence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D3241-C4FA-4C30-BE6F-6D35A9686222}" type="slidenum">
              <a:rPr lang="cs-CZ" smtClean="0"/>
              <a:pPr/>
              <a:t>8</a:t>
            </a:fld>
            <a:endParaRPr lang="cs-CZ"/>
          </a:p>
        </p:txBody>
      </p:sp>
      <p:pic>
        <p:nvPicPr>
          <p:cNvPr id="7170" name="Picture 2" descr="Develop Physics-Informed Machine Learning Models with Graph Neural Networks  | NVIDIA Technical Blog">
            <a:extLst>
              <a:ext uri="{FF2B5EF4-FFF2-40B4-BE49-F238E27FC236}">
                <a16:creationId xmlns:a16="http://schemas.microsoft.com/office/drawing/2014/main" id="{C52C3233-B597-0403-50B5-46E678949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80005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681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Řešení složitých rozhodovacích problémů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Umělá inteligence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D3241-C4FA-4C30-BE6F-6D35A9686222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5" name="Online médium 4" title="Multi-Agent Hide and Seek">
            <a:hlinkClick r:id="" action="ppaction://media"/>
            <a:extLst>
              <a:ext uri="{FF2B5EF4-FFF2-40B4-BE49-F238E27FC236}">
                <a16:creationId xmlns:a16="http://schemas.microsoft.com/office/drawing/2014/main" id="{7FAC8552-2E03-7CC2-75E9-9E30438AB28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92759" y="1017432"/>
            <a:ext cx="9449412" cy="533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4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1362</Words>
  <Application>Microsoft Office PowerPoint</Application>
  <PresentationFormat>Širokoúhlá obrazovka</PresentationFormat>
  <Paragraphs>121</Paragraphs>
  <Slides>13</Slides>
  <Notes>12</Notes>
  <HiddenSlides>0</HiddenSlides>
  <MMClips>3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Söhne</vt:lpstr>
      <vt:lpstr>Motiv Office</vt:lpstr>
      <vt:lpstr>Umělá inteligence</vt:lpstr>
      <vt:lpstr>Umělá inteligence VS lidská inteligence</vt:lpstr>
      <vt:lpstr>Umělá inteligence VS lidská inteligence</vt:lpstr>
      <vt:lpstr>Zpracování obrazu - klasifikace</vt:lpstr>
      <vt:lpstr>Zpracování obrazu - klasifikace</vt:lpstr>
      <vt:lpstr>Řízení aut či jiných technologií</vt:lpstr>
      <vt:lpstr>Řízení aut či jiných technologií</vt:lpstr>
      <vt:lpstr>Modelování fyzikálních</vt:lpstr>
      <vt:lpstr>Řešení složitých rozhodovacích problémů</vt:lpstr>
      <vt:lpstr>Generování obrazu či jeho úprava</vt:lpstr>
      <vt:lpstr>Prediktivní údržba</vt:lpstr>
      <vt:lpstr>Generování textu</vt:lpstr>
      <vt:lpstr>A mnoho dalšího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Umělá inteligence</dc:title>
  <dc:creator>Jakub Szlaur</dc:creator>
  <cp:lastModifiedBy>Jakub Szlaur</cp:lastModifiedBy>
  <cp:revision>68</cp:revision>
  <dcterms:created xsi:type="dcterms:W3CDTF">2023-10-16T17:38:44Z</dcterms:created>
  <dcterms:modified xsi:type="dcterms:W3CDTF">2023-10-27T07:04:21Z</dcterms:modified>
</cp:coreProperties>
</file>