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492" r:id="rId2"/>
    <p:sldId id="477" r:id="rId3"/>
    <p:sldId id="478" r:id="rId4"/>
    <p:sldId id="256" r:id="rId5"/>
    <p:sldId id="463" r:id="rId6"/>
    <p:sldId id="262" r:id="rId7"/>
    <p:sldId id="272" r:id="rId8"/>
    <p:sldId id="475" r:id="rId9"/>
    <p:sldId id="476" r:id="rId10"/>
    <p:sldId id="479" r:id="rId11"/>
    <p:sldId id="480" r:id="rId12"/>
    <p:sldId id="481" r:id="rId13"/>
    <p:sldId id="482" r:id="rId14"/>
    <p:sldId id="483" r:id="rId15"/>
    <p:sldId id="484" r:id="rId16"/>
    <p:sldId id="488" r:id="rId17"/>
    <p:sldId id="485" r:id="rId18"/>
    <p:sldId id="486" r:id="rId19"/>
    <p:sldId id="487" r:id="rId20"/>
    <p:sldId id="489" r:id="rId21"/>
    <p:sldId id="490" r:id="rId22"/>
    <p:sldId id="419" r:id="rId23"/>
    <p:sldId id="491" r:id="rId24"/>
    <p:sldId id="472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548"/>
  </p:normalViewPr>
  <p:slideViewPr>
    <p:cSldViewPr>
      <p:cViewPr varScale="1">
        <p:scale>
          <a:sx n="120" d="100"/>
          <a:sy n="120" d="100"/>
        </p:scale>
        <p:origin x="200" y="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4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213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67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15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48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856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124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86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274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256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42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952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035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2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3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90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24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15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49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laseo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peed.web.de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ss.aboutamazon.com/log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ponsivedesigncheck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gmanager.googl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andjump.com/blog/types-of-content-marketing-benefits-and-uses-of-each-typ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tokoutek.cz/responzivit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Základní pojmy pro dnešní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43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SEO SKÓRE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Jak dobrý byl web z hlediska SEO?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Kolikátý byl ve vyhledávání na důležitá klíčová slova?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Jaké je jeho SEO skóre?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Neexistuje oficiální veřejný seznam toho, co vše by SEO ovlivňovalo.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Navíc se algoritmy v průběhu času mění.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Existují ale různé nástroje, které hodnotí to, co víme (tušíme), že v rámci SEO funguje.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Např.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https://silaseo.cz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SEO skóre - hodnota, která udává kvalitu webu z hlediska SEO.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403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RYCHLOST NAČÍTÁNÍ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Jak rychle se načítal starý web?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Je možné délku načítání optimalizovat?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Co zabraňovalo rychlejšímu načítání? (Velké obrázky, přesměrování webu, …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Důležité pro hlediska SEO.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Může odradit návštěvníky.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Existují různé nástroje pro měření. Např.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https://pagespeed.web.dev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Většinou je výsledkem skóre, které udává kvalitu webu z hlediska jeho optimalizace pro načítání stránky. Nepřímo tak reflektuje rychlost načítání.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6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RYCHLOST NAČÍTÁNÍ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1" y="894075"/>
            <a:ext cx="6135894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Amazon zkoumal vztah mezi rychlostí načítání jejich webových stránek a prodejem. Chtěli zjistit, jak rychlost načítání ovlivňuje chování zákazníků při nakupování.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Metodika: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Experiment spočíval v úmyslném zpomalení načítání stránky o 100 milisekund. Poté sledovali, jak se změní prodeje.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Výsledky: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Každých 100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ms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zvýšení doby načítání stránky vedlo k poklesu prodeje o 1%. Při ročních příjmech společnosti to mohlo znamenat ztrátu ve výši stovek milionů dolarů​​.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Logos">
            <a:extLst>
              <a:ext uri="{FF2B5EF4-FFF2-40B4-BE49-F238E27FC236}">
                <a16:creationId xmlns:a16="http://schemas.microsoft.com/office/drawing/2014/main" id="{F4570978-C471-7BFB-E658-3C0B4441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63" y="1995686"/>
            <a:ext cx="3181559" cy="133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81;p18">
            <a:extLst>
              <a:ext uri="{FF2B5EF4-FFF2-40B4-BE49-F238E27FC236}">
                <a16:creationId xmlns:a16="http://schemas.microsoft.com/office/drawing/2014/main" id="{1E4C828D-705F-57BC-821D-8FFD83A042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</a:t>
            </a:r>
            <a:r>
              <a:rPr lang="en-CA" dirty="0">
                <a:hlinkClick r:id="rId4"/>
              </a:rPr>
              <a:t>https://press.aboutamazon.com/logos</a:t>
            </a:r>
            <a:r>
              <a:rPr lang="en-C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18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RYCHLOST NAČÍTÁNÍ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1" y="894075"/>
            <a:ext cx="613589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Google zkoumal, jak zpomalení načítání výsledků vyhledávání ovlivňuje chování uživatelů při vyhledávání.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Metodika: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Záměrné zpomalení načítání výsledků vyhledávání o 100 až 400 milisekund a následné sledování změn v chování uživatelů.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Výsledky: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Zpomalení o 100 až 400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ms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mělo měřitelný dopad na počet vyhledávání uživatelů, které kleslo o 0,2 % až 0,6 %. Dlouhodobé vystavení zpomalení mělo ještě větší dopad, s poklesem počtu vyhledávání až o 0,76% v případě 400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ms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zpoždění. 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Google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8FE5DB-75F2-F092-C11C-BA614CC0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98788"/>
            <a:ext cx="2293902" cy="7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3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RYCHLOST NAČÍTÁNÍ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1" y="894075"/>
            <a:ext cx="613589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I když se stránky vrátily k rychlejšímu načítání, uživatelům, kteří zažili zpoždění, trvalo dlouho, než se vrátili ke své původní úrovni používání​​.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Google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6875C7-0D8D-F71A-6B89-CF207133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98788"/>
            <a:ext cx="2293902" cy="7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4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RESPONZIVITA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08010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Byl starý web responzivní?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Zkusit web otevřít na telefonu, tabletu,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Použít nástroj, např.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https://responsivedesignchecker.com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00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ZDROJE NÁVŠTĚV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08010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Kde všude je umístěný odkaz na web? (Sociální sítě, vizitky, propagační materiály,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Co byl zamýšlený cíl návštěvníka na webu?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Potřebujeme znát proto, abychom dovedli odvodit, co lidé na našem webu chtěli dělat, a jaké informace pravděpodobně hledali.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Základní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info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poskytne klient, průzkum internetu a sociálních sítích.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Konkrétní informace dostaneme z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Analytics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pokud je má starý web aktivované.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https://tagmanager.google.com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90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TYPY OBSAHU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1" y="894075"/>
            <a:ext cx="419167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Co se na starém webu nacházelo? Měl blog? Placenou zónu?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Jak jednotlivé typy obsahu fungovaly? Měly návštěvnost? Prokliky?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Co z typů obsahu je vhodné zachovat, co odstranit a co nového dodat?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Návštěvnost a prokliky vyhodnocujeme pomocí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Analytics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39" y="4731990"/>
            <a:ext cx="505584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</a:t>
            </a:r>
            <a:r>
              <a:rPr lang="en-CA" dirty="0">
                <a:hlinkClick r:id="rId3"/>
              </a:rPr>
              <a:t>https://www.demandjump.com/blog/types-of-content-marketing-benefits-and-uses-of-each-type</a:t>
            </a:r>
            <a:r>
              <a:rPr lang="en-CA" dirty="0"/>
              <a:t> </a:t>
            </a:r>
            <a:endParaRPr dirty="0"/>
          </a:p>
        </p:txBody>
      </p:sp>
      <p:pic>
        <p:nvPicPr>
          <p:cNvPr id="7170" name="Picture 2" descr="Types of Content Marketing: Benefits and Uses of Each Type">
            <a:extLst>
              <a:ext uri="{FF2B5EF4-FFF2-40B4-BE49-F238E27FC236}">
                <a16:creationId xmlns:a16="http://schemas.microsoft.com/office/drawing/2014/main" id="{0DDF9E83-86BA-2474-23E7-37992192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96" y="1851670"/>
            <a:ext cx="57566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0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VZHLED WEBU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0801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Odpovídá vzhled webu preferencím jeho cílové skupiny?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Je vzhled webu v souladu s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brand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ID?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874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SSL CERTIFIKÁT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08010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SSL certifikát je jako „bezpečnostní průkaz pro webové stránky“.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Když navštívíte web, SSL certifikát pomáhá ověřit, že stránka je skutečně tím, za co se vydává.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Zároveň šifruje všechny informace, které mezi vámi a stránkou cestují. Například hesla.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Lze poznat dle zámečku vedle URL adresy v adresním řádku prohlížeče.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SSL certifikát je důležitý z hlediska SEO.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31047DA-B8C5-AA83-9FBB-BB1F30F1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35846"/>
            <a:ext cx="2197100" cy="4318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50BD3AE-1B51-3B99-A8D6-22858E8EE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76268"/>
            <a:ext cx="5816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7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ZÁKLADNÍ POJMY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1" y="894075"/>
            <a:ext cx="476774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SEO (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Search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Engine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Optimization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) - Optimalizace pro vyhledávače</a:t>
            </a:r>
          </a:p>
          <a:p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Lze si představit jako soutěž, ve které se tvůrci webů snaží o to, aby byl web co nejviditelnější ve výsledcích vyhledávání na internetu.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Různé parametry na webu mohou ovlivnit, jak vysoko se web umístí.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r>
              <a:rPr lang="cs-CZ" sz="2000" i="1" dirty="0">
                <a:solidFill>
                  <a:schemeClr val="dk1"/>
                </a:solidFill>
                <a:latin typeface="Times New Roman"/>
                <a:cs typeface="Times New Roman"/>
              </a:rPr>
              <a:t>Více </a:t>
            </a:r>
            <a:r>
              <a:rPr lang="cs-CZ" sz="2000" i="1" dirty="0" err="1">
                <a:solidFill>
                  <a:schemeClr val="dk1"/>
                </a:solidFill>
                <a:latin typeface="Times New Roman"/>
                <a:cs typeface="Times New Roman"/>
              </a:rPr>
              <a:t>info</a:t>
            </a:r>
            <a:r>
              <a:rPr lang="cs-CZ" sz="2000" i="1" dirty="0">
                <a:solidFill>
                  <a:schemeClr val="dk1"/>
                </a:solidFill>
                <a:latin typeface="Times New Roman"/>
                <a:cs typeface="Times New Roman"/>
              </a:rPr>
              <a:t> o SEO v semináři věnovanému copywritingu a SEO.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A5FC7B-0A83-FE0E-435A-CE15FC84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69" y="1008278"/>
            <a:ext cx="4402031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CO S TÍM VŠÍM?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1" y="894075"/>
            <a:ext cx="483975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Zjistíme silné a slabé stránky starého webu.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Víme, co u našeho publika fungovalo a nefungovalo.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 analýzy by mělo vzejít to, co chceme aplikovat na nový web a to, čemu bychom se při tvorbě/redesignu měli vyvarovat.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  <p:pic>
        <p:nvPicPr>
          <p:cNvPr id="11266" name="Picture 2" descr="Funny memes Vectors &amp; Illustrations for Free Download | Freepik">
            <a:extLst>
              <a:ext uri="{FF2B5EF4-FFF2-40B4-BE49-F238E27FC236}">
                <a16:creationId xmlns:a16="http://schemas.microsoft.com/office/drawing/2014/main" id="{61BA450B-0C05-9148-BCE5-0604C09C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15" y="1206857"/>
            <a:ext cx="3867894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81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KONKURENCE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656174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Totéž, co analyzujeme na vlastním webu, zanalyzujeme i u konkurence.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Ptáme se: Může to být příležitost? Může to být hrozba?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Cíl webu (snažíme se vytušit, o co konkurenci zrovna jde)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Funkčnost webu – co jim nefunguje?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SEO skóre – kdo je na tom lépe?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Rychlost načítání – kdo je na tom lépe?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Responzivita – mají/nemají?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Typy obsahu – dávalo by to pro nás taky smysl? Máme nějakou výhodu?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Vzhled webu – je estetický? Reflektuje cílovku?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SSL certifikát – mají/nemají?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45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KONKURENCE – DALŠÍ TIPY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07504" y="824126"/>
            <a:ext cx="83681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Přihlaste se k odběru jejich newsletteru.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Sledujte jejich stránky na sociálních sítích.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Pozorujte změny na jejich e-shopu. 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Všímejte si cenové politiky, zavádění novinek na trh a prezentace slev či akcí.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Prozkoumejte jejich bonusový program, pokud nějaký nabízí.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Projděte si důkladně e-shopy a vypozorujte jejich funkce.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Zjistěte, kde všude inzerují jak na internetu, tak případně i v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offline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světě.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Dohledejte názory jejich zákazníků, např. na srovnávačích zboží a v diskuzích.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Navštivte jejich kamenné prodejny a sledujte práci zaměstnanců.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Najděte na jejich e-shopech konkurenční výhody, kterými se prezentují.</a:t>
            </a:r>
            <a:endParaRPr lang="cs-CZ" sz="2000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019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KONKURENCE – CO S TÍM VŠÍM?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07504" y="824126"/>
            <a:ext cx="836814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Srovnání současného webu a webů konkurence.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Pokud konkurenci něco chybí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– může to být naše příležitost? Dávalo by to pro nás smysl?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Pokud konkurence má něco navíc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– může nás to ohrozit? Dávalo by pro nás smysl, kdybychom to měli také?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Tyto informace jsou stěžejní pro tvorbu nového webu. Poskytují totiž kontext.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Následuje rozhodnutí, co z daných věcí zavést či nezavést.</a:t>
            </a:r>
            <a:endParaRPr lang="cs-CZ" sz="2000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297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4" name="Google Shape;82;p6">
            <a:extLst>
              <a:ext uri="{FF2B5EF4-FFF2-40B4-BE49-F238E27FC236}">
                <a16:creationId xmlns:a16="http://schemas.microsoft.com/office/drawing/2014/main" id="{F77AF3A1-E0E5-F57D-122B-2D1BC185FC7F}"/>
              </a:ext>
            </a:extLst>
          </p:cNvPr>
          <p:cNvSpPr txBox="1"/>
          <p:nvPr/>
        </p:nvSpPr>
        <p:spPr>
          <a:xfrm>
            <a:off x="4484779" y="1807084"/>
            <a:ext cx="419167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Zanalyzujte současný web, který jste si vybrali pro redesign v rámci seminární práce.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Vyhledejte relevantní konkurenční weby.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991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ZÁKLADNÍ POJMY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1" y="894075"/>
            <a:ext cx="4407702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Responzivita</a:t>
            </a:r>
          </a:p>
          <a:p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Webové stránky správně a efektivně fungují napříč různými zařízeními a velikostmi obrazovek.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Snadný přístup k informacím a navigaci na webu bez nutnosti neustálého přibližování nebo posouvání obsahu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Zvýšení pravděpodobnosti, že uživatelé zůstanou na webu déle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</a:t>
            </a:r>
            <a:r>
              <a:rPr lang="en-CA" dirty="0">
                <a:hlinkClick r:id="rId3"/>
              </a:rPr>
              <a:t>https://www.fotokoutek.cz/responzivita.html</a:t>
            </a:r>
            <a:r>
              <a:rPr lang="en-CA" dirty="0"/>
              <a:t> </a:t>
            </a:r>
            <a:endParaRPr dirty="0"/>
          </a:p>
        </p:txBody>
      </p:sp>
      <p:pic>
        <p:nvPicPr>
          <p:cNvPr id="1026" name="Picture 2" descr="Responzivita | Tvorba webové fotogalerie">
            <a:extLst>
              <a:ext uri="{FF2B5EF4-FFF2-40B4-BE49-F238E27FC236}">
                <a16:creationId xmlns:a16="http://schemas.microsoft.com/office/drawing/2014/main" id="{9B2954A6-9506-ECE6-8B98-7CB4DA4D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19622"/>
            <a:ext cx="4174826" cy="26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4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Fáze výzkum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Ikášová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6561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VÝZKUM – PROČ JE POTŘEBA?</a:t>
            </a:r>
            <a:endParaRPr dirty="0"/>
          </a:p>
        </p:txBody>
      </p:sp>
      <p:sp>
        <p:nvSpPr>
          <p:cNvPr id="90" name="Google Shape;90;p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dirty="0"/>
          </a:p>
        </p:txBody>
      </p:sp>
      <p:sp>
        <p:nvSpPr>
          <p:cNvPr id="91" name="Google Shape;91;p7"/>
          <p:cNvSpPr txBox="1"/>
          <p:nvPr/>
        </p:nvSpPr>
        <p:spPr>
          <a:xfrm>
            <a:off x="179512" y="843558"/>
            <a:ext cx="819899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Porozumění konkurenci -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umožňuje identifikovat silné a slabé stránky konkurentů. Díky tomu může firma vytvořit strategii, která zvýrazňuje její jedinečné vlastnosti a nabídky, a současně se vyhýbá chybám, které konkurence dělá.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Pochopení cílového trhu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Analýza segmentace trhu, cílení a pozicování (STP) pomáhá lépe pochopit, kdo jsou potenciální zákazníci, jaké jsou jejich potřeby a jak nejlépe s nimi komunikovat.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Optimalizace uživatelského zážitku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Analýza stávajícího webu odhalí silné a slabé stránky v uživatelském zážitku. Informace získané z této analýzy mohou být použity k vylepšení celkové funkčnosti nového webu.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VÝZKUM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32832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současného webu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webů konkurence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klíčových slov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STP (segmentace,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targeting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positioning)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JAK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Analytics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Trends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Síla SEO,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PageSpeed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Insights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Uživatelské testování a hloubkové/strukturované rozhovory – </a:t>
            </a:r>
            <a:r>
              <a:rPr lang="cs-CZ" sz="2000" i="1" dirty="0">
                <a:solidFill>
                  <a:schemeClr val="dk1"/>
                </a:solidFill>
                <a:latin typeface="Times New Roman"/>
                <a:cs typeface="Times New Roman"/>
              </a:rPr>
              <a:t>více rozebereme v semináři věnovanému roli UX designéra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CÍL WEBU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36814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Byl cíl starého webu stejný jako cíl nového webu?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 čem byl problém, že původní web nebyl dostačující?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Reflektoval dostatečně starý web cíl, který měl naplňovat?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Měřil se u starého webu postup naplňování jeho cíle? (Konverze).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Jaké množství konverzí starý web generoval (v kontextu jeho cíle)?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…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485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ANALÝZA SOUČASNÉHO WEBU – FUNKČNOST WEBU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36814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Byl starý web funkční?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Zahrnoval nějaké technické problémy? Pokud ano, šlo o drobné či významné chyby?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Byl web responzivní? (Přizpůsoben pro mobilní zařízení a tablety).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Odesílaly se správně formuláře?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Fungovala všechna potřebná tlačítka a odkazy?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Existovala na starém webu 404 stránka?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Byly správně nasazeny měřící kódy?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…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Výzkum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581343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8371</TotalTime>
  <Words>1575</Words>
  <Application>Microsoft Macintosh PowerPoint</Application>
  <PresentationFormat>Předvádění na obrazovce (16:9)</PresentationFormat>
  <Paragraphs>208</Paragraphs>
  <Slides>24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SLU</vt:lpstr>
      <vt:lpstr>Základní pojmy pro dnešní seminář</vt:lpstr>
      <vt:lpstr>ZÁKLADNÍ POJMY</vt:lpstr>
      <vt:lpstr>ZÁKLADNÍ POJMY</vt:lpstr>
      <vt:lpstr>Fáze výzkum</vt:lpstr>
      <vt:lpstr>PROCES TVORBY WEBU</vt:lpstr>
      <vt:lpstr>VÝZKUM – PROČ JE POTŘEBA?</vt:lpstr>
      <vt:lpstr>VÝZKUM</vt:lpstr>
      <vt:lpstr>ANALÝZA SOUČASNÉHO WEBU – CÍL WEBU</vt:lpstr>
      <vt:lpstr>ANALÝZA SOUČASNÉHO WEBU – FUNKČNOST WEBU</vt:lpstr>
      <vt:lpstr>ANALÝZA SOUČASNÉHO WEBU – SEO SKÓRE</vt:lpstr>
      <vt:lpstr>ANALÝZA SOUČASNÉHO WEBU – RYCHLOST NAČÍTÁNÍ</vt:lpstr>
      <vt:lpstr>ANALÝZA SOUČASNÉHO WEBU – RYCHLOST NAČÍTÁNÍ</vt:lpstr>
      <vt:lpstr>ANALÝZA SOUČASNÉHO WEBU – RYCHLOST NAČÍTÁNÍ</vt:lpstr>
      <vt:lpstr>ANALÝZA SOUČASNÉHO WEBU – RYCHLOST NAČÍTÁNÍ</vt:lpstr>
      <vt:lpstr>ANALÝZA SOUČASNÉHO WEBU – RESPONZIVITA</vt:lpstr>
      <vt:lpstr>ANALÝZA SOUČASNÉHO WEBU – ZDROJE NÁVŠTĚV</vt:lpstr>
      <vt:lpstr>ANALÝZA SOUČASNÉHO WEBU – TYPY OBSAHU</vt:lpstr>
      <vt:lpstr>ANALÝZA SOUČASNÉHO WEBU – VZHLED WEBU</vt:lpstr>
      <vt:lpstr>ANALÝZA SOUČASNÉHO WEBU – SSL CERTIFIKÁT</vt:lpstr>
      <vt:lpstr>ANALÝZA SOUČASNÉHO WEBU – CO S TÍM VŠÍM?</vt:lpstr>
      <vt:lpstr>ANALÝZA KONKURENCE</vt:lpstr>
      <vt:lpstr>ANALÝZA KONKURENCE – DALŠÍ TIPY</vt:lpstr>
      <vt:lpstr>ANALÝZA KONKURENCE – CO S TÍM VŠÍM?</vt:lpstr>
      <vt:lpstr>Týmová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210</cp:revision>
  <dcterms:created xsi:type="dcterms:W3CDTF">2016-07-06T15:42:34Z</dcterms:created>
  <dcterms:modified xsi:type="dcterms:W3CDTF">2024-11-17T18:31:21Z</dcterms:modified>
</cp:coreProperties>
</file>