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492" r:id="rId2"/>
    <p:sldId id="463" r:id="rId3"/>
    <p:sldId id="477" r:id="rId4"/>
    <p:sldId id="493" r:id="rId5"/>
    <p:sldId id="494" r:id="rId6"/>
    <p:sldId id="504" r:id="rId7"/>
    <p:sldId id="505" r:id="rId8"/>
    <p:sldId id="507" r:id="rId9"/>
    <p:sldId id="506" r:id="rId10"/>
    <p:sldId id="499" r:id="rId11"/>
    <p:sldId id="495" r:id="rId12"/>
    <p:sldId id="496" r:id="rId13"/>
    <p:sldId id="497" r:id="rId14"/>
    <p:sldId id="498" r:id="rId15"/>
    <p:sldId id="500" r:id="rId16"/>
    <p:sldId id="501" r:id="rId17"/>
    <p:sldId id="502" r:id="rId18"/>
    <p:sldId id="503" r:id="rId19"/>
    <p:sldId id="508" r:id="rId20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28"/>
    <p:restoredTop sz="94548"/>
  </p:normalViewPr>
  <p:slideViewPr>
    <p:cSldViewPr>
      <p:cViewPr varScale="1">
        <p:scale>
          <a:sx n="134" d="100"/>
          <a:sy n="134" d="100"/>
        </p:scale>
        <p:origin x="30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24.11.2024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Dle</a:t>
            </a:r>
            <a:r>
              <a:rPr lang="en-CA" dirty="0"/>
              <a:t> Jana </a:t>
            </a:r>
            <a:r>
              <a:rPr lang="en-CA" dirty="0" err="1"/>
              <a:t>Řezáče</a:t>
            </a:r>
            <a:r>
              <a:rPr lang="en-CA" dirty="0"/>
              <a:t> (Web </a:t>
            </a:r>
            <a:r>
              <a:rPr lang="en-CA" dirty="0" err="1"/>
              <a:t>ostrý</a:t>
            </a:r>
            <a:r>
              <a:rPr lang="en-CA" dirty="0"/>
              <a:t> </a:t>
            </a:r>
            <a:r>
              <a:rPr lang="en-CA" dirty="0" err="1"/>
              <a:t>jako</a:t>
            </a:r>
            <a:r>
              <a:rPr lang="en-CA" dirty="0"/>
              <a:t> </a:t>
            </a:r>
            <a:r>
              <a:rPr lang="en-CA" dirty="0" err="1"/>
              <a:t>břitva</a:t>
            </a:r>
            <a:r>
              <a:rPr lang="en-CA" dirty="0"/>
              <a:t>)</a:t>
            </a:r>
            <a:endParaRPr dirty="0"/>
          </a:p>
        </p:txBody>
      </p:sp>
      <p:sp>
        <p:nvSpPr>
          <p:cNvPr id="68" name="Google Shape;6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9338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csvukrs</a:t>
            </a:r>
            <a:endParaRPr dirty="0"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2890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csvukrs</a:t>
            </a:r>
            <a:endParaRPr dirty="0"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1174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csvukrs</a:t>
            </a:r>
            <a:endParaRPr dirty="0"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5269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csvukrs</a:t>
            </a:r>
            <a:endParaRPr dirty="0"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9121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csvukrs</a:t>
            </a:r>
            <a:endParaRPr dirty="0"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0290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csvukrs</a:t>
            </a:r>
            <a:endParaRPr dirty="0"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8116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csvukrs</a:t>
            </a:r>
            <a:endParaRPr dirty="0"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0848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csvukrs</a:t>
            </a:r>
            <a:endParaRPr dirty="0"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210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csvukrs</a:t>
            </a:r>
            <a:endParaRPr dirty="0"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4341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csvukrs</a:t>
            </a:r>
            <a:endParaRPr dirty="0"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7819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csvukrs</a:t>
            </a:r>
            <a:endParaRPr dirty="0"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069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csvukrs</a:t>
            </a:r>
            <a:endParaRPr dirty="0"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3835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csvukrs</a:t>
            </a:r>
            <a:endParaRPr dirty="0"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1295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csvukrs</a:t>
            </a:r>
            <a:endParaRPr dirty="0"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4440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csvukrs</a:t>
            </a:r>
            <a:endParaRPr dirty="0"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1555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csvukrs</a:t>
            </a:r>
            <a:endParaRPr dirty="0"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9476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Možnosti tvorby webové stránky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04" y="143849"/>
            <a:ext cx="1411467" cy="110094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59532" y="267494"/>
            <a:ext cx="38164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1959682"/>
            <a:ext cx="3600400" cy="122413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UX a UI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E9B0C0-3BDA-A54A-B3CD-02C4270FE5A9}"/>
              </a:ext>
            </a:extLst>
          </p:cNvPr>
          <p:cNvSpPr txBox="1">
            <a:spLocks/>
          </p:cNvSpPr>
          <p:nvPr/>
        </p:nvSpPr>
        <p:spPr>
          <a:xfrm>
            <a:off x="7130447" y="4308326"/>
            <a:ext cx="2016224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Martin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Klepek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Tereza Pražáková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a správa webové stránky </a:t>
            </a:r>
          </a:p>
        </p:txBody>
      </p:sp>
    </p:spTree>
    <p:extLst>
      <p:ext uri="{BB962C8B-B14F-4D97-AF65-F5344CB8AC3E}">
        <p14:creationId xmlns:p14="http://schemas.microsoft.com/office/powerpoint/2010/main" val="2843449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STRUKTURA WEBU</a:t>
            </a:r>
            <a:endParaRPr lang="cs-CZ" dirty="0"/>
          </a:p>
        </p:txBody>
      </p:sp>
      <p:sp>
        <p:nvSpPr>
          <p:cNvPr id="181" name="Google Shape;181;p18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Základní</a:t>
            </a:r>
            <a:r>
              <a:rPr lang="en-CA" dirty="0"/>
              <a:t> </a:t>
            </a:r>
            <a:r>
              <a:rPr lang="en-CA" dirty="0" err="1"/>
              <a:t>pojmy</a:t>
            </a:r>
            <a:endParaRPr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A976FCA6-64D2-DF96-B6D0-046F0EEAF277}"/>
              </a:ext>
            </a:extLst>
          </p:cNvPr>
          <p:cNvGrpSpPr/>
          <p:nvPr/>
        </p:nvGrpSpPr>
        <p:grpSpPr>
          <a:xfrm>
            <a:off x="1533309" y="753715"/>
            <a:ext cx="6077381" cy="4252119"/>
            <a:chOff x="236240" y="708620"/>
            <a:chExt cx="11133221" cy="8442324"/>
          </a:xfrm>
        </p:grpSpPr>
        <p:sp>
          <p:nvSpPr>
            <p:cNvPr id="2" name="Obdélník 1">
              <a:extLst>
                <a:ext uri="{FF2B5EF4-FFF2-40B4-BE49-F238E27FC236}">
                  <a16:creationId xmlns:a16="http://schemas.microsoft.com/office/drawing/2014/main" id="{2355D36B-7C30-9408-2D71-44651110AF53}"/>
                </a:ext>
              </a:extLst>
            </p:cNvPr>
            <p:cNvSpPr/>
            <p:nvPr/>
          </p:nvSpPr>
          <p:spPr>
            <a:xfrm>
              <a:off x="236240" y="708620"/>
              <a:ext cx="11125200" cy="6771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NAVIGACE</a:t>
              </a:r>
            </a:p>
          </p:txBody>
        </p:sp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299F40E5-A152-1168-A354-8984F5E3388E}"/>
                </a:ext>
              </a:extLst>
            </p:cNvPr>
            <p:cNvSpPr/>
            <p:nvPr/>
          </p:nvSpPr>
          <p:spPr>
            <a:xfrm>
              <a:off x="236240" y="1346956"/>
              <a:ext cx="11125200" cy="24858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ZÁHLAVÍ</a:t>
              </a:r>
            </a:p>
          </p:txBody>
        </p:sp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107E47D7-AF9C-05F5-3221-DB6EC7885F13}"/>
                </a:ext>
              </a:extLst>
            </p:cNvPr>
            <p:cNvSpPr/>
            <p:nvPr/>
          </p:nvSpPr>
          <p:spPr>
            <a:xfrm>
              <a:off x="236240" y="3832818"/>
              <a:ext cx="11125200" cy="434340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OBSAH</a:t>
              </a:r>
            </a:p>
          </p:txBody>
        </p:sp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DD1EFFA0-D3F7-416B-D82F-707ACE59D467}"/>
                </a:ext>
              </a:extLst>
            </p:cNvPr>
            <p:cNvSpPr/>
            <p:nvPr/>
          </p:nvSpPr>
          <p:spPr>
            <a:xfrm>
              <a:off x="244261" y="7947619"/>
              <a:ext cx="11125200" cy="12033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ZÁPATÍ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5282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KOMPOZICE</a:t>
            </a:r>
            <a:endParaRPr lang="cs-CZ" dirty="0"/>
          </a:p>
        </p:txBody>
      </p:sp>
      <p:sp>
        <p:nvSpPr>
          <p:cNvPr id="180" name="Google Shape;180;p18"/>
          <p:cNvSpPr txBox="1"/>
          <p:nvPr/>
        </p:nvSpPr>
        <p:spPr>
          <a:xfrm>
            <a:off x="179512" y="915566"/>
            <a:ext cx="7648061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</a:rPr>
              <a:t>Co tvoří web: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Prostor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Obrázky/videa/galerie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Tvary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Další grafické prvky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</a:rPr>
              <a:t>Proč to děláme: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Chceme, aby návštěvník webu vykonal akce, které jsme si dali za cíl.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Chceme, aby návštěvník nemusel nic hledat a intuitivně věděl, kde se co nachází.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</p:txBody>
      </p:sp>
      <p:sp>
        <p:nvSpPr>
          <p:cNvPr id="181" name="Google Shape;181;p18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Základní</a:t>
            </a:r>
            <a:r>
              <a:rPr lang="en-CA" dirty="0"/>
              <a:t> </a:t>
            </a:r>
            <a:r>
              <a:rPr lang="en-CA" dirty="0" err="1"/>
              <a:t>pojmy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5355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KOMPOZICE</a:t>
            </a:r>
            <a:endParaRPr lang="cs-CZ" dirty="0"/>
          </a:p>
        </p:txBody>
      </p:sp>
      <p:sp>
        <p:nvSpPr>
          <p:cNvPr id="180" name="Google Shape;180;p18"/>
          <p:cNvSpPr txBox="1"/>
          <p:nvPr/>
        </p:nvSpPr>
        <p:spPr>
          <a:xfrm>
            <a:off x="179512" y="843558"/>
            <a:ext cx="8640960" cy="517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Prvky mají svou hierarchii, kterou jako designéři musíme dodržovat.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</a:rPr>
              <a:t>Zaměřujte se na podstatný obsah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, aby návštěvník mohl udržet soustředěnost nad prvky, které jako designéři chceme, aby použil.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Tvořme web tak, jako by šlo o </a:t>
            </a:r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</a:rPr>
              <a:t>příběh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U delších stránek střídejme kompoziční postupy.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Udržujme prvky v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gridu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 – mřížce.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Snažme se o maximální jednoduchost.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Prázdné místo nemusí být na škodu.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</p:txBody>
      </p:sp>
      <p:sp>
        <p:nvSpPr>
          <p:cNvPr id="181" name="Google Shape;181;p18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Základní</a:t>
            </a:r>
            <a:r>
              <a:rPr lang="en-CA" dirty="0"/>
              <a:t> </a:t>
            </a:r>
            <a:r>
              <a:rPr lang="en-CA" dirty="0" err="1"/>
              <a:t>pojmy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8261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GRID</a:t>
            </a:r>
            <a:endParaRPr lang="cs-CZ" dirty="0"/>
          </a:p>
        </p:txBody>
      </p:sp>
      <p:sp>
        <p:nvSpPr>
          <p:cNvPr id="181" name="Google Shape;181;p18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Základní</a:t>
            </a:r>
            <a:r>
              <a:rPr lang="en-CA" dirty="0"/>
              <a:t> </a:t>
            </a:r>
            <a:r>
              <a:rPr lang="en-CA" dirty="0" err="1"/>
              <a:t>pojmy</a:t>
            </a:r>
            <a:endParaRPr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CA4563B-F16F-9E5D-D166-799D1094F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9" y="1252116"/>
            <a:ext cx="9029362" cy="316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00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GRID</a:t>
            </a:r>
            <a:endParaRPr lang="cs-CZ" dirty="0"/>
          </a:p>
        </p:txBody>
      </p:sp>
      <p:sp>
        <p:nvSpPr>
          <p:cNvPr id="181" name="Google Shape;181;p18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Základní</a:t>
            </a:r>
            <a:r>
              <a:rPr lang="en-CA" dirty="0"/>
              <a:t> </a:t>
            </a:r>
            <a:r>
              <a:rPr lang="en-CA" dirty="0" err="1"/>
              <a:t>pojmy</a:t>
            </a:r>
            <a:endParaRPr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9B99B4B-61CA-A9D9-9B0D-108D5660E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5340"/>
            <a:ext cx="9036496" cy="443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49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GESTALT PRINCIPY</a:t>
            </a:r>
            <a:endParaRPr lang="cs-CZ" dirty="0"/>
          </a:p>
        </p:txBody>
      </p:sp>
      <p:sp>
        <p:nvSpPr>
          <p:cNvPr id="180" name="Google Shape;180;p18"/>
          <p:cNvSpPr txBox="1"/>
          <p:nvPr/>
        </p:nvSpPr>
        <p:spPr>
          <a:xfrm>
            <a:off x="192596" y="772548"/>
            <a:ext cx="8640960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</a:rPr>
              <a:t>Zákon podobnosti - 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věci, které jsou si podobné, mají tendenci být vnímány jako skupina nebo celek.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</a:rPr>
              <a:t>Zákon blízkosti 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- věci, které jsou blízko sebe, mají tendenci být vnímány jako skupina nebo celek.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</a:rPr>
              <a:t>Zákon uzavření 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– lidé mají tendenci doplňovat prázdná místa, aby viděli neúplné obrazce jako kompletní.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</a:rPr>
              <a:t>Zákon společného osudu 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- prvky, které se pohybují stejným směrem nebo jsou umístěny na stejné ose, jsou vnímány jako součást stejného celku.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</p:txBody>
      </p:sp>
      <p:sp>
        <p:nvSpPr>
          <p:cNvPr id="181" name="Google Shape;181;p18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Základní</a:t>
            </a:r>
            <a:r>
              <a:rPr lang="en-CA" dirty="0"/>
              <a:t> </a:t>
            </a:r>
            <a:r>
              <a:rPr lang="en-CA" dirty="0" err="1"/>
              <a:t>pojmy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0260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JAK POSKLÁDAT JEDNOTLIVÉ ELEMENTY NA WEBU?</a:t>
            </a:r>
            <a:endParaRPr lang="cs-CZ" dirty="0"/>
          </a:p>
        </p:txBody>
      </p:sp>
      <p:sp>
        <p:nvSpPr>
          <p:cNvPr id="180" name="Google Shape;180;p18"/>
          <p:cNvSpPr txBox="1"/>
          <p:nvPr/>
        </p:nvSpPr>
        <p:spPr>
          <a:xfrm>
            <a:off x="179512" y="883631"/>
            <a:ext cx="8640960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</a:rPr>
              <a:t>Web musí plnit svůj cíl.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</a:rPr>
              <a:t>Každý umístěný prvek na webu by měl vést k jeho naplnění.</a:t>
            </a:r>
            <a:b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</a:rPr>
            </a:br>
            <a:endParaRPr lang="cs-CZ" sz="2000" b="1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Přemýšlejte nad tím, jaké informace chce návštěvník mít předtím, než vykoná konverzi a ty mu naservírujte jako první.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Pro dovedení uživatele k vytyčenému cíli vám pomohou CTA (Call to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Action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) tlačítka.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Jedná se o tlačítko, které vyzývá uživatele k provedení určité akce.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Např. prodejní CTA: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</p:txBody>
      </p:sp>
      <p:sp>
        <p:nvSpPr>
          <p:cNvPr id="181" name="Google Shape;181;p18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Základní</a:t>
            </a:r>
            <a:r>
              <a:rPr lang="en-CA" dirty="0"/>
              <a:t> </a:t>
            </a:r>
            <a:r>
              <a:rPr lang="en-CA" dirty="0" err="1"/>
              <a:t>pojmy</a:t>
            </a:r>
            <a:endParaRPr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4FA5E74-0E51-00C2-87FB-8DA69F4E21E2}"/>
              </a:ext>
            </a:extLst>
          </p:cNvPr>
          <p:cNvSpPr/>
          <p:nvPr/>
        </p:nvSpPr>
        <p:spPr>
          <a:xfrm>
            <a:off x="3096438" y="3820448"/>
            <a:ext cx="3672408" cy="57606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KOUPIT NYNÍ – SLEVA 20 %</a:t>
            </a:r>
          </a:p>
        </p:txBody>
      </p:sp>
    </p:spTree>
    <p:extLst>
      <p:ext uri="{BB962C8B-B14F-4D97-AF65-F5344CB8AC3E}">
        <p14:creationId xmlns:p14="http://schemas.microsoft.com/office/powerpoint/2010/main" val="1403193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RADY, TIPY</a:t>
            </a:r>
            <a:endParaRPr lang="cs-CZ" dirty="0"/>
          </a:p>
        </p:txBody>
      </p:sp>
      <p:sp>
        <p:nvSpPr>
          <p:cNvPr id="180" name="Google Shape;180;p18"/>
          <p:cNvSpPr txBox="1"/>
          <p:nvPr/>
        </p:nvSpPr>
        <p:spPr>
          <a:xfrm>
            <a:off x="192596" y="772548"/>
            <a:ext cx="8640960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Vše chceme držet maximálně jednoduché.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Hlídáme kontrast prvků.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Web stavíme do rozvržení mřížky (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gridu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Zarovnáváme na pixel přesně.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Snažíme se maximálně vyzdvihnout prvky, které vedou k naplnění cíle webu.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Web držíme vizuálně jednotný.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Experimenty spíše 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Lidé mají rádi to, co znají.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Dodržujeme vizuální identitu značky a v žádném případě již stanovaná pravidla neohýbáme k obrazu svému.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</p:txBody>
      </p:sp>
      <p:sp>
        <p:nvSpPr>
          <p:cNvPr id="181" name="Google Shape;181;p18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Základní</a:t>
            </a:r>
            <a:r>
              <a:rPr lang="en-CA" dirty="0"/>
              <a:t> </a:t>
            </a:r>
            <a:r>
              <a:rPr lang="en-CA" dirty="0" err="1"/>
              <a:t>pojmy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6617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RADY, TIPY</a:t>
            </a:r>
            <a:endParaRPr lang="cs-CZ" dirty="0"/>
          </a:p>
        </p:txBody>
      </p:sp>
      <p:sp>
        <p:nvSpPr>
          <p:cNvPr id="180" name="Google Shape;180;p18"/>
          <p:cNvSpPr txBox="1"/>
          <p:nvPr/>
        </p:nvSpPr>
        <p:spPr>
          <a:xfrm>
            <a:off x="192596" y="772548"/>
            <a:ext cx="864096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cs-CZ" sz="6000" b="1" dirty="0">
                <a:solidFill>
                  <a:schemeClr val="dk1"/>
                </a:solidFill>
                <a:latin typeface="Times New Roman"/>
                <a:cs typeface="Times New Roman"/>
              </a:rPr>
              <a:t>NENUŤTE</a:t>
            </a:r>
          </a:p>
          <a:p>
            <a:r>
              <a:rPr lang="cs-CZ" sz="6000" b="1" dirty="0">
                <a:solidFill>
                  <a:schemeClr val="dk1"/>
                </a:solidFill>
                <a:latin typeface="Times New Roman"/>
                <a:cs typeface="Times New Roman"/>
              </a:rPr>
              <a:t>UŽIVATELE</a:t>
            </a:r>
          </a:p>
          <a:p>
            <a:r>
              <a:rPr lang="cs-CZ" sz="6000" b="1" dirty="0">
                <a:solidFill>
                  <a:schemeClr val="dk1"/>
                </a:solidFill>
                <a:latin typeface="Times New Roman"/>
                <a:cs typeface="Times New Roman"/>
              </a:rPr>
              <a:t>PŘEMÝŠLET.</a:t>
            </a:r>
          </a:p>
          <a:p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Lidé chtějí vědět, co se stane po kliknutí na tlačítko ještě předtím, než to udělají. Takto by měla fungovat celá jejich návštěva na webu.</a:t>
            </a:r>
          </a:p>
        </p:txBody>
      </p:sp>
      <p:sp>
        <p:nvSpPr>
          <p:cNvPr id="181" name="Google Shape;181;p18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Základní</a:t>
            </a:r>
            <a:r>
              <a:rPr lang="en-CA" dirty="0"/>
              <a:t> </a:t>
            </a:r>
            <a:r>
              <a:rPr lang="en-CA" dirty="0" err="1"/>
              <a:t>pojmy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2740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04" y="143849"/>
            <a:ext cx="1411467" cy="110094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59532" y="267494"/>
            <a:ext cx="38164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1959682"/>
            <a:ext cx="3600400" cy="122413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Týmová práce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E9B0C0-3BDA-A54A-B3CD-02C4270FE5A9}"/>
              </a:ext>
            </a:extLst>
          </p:cNvPr>
          <p:cNvSpPr txBox="1">
            <a:spLocks/>
          </p:cNvSpPr>
          <p:nvPr/>
        </p:nvSpPr>
        <p:spPr>
          <a:xfrm>
            <a:off x="7130447" y="4308326"/>
            <a:ext cx="2016224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Martin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Klepek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Tereza Pražáková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a správa webové stránky </a:t>
            </a:r>
          </a:p>
        </p:txBody>
      </p:sp>
      <p:sp>
        <p:nvSpPr>
          <p:cNvPr id="4" name="Google Shape;180;p18">
            <a:extLst>
              <a:ext uri="{FF2B5EF4-FFF2-40B4-BE49-F238E27FC236}">
                <a16:creationId xmlns:a16="http://schemas.microsoft.com/office/drawing/2014/main" id="{8320F324-23ED-9BD2-D84A-E9E9B713808E}"/>
              </a:ext>
            </a:extLst>
          </p:cNvPr>
          <p:cNvSpPr txBox="1"/>
          <p:nvPr/>
        </p:nvSpPr>
        <p:spPr>
          <a:xfrm>
            <a:off x="4486400" y="2009541"/>
            <a:ext cx="46576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Připravte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wireframy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 pro nový web.</a:t>
            </a:r>
          </a:p>
        </p:txBody>
      </p:sp>
    </p:spTree>
    <p:extLst>
      <p:ext uri="{BB962C8B-B14F-4D97-AF65-F5344CB8AC3E}">
        <p14:creationId xmlns:p14="http://schemas.microsoft.com/office/powerpoint/2010/main" val="3877525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PROCES TVORBY WEBU</a:t>
            </a:r>
            <a:endParaRPr lang="cs-CZ" dirty="0"/>
          </a:p>
        </p:txBody>
      </p:sp>
      <p:sp>
        <p:nvSpPr>
          <p:cNvPr id="72" name="Google Shape;72;p5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Fáze</a:t>
            </a:r>
            <a:r>
              <a:rPr lang="en-CA" dirty="0"/>
              <a:t> </a:t>
            </a:r>
            <a:r>
              <a:rPr lang="en-CA" dirty="0" err="1"/>
              <a:t>objevování</a:t>
            </a:r>
            <a:endParaRPr dirty="0"/>
          </a:p>
        </p:txBody>
      </p:sp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04CB53C7-06F2-C52A-75F0-90B2A98E5DFB}"/>
              </a:ext>
            </a:extLst>
          </p:cNvPr>
          <p:cNvSpPr txBox="1">
            <a:spLocks/>
          </p:cNvSpPr>
          <p:nvPr/>
        </p:nvSpPr>
        <p:spPr>
          <a:xfrm>
            <a:off x="126829" y="2738411"/>
            <a:ext cx="1729748" cy="3794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600" b="1" dirty="0">
                <a:latin typeface="+mj-lt"/>
              </a:rPr>
              <a:t>OBJEVOVÁNÍ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4DA325C-3DAB-ACB7-0852-512D106A7BE8}"/>
              </a:ext>
            </a:extLst>
          </p:cNvPr>
          <p:cNvCxnSpPr>
            <a:cxnSpLocks/>
          </p:cNvCxnSpPr>
          <p:nvPr/>
        </p:nvCxnSpPr>
        <p:spPr>
          <a:xfrm>
            <a:off x="971600" y="2427734"/>
            <a:ext cx="705678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B2136944-F8C6-D045-89DD-20DE3BC4A8CC}"/>
              </a:ext>
            </a:extLst>
          </p:cNvPr>
          <p:cNvSpPr txBox="1">
            <a:spLocks/>
          </p:cNvSpPr>
          <p:nvPr/>
        </p:nvSpPr>
        <p:spPr>
          <a:xfrm>
            <a:off x="6686773" y="2759254"/>
            <a:ext cx="2317750" cy="578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600" b="1" dirty="0">
                <a:latin typeface="+mj-lt"/>
              </a:rPr>
              <a:t>EVALUACE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AAFFF61F-FBFD-892C-281D-66B072AC2114}"/>
              </a:ext>
            </a:extLst>
          </p:cNvPr>
          <p:cNvSpPr txBox="1">
            <a:spLocks/>
          </p:cNvSpPr>
          <p:nvPr/>
        </p:nvSpPr>
        <p:spPr>
          <a:xfrm>
            <a:off x="1972965" y="2738295"/>
            <a:ext cx="2317750" cy="578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600" b="1" dirty="0">
                <a:latin typeface="+mj-lt"/>
              </a:rPr>
              <a:t>VÝZKUM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6545C494-404B-5368-BBF3-572E4062A96E}"/>
              </a:ext>
            </a:extLst>
          </p:cNvPr>
          <p:cNvSpPr txBox="1">
            <a:spLocks/>
          </p:cNvSpPr>
          <p:nvPr/>
        </p:nvSpPr>
        <p:spPr>
          <a:xfrm>
            <a:off x="4369023" y="2759254"/>
            <a:ext cx="2317750" cy="578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600" b="1" dirty="0">
                <a:latin typeface="+mj-lt"/>
              </a:rPr>
              <a:t>TVORBA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D41EB10A-5509-4E49-3C15-8A272760C0F8}"/>
              </a:ext>
            </a:extLst>
          </p:cNvPr>
          <p:cNvSpPr/>
          <p:nvPr/>
        </p:nvSpPr>
        <p:spPr>
          <a:xfrm>
            <a:off x="955725" y="2326140"/>
            <a:ext cx="203188" cy="2031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33E9F462-FFCB-2672-CEE3-5D5820CFE8B0}"/>
              </a:ext>
            </a:extLst>
          </p:cNvPr>
          <p:cNvSpPr/>
          <p:nvPr/>
        </p:nvSpPr>
        <p:spPr>
          <a:xfrm>
            <a:off x="3089420" y="2321759"/>
            <a:ext cx="203188" cy="2031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AE454C33-6F15-4299-C8E3-7FD5A2E55478}"/>
              </a:ext>
            </a:extLst>
          </p:cNvPr>
          <p:cNvSpPr/>
          <p:nvPr/>
        </p:nvSpPr>
        <p:spPr>
          <a:xfrm>
            <a:off x="7841071" y="2326140"/>
            <a:ext cx="203188" cy="2031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F9573DB8-3C53-4B1A-3AF5-94FC179C2C86}"/>
              </a:ext>
            </a:extLst>
          </p:cNvPr>
          <p:cNvSpPr/>
          <p:nvPr/>
        </p:nvSpPr>
        <p:spPr>
          <a:xfrm>
            <a:off x="5426304" y="2321759"/>
            <a:ext cx="203188" cy="20318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975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UX (USER EXPERIENCE)</a:t>
            </a:r>
            <a:endParaRPr dirty="0"/>
          </a:p>
        </p:txBody>
      </p:sp>
      <p:sp>
        <p:nvSpPr>
          <p:cNvPr id="180" name="Google Shape;180;p18"/>
          <p:cNvSpPr txBox="1"/>
          <p:nvPr/>
        </p:nvSpPr>
        <p:spPr>
          <a:xfrm>
            <a:off x="179512" y="915566"/>
            <a:ext cx="7648061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UX se zabývá celkovým zážitkem uživatele při interakci s webem.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Zahrnuje všechny aspekty, jak uživatelé vnímají a interagují s webem, včetně toho, jak se cítí při používání.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</a:rPr>
              <a:t>Klíčové prvky: 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Použitelnost, přístupnost, pohodlí, efektivita interakce, snadné pochopení, užitečnost, a emoční reakce.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</a:rPr>
              <a:t>Cíl: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 Vytvořit příjemný, efektivní a smysluplný zážitek pro uživatele, který odpovídá jejich potřebám a očekáváním.</a:t>
            </a:r>
            <a:endParaRPr lang="cs-CZ" sz="2000" i="1" dirty="0">
              <a:solidFill>
                <a:schemeClr val="dk1"/>
              </a:solidFill>
              <a:latin typeface="Times New Roman"/>
              <a:cs typeface="Times New Roman"/>
            </a:endParaRPr>
          </a:p>
        </p:txBody>
      </p:sp>
      <p:sp>
        <p:nvSpPr>
          <p:cNvPr id="181" name="Google Shape;181;p18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Základní</a:t>
            </a:r>
            <a:r>
              <a:rPr lang="en-CA" dirty="0"/>
              <a:t> </a:t>
            </a:r>
            <a:r>
              <a:rPr lang="en-CA" dirty="0" err="1"/>
              <a:t>pojmy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3867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UI (USER INTERFACE)</a:t>
            </a:r>
            <a:endParaRPr lang="cs-CZ" dirty="0"/>
          </a:p>
        </p:txBody>
      </p:sp>
      <p:sp>
        <p:nvSpPr>
          <p:cNvPr id="180" name="Google Shape;180;p18"/>
          <p:cNvSpPr txBox="1"/>
          <p:nvPr/>
        </p:nvSpPr>
        <p:spPr>
          <a:xfrm>
            <a:off x="179512" y="915566"/>
            <a:ext cx="7648061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UI je specifická část UX, která se zaměřuje na vizuální prvek interakce s webem. Jedná se o rozhraní, přes které uživatel komunikuje s webem – stránky, tlačítka, ikony,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</a:rPr>
              <a:t>Klíčové prvky: 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Design, grafické prvky, rozložení, barvy, písma, tlačítka, ikony a animace.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</a:rPr>
              <a:t>Cíl: 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Vytvořit intuitivní a esteticky příjemné rozhraní, které usnadňuje uživatelům navigaci a používání produktu.</a:t>
            </a:r>
            <a:endParaRPr lang="cs-CZ" sz="2000" i="1" dirty="0">
              <a:solidFill>
                <a:schemeClr val="dk1"/>
              </a:solidFill>
              <a:latin typeface="Times New Roman"/>
              <a:cs typeface="Times New Roman"/>
            </a:endParaRPr>
          </a:p>
        </p:txBody>
      </p:sp>
      <p:sp>
        <p:nvSpPr>
          <p:cNvPr id="181" name="Google Shape;181;p18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Základní</a:t>
            </a:r>
            <a:r>
              <a:rPr lang="en-CA" dirty="0"/>
              <a:t> </a:t>
            </a:r>
            <a:r>
              <a:rPr lang="en-CA" dirty="0" err="1"/>
              <a:t>pojmy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0982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UX A UI – JAKÝ JE MEZI TÍM ROZDÍL?</a:t>
            </a:r>
            <a:endParaRPr lang="cs-CZ" dirty="0"/>
          </a:p>
        </p:txBody>
      </p:sp>
      <p:sp>
        <p:nvSpPr>
          <p:cNvPr id="180" name="Google Shape;180;p18"/>
          <p:cNvSpPr txBox="1"/>
          <p:nvPr/>
        </p:nvSpPr>
        <p:spPr>
          <a:xfrm>
            <a:off x="179512" y="824126"/>
            <a:ext cx="7648061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UX je o celkovém zážitku a funkčnosti produktu z pohledu uživatele.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UI se více zaměřuje na konkrétní vizuální aspekty a interaktivní prvky, které uživatelé vidí a s kterými přímo interagují.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</a:rPr>
              <a:t>Příklad: 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Při návrhu webové stránky se UX designér zaměří na to, jak snadno a efektivně mohou uživatelé najít informace nebo dokončit úkoly, zatímco UI designér se zaměří na to, jak tyto informace a funkce vypadají a jsou prezentovány.</a:t>
            </a:r>
            <a:endParaRPr lang="cs-CZ" sz="2000" i="1" dirty="0">
              <a:solidFill>
                <a:schemeClr val="dk1"/>
              </a:solidFill>
              <a:latin typeface="Times New Roman"/>
              <a:cs typeface="Times New Roman"/>
            </a:endParaRPr>
          </a:p>
        </p:txBody>
      </p:sp>
      <p:sp>
        <p:nvSpPr>
          <p:cNvPr id="181" name="Google Shape;181;p18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Základní</a:t>
            </a:r>
            <a:r>
              <a:rPr lang="en-CA" dirty="0"/>
              <a:t> </a:t>
            </a:r>
            <a:r>
              <a:rPr lang="en-CA" dirty="0" err="1"/>
              <a:t>pojmy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7991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INFORMAČNÍ ARCHITEKTURA WEBU</a:t>
            </a:r>
            <a:endParaRPr lang="cs-CZ" dirty="0"/>
          </a:p>
        </p:txBody>
      </p:sp>
      <p:sp>
        <p:nvSpPr>
          <p:cNvPr id="180" name="Google Shape;180;p18"/>
          <p:cNvSpPr txBox="1"/>
          <p:nvPr/>
        </p:nvSpPr>
        <p:spPr>
          <a:xfrm>
            <a:off x="192596" y="772548"/>
            <a:ext cx="864096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Nejjednodušší vyobrazení - myšlenková mapa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Obsahuje jednotlivé podstránky, které se na webu budou nacházet.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Zahrnuje informace, které budou na jednotlivých podstránkách webu uvedené.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</p:txBody>
      </p:sp>
      <p:sp>
        <p:nvSpPr>
          <p:cNvPr id="181" name="Google Shape;181;p18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433576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Zdroj</a:t>
            </a:r>
            <a:r>
              <a:rPr lang="en-CA" dirty="0"/>
              <a:t> </a:t>
            </a:r>
            <a:r>
              <a:rPr lang="en-CA" dirty="0" err="1"/>
              <a:t>obrázku</a:t>
            </a:r>
            <a:r>
              <a:rPr lang="en-CA" dirty="0"/>
              <a:t>: https://</a:t>
            </a:r>
            <a:r>
              <a:rPr lang="en-CA" dirty="0" err="1"/>
              <a:t>mladypodnikatel.cz</a:t>
            </a:r>
            <a:r>
              <a:rPr lang="en-CA" dirty="0"/>
              <a:t>/informacni-architektura-webu-t26202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dirty="0" err="1"/>
          </a:p>
        </p:txBody>
      </p:sp>
      <p:pic>
        <p:nvPicPr>
          <p:cNvPr id="2" name="Picture 2" descr="Informační architektura webu (návod) | MladýPodnikatel.cz">
            <a:extLst>
              <a:ext uri="{FF2B5EF4-FFF2-40B4-BE49-F238E27FC236}">
                <a16:creationId xmlns:a16="http://schemas.microsoft.com/office/drawing/2014/main" id="{F235F9F3-F6AE-BF7E-2269-A1B07B98A5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7" b="4235"/>
          <a:stretch/>
        </p:blipFill>
        <p:spPr bwMode="auto">
          <a:xfrm>
            <a:off x="1115616" y="1851670"/>
            <a:ext cx="6590006" cy="276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011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WIREFRAME</a:t>
            </a:r>
            <a:endParaRPr lang="cs-CZ" dirty="0"/>
          </a:p>
        </p:txBody>
      </p:sp>
      <p:sp>
        <p:nvSpPr>
          <p:cNvPr id="180" name="Google Shape;180;p18"/>
          <p:cNvSpPr txBox="1"/>
          <p:nvPr/>
        </p:nvSpPr>
        <p:spPr>
          <a:xfrm>
            <a:off x="231635" y="915566"/>
            <a:ext cx="8640960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Wireframe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 je základní vizuální návrh webové stránky, který ilustruje rozložení prvků, strukturu obsahu a funkcionality stránky.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Představuje kostru webu, aniž by se zabýval designem, barvami nebo grafikou.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Jeho hlavním účelem je </a:t>
            </a:r>
            <a:r>
              <a:rPr lang="cs-CZ" sz="2000" b="1" dirty="0">
                <a:solidFill>
                  <a:schemeClr val="dk1"/>
                </a:solidFill>
                <a:latin typeface="Times New Roman"/>
                <a:cs typeface="Times New Roman"/>
              </a:rPr>
              <a:t>poskytnout jasný přehled o tom, jak bude na jednotlivých podstránkách organizován obsah.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Slouží jako komunikační nástroj mezi designéry, vývojáři a klienty.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</p:txBody>
      </p:sp>
      <p:sp>
        <p:nvSpPr>
          <p:cNvPr id="181" name="Google Shape;181;p18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Základní</a:t>
            </a:r>
            <a:r>
              <a:rPr lang="en-CA" dirty="0"/>
              <a:t> </a:t>
            </a:r>
            <a:r>
              <a:rPr lang="en-CA" dirty="0" err="1"/>
              <a:t>pojmy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8667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WIREFRAME</a:t>
            </a:r>
            <a:endParaRPr lang="cs-CZ" dirty="0"/>
          </a:p>
        </p:txBody>
      </p:sp>
      <p:sp>
        <p:nvSpPr>
          <p:cNvPr id="180" name="Google Shape;180;p18"/>
          <p:cNvSpPr txBox="1"/>
          <p:nvPr/>
        </p:nvSpPr>
        <p:spPr>
          <a:xfrm>
            <a:off x="231635" y="915566"/>
            <a:ext cx="864096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Nepoužíváme barvy.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Vkládáme nadpisy, aby bylo jasné, kde se co bude nacházet.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Vkládáme prvky pro ovládání uživatelského rozhraní (tlačítka, posuvníky, 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Nepíšeme konkrétní texty, pouze naznačujeme, kam je umístíme. (Copywriteři podle toho připravují vhodné texty).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Nevkládáme konkrétní obrázky, pouze naznačujeme, kam je umístíme. (Grafici podle toho připravují vhodné podklady).</a:t>
            </a:r>
            <a:b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Wireframy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 přebírá webový designér, který ve spolupráci s grafikem a copywriterem vytváří webovou stránku.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</p:txBody>
      </p:sp>
      <p:sp>
        <p:nvSpPr>
          <p:cNvPr id="181" name="Google Shape;181;p18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Základní</a:t>
            </a:r>
            <a:r>
              <a:rPr lang="en-CA" dirty="0"/>
              <a:t> </a:t>
            </a:r>
            <a:r>
              <a:rPr lang="en-CA" dirty="0" err="1"/>
              <a:t>pojmy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1571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WIREFRAME</a:t>
            </a:r>
            <a:endParaRPr lang="cs-CZ" dirty="0"/>
          </a:p>
        </p:txBody>
      </p:sp>
      <p:sp>
        <p:nvSpPr>
          <p:cNvPr id="181" name="Google Shape;181;p18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347166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Zdroj</a:t>
            </a:r>
            <a:r>
              <a:rPr lang="en-CA" dirty="0"/>
              <a:t> </a:t>
            </a:r>
            <a:r>
              <a:rPr lang="en-CA" dirty="0" err="1"/>
              <a:t>obrázku</a:t>
            </a:r>
            <a:r>
              <a:rPr lang="en-CA" dirty="0"/>
              <a:t>: https://</a:t>
            </a:r>
            <a:r>
              <a:rPr lang="en-CA" dirty="0" err="1"/>
              <a:t>miro.com</a:t>
            </a:r>
            <a:r>
              <a:rPr lang="en-CA" dirty="0"/>
              <a:t>/templates/low-fidelity-wireframes/</a:t>
            </a:r>
            <a:endParaRPr dirty="0"/>
          </a:p>
        </p:txBody>
      </p:sp>
      <p:pic>
        <p:nvPicPr>
          <p:cNvPr id="2" name="Picture 2" descr="Low Fidelity Wireframe Template &amp; Example for Teams | Miro">
            <a:extLst>
              <a:ext uri="{FF2B5EF4-FFF2-40B4-BE49-F238E27FC236}">
                <a16:creationId xmlns:a16="http://schemas.microsoft.com/office/drawing/2014/main" id="{68266655-822F-33D9-19DF-2368FFC967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" t="13022" r="6480" b="12811"/>
          <a:stretch/>
        </p:blipFill>
        <p:spPr bwMode="auto">
          <a:xfrm>
            <a:off x="755576" y="709487"/>
            <a:ext cx="6928048" cy="401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504611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8408</TotalTime>
  <Words>973</Words>
  <Application>Microsoft Macintosh PowerPoint</Application>
  <PresentationFormat>Předvádění na obrazovce (16:9)</PresentationFormat>
  <Paragraphs>161</Paragraphs>
  <Slides>19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SLU</vt:lpstr>
      <vt:lpstr>UX a UI</vt:lpstr>
      <vt:lpstr>PROCES TVORBY WEBU</vt:lpstr>
      <vt:lpstr>UX (USER EXPERIENCE)</vt:lpstr>
      <vt:lpstr>UI (USER INTERFACE)</vt:lpstr>
      <vt:lpstr>UX A UI – JAKÝ JE MEZI TÍM ROZDÍL?</vt:lpstr>
      <vt:lpstr>INFORMAČNÍ ARCHITEKTURA WEBU</vt:lpstr>
      <vt:lpstr>WIREFRAME</vt:lpstr>
      <vt:lpstr>WIREFRAME</vt:lpstr>
      <vt:lpstr>WIREFRAME</vt:lpstr>
      <vt:lpstr>STRUKTURA WEBU</vt:lpstr>
      <vt:lpstr>KOMPOZICE</vt:lpstr>
      <vt:lpstr>KOMPOZICE</vt:lpstr>
      <vt:lpstr>GRID</vt:lpstr>
      <vt:lpstr>GRID</vt:lpstr>
      <vt:lpstr>GESTALT PRINCIPY</vt:lpstr>
      <vt:lpstr>JAK POSKLÁDAT JEDNOTLIVÉ ELEMENTY NA WEBU?</vt:lpstr>
      <vt:lpstr>RADY, TIPY</vt:lpstr>
      <vt:lpstr>RADY, TIPY</vt:lpstr>
      <vt:lpstr>Týmová práce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Tereza Pražáková</cp:lastModifiedBy>
  <cp:revision>213</cp:revision>
  <dcterms:created xsi:type="dcterms:W3CDTF">2016-07-06T15:42:34Z</dcterms:created>
  <dcterms:modified xsi:type="dcterms:W3CDTF">2024-11-24T16:39:13Z</dcterms:modified>
</cp:coreProperties>
</file>