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302" r:id="rId4"/>
    <p:sldId id="266" r:id="rId5"/>
    <p:sldId id="293" r:id="rId6"/>
    <p:sldId id="294" r:id="rId7"/>
    <p:sldId id="295" r:id="rId8"/>
    <p:sldId id="267" r:id="rId9"/>
    <p:sldId id="319" r:id="rId10"/>
    <p:sldId id="268" r:id="rId11"/>
    <p:sldId id="305" r:id="rId12"/>
    <p:sldId id="306" r:id="rId13"/>
    <p:sldId id="308" r:id="rId14"/>
    <p:sldId id="307" r:id="rId15"/>
    <p:sldId id="309" r:id="rId16"/>
    <p:sldId id="310" r:id="rId17"/>
    <p:sldId id="311" r:id="rId18"/>
    <p:sldId id="312" r:id="rId19"/>
    <p:sldId id="314" r:id="rId20"/>
    <p:sldId id="299" r:id="rId21"/>
    <p:sldId id="278" r:id="rId22"/>
    <p:sldId id="326" r:id="rId23"/>
    <p:sldId id="300" r:id="rId24"/>
    <p:sldId id="320" r:id="rId25"/>
    <p:sldId id="321" r:id="rId26"/>
    <p:sldId id="270" r:id="rId27"/>
    <p:sldId id="301" r:id="rId28"/>
    <p:sldId id="272" r:id="rId29"/>
    <p:sldId id="273" r:id="rId30"/>
    <p:sldId id="274" r:id="rId31"/>
    <p:sldId id="259" r:id="rId32"/>
    <p:sldId id="275" r:id="rId33"/>
    <p:sldId id="276" r:id="rId34"/>
    <p:sldId id="285" r:id="rId35"/>
    <p:sldId id="304" r:id="rId36"/>
    <p:sldId id="288" r:id="rId37"/>
    <p:sldId id="291" r:id="rId38"/>
    <p:sldId id="277" r:id="rId39"/>
    <p:sldId id="279" r:id="rId40"/>
    <p:sldId id="280" r:id="rId41"/>
    <p:sldId id="281" r:id="rId42"/>
    <p:sldId id="296" r:id="rId43"/>
    <p:sldId id="297" r:id="rId44"/>
    <p:sldId id="298" r:id="rId45"/>
    <p:sldId id="282" r:id="rId46"/>
    <p:sldId id="315" r:id="rId47"/>
    <p:sldId id="316" r:id="rId48"/>
    <p:sldId id="318" r:id="rId49"/>
    <p:sldId id="284" r:id="rId50"/>
    <p:sldId id="263" r:id="rId51"/>
    <p:sldId id="322" r:id="rId52"/>
  </p:sldIdLst>
  <p:sldSz cx="9144000" cy="5143500" type="screen16x9"/>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07871"/>
    <a:srgbClr val="981E3A"/>
    <a:srgbClr val="9F2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6A9043-CD81-44DC-BF96-A1A218C7BCA7}" v="1" dt="2024-10-01T10:23:04.1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775" autoAdjust="0"/>
  </p:normalViewPr>
  <p:slideViewPr>
    <p:cSldViewPr>
      <p:cViewPr varScale="1">
        <p:scale>
          <a:sx n="86" d="100"/>
          <a:sy n="86" d="100"/>
        </p:scale>
        <p:origin x="714"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 Stoklasa" userId="7c7ba8f323bf6ffe" providerId="LiveId" clId="{B6FF01E1-F3BF-4F29-BA33-8EBF6682F44A}"/>
    <pc:docChg chg="modSld sldOrd">
      <pc:chgData name="Michal Stoklasa" userId="7c7ba8f323bf6ffe" providerId="LiveId" clId="{B6FF01E1-F3BF-4F29-BA33-8EBF6682F44A}" dt="2023-11-30T09:03:47.277" v="1"/>
      <pc:docMkLst>
        <pc:docMk/>
      </pc:docMkLst>
      <pc:sldChg chg="ord">
        <pc:chgData name="Michal Stoklasa" userId="7c7ba8f323bf6ffe" providerId="LiveId" clId="{B6FF01E1-F3BF-4F29-BA33-8EBF6682F44A}" dt="2023-11-30T09:03:47.277" v="1"/>
        <pc:sldMkLst>
          <pc:docMk/>
          <pc:sldMk cId="922445713" sldId="322"/>
        </pc:sldMkLst>
      </pc:sldChg>
    </pc:docChg>
  </pc:docChgLst>
  <pc:docChgLst>
    <pc:chgData name="Michal Stoklasa" userId="7c7ba8f323bf6ffe" providerId="LiveId" clId="{4B7E1EBB-CC0A-421B-8ACA-F8E41CA3FEE4}"/>
    <pc:docChg chg="modSld">
      <pc:chgData name="Michal Stoklasa" userId="7c7ba8f323bf6ffe" providerId="LiveId" clId="{4B7E1EBB-CC0A-421B-8ACA-F8E41CA3FEE4}" dt="2024-02-20T11:47:55.702" v="6" actId="20577"/>
      <pc:docMkLst>
        <pc:docMk/>
      </pc:docMkLst>
      <pc:sldChg chg="modSp mod">
        <pc:chgData name="Michal Stoklasa" userId="7c7ba8f323bf6ffe" providerId="LiveId" clId="{4B7E1EBB-CC0A-421B-8ACA-F8E41CA3FEE4}" dt="2024-02-20T11:47:55.702" v="6" actId="20577"/>
        <pc:sldMkLst>
          <pc:docMk/>
          <pc:sldMk cId="2361742560" sldId="302"/>
        </pc:sldMkLst>
        <pc:spChg chg="mod">
          <ac:chgData name="Michal Stoklasa" userId="7c7ba8f323bf6ffe" providerId="LiveId" clId="{4B7E1EBB-CC0A-421B-8ACA-F8E41CA3FEE4}" dt="2024-02-20T11:47:55.702" v="6" actId="20577"/>
          <ac:spMkLst>
            <pc:docMk/>
            <pc:sldMk cId="2361742560" sldId="302"/>
            <ac:spMk id="3" creationId="{00000000-0000-0000-0000-000000000000}"/>
          </ac:spMkLst>
        </pc:spChg>
      </pc:sldChg>
    </pc:docChg>
  </pc:docChgLst>
  <pc:docChgLst>
    <pc:chgData name="Michal Stoklasa" userId="7c7ba8f323bf6ffe" providerId="LiveId" clId="{0EF088CA-4DA6-424A-B8B5-08255B0786A0}"/>
    <pc:docChg chg="undo custSel addSld delSld modSld sldOrd">
      <pc:chgData name="Michal Stoklasa" userId="7c7ba8f323bf6ffe" providerId="LiveId" clId="{0EF088CA-4DA6-424A-B8B5-08255B0786A0}" dt="2023-10-19T16:05:09.475" v="1391" actId="207"/>
      <pc:docMkLst>
        <pc:docMk/>
      </pc:docMkLst>
      <pc:sldChg chg="modSp mod">
        <pc:chgData name="Michal Stoklasa" userId="7c7ba8f323bf6ffe" providerId="LiveId" clId="{0EF088CA-4DA6-424A-B8B5-08255B0786A0}" dt="2023-09-24T15:28:00.616" v="913" actId="14100"/>
        <pc:sldMkLst>
          <pc:docMk/>
          <pc:sldMk cId="2320992914" sldId="259"/>
        </pc:sldMkLst>
        <pc:spChg chg="mod">
          <ac:chgData name="Michal Stoklasa" userId="7c7ba8f323bf6ffe" providerId="LiveId" clId="{0EF088CA-4DA6-424A-B8B5-08255B0786A0}" dt="2023-09-24T15:28:00.616" v="913" actId="14100"/>
          <ac:spMkLst>
            <pc:docMk/>
            <pc:sldMk cId="2320992914" sldId="259"/>
            <ac:spMk id="3" creationId="{00000000-0000-0000-0000-000000000000}"/>
          </ac:spMkLst>
        </pc:spChg>
      </pc:sldChg>
      <pc:sldChg chg="modSp mod">
        <pc:chgData name="Michal Stoklasa" userId="7c7ba8f323bf6ffe" providerId="LiveId" clId="{0EF088CA-4DA6-424A-B8B5-08255B0786A0}" dt="2023-09-24T14:38:45.397" v="48" actId="20577"/>
        <pc:sldMkLst>
          <pc:docMk/>
          <pc:sldMk cId="233710240" sldId="266"/>
        </pc:sldMkLst>
        <pc:spChg chg="mod">
          <ac:chgData name="Michal Stoklasa" userId="7c7ba8f323bf6ffe" providerId="LiveId" clId="{0EF088CA-4DA6-424A-B8B5-08255B0786A0}" dt="2023-09-24T14:38:45.397" v="48" actId="20577"/>
          <ac:spMkLst>
            <pc:docMk/>
            <pc:sldMk cId="233710240" sldId="266"/>
            <ac:spMk id="3" creationId="{00000000-0000-0000-0000-000000000000}"/>
          </ac:spMkLst>
        </pc:spChg>
      </pc:sldChg>
      <pc:sldChg chg="modSp mod">
        <pc:chgData name="Michal Stoklasa" userId="7c7ba8f323bf6ffe" providerId="LiveId" clId="{0EF088CA-4DA6-424A-B8B5-08255B0786A0}" dt="2023-09-24T14:42:35.835" v="272" actId="207"/>
        <pc:sldMkLst>
          <pc:docMk/>
          <pc:sldMk cId="1199158572" sldId="267"/>
        </pc:sldMkLst>
        <pc:spChg chg="mod">
          <ac:chgData name="Michal Stoklasa" userId="7c7ba8f323bf6ffe" providerId="LiveId" clId="{0EF088CA-4DA6-424A-B8B5-08255B0786A0}" dt="2023-09-24T14:42:35.835" v="272" actId="207"/>
          <ac:spMkLst>
            <pc:docMk/>
            <pc:sldMk cId="1199158572" sldId="267"/>
            <ac:spMk id="3" creationId="{00000000-0000-0000-0000-000000000000}"/>
          </ac:spMkLst>
        </pc:spChg>
      </pc:sldChg>
      <pc:sldChg chg="modSp mod">
        <pc:chgData name="Michal Stoklasa" userId="7c7ba8f323bf6ffe" providerId="LiveId" clId="{0EF088CA-4DA6-424A-B8B5-08255B0786A0}" dt="2023-09-24T15:30:15.523" v="925" actId="20577"/>
        <pc:sldMkLst>
          <pc:docMk/>
          <pc:sldMk cId="4144516348" sldId="285"/>
        </pc:sldMkLst>
        <pc:spChg chg="mod">
          <ac:chgData name="Michal Stoklasa" userId="7c7ba8f323bf6ffe" providerId="LiveId" clId="{0EF088CA-4DA6-424A-B8B5-08255B0786A0}" dt="2023-09-24T15:30:15.523" v="925" actId="20577"/>
          <ac:spMkLst>
            <pc:docMk/>
            <pc:sldMk cId="4144516348" sldId="285"/>
            <ac:spMk id="3" creationId="{00000000-0000-0000-0000-000000000000}"/>
          </ac:spMkLst>
        </pc:spChg>
      </pc:sldChg>
      <pc:sldChg chg="del">
        <pc:chgData name="Michal Stoklasa" userId="7c7ba8f323bf6ffe" providerId="LiveId" clId="{0EF088CA-4DA6-424A-B8B5-08255B0786A0}" dt="2023-09-24T15:30:48.945" v="926" actId="47"/>
        <pc:sldMkLst>
          <pc:docMk/>
          <pc:sldMk cId="2722341636" sldId="289"/>
        </pc:sldMkLst>
      </pc:sldChg>
      <pc:sldChg chg="del">
        <pc:chgData name="Michal Stoklasa" userId="7c7ba8f323bf6ffe" providerId="LiveId" clId="{0EF088CA-4DA6-424A-B8B5-08255B0786A0}" dt="2023-09-24T15:31:04.166" v="927" actId="47"/>
        <pc:sldMkLst>
          <pc:docMk/>
          <pc:sldMk cId="922352795" sldId="290"/>
        </pc:sldMkLst>
      </pc:sldChg>
      <pc:sldChg chg="modSp mod">
        <pc:chgData name="Michal Stoklasa" userId="7c7ba8f323bf6ffe" providerId="LiveId" clId="{0EF088CA-4DA6-424A-B8B5-08255B0786A0}" dt="2023-09-24T14:40:46.196" v="195" actId="113"/>
        <pc:sldMkLst>
          <pc:docMk/>
          <pc:sldMk cId="1415678817" sldId="293"/>
        </pc:sldMkLst>
        <pc:spChg chg="mod">
          <ac:chgData name="Michal Stoklasa" userId="7c7ba8f323bf6ffe" providerId="LiveId" clId="{0EF088CA-4DA6-424A-B8B5-08255B0786A0}" dt="2023-09-24T14:40:46.196" v="195" actId="113"/>
          <ac:spMkLst>
            <pc:docMk/>
            <pc:sldMk cId="1415678817" sldId="293"/>
            <ac:spMk id="3" creationId="{00000000-0000-0000-0000-000000000000}"/>
          </ac:spMkLst>
        </pc:spChg>
      </pc:sldChg>
      <pc:sldChg chg="modSp mod">
        <pc:chgData name="Michal Stoklasa" userId="7c7ba8f323bf6ffe" providerId="LiveId" clId="{0EF088CA-4DA6-424A-B8B5-08255B0786A0}" dt="2023-09-24T14:41:28.345" v="237" actId="20577"/>
        <pc:sldMkLst>
          <pc:docMk/>
          <pc:sldMk cId="4197363208" sldId="294"/>
        </pc:sldMkLst>
        <pc:spChg chg="mod">
          <ac:chgData name="Michal Stoklasa" userId="7c7ba8f323bf6ffe" providerId="LiveId" clId="{0EF088CA-4DA6-424A-B8B5-08255B0786A0}" dt="2023-09-24T14:41:28.345" v="237" actId="20577"/>
          <ac:spMkLst>
            <pc:docMk/>
            <pc:sldMk cId="4197363208" sldId="294"/>
            <ac:spMk id="3" creationId="{00000000-0000-0000-0000-000000000000}"/>
          </ac:spMkLst>
        </pc:spChg>
      </pc:sldChg>
      <pc:sldChg chg="addSp modSp mod">
        <pc:chgData name="Michal Stoklasa" userId="7c7ba8f323bf6ffe" providerId="LiveId" clId="{0EF088CA-4DA6-424A-B8B5-08255B0786A0}" dt="2023-09-24T15:14:22.396" v="582" actId="20577"/>
        <pc:sldMkLst>
          <pc:docMk/>
          <pc:sldMk cId="3322386883" sldId="300"/>
        </pc:sldMkLst>
        <pc:spChg chg="mod">
          <ac:chgData name="Michal Stoklasa" userId="7c7ba8f323bf6ffe" providerId="LiveId" clId="{0EF088CA-4DA6-424A-B8B5-08255B0786A0}" dt="2023-09-24T15:14:22.396" v="582" actId="20577"/>
          <ac:spMkLst>
            <pc:docMk/>
            <pc:sldMk cId="3322386883" sldId="300"/>
            <ac:spMk id="3" creationId="{00000000-0000-0000-0000-000000000000}"/>
          </ac:spMkLst>
        </pc:spChg>
        <pc:picChg chg="add mod">
          <ac:chgData name="Michal Stoklasa" userId="7c7ba8f323bf6ffe" providerId="LiveId" clId="{0EF088CA-4DA6-424A-B8B5-08255B0786A0}" dt="2023-09-24T15:13:56.887" v="580" actId="14100"/>
          <ac:picMkLst>
            <pc:docMk/>
            <pc:sldMk cId="3322386883" sldId="300"/>
            <ac:picMk id="5" creationId="{A18BDDD3-0122-43CF-81AC-1B5B884A3F6D}"/>
          </ac:picMkLst>
        </pc:picChg>
      </pc:sldChg>
      <pc:sldChg chg="modSp mod">
        <pc:chgData name="Michal Stoklasa" userId="7c7ba8f323bf6ffe" providerId="LiveId" clId="{0EF088CA-4DA6-424A-B8B5-08255B0786A0}" dt="2023-09-24T15:23:06.975" v="875" actId="113"/>
        <pc:sldMkLst>
          <pc:docMk/>
          <pc:sldMk cId="2770807990" sldId="301"/>
        </pc:sldMkLst>
        <pc:spChg chg="mod">
          <ac:chgData name="Michal Stoklasa" userId="7c7ba8f323bf6ffe" providerId="LiveId" clId="{0EF088CA-4DA6-424A-B8B5-08255B0786A0}" dt="2023-09-24T15:23:06.975" v="875" actId="113"/>
          <ac:spMkLst>
            <pc:docMk/>
            <pc:sldMk cId="2770807990" sldId="301"/>
            <ac:spMk id="3" creationId="{00000000-0000-0000-0000-000000000000}"/>
          </ac:spMkLst>
        </pc:spChg>
      </pc:sldChg>
      <pc:sldChg chg="modSp mod">
        <pc:chgData name="Michal Stoklasa" userId="7c7ba8f323bf6ffe" providerId="LiveId" clId="{0EF088CA-4DA6-424A-B8B5-08255B0786A0}" dt="2023-10-19T16:05:09.475" v="1391" actId="207"/>
        <pc:sldMkLst>
          <pc:docMk/>
          <pc:sldMk cId="1599126019" sldId="312"/>
        </pc:sldMkLst>
        <pc:spChg chg="mod">
          <ac:chgData name="Michal Stoklasa" userId="7c7ba8f323bf6ffe" providerId="LiveId" clId="{0EF088CA-4DA6-424A-B8B5-08255B0786A0}" dt="2023-10-19T16:05:09.475" v="1391" actId="207"/>
          <ac:spMkLst>
            <pc:docMk/>
            <pc:sldMk cId="1599126019" sldId="312"/>
            <ac:spMk id="3" creationId="{00000000-0000-0000-0000-000000000000}"/>
          </ac:spMkLst>
        </pc:spChg>
      </pc:sldChg>
      <pc:sldChg chg="modSp mod">
        <pc:chgData name="Michal Stoklasa" userId="7c7ba8f323bf6ffe" providerId="LiveId" clId="{0EF088CA-4DA6-424A-B8B5-08255B0786A0}" dt="2023-09-24T15:01:16.469" v="566" actId="400"/>
        <pc:sldMkLst>
          <pc:docMk/>
          <pc:sldMk cId="3316733082" sldId="314"/>
        </pc:sldMkLst>
        <pc:spChg chg="mod">
          <ac:chgData name="Michal Stoklasa" userId="7c7ba8f323bf6ffe" providerId="LiveId" clId="{0EF088CA-4DA6-424A-B8B5-08255B0786A0}" dt="2023-09-24T15:01:16.469" v="566" actId="400"/>
          <ac:spMkLst>
            <pc:docMk/>
            <pc:sldMk cId="3316733082" sldId="314"/>
            <ac:spMk id="3" creationId="{00000000-0000-0000-0000-000000000000}"/>
          </ac:spMkLst>
        </pc:spChg>
      </pc:sldChg>
      <pc:sldChg chg="addSp delSp modSp add mod ord">
        <pc:chgData name="Michal Stoklasa" userId="7c7ba8f323bf6ffe" providerId="LiveId" clId="{0EF088CA-4DA6-424A-B8B5-08255B0786A0}" dt="2023-09-24T15:21:20.318" v="664" actId="478"/>
        <pc:sldMkLst>
          <pc:docMk/>
          <pc:sldMk cId="2488098723" sldId="320"/>
        </pc:sldMkLst>
        <pc:spChg chg="del mod">
          <ac:chgData name="Michal Stoklasa" userId="7c7ba8f323bf6ffe" providerId="LiveId" clId="{0EF088CA-4DA6-424A-B8B5-08255B0786A0}" dt="2023-09-24T15:21:20.318" v="664" actId="478"/>
          <ac:spMkLst>
            <pc:docMk/>
            <pc:sldMk cId="2488098723" sldId="320"/>
            <ac:spMk id="3" creationId="{00000000-0000-0000-0000-000000000000}"/>
          </ac:spMkLst>
        </pc:spChg>
        <pc:spChg chg="mod">
          <ac:chgData name="Michal Stoklasa" userId="7c7ba8f323bf6ffe" providerId="LiveId" clId="{0EF088CA-4DA6-424A-B8B5-08255B0786A0}" dt="2023-09-24T15:17:34.300" v="658" actId="20577"/>
          <ac:spMkLst>
            <pc:docMk/>
            <pc:sldMk cId="2488098723" sldId="320"/>
            <ac:spMk id="6" creationId="{00000000-0000-0000-0000-000000000000}"/>
          </ac:spMkLst>
        </pc:spChg>
        <pc:picChg chg="add mod">
          <ac:chgData name="Michal Stoklasa" userId="7c7ba8f323bf6ffe" providerId="LiveId" clId="{0EF088CA-4DA6-424A-B8B5-08255B0786A0}" dt="2023-09-24T15:21:17.103" v="663" actId="1076"/>
          <ac:picMkLst>
            <pc:docMk/>
            <pc:sldMk cId="2488098723" sldId="320"/>
            <ac:picMk id="4" creationId="{6E66B5E3-9EA4-6D03-6F5E-5EF2D2D89487}"/>
          </ac:picMkLst>
        </pc:picChg>
        <pc:picChg chg="add mod">
          <ac:chgData name="Michal Stoklasa" userId="7c7ba8f323bf6ffe" providerId="LiveId" clId="{0EF088CA-4DA6-424A-B8B5-08255B0786A0}" dt="2023-09-24T15:21:11.515" v="662" actId="14100"/>
          <ac:picMkLst>
            <pc:docMk/>
            <pc:sldMk cId="2488098723" sldId="320"/>
            <ac:picMk id="1026" creationId="{3B65FA3E-CA3E-2659-E4FF-7351D1C6AAA7}"/>
          </ac:picMkLst>
        </pc:picChg>
      </pc:sldChg>
      <pc:sldChg chg="addSp delSp modSp add mod">
        <pc:chgData name="Michal Stoklasa" userId="7c7ba8f323bf6ffe" providerId="LiveId" clId="{0EF088CA-4DA6-424A-B8B5-08255B0786A0}" dt="2023-09-24T15:35:57.368" v="955" actId="14100"/>
        <pc:sldMkLst>
          <pc:docMk/>
          <pc:sldMk cId="1492544570" sldId="321"/>
        </pc:sldMkLst>
        <pc:spChg chg="mod">
          <ac:chgData name="Michal Stoklasa" userId="7c7ba8f323bf6ffe" providerId="LiveId" clId="{0EF088CA-4DA6-424A-B8B5-08255B0786A0}" dt="2023-09-24T15:33:45.044" v="937" actId="20577"/>
          <ac:spMkLst>
            <pc:docMk/>
            <pc:sldMk cId="1492544570" sldId="321"/>
            <ac:spMk id="6" creationId="{00000000-0000-0000-0000-000000000000}"/>
          </ac:spMkLst>
        </pc:spChg>
        <pc:picChg chg="del">
          <ac:chgData name="Michal Stoklasa" userId="7c7ba8f323bf6ffe" providerId="LiveId" clId="{0EF088CA-4DA6-424A-B8B5-08255B0786A0}" dt="2023-09-24T15:34:18.990" v="938" actId="478"/>
          <ac:picMkLst>
            <pc:docMk/>
            <pc:sldMk cId="1492544570" sldId="321"/>
            <ac:picMk id="4" creationId="{6E66B5E3-9EA4-6D03-6F5E-5EF2D2D89487}"/>
          </ac:picMkLst>
        </pc:picChg>
        <pc:picChg chg="del">
          <ac:chgData name="Michal Stoklasa" userId="7c7ba8f323bf6ffe" providerId="LiveId" clId="{0EF088CA-4DA6-424A-B8B5-08255B0786A0}" dt="2023-09-24T15:34:47.061" v="942" actId="478"/>
          <ac:picMkLst>
            <pc:docMk/>
            <pc:sldMk cId="1492544570" sldId="321"/>
            <ac:picMk id="1026" creationId="{3B65FA3E-CA3E-2659-E4FF-7351D1C6AAA7}"/>
          </ac:picMkLst>
        </pc:picChg>
        <pc:picChg chg="add del mod">
          <ac:chgData name="Michal Stoklasa" userId="7c7ba8f323bf6ffe" providerId="LiveId" clId="{0EF088CA-4DA6-424A-B8B5-08255B0786A0}" dt="2023-09-24T15:35:37.124" v="948" actId="478"/>
          <ac:picMkLst>
            <pc:docMk/>
            <pc:sldMk cId="1492544570" sldId="321"/>
            <ac:picMk id="2050" creationId="{32DEE727-C1E8-7F06-703E-15FB14E94D03}"/>
          </ac:picMkLst>
        </pc:picChg>
        <pc:picChg chg="add mod">
          <ac:chgData name="Michal Stoklasa" userId="7c7ba8f323bf6ffe" providerId="LiveId" clId="{0EF088CA-4DA6-424A-B8B5-08255B0786A0}" dt="2023-09-24T15:35:54.188" v="954" actId="1076"/>
          <ac:picMkLst>
            <pc:docMk/>
            <pc:sldMk cId="1492544570" sldId="321"/>
            <ac:picMk id="2052" creationId="{5E3AEDFA-C9CD-7C1A-40A0-7FDAABD29B24}"/>
          </ac:picMkLst>
        </pc:picChg>
        <pc:picChg chg="add mod">
          <ac:chgData name="Michal Stoklasa" userId="7c7ba8f323bf6ffe" providerId="LiveId" clId="{0EF088CA-4DA6-424A-B8B5-08255B0786A0}" dt="2023-09-24T15:35:57.368" v="955" actId="14100"/>
          <ac:picMkLst>
            <pc:docMk/>
            <pc:sldMk cId="1492544570" sldId="321"/>
            <ac:picMk id="2054" creationId="{76883E6D-CA01-FA25-BB03-304F533E730C}"/>
          </ac:picMkLst>
        </pc:picChg>
      </pc:sldChg>
      <pc:sldChg chg="modSp add mod modNotesTx">
        <pc:chgData name="Michal Stoklasa" userId="7c7ba8f323bf6ffe" providerId="LiveId" clId="{0EF088CA-4DA6-424A-B8B5-08255B0786A0}" dt="2023-09-24T15:39:38.605" v="1378" actId="255"/>
        <pc:sldMkLst>
          <pc:docMk/>
          <pc:sldMk cId="922445713" sldId="322"/>
        </pc:sldMkLst>
        <pc:spChg chg="mod">
          <ac:chgData name="Michal Stoklasa" userId="7c7ba8f323bf6ffe" providerId="LiveId" clId="{0EF088CA-4DA6-424A-B8B5-08255B0786A0}" dt="2023-09-24T15:39:38.605" v="1378" actId="255"/>
          <ac:spMkLst>
            <pc:docMk/>
            <pc:sldMk cId="922445713" sldId="322"/>
            <ac:spMk id="3" creationId="{00000000-0000-0000-0000-000000000000}"/>
          </ac:spMkLst>
        </pc:spChg>
        <pc:spChg chg="mod">
          <ac:chgData name="Michal Stoklasa" userId="7c7ba8f323bf6ffe" providerId="LiveId" clId="{0EF088CA-4DA6-424A-B8B5-08255B0786A0}" dt="2023-09-24T15:36:23.373" v="974" actId="20577"/>
          <ac:spMkLst>
            <pc:docMk/>
            <pc:sldMk cId="922445713" sldId="322"/>
            <ac:spMk id="6" creationId="{00000000-0000-0000-0000-000000000000}"/>
          </ac:spMkLst>
        </pc:spChg>
      </pc:sldChg>
    </pc:docChg>
  </pc:docChgLst>
  <pc:docChgLst>
    <pc:chgData name="Michal Stoklasa" userId="7c7ba8f323bf6ffe" providerId="LiveId" clId="{2D8F54BF-CEA2-47EB-BAF5-04BA8F682B13}"/>
    <pc:docChg chg="modSld">
      <pc:chgData name="Michal Stoklasa" userId="7c7ba8f323bf6ffe" providerId="LiveId" clId="{2D8F54BF-CEA2-47EB-BAF5-04BA8F682B13}" dt="2024-04-09T10:13:17.649" v="3" actId="255"/>
      <pc:docMkLst>
        <pc:docMk/>
      </pc:docMkLst>
      <pc:sldChg chg="modSp mod">
        <pc:chgData name="Michal Stoklasa" userId="7c7ba8f323bf6ffe" providerId="LiveId" clId="{2D8F54BF-CEA2-47EB-BAF5-04BA8F682B13}" dt="2024-04-09T10:13:17.649" v="3" actId="255"/>
        <pc:sldMkLst>
          <pc:docMk/>
          <pc:sldMk cId="1997732070" sldId="281"/>
        </pc:sldMkLst>
        <pc:spChg chg="mod">
          <ac:chgData name="Michal Stoklasa" userId="7c7ba8f323bf6ffe" providerId="LiveId" clId="{2D8F54BF-CEA2-47EB-BAF5-04BA8F682B13}" dt="2024-04-09T10:13:17.649" v="3" actId="255"/>
          <ac:spMkLst>
            <pc:docMk/>
            <pc:sldMk cId="1997732070" sldId="281"/>
            <ac:spMk id="3" creationId="{00000000-0000-0000-0000-000000000000}"/>
          </ac:spMkLst>
        </pc:spChg>
      </pc:sldChg>
    </pc:docChg>
  </pc:docChgLst>
  <pc:docChgLst>
    <pc:chgData name="Michal Stoklasa" userId="7c7ba8f323bf6ffe" providerId="LiveId" clId="{17002711-BDF1-460C-9461-EB988D20FF0B}"/>
    <pc:docChg chg="custSel addSld delSld modSld">
      <pc:chgData name="Michal Stoklasa" userId="7c7ba8f323bf6ffe" providerId="LiveId" clId="{17002711-BDF1-460C-9461-EB988D20FF0B}" dt="2023-09-26T12:04:33.972" v="524" actId="6549"/>
      <pc:docMkLst>
        <pc:docMk/>
      </pc:docMkLst>
      <pc:sldChg chg="addSp delSp modSp mod">
        <pc:chgData name="Michal Stoklasa" userId="7c7ba8f323bf6ffe" providerId="LiveId" clId="{17002711-BDF1-460C-9461-EB988D20FF0B}" dt="2023-09-26T12:04:33.972" v="524" actId="6549"/>
        <pc:sldMkLst>
          <pc:docMk/>
          <pc:sldMk cId="2361742560" sldId="302"/>
        </pc:sldMkLst>
        <pc:spChg chg="mod">
          <ac:chgData name="Michal Stoklasa" userId="7c7ba8f323bf6ffe" providerId="LiveId" clId="{17002711-BDF1-460C-9461-EB988D20FF0B}" dt="2023-09-26T12:04:33.972" v="524" actId="6549"/>
          <ac:spMkLst>
            <pc:docMk/>
            <pc:sldMk cId="2361742560" sldId="302"/>
            <ac:spMk id="3" creationId="{00000000-0000-0000-0000-000000000000}"/>
          </ac:spMkLst>
        </pc:spChg>
        <pc:spChg chg="add del mod">
          <ac:chgData name="Michal Stoklasa" userId="7c7ba8f323bf6ffe" providerId="LiveId" clId="{17002711-BDF1-460C-9461-EB988D20FF0B}" dt="2023-09-20T11:45:14.350" v="35"/>
          <ac:spMkLst>
            <pc:docMk/>
            <pc:sldMk cId="2361742560" sldId="302"/>
            <ac:spMk id="5" creationId="{BB3C5F0B-0C1F-2EDC-BE1F-838D2B268DFA}"/>
          </ac:spMkLst>
        </pc:spChg>
        <pc:picChg chg="del">
          <ac:chgData name="Michal Stoklasa" userId="7c7ba8f323bf6ffe" providerId="LiveId" clId="{17002711-BDF1-460C-9461-EB988D20FF0B}" dt="2023-09-20T11:45:03.232" v="31" actId="478"/>
          <ac:picMkLst>
            <pc:docMk/>
            <pc:sldMk cId="2361742560" sldId="302"/>
            <ac:picMk id="7" creationId="{00000000-0000-0000-0000-000000000000}"/>
          </ac:picMkLst>
        </pc:picChg>
        <pc:picChg chg="add mod">
          <ac:chgData name="Michal Stoklasa" userId="7c7ba8f323bf6ffe" providerId="LiveId" clId="{17002711-BDF1-460C-9461-EB988D20FF0B}" dt="2023-09-20T11:45:51.949" v="38" actId="1076"/>
          <ac:picMkLst>
            <pc:docMk/>
            <pc:sldMk cId="2361742560" sldId="302"/>
            <ac:picMk id="11" creationId="{618EBCA1-47B3-BA0E-B3F1-97DB17296BFE}"/>
          </ac:picMkLst>
        </pc:picChg>
      </pc:sldChg>
      <pc:sldChg chg="modSp mod">
        <pc:chgData name="Michal Stoklasa" userId="7c7ba8f323bf6ffe" providerId="LiveId" clId="{17002711-BDF1-460C-9461-EB988D20FF0B}" dt="2023-09-26T12:04:06.699" v="523"/>
        <pc:sldMkLst>
          <pc:docMk/>
          <pc:sldMk cId="1599126019" sldId="312"/>
        </pc:sldMkLst>
        <pc:spChg chg="mod">
          <ac:chgData name="Michal Stoklasa" userId="7c7ba8f323bf6ffe" providerId="LiveId" clId="{17002711-BDF1-460C-9461-EB988D20FF0B}" dt="2023-09-26T12:04:06.699" v="523"/>
          <ac:spMkLst>
            <pc:docMk/>
            <pc:sldMk cId="1599126019" sldId="312"/>
            <ac:spMk id="3" creationId="{00000000-0000-0000-0000-000000000000}"/>
          </ac:spMkLst>
        </pc:spChg>
      </pc:sldChg>
      <pc:sldChg chg="del">
        <pc:chgData name="Michal Stoklasa" userId="7c7ba8f323bf6ffe" providerId="LiveId" clId="{17002711-BDF1-460C-9461-EB988D20FF0B}" dt="2023-09-20T11:54:07.497" v="513" actId="47"/>
        <pc:sldMkLst>
          <pc:docMk/>
          <pc:sldMk cId="2217006971" sldId="313"/>
        </pc:sldMkLst>
      </pc:sldChg>
      <pc:sldChg chg="modSp add mod">
        <pc:chgData name="Michal Stoklasa" userId="7c7ba8f323bf6ffe" providerId="LiveId" clId="{17002711-BDF1-460C-9461-EB988D20FF0B}" dt="2023-09-20T11:51:43.352" v="512" actId="20577"/>
        <pc:sldMkLst>
          <pc:docMk/>
          <pc:sldMk cId="3203962862" sldId="319"/>
        </pc:sldMkLst>
        <pc:spChg chg="mod">
          <ac:chgData name="Michal Stoklasa" userId="7c7ba8f323bf6ffe" providerId="LiveId" clId="{17002711-BDF1-460C-9461-EB988D20FF0B}" dt="2023-09-20T11:51:43.352" v="512" actId="20577"/>
          <ac:spMkLst>
            <pc:docMk/>
            <pc:sldMk cId="3203962862" sldId="319"/>
            <ac:spMk id="3" creationId="{00000000-0000-0000-0000-000000000000}"/>
          </ac:spMkLst>
        </pc:spChg>
      </pc:sldChg>
    </pc:docChg>
  </pc:docChgLst>
  <pc:docChgLst>
    <pc:chgData name="Michal Stoklasa" userId="7c7ba8f323bf6ffe" providerId="LiveId" clId="{B6FA0B67-5D1D-4DA6-B7D4-D36F39032986}"/>
    <pc:docChg chg="custSel addSld delSld modSld sldOrd">
      <pc:chgData name="Michal Stoklasa" userId="7c7ba8f323bf6ffe" providerId="LiveId" clId="{B6FA0B67-5D1D-4DA6-B7D4-D36F39032986}" dt="2022-09-19T15:40:04.131" v="1555" actId="313"/>
      <pc:docMkLst>
        <pc:docMk/>
      </pc:docMkLst>
      <pc:sldChg chg="ord">
        <pc:chgData name="Michal Stoklasa" userId="7c7ba8f323bf6ffe" providerId="LiveId" clId="{B6FA0B67-5D1D-4DA6-B7D4-D36F39032986}" dt="2022-09-19T15:37:29.445" v="1471"/>
        <pc:sldMkLst>
          <pc:docMk/>
          <pc:sldMk cId="2320992914" sldId="259"/>
        </pc:sldMkLst>
      </pc:sldChg>
      <pc:sldChg chg="modSp del mod">
        <pc:chgData name="Michal Stoklasa" userId="7c7ba8f323bf6ffe" providerId="LiveId" clId="{B6FA0B67-5D1D-4DA6-B7D4-D36F39032986}" dt="2022-09-19T14:36:30.532" v="1352" actId="47"/>
        <pc:sldMkLst>
          <pc:docMk/>
          <pc:sldMk cId="559783684" sldId="269"/>
        </pc:sldMkLst>
        <pc:spChg chg="mod">
          <ac:chgData name="Michal Stoklasa" userId="7c7ba8f323bf6ffe" providerId="LiveId" clId="{B6FA0B67-5D1D-4DA6-B7D4-D36F39032986}" dt="2022-09-19T14:36:03.699" v="1350" actId="207"/>
          <ac:spMkLst>
            <pc:docMk/>
            <pc:sldMk cId="559783684" sldId="269"/>
            <ac:spMk id="3" creationId="{00000000-0000-0000-0000-000000000000}"/>
          </ac:spMkLst>
        </pc:spChg>
      </pc:sldChg>
      <pc:sldChg chg="ord">
        <pc:chgData name="Michal Stoklasa" userId="7c7ba8f323bf6ffe" providerId="LiveId" clId="{B6FA0B67-5D1D-4DA6-B7D4-D36F39032986}" dt="2022-09-19T15:37:04.913" v="1467"/>
        <pc:sldMkLst>
          <pc:docMk/>
          <pc:sldMk cId="2938977308" sldId="272"/>
        </pc:sldMkLst>
      </pc:sldChg>
      <pc:sldChg chg="ord">
        <pc:chgData name="Michal Stoklasa" userId="7c7ba8f323bf6ffe" providerId="LiveId" clId="{B6FA0B67-5D1D-4DA6-B7D4-D36F39032986}" dt="2022-09-19T15:37:09.140" v="1469"/>
        <pc:sldMkLst>
          <pc:docMk/>
          <pc:sldMk cId="2863283678" sldId="273"/>
        </pc:sldMkLst>
      </pc:sldChg>
      <pc:sldChg chg="ord">
        <pc:chgData name="Michal Stoklasa" userId="7c7ba8f323bf6ffe" providerId="LiveId" clId="{B6FA0B67-5D1D-4DA6-B7D4-D36F39032986}" dt="2022-09-19T15:37:29.445" v="1471"/>
        <pc:sldMkLst>
          <pc:docMk/>
          <pc:sldMk cId="3461287900" sldId="274"/>
        </pc:sldMkLst>
      </pc:sldChg>
      <pc:sldChg chg="ord">
        <pc:chgData name="Michal Stoklasa" userId="7c7ba8f323bf6ffe" providerId="LiveId" clId="{B6FA0B67-5D1D-4DA6-B7D4-D36F39032986}" dt="2022-09-19T15:37:29.445" v="1471"/>
        <pc:sldMkLst>
          <pc:docMk/>
          <pc:sldMk cId="3853775285" sldId="275"/>
        </pc:sldMkLst>
      </pc:sldChg>
      <pc:sldChg chg="modSp mod ord">
        <pc:chgData name="Michal Stoklasa" userId="7c7ba8f323bf6ffe" providerId="LiveId" clId="{B6FA0B67-5D1D-4DA6-B7D4-D36F39032986}" dt="2022-09-19T15:37:29.445" v="1471"/>
        <pc:sldMkLst>
          <pc:docMk/>
          <pc:sldMk cId="1982086688" sldId="276"/>
        </pc:sldMkLst>
        <pc:spChg chg="mod">
          <ac:chgData name="Michal Stoklasa" userId="7c7ba8f323bf6ffe" providerId="LiveId" clId="{B6FA0B67-5D1D-4DA6-B7D4-D36F39032986}" dt="2022-09-19T14:50:20.677" v="1369" actId="1076"/>
          <ac:spMkLst>
            <pc:docMk/>
            <pc:sldMk cId="1982086688" sldId="276"/>
            <ac:spMk id="3" creationId="{00000000-0000-0000-0000-000000000000}"/>
          </ac:spMkLst>
        </pc:spChg>
      </pc:sldChg>
      <pc:sldChg chg="modNotesTx">
        <pc:chgData name="Michal Stoklasa" userId="7c7ba8f323bf6ffe" providerId="LiveId" clId="{B6FA0B67-5D1D-4DA6-B7D4-D36F39032986}" dt="2022-09-19T15:33:31.834" v="1446" actId="6549"/>
        <pc:sldMkLst>
          <pc:docMk/>
          <pc:sldMk cId="3068668418" sldId="280"/>
        </pc:sldMkLst>
      </pc:sldChg>
      <pc:sldChg chg="modSp mod">
        <pc:chgData name="Michal Stoklasa" userId="7c7ba8f323bf6ffe" providerId="LiveId" clId="{B6FA0B67-5D1D-4DA6-B7D4-D36F39032986}" dt="2022-09-19T15:34:42.471" v="1465" actId="20577"/>
        <pc:sldMkLst>
          <pc:docMk/>
          <pc:sldMk cId="1997732070" sldId="281"/>
        </pc:sldMkLst>
        <pc:spChg chg="mod">
          <ac:chgData name="Michal Stoklasa" userId="7c7ba8f323bf6ffe" providerId="LiveId" clId="{B6FA0B67-5D1D-4DA6-B7D4-D36F39032986}" dt="2022-09-19T15:34:42.471" v="1465" actId="20577"/>
          <ac:spMkLst>
            <pc:docMk/>
            <pc:sldMk cId="1997732070" sldId="281"/>
            <ac:spMk id="3" creationId="{00000000-0000-0000-0000-000000000000}"/>
          </ac:spMkLst>
        </pc:spChg>
      </pc:sldChg>
      <pc:sldChg chg="del">
        <pc:chgData name="Michal Stoklasa" userId="7c7ba8f323bf6ffe" providerId="LiveId" clId="{B6FA0B67-5D1D-4DA6-B7D4-D36F39032986}" dt="2022-09-19T14:46:13.046" v="1365" actId="47"/>
        <pc:sldMkLst>
          <pc:docMk/>
          <pc:sldMk cId="1523018157" sldId="283"/>
        </pc:sldMkLst>
      </pc:sldChg>
      <pc:sldChg chg="modSp mod">
        <pc:chgData name="Michal Stoklasa" userId="7c7ba8f323bf6ffe" providerId="LiveId" clId="{B6FA0B67-5D1D-4DA6-B7D4-D36F39032986}" dt="2022-09-19T14:49:57.245" v="1368" actId="20577"/>
        <pc:sldMkLst>
          <pc:docMk/>
          <pc:sldMk cId="3221489415" sldId="284"/>
        </pc:sldMkLst>
        <pc:spChg chg="mod">
          <ac:chgData name="Michal Stoklasa" userId="7c7ba8f323bf6ffe" providerId="LiveId" clId="{B6FA0B67-5D1D-4DA6-B7D4-D36F39032986}" dt="2022-09-19T14:49:57.245" v="1368" actId="20577"/>
          <ac:spMkLst>
            <pc:docMk/>
            <pc:sldMk cId="3221489415" sldId="284"/>
            <ac:spMk id="3" creationId="{00000000-0000-0000-0000-000000000000}"/>
          </ac:spMkLst>
        </pc:spChg>
      </pc:sldChg>
      <pc:sldChg chg="modSp mod modNotesTx">
        <pc:chgData name="Michal Stoklasa" userId="7c7ba8f323bf6ffe" providerId="LiveId" clId="{B6FA0B67-5D1D-4DA6-B7D4-D36F39032986}" dt="2022-09-19T15:38:17.295" v="1551" actId="1076"/>
        <pc:sldMkLst>
          <pc:docMk/>
          <pc:sldMk cId="4144516348" sldId="285"/>
        </pc:sldMkLst>
        <pc:spChg chg="mod">
          <ac:chgData name="Michal Stoklasa" userId="7c7ba8f323bf6ffe" providerId="LiveId" clId="{B6FA0B67-5D1D-4DA6-B7D4-D36F39032986}" dt="2022-09-19T15:38:17.295" v="1551" actId="1076"/>
          <ac:spMkLst>
            <pc:docMk/>
            <pc:sldMk cId="4144516348" sldId="285"/>
            <ac:spMk id="3" creationId="{00000000-0000-0000-0000-000000000000}"/>
          </ac:spMkLst>
        </pc:spChg>
        <pc:spChg chg="mod">
          <ac:chgData name="Michal Stoklasa" userId="7c7ba8f323bf6ffe" providerId="LiveId" clId="{B6FA0B67-5D1D-4DA6-B7D4-D36F39032986}" dt="2022-09-19T15:22:55.403" v="1387" actId="6549"/>
          <ac:spMkLst>
            <pc:docMk/>
            <pc:sldMk cId="4144516348" sldId="285"/>
            <ac:spMk id="6" creationId="{00000000-0000-0000-0000-000000000000}"/>
          </ac:spMkLst>
        </pc:spChg>
      </pc:sldChg>
      <pc:sldChg chg="modSp mod">
        <pc:chgData name="Michal Stoklasa" userId="7c7ba8f323bf6ffe" providerId="LiveId" clId="{B6FA0B67-5D1D-4DA6-B7D4-D36F39032986}" dt="2022-09-19T15:30:05.283" v="1442" actId="1076"/>
        <pc:sldMkLst>
          <pc:docMk/>
          <pc:sldMk cId="3585830197" sldId="288"/>
        </pc:sldMkLst>
        <pc:spChg chg="mod">
          <ac:chgData name="Michal Stoklasa" userId="7c7ba8f323bf6ffe" providerId="LiveId" clId="{B6FA0B67-5D1D-4DA6-B7D4-D36F39032986}" dt="2022-09-19T15:30:05.283" v="1442" actId="1076"/>
          <ac:spMkLst>
            <pc:docMk/>
            <pc:sldMk cId="3585830197" sldId="288"/>
            <ac:spMk id="3" creationId="{00000000-0000-0000-0000-000000000000}"/>
          </ac:spMkLst>
        </pc:spChg>
        <pc:picChg chg="mod">
          <ac:chgData name="Michal Stoklasa" userId="7c7ba8f323bf6ffe" providerId="LiveId" clId="{B6FA0B67-5D1D-4DA6-B7D4-D36F39032986}" dt="2022-09-19T15:29:58.990" v="1440" actId="1076"/>
          <ac:picMkLst>
            <pc:docMk/>
            <pc:sldMk cId="3585830197" sldId="288"/>
            <ac:picMk id="1026" creationId="{00000000-0000-0000-0000-000000000000}"/>
          </ac:picMkLst>
        </pc:picChg>
      </pc:sldChg>
      <pc:sldChg chg="addSp delSp modSp mod modNotesTx">
        <pc:chgData name="Michal Stoklasa" userId="7c7ba8f323bf6ffe" providerId="LiveId" clId="{B6FA0B67-5D1D-4DA6-B7D4-D36F39032986}" dt="2022-09-19T15:24:29.542" v="1399" actId="14100"/>
        <pc:sldMkLst>
          <pc:docMk/>
          <pc:sldMk cId="922352795" sldId="290"/>
        </pc:sldMkLst>
        <pc:spChg chg="mod">
          <ac:chgData name="Michal Stoklasa" userId="7c7ba8f323bf6ffe" providerId="LiveId" clId="{B6FA0B67-5D1D-4DA6-B7D4-D36F39032986}" dt="2022-09-19T15:24:29.542" v="1399" actId="14100"/>
          <ac:spMkLst>
            <pc:docMk/>
            <pc:sldMk cId="922352795" sldId="290"/>
            <ac:spMk id="6" creationId="{00000000-0000-0000-0000-000000000000}"/>
          </ac:spMkLst>
        </pc:spChg>
        <pc:picChg chg="add del mod">
          <ac:chgData name="Michal Stoklasa" userId="7c7ba8f323bf6ffe" providerId="LiveId" clId="{B6FA0B67-5D1D-4DA6-B7D4-D36F39032986}" dt="2021-09-14T11:57:18.155" v="43" actId="478"/>
          <ac:picMkLst>
            <pc:docMk/>
            <pc:sldMk cId="922352795" sldId="290"/>
            <ac:picMk id="1026" creationId="{30FBFE97-837D-49C9-804D-5CD7ACE9AA61}"/>
          </ac:picMkLst>
        </pc:picChg>
        <pc:picChg chg="add del mod">
          <ac:chgData name="Michal Stoklasa" userId="7c7ba8f323bf6ffe" providerId="LiveId" clId="{B6FA0B67-5D1D-4DA6-B7D4-D36F39032986}" dt="2021-09-14T11:59:40.547" v="124" actId="478"/>
          <ac:picMkLst>
            <pc:docMk/>
            <pc:sldMk cId="922352795" sldId="290"/>
            <ac:picMk id="1028" creationId="{6E77344F-A527-4055-8EC6-EAEB6AD83B56}"/>
          </ac:picMkLst>
        </pc:picChg>
        <pc:picChg chg="add mod">
          <ac:chgData name="Michal Stoklasa" userId="7c7ba8f323bf6ffe" providerId="LiveId" clId="{B6FA0B67-5D1D-4DA6-B7D4-D36F39032986}" dt="2021-09-14T12:00:22.960" v="127" actId="1076"/>
          <ac:picMkLst>
            <pc:docMk/>
            <pc:sldMk cId="922352795" sldId="290"/>
            <ac:picMk id="1030" creationId="{8613B6BC-5E79-4C16-A2BA-72241A4C2E79}"/>
          </ac:picMkLst>
        </pc:picChg>
        <pc:picChg chg="add mod">
          <ac:chgData name="Michal Stoklasa" userId="7c7ba8f323bf6ffe" providerId="LiveId" clId="{B6FA0B67-5D1D-4DA6-B7D4-D36F39032986}" dt="2021-09-14T12:00:49.119" v="131" actId="14100"/>
          <ac:picMkLst>
            <pc:docMk/>
            <pc:sldMk cId="922352795" sldId="290"/>
            <ac:picMk id="1032" creationId="{1438AFB9-44F7-479F-9D49-B2CA782FA070}"/>
          </ac:picMkLst>
        </pc:picChg>
        <pc:picChg chg="add mod">
          <ac:chgData name="Michal Stoklasa" userId="7c7ba8f323bf6ffe" providerId="LiveId" clId="{B6FA0B67-5D1D-4DA6-B7D4-D36F39032986}" dt="2021-09-14T12:01:09.671" v="135" actId="14100"/>
          <ac:picMkLst>
            <pc:docMk/>
            <pc:sldMk cId="922352795" sldId="290"/>
            <ac:picMk id="1034" creationId="{D0BCD018-D0ED-4A77-9695-08EB6EBD76EC}"/>
          </ac:picMkLst>
        </pc:picChg>
        <pc:picChg chg="add del mod">
          <ac:chgData name="Michal Stoklasa" userId="7c7ba8f323bf6ffe" providerId="LiveId" clId="{B6FA0B67-5D1D-4DA6-B7D4-D36F39032986}" dt="2022-09-19T15:23:50.463" v="1388" actId="478"/>
          <ac:picMkLst>
            <pc:docMk/>
            <pc:sldMk cId="922352795" sldId="290"/>
            <ac:picMk id="1036" creationId="{693AFC1A-4F53-4F18-9949-E5524EAE1CB1}"/>
          </ac:picMkLst>
        </pc:picChg>
        <pc:picChg chg="add mod">
          <ac:chgData name="Michal Stoklasa" userId="7c7ba8f323bf6ffe" providerId="LiveId" clId="{B6FA0B67-5D1D-4DA6-B7D4-D36F39032986}" dt="2022-09-19T15:24:00.230" v="1392" actId="14100"/>
          <ac:picMkLst>
            <pc:docMk/>
            <pc:sldMk cId="922352795" sldId="290"/>
            <ac:picMk id="2050" creationId="{5C4081DE-BB92-487E-D52C-C96F22375743}"/>
          </ac:picMkLst>
        </pc:picChg>
        <pc:picChg chg="del">
          <ac:chgData name="Michal Stoklasa" userId="7c7ba8f323bf6ffe" providerId="LiveId" clId="{B6FA0B67-5D1D-4DA6-B7D4-D36F39032986}" dt="2021-09-14T11:56:43.643" v="39" actId="478"/>
          <ac:picMkLst>
            <pc:docMk/>
            <pc:sldMk cId="922352795" sldId="290"/>
            <ac:picMk id="3074" creationId="{00000000-0000-0000-0000-000000000000}"/>
          </ac:picMkLst>
        </pc:picChg>
      </pc:sldChg>
      <pc:sldChg chg="addSp delSp modSp modNotesTx">
        <pc:chgData name="Michal Stoklasa" userId="7c7ba8f323bf6ffe" providerId="LiveId" clId="{B6FA0B67-5D1D-4DA6-B7D4-D36F39032986}" dt="2022-09-19T15:25:23.443" v="1404" actId="14100"/>
        <pc:sldMkLst>
          <pc:docMk/>
          <pc:sldMk cId="3354924646" sldId="291"/>
        </pc:sldMkLst>
        <pc:picChg chg="add del mod">
          <ac:chgData name="Michal Stoklasa" userId="7c7ba8f323bf6ffe" providerId="LiveId" clId="{B6FA0B67-5D1D-4DA6-B7D4-D36F39032986}" dt="2022-09-19T15:25:14.479" v="1400" actId="478"/>
          <ac:picMkLst>
            <pc:docMk/>
            <pc:sldMk cId="3354924646" sldId="291"/>
            <ac:picMk id="2050" creationId="{2D6115A2-8395-435D-AC05-09F2D26969D1}"/>
          </ac:picMkLst>
        </pc:picChg>
        <pc:picChg chg="add mod">
          <ac:chgData name="Michal Stoklasa" userId="7c7ba8f323bf6ffe" providerId="LiveId" clId="{B6FA0B67-5D1D-4DA6-B7D4-D36F39032986}" dt="2022-09-19T15:25:23.443" v="1404" actId="14100"/>
          <ac:picMkLst>
            <pc:docMk/>
            <pc:sldMk cId="3354924646" sldId="291"/>
            <ac:picMk id="3074" creationId="{B59B7597-1025-4E1B-36BB-84F5B0F2368A}"/>
          </ac:picMkLst>
        </pc:picChg>
        <pc:picChg chg="del">
          <ac:chgData name="Michal Stoklasa" userId="7c7ba8f323bf6ffe" providerId="LiveId" clId="{B6FA0B67-5D1D-4DA6-B7D4-D36F39032986}" dt="2021-09-14T12:02:01.843" v="162" actId="478"/>
          <ac:picMkLst>
            <pc:docMk/>
            <pc:sldMk cId="3354924646" sldId="291"/>
            <ac:picMk id="4098" creationId="{00000000-0000-0000-0000-000000000000}"/>
          </ac:picMkLst>
        </pc:picChg>
      </pc:sldChg>
      <pc:sldChg chg="del">
        <pc:chgData name="Michal Stoklasa" userId="7c7ba8f323bf6ffe" providerId="LiveId" clId="{B6FA0B67-5D1D-4DA6-B7D4-D36F39032986}" dt="2022-09-19T15:28:39.937" v="1406" actId="47"/>
        <pc:sldMkLst>
          <pc:docMk/>
          <pc:sldMk cId="3748134018" sldId="292"/>
        </pc:sldMkLst>
      </pc:sldChg>
      <pc:sldChg chg="modSp mod">
        <pc:chgData name="Michal Stoklasa" userId="7c7ba8f323bf6ffe" providerId="LiveId" clId="{B6FA0B67-5D1D-4DA6-B7D4-D36F39032986}" dt="2022-09-19T08:30:34.680" v="343" actId="20577"/>
        <pc:sldMkLst>
          <pc:docMk/>
          <pc:sldMk cId="1415678817" sldId="293"/>
        </pc:sldMkLst>
        <pc:spChg chg="mod">
          <ac:chgData name="Michal Stoklasa" userId="7c7ba8f323bf6ffe" providerId="LiveId" clId="{B6FA0B67-5D1D-4DA6-B7D4-D36F39032986}" dt="2022-09-19T08:30:34.680" v="343" actId="20577"/>
          <ac:spMkLst>
            <pc:docMk/>
            <pc:sldMk cId="1415678817" sldId="293"/>
            <ac:spMk id="3" creationId="{00000000-0000-0000-0000-000000000000}"/>
          </ac:spMkLst>
        </pc:spChg>
      </pc:sldChg>
      <pc:sldChg chg="modSp mod">
        <pc:chgData name="Michal Stoklasa" userId="7c7ba8f323bf6ffe" providerId="LiveId" clId="{B6FA0B67-5D1D-4DA6-B7D4-D36F39032986}" dt="2022-09-19T15:40:04.131" v="1555" actId="313"/>
        <pc:sldMkLst>
          <pc:docMk/>
          <pc:sldMk cId="202286194" sldId="296"/>
        </pc:sldMkLst>
        <pc:spChg chg="mod">
          <ac:chgData name="Michal Stoklasa" userId="7c7ba8f323bf6ffe" providerId="LiveId" clId="{B6FA0B67-5D1D-4DA6-B7D4-D36F39032986}" dt="2022-09-19T15:40:04.131" v="1555" actId="313"/>
          <ac:spMkLst>
            <pc:docMk/>
            <pc:sldMk cId="202286194" sldId="296"/>
            <ac:spMk id="3" creationId="{00000000-0000-0000-0000-000000000000}"/>
          </ac:spMkLst>
        </pc:spChg>
      </pc:sldChg>
      <pc:sldChg chg="modSp mod">
        <pc:chgData name="Michal Stoklasa" userId="7c7ba8f323bf6ffe" providerId="LiveId" clId="{B6FA0B67-5D1D-4DA6-B7D4-D36F39032986}" dt="2022-09-19T14:37:15.700" v="1353" actId="3626"/>
        <pc:sldMkLst>
          <pc:docMk/>
          <pc:sldMk cId="1735703216" sldId="299"/>
        </pc:sldMkLst>
        <pc:spChg chg="mod">
          <ac:chgData name="Michal Stoklasa" userId="7c7ba8f323bf6ffe" providerId="LiveId" clId="{B6FA0B67-5D1D-4DA6-B7D4-D36F39032986}" dt="2022-09-19T14:37:15.700" v="1353" actId="3626"/>
          <ac:spMkLst>
            <pc:docMk/>
            <pc:sldMk cId="1735703216" sldId="299"/>
            <ac:spMk id="3" creationId="{00000000-0000-0000-0000-000000000000}"/>
          </ac:spMkLst>
        </pc:spChg>
      </pc:sldChg>
      <pc:sldChg chg="addSp delSp modSp add mod">
        <pc:chgData name="Michal Stoklasa" userId="7c7ba8f323bf6ffe" providerId="LiveId" clId="{B6FA0B67-5D1D-4DA6-B7D4-D36F39032986}" dt="2022-09-19T14:29:20.117" v="1100" actId="1076"/>
        <pc:sldMkLst>
          <pc:docMk/>
          <pc:sldMk cId="2361742560" sldId="302"/>
        </pc:sldMkLst>
        <pc:spChg chg="mod">
          <ac:chgData name="Michal Stoklasa" userId="7c7ba8f323bf6ffe" providerId="LiveId" clId="{B6FA0B67-5D1D-4DA6-B7D4-D36F39032986}" dt="2022-09-19T08:29:54.376" v="316" actId="6549"/>
          <ac:spMkLst>
            <pc:docMk/>
            <pc:sldMk cId="2361742560" sldId="302"/>
            <ac:spMk id="3" creationId="{00000000-0000-0000-0000-000000000000}"/>
          </ac:spMkLst>
        </pc:spChg>
        <pc:picChg chg="mod">
          <ac:chgData name="Michal Stoklasa" userId="7c7ba8f323bf6ffe" providerId="LiveId" clId="{B6FA0B67-5D1D-4DA6-B7D4-D36F39032986}" dt="2022-09-19T08:30:00.028" v="317" actId="14100"/>
          <ac:picMkLst>
            <pc:docMk/>
            <pc:sldMk cId="2361742560" sldId="302"/>
            <ac:picMk id="2" creationId="{00000000-0000-0000-0000-000000000000}"/>
          </ac:picMkLst>
        </pc:picChg>
        <pc:picChg chg="mod">
          <ac:chgData name="Michal Stoklasa" userId="7c7ba8f323bf6ffe" providerId="LiveId" clId="{B6FA0B67-5D1D-4DA6-B7D4-D36F39032986}" dt="2022-09-19T14:29:20.117" v="1100" actId="1076"/>
          <ac:picMkLst>
            <pc:docMk/>
            <pc:sldMk cId="2361742560" sldId="302"/>
            <ac:picMk id="4" creationId="{00000000-0000-0000-0000-000000000000}"/>
          </ac:picMkLst>
        </pc:picChg>
        <pc:picChg chg="del mod">
          <ac:chgData name="Michal Stoklasa" userId="7c7ba8f323bf6ffe" providerId="LiveId" clId="{B6FA0B67-5D1D-4DA6-B7D4-D36F39032986}" dt="2022-09-19T08:21:02.211" v="295" actId="478"/>
          <ac:picMkLst>
            <pc:docMk/>
            <pc:sldMk cId="2361742560" sldId="302"/>
            <ac:picMk id="5" creationId="{00000000-0000-0000-0000-000000000000}"/>
          </ac:picMkLst>
        </pc:picChg>
        <pc:picChg chg="add mod">
          <ac:chgData name="Michal Stoklasa" userId="7c7ba8f323bf6ffe" providerId="LiveId" clId="{B6FA0B67-5D1D-4DA6-B7D4-D36F39032986}" dt="2022-09-19T08:29:16.343" v="300" actId="1076"/>
          <ac:picMkLst>
            <pc:docMk/>
            <pc:sldMk cId="2361742560" sldId="302"/>
            <ac:picMk id="10" creationId="{7487E9A9-C9D5-5922-EB24-B72FB7E72BA0}"/>
          </ac:picMkLst>
        </pc:picChg>
      </pc:sldChg>
      <pc:sldChg chg="addSp delSp modSp add mod modNotesTx">
        <pc:chgData name="Michal Stoklasa" userId="7c7ba8f323bf6ffe" providerId="LiveId" clId="{B6FA0B67-5D1D-4DA6-B7D4-D36F39032986}" dt="2022-09-19T14:44:50.281" v="1364" actId="14100"/>
        <pc:sldMkLst>
          <pc:docMk/>
          <pc:sldMk cId="3612597284" sldId="304"/>
        </pc:sldMkLst>
        <pc:spChg chg="mod">
          <ac:chgData name="Michal Stoklasa" userId="7c7ba8f323bf6ffe" providerId="LiveId" clId="{B6FA0B67-5D1D-4DA6-B7D4-D36F39032986}" dt="2022-09-19T14:44:27.618" v="1359" actId="20577"/>
          <ac:spMkLst>
            <pc:docMk/>
            <pc:sldMk cId="3612597284" sldId="304"/>
            <ac:spMk id="6" creationId="{00000000-0000-0000-0000-000000000000}"/>
          </ac:spMkLst>
        </pc:spChg>
        <pc:picChg chg="add mod">
          <ac:chgData name="Michal Stoklasa" userId="7c7ba8f323bf6ffe" providerId="LiveId" clId="{B6FA0B67-5D1D-4DA6-B7D4-D36F39032986}" dt="2022-09-19T14:44:50.281" v="1364" actId="14100"/>
          <ac:picMkLst>
            <pc:docMk/>
            <pc:sldMk cId="3612597284" sldId="304"/>
            <ac:picMk id="3" creationId="{E5A0DB15-616F-1419-82B0-E2E4781109EF}"/>
          </ac:picMkLst>
        </pc:picChg>
        <pc:picChg chg="del">
          <ac:chgData name="Michal Stoklasa" userId="7c7ba8f323bf6ffe" providerId="LiveId" clId="{B6FA0B67-5D1D-4DA6-B7D4-D36F39032986}" dt="2022-09-19T14:43:22.127" v="1354" actId="478"/>
          <ac:picMkLst>
            <pc:docMk/>
            <pc:sldMk cId="3612597284" sldId="304"/>
            <ac:picMk id="7" creationId="{7C7C98F4-5DAC-457F-8777-A55B8AF22CD4}"/>
          </ac:picMkLst>
        </pc:picChg>
        <pc:picChg chg="add del mod">
          <ac:chgData name="Michal Stoklasa" userId="7c7ba8f323bf6ffe" providerId="LiveId" clId="{B6FA0B67-5D1D-4DA6-B7D4-D36F39032986}" dt="2022-09-19T14:44:25.342" v="1358" actId="478"/>
          <ac:picMkLst>
            <pc:docMk/>
            <pc:sldMk cId="3612597284" sldId="304"/>
            <ac:picMk id="1026" creationId="{FF96B4A1-AFF1-156B-784F-5D26970DB884}"/>
          </ac:picMkLst>
        </pc:picChg>
      </pc:sldChg>
      <pc:sldChg chg="delSp modSp add mod ord">
        <pc:chgData name="Michal Stoklasa" userId="7c7ba8f323bf6ffe" providerId="LiveId" clId="{B6FA0B67-5D1D-4DA6-B7D4-D36F39032986}" dt="2022-09-19T14:32:04.757" v="1101" actId="20577"/>
        <pc:sldMkLst>
          <pc:docMk/>
          <pc:sldMk cId="1599126019" sldId="312"/>
        </pc:sldMkLst>
        <pc:spChg chg="mod">
          <ac:chgData name="Michal Stoklasa" userId="7c7ba8f323bf6ffe" providerId="LiveId" clId="{B6FA0B67-5D1D-4DA6-B7D4-D36F39032986}" dt="2022-09-19T14:32:04.757" v="1101" actId="20577"/>
          <ac:spMkLst>
            <pc:docMk/>
            <pc:sldMk cId="1599126019" sldId="312"/>
            <ac:spMk id="3" creationId="{00000000-0000-0000-0000-000000000000}"/>
          </ac:spMkLst>
        </pc:spChg>
        <pc:spChg chg="mod">
          <ac:chgData name="Michal Stoklasa" userId="7c7ba8f323bf6ffe" providerId="LiveId" clId="{B6FA0B67-5D1D-4DA6-B7D4-D36F39032986}" dt="2022-09-19T08:48:44.206" v="363" actId="14100"/>
          <ac:spMkLst>
            <pc:docMk/>
            <pc:sldMk cId="1599126019" sldId="312"/>
            <ac:spMk id="6" creationId="{00000000-0000-0000-0000-000000000000}"/>
          </ac:spMkLst>
        </pc:spChg>
        <pc:picChg chg="del">
          <ac:chgData name="Michal Stoklasa" userId="7c7ba8f323bf6ffe" providerId="LiveId" clId="{B6FA0B67-5D1D-4DA6-B7D4-D36F39032986}" dt="2022-09-19T08:48:45.767" v="364" actId="478"/>
          <ac:picMkLst>
            <pc:docMk/>
            <pc:sldMk cId="1599126019" sldId="312"/>
            <ac:picMk id="4" creationId="{00000000-0000-0000-0000-000000000000}"/>
          </ac:picMkLst>
        </pc:picChg>
      </pc:sldChg>
      <pc:sldChg chg="modSp add mod">
        <pc:chgData name="Michal Stoklasa" userId="7c7ba8f323bf6ffe" providerId="LiveId" clId="{B6FA0B67-5D1D-4DA6-B7D4-D36F39032986}" dt="2022-09-19T14:35:27.366" v="1349" actId="255"/>
        <pc:sldMkLst>
          <pc:docMk/>
          <pc:sldMk cId="2217006971" sldId="313"/>
        </pc:sldMkLst>
        <pc:spChg chg="mod">
          <ac:chgData name="Michal Stoklasa" userId="7c7ba8f323bf6ffe" providerId="LiveId" clId="{B6FA0B67-5D1D-4DA6-B7D4-D36F39032986}" dt="2022-09-19T14:35:27.366" v="1349" actId="255"/>
          <ac:spMkLst>
            <pc:docMk/>
            <pc:sldMk cId="2217006971" sldId="313"/>
            <ac:spMk id="3" creationId="{00000000-0000-0000-0000-000000000000}"/>
          </ac:spMkLst>
        </pc:spChg>
      </pc:sldChg>
      <pc:sldChg chg="add">
        <pc:chgData name="Michal Stoklasa" userId="7c7ba8f323bf6ffe" providerId="LiveId" clId="{B6FA0B67-5D1D-4DA6-B7D4-D36F39032986}" dt="2022-09-19T14:36:28.763" v="1351"/>
        <pc:sldMkLst>
          <pc:docMk/>
          <pc:sldMk cId="3316733082" sldId="314"/>
        </pc:sldMkLst>
      </pc:sldChg>
    </pc:docChg>
  </pc:docChgLst>
  <pc:docChgLst>
    <pc:chgData name="Michal Stoklasa" userId="7c7ba8f323bf6ffe" providerId="LiveId" clId="{0F6A9043-CD81-44DC-BF96-A1A218C7BCA7}"/>
    <pc:docChg chg="custSel addSld modSld">
      <pc:chgData name="Michal Stoklasa" userId="7c7ba8f323bf6ffe" providerId="LiveId" clId="{0F6A9043-CD81-44DC-BF96-A1A218C7BCA7}" dt="2024-10-01T10:27:38.383" v="133" actId="20577"/>
      <pc:docMkLst>
        <pc:docMk/>
      </pc:docMkLst>
      <pc:sldChg chg="modSp mod">
        <pc:chgData name="Michal Stoklasa" userId="7c7ba8f323bf6ffe" providerId="LiveId" clId="{0F6A9043-CD81-44DC-BF96-A1A218C7BCA7}" dt="2024-10-01T10:27:38.383" v="133" actId="20577"/>
        <pc:sldMkLst>
          <pc:docMk/>
          <pc:sldMk cId="1599126019" sldId="312"/>
        </pc:sldMkLst>
        <pc:spChg chg="mod">
          <ac:chgData name="Michal Stoklasa" userId="7c7ba8f323bf6ffe" providerId="LiveId" clId="{0F6A9043-CD81-44DC-BF96-A1A218C7BCA7}" dt="2024-10-01T10:27:38.383" v="133" actId="20577"/>
          <ac:spMkLst>
            <pc:docMk/>
            <pc:sldMk cId="1599126019" sldId="312"/>
            <ac:spMk id="3" creationId="{00000000-0000-0000-0000-000000000000}"/>
          </ac:spMkLst>
        </pc:spChg>
      </pc:sldChg>
      <pc:sldChg chg="add">
        <pc:chgData name="Michal Stoklasa" userId="7c7ba8f323bf6ffe" providerId="LiveId" clId="{0F6A9043-CD81-44DC-BF96-A1A218C7BCA7}" dt="2024-10-01T10:23:04.095" v="0"/>
        <pc:sldMkLst>
          <pc:docMk/>
          <pc:sldMk cId="1482906790" sldId="326"/>
        </pc:sldMkLst>
      </pc:sldChg>
    </pc:docChg>
  </pc:docChgLst>
  <pc:docChgLst>
    <pc:chgData userId="7c7ba8f323bf6ffe" providerId="LiveId" clId="{23F6494B-E50E-4D6C-A5B8-78400A6BE8C2}"/>
    <pc:docChg chg="custSel addSld delSld modSld sldOrd">
      <pc:chgData name="" userId="7c7ba8f323bf6ffe" providerId="LiveId" clId="{23F6494B-E50E-4D6C-A5B8-78400A6BE8C2}" dt="2022-09-20T13:48:54.597" v="430" actId="20577"/>
      <pc:docMkLst>
        <pc:docMk/>
      </pc:docMkLst>
      <pc:sldChg chg="modSp">
        <pc:chgData name="" userId="7c7ba8f323bf6ffe" providerId="LiveId" clId="{23F6494B-E50E-4D6C-A5B8-78400A6BE8C2}" dt="2022-09-20T13:21:41.807" v="0"/>
        <pc:sldMkLst>
          <pc:docMk/>
          <pc:sldMk cId="4197363208" sldId="294"/>
        </pc:sldMkLst>
        <pc:spChg chg="mod">
          <ac:chgData name="" userId="7c7ba8f323bf6ffe" providerId="LiveId" clId="{23F6494B-E50E-4D6C-A5B8-78400A6BE8C2}" dt="2022-09-20T13:21:41.807" v="0"/>
          <ac:spMkLst>
            <pc:docMk/>
            <pc:sldMk cId="4197363208" sldId="294"/>
            <ac:spMk id="3" creationId="{00000000-0000-0000-0000-000000000000}"/>
          </ac:spMkLst>
        </pc:spChg>
      </pc:sldChg>
      <pc:sldChg chg="addSp modSp add">
        <pc:chgData name="" userId="7c7ba8f323bf6ffe" providerId="LiveId" clId="{23F6494B-E50E-4D6C-A5B8-78400A6BE8C2}" dt="2022-09-20T13:37:52.627" v="58" actId="1076"/>
        <pc:sldMkLst>
          <pc:docMk/>
          <pc:sldMk cId="2536037235" sldId="315"/>
        </pc:sldMkLst>
        <pc:spChg chg="mod">
          <ac:chgData name="" userId="7c7ba8f323bf6ffe" providerId="LiveId" clId="{23F6494B-E50E-4D6C-A5B8-78400A6BE8C2}" dt="2022-09-20T13:37:52.627" v="58" actId="1076"/>
          <ac:spMkLst>
            <pc:docMk/>
            <pc:sldMk cId="2536037235" sldId="315"/>
            <ac:spMk id="3" creationId="{00000000-0000-0000-0000-000000000000}"/>
          </ac:spMkLst>
        </pc:spChg>
        <pc:spChg chg="mod">
          <ac:chgData name="" userId="7c7ba8f323bf6ffe" providerId="LiveId" clId="{23F6494B-E50E-4D6C-A5B8-78400A6BE8C2}" dt="2022-09-20T13:34:03.711" v="34" actId="14100"/>
          <ac:spMkLst>
            <pc:docMk/>
            <pc:sldMk cId="2536037235" sldId="315"/>
            <ac:spMk id="6" creationId="{00000000-0000-0000-0000-000000000000}"/>
          </ac:spMkLst>
        </pc:spChg>
        <pc:picChg chg="add mod">
          <ac:chgData name="" userId="7c7ba8f323bf6ffe" providerId="LiveId" clId="{23F6494B-E50E-4D6C-A5B8-78400A6BE8C2}" dt="2022-09-20T13:37:25.867" v="56" actId="1076"/>
          <ac:picMkLst>
            <pc:docMk/>
            <pc:sldMk cId="2536037235" sldId="315"/>
            <ac:picMk id="2" creationId="{67E5B347-CA30-464A-A315-AB1981AFD95A}"/>
          </ac:picMkLst>
        </pc:picChg>
      </pc:sldChg>
      <pc:sldChg chg="addSp delSp modSp add">
        <pc:chgData name="" userId="7c7ba8f323bf6ffe" providerId="LiveId" clId="{23F6494B-E50E-4D6C-A5B8-78400A6BE8C2}" dt="2022-09-20T13:40:46.044" v="143" actId="20577"/>
        <pc:sldMkLst>
          <pc:docMk/>
          <pc:sldMk cId="2630450974" sldId="316"/>
        </pc:sldMkLst>
        <pc:spChg chg="del mod">
          <ac:chgData name="" userId="7c7ba8f323bf6ffe" providerId="LiveId" clId="{23F6494B-E50E-4D6C-A5B8-78400A6BE8C2}" dt="2022-09-20T13:39:21.827" v="62"/>
          <ac:spMkLst>
            <pc:docMk/>
            <pc:sldMk cId="2630450974" sldId="316"/>
            <ac:spMk id="3" creationId="{00000000-0000-0000-0000-000000000000}"/>
          </ac:spMkLst>
        </pc:spChg>
        <pc:spChg chg="mod">
          <ac:chgData name="" userId="7c7ba8f323bf6ffe" providerId="LiveId" clId="{23F6494B-E50E-4D6C-A5B8-78400A6BE8C2}" dt="2022-09-20T13:40:46.044" v="143" actId="20577"/>
          <ac:spMkLst>
            <pc:docMk/>
            <pc:sldMk cId="2630450974" sldId="316"/>
            <ac:spMk id="6" creationId="{00000000-0000-0000-0000-000000000000}"/>
          </ac:spMkLst>
        </pc:spChg>
        <pc:picChg chg="del">
          <ac:chgData name="" userId="7c7ba8f323bf6ffe" providerId="LiveId" clId="{23F6494B-E50E-4D6C-A5B8-78400A6BE8C2}" dt="2022-09-20T13:39:20.064" v="61" actId="478"/>
          <ac:picMkLst>
            <pc:docMk/>
            <pc:sldMk cId="2630450974" sldId="316"/>
            <ac:picMk id="2" creationId="{67E5B347-CA30-464A-A315-AB1981AFD95A}"/>
          </ac:picMkLst>
        </pc:picChg>
        <pc:picChg chg="add mod">
          <ac:chgData name="" userId="7c7ba8f323bf6ffe" providerId="LiveId" clId="{23F6494B-E50E-4D6C-A5B8-78400A6BE8C2}" dt="2022-09-20T13:39:26.219" v="64" actId="14100"/>
          <ac:picMkLst>
            <pc:docMk/>
            <pc:sldMk cId="2630450974" sldId="316"/>
            <ac:picMk id="5" creationId="{1BE4D8B0-47D9-4471-BD40-B86F461B63B9}"/>
          </ac:picMkLst>
        </pc:picChg>
        <pc:picChg chg="add mod">
          <ac:chgData name="" userId="7c7ba8f323bf6ffe" providerId="LiveId" clId="{23F6494B-E50E-4D6C-A5B8-78400A6BE8C2}" dt="2022-09-20T13:40:29.595" v="99" actId="14100"/>
          <ac:picMkLst>
            <pc:docMk/>
            <pc:sldMk cId="2630450974" sldId="316"/>
            <ac:picMk id="7" creationId="{364B92A0-A9B5-4B42-B0CE-9CEB8B5855FF}"/>
          </ac:picMkLst>
        </pc:picChg>
        <pc:picChg chg="add mod">
          <ac:chgData name="" userId="7c7ba8f323bf6ffe" providerId="LiveId" clId="{23F6494B-E50E-4D6C-A5B8-78400A6BE8C2}" dt="2022-09-20T13:40:31.739" v="100" actId="14100"/>
          <ac:picMkLst>
            <pc:docMk/>
            <pc:sldMk cId="2630450974" sldId="316"/>
            <ac:picMk id="8" creationId="{B8ABEB39-EA4F-4B61-8121-2ECA551BE247}"/>
          </ac:picMkLst>
        </pc:picChg>
      </pc:sldChg>
      <pc:sldChg chg="addSp delSp add del">
        <pc:chgData name="" userId="7c7ba8f323bf6ffe" providerId="LiveId" clId="{23F6494B-E50E-4D6C-A5B8-78400A6BE8C2}" dt="2022-09-20T13:44:03.492" v="152" actId="2696"/>
        <pc:sldMkLst>
          <pc:docMk/>
          <pc:sldMk cId="290965925" sldId="317"/>
        </pc:sldMkLst>
        <pc:spChg chg="add del">
          <ac:chgData name="" userId="7c7ba8f323bf6ffe" providerId="LiveId" clId="{23F6494B-E50E-4D6C-A5B8-78400A6BE8C2}" dt="2022-09-20T13:43:56.881" v="149"/>
          <ac:spMkLst>
            <pc:docMk/>
            <pc:sldMk cId="290965925" sldId="317"/>
            <ac:spMk id="2" creationId="{0B146B62-F776-49F8-9356-F5BD31E24EAA}"/>
          </ac:spMkLst>
        </pc:spChg>
        <pc:picChg chg="del">
          <ac:chgData name="" userId="7c7ba8f323bf6ffe" providerId="LiveId" clId="{23F6494B-E50E-4D6C-A5B8-78400A6BE8C2}" dt="2022-09-20T13:43:51.750" v="145" actId="478"/>
          <ac:picMkLst>
            <pc:docMk/>
            <pc:sldMk cId="290965925" sldId="317"/>
            <ac:picMk id="5" creationId="{1BE4D8B0-47D9-4471-BD40-B86F461B63B9}"/>
          </ac:picMkLst>
        </pc:picChg>
        <pc:picChg chg="del">
          <ac:chgData name="" userId="7c7ba8f323bf6ffe" providerId="LiveId" clId="{23F6494B-E50E-4D6C-A5B8-78400A6BE8C2}" dt="2022-09-20T13:43:52.252" v="146" actId="478"/>
          <ac:picMkLst>
            <pc:docMk/>
            <pc:sldMk cId="290965925" sldId="317"/>
            <ac:picMk id="7" creationId="{364B92A0-A9B5-4B42-B0CE-9CEB8B5855FF}"/>
          </ac:picMkLst>
        </pc:picChg>
        <pc:picChg chg="del">
          <ac:chgData name="" userId="7c7ba8f323bf6ffe" providerId="LiveId" clId="{23F6494B-E50E-4D6C-A5B8-78400A6BE8C2}" dt="2022-09-20T13:43:52.739" v="147" actId="478"/>
          <ac:picMkLst>
            <pc:docMk/>
            <pc:sldMk cId="290965925" sldId="317"/>
            <ac:picMk id="8" creationId="{B8ABEB39-EA4F-4B61-8121-2ECA551BE247}"/>
          </ac:picMkLst>
        </pc:picChg>
      </pc:sldChg>
      <pc:sldChg chg="addSp delSp modSp add ord">
        <pc:chgData name="" userId="7c7ba8f323bf6ffe" providerId="LiveId" clId="{23F6494B-E50E-4D6C-A5B8-78400A6BE8C2}" dt="2022-09-20T13:48:54.597" v="430" actId="20577"/>
        <pc:sldMkLst>
          <pc:docMk/>
          <pc:sldMk cId="2886032163" sldId="318"/>
        </pc:sldMkLst>
        <pc:spChg chg="mod">
          <ac:chgData name="" userId="7c7ba8f323bf6ffe" providerId="LiveId" clId="{23F6494B-E50E-4D6C-A5B8-78400A6BE8C2}" dt="2022-09-20T13:48:54.597" v="430" actId="20577"/>
          <ac:spMkLst>
            <pc:docMk/>
            <pc:sldMk cId="2886032163" sldId="318"/>
            <ac:spMk id="3" creationId="{00000000-0000-0000-0000-000000000000}"/>
          </ac:spMkLst>
        </pc:spChg>
        <pc:spChg chg="mod">
          <ac:chgData name="" userId="7c7ba8f323bf6ffe" providerId="LiveId" clId="{23F6494B-E50E-4D6C-A5B8-78400A6BE8C2}" dt="2022-09-20T13:47:02.700" v="202" actId="20577"/>
          <ac:spMkLst>
            <pc:docMk/>
            <pc:sldMk cId="2886032163" sldId="318"/>
            <ac:spMk id="6" creationId="{00000000-0000-0000-0000-000000000000}"/>
          </ac:spMkLst>
        </pc:spChg>
        <pc:picChg chg="del">
          <ac:chgData name="" userId="7c7ba8f323bf6ffe" providerId="LiveId" clId="{23F6494B-E50E-4D6C-A5B8-78400A6BE8C2}" dt="2022-09-20T13:44:57.292" v="158" actId="478"/>
          <ac:picMkLst>
            <pc:docMk/>
            <pc:sldMk cId="2886032163" sldId="318"/>
            <ac:picMk id="2" creationId="{67E5B347-CA30-464A-A315-AB1981AFD95A}"/>
          </ac:picMkLst>
        </pc:picChg>
        <pc:picChg chg="add mod">
          <ac:chgData name="" userId="7c7ba8f323bf6ffe" providerId="LiveId" clId="{23F6494B-E50E-4D6C-A5B8-78400A6BE8C2}" dt="2022-09-20T13:45:36.099" v="161" actId="1076"/>
          <ac:picMkLst>
            <pc:docMk/>
            <pc:sldMk cId="2886032163" sldId="318"/>
            <ac:picMk id="4" creationId="{CA9852C0-91DE-4FCB-A5CD-5763EA6E652D}"/>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manualLayout>
          <c:layoutTarget val="inner"/>
          <c:xMode val="edge"/>
          <c:yMode val="edge"/>
          <c:x val="4.0452225523622189E-2"/>
          <c:y val="0.20751129297830082"/>
          <c:w val="0.67516464297301004"/>
          <c:h val="0.7915723400373218"/>
        </c:manualLayout>
      </c:layout>
      <c:pieChart>
        <c:varyColors val="1"/>
        <c:ser>
          <c:idx val="0"/>
          <c:order val="0"/>
          <c:tx>
            <c:strRef>
              <c:f>List1!$B$1</c:f>
              <c:strCache>
                <c:ptCount val="1"/>
                <c:pt idx="0">
                  <c:v>Prodej</c:v>
                </c:pt>
              </c:strCache>
            </c:strRef>
          </c:tx>
          <c:dPt>
            <c:idx val="2"/>
            <c:bubble3D val="0"/>
            <c:spPr>
              <a:solidFill>
                <a:srgbClr val="FF0000"/>
              </a:solidFill>
            </c:spPr>
            <c:extLst>
              <c:ext xmlns:c16="http://schemas.microsoft.com/office/drawing/2014/chart" uri="{C3380CC4-5D6E-409C-BE32-E72D297353CC}">
                <c16:uniqueId val="{00000001-9CFB-4B21-A5B1-E612CFF284C1}"/>
              </c:ext>
            </c:extLst>
          </c:dPt>
          <c:cat>
            <c:strRef>
              <c:f>List1!$A$2:$A$5</c:f>
              <c:strCache>
                <c:ptCount val="4"/>
                <c:pt idx="0">
                  <c:v>1. čtvrt.</c:v>
                </c:pt>
                <c:pt idx="1">
                  <c:v>2. čtvrt.</c:v>
                </c:pt>
                <c:pt idx="2">
                  <c:v>3. čtvrt.</c:v>
                </c:pt>
                <c:pt idx="3">
                  <c:v>4. čtvrt.</c:v>
                </c:pt>
              </c:strCache>
            </c:strRef>
          </c:cat>
          <c:val>
            <c:numRef>
              <c:f>List1!$B$2:$B$5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2-9CFB-4B21-A5B1-E612CFF284C1}"/>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ln>
      <a:solidFill>
        <a:schemeClr val="accent1"/>
      </a:solidFill>
    </a:ln>
  </c:spPr>
  <c:txPr>
    <a:bodyPr/>
    <a:lstStyle/>
    <a:p>
      <a:pPr>
        <a:defRPr sz="1800"/>
      </a:pPr>
      <a:endParaRPr lang="cs-CZ"/>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097986-0C26-47DE-8982-7AD2B6842259}" type="datetimeFigureOut">
              <a:rPr lang="cs-CZ" smtClean="0"/>
              <a:t>03.10.2024</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4000A-37E1-4D72-B31A-77993FD77D47}" type="slidenum">
              <a:rPr lang="cs-CZ" smtClean="0"/>
              <a:t>‹#›</a:t>
            </a:fld>
            <a:endParaRPr lang="cs-CZ"/>
          </a:p>
        </p:txBody>
      </p:sp>
    </p:spTree>
    <p:extLst>
      <p:ext uri="{BB962C8B-B14F-4D97-AF65-F5344CB8AC3E}">
        <p14:creationId xmlns:p14="http://schemas.microsoft.com/office/powerpoint/2010/main" val="229744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a:t>
            </a:fld>
            <a:endParaRPr lang="cs-CZ"/>
          </a:p>
        </p:txBody>
      </p:sp>
    </p:spTree>
    <p:extLst>
      <p:ext uri="{BB962C8B-B14F-4D97-AF65-F5344CB8AC3E}">
        <p14:creationId xmlns:p14="http://schemas.microsoft.com/office/powerpoint/2010/main" val="331026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a:t>
            </a:fld>
            <a:endParaRPr lang="cs-CZ"/>
          </a:p>
        </p:txBody>
      </p:sp>
    </p:spTree>
    <p:extLst>
      <p:ext uri="{BB962C8B-B14F-4D97-AF65-F5344CB8AC3E}">
        <p14:creationId xmlns:p14="http://schemas.microsoft.com/office/powerpoint/2010/main" val="2096551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12</a:t>
            </a:fld>
            <a:endParaRPr lang="cs-CZ"/>
          </a:p>
        </p:txBody>
      </p:sp>
    </p:spTree>
    <p:extLst>
      <p:ext uri="{BB962C8B-B14F-4D97-AF65-F5344CB8AC3E}">
        <p14:creationId xmlns:p14="http://schemas.microsoft.com/office/powerpoint/2010/main" val="1725719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13</a:t>
            </a:fld>
            <a:endParaRPr lang="cs-CZ"/>
          </a:p>
        </p:txBody>
      </p:sp>
    </p:spTree>
    <p:extLst>
      <p:ext uri="{BB962C8B-B14F-4D97-AF65-F5344CB8AC3E}">
        <p14:creationId xmlns:p14="http://schemas.microsoft.com/office/powerpoint/2010/main" val="3086720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14</a:t>
            </a:fld>
            <a:endParaRPr lang="cs-CZ"/>
          </a:p>
        </p:txBody>
      </p:sp>
    </p:spTree>
    <p:extLst>
      <p:ext uri="{BB962C8B-B14F-4D97-AF65-F5344CB8AC3E}">
        <p14:creationId xmlns:p14="http://schemas.microsoft.com/office/powerpoint/2010/main" val="3479931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15</a:t>
            </a:fld>
            <a:endParaRPr lang="cs-CZ"/>
          </a:p>
        </p:txBody>
      </p:sp>
    </p:spTree>
    <p:extLst>
      <p:ext uri="{BB962C8B-B14F-4D97-AF65-F5344CB8AC3E}">
        <p14:creationId xmlns:p14="http://schemas.microsoft.com/office/powerpoint/2010/main" val="2672844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16</a:t>
            </a:fld>
            <a:endParaRPr lang="cs-CZ"/>
          </a:p>
        </p:txBody>
      </p:sp>
    </p:spTree>
    <p:extLst>
      <p:ext uri="{BB962C8B-B14F-4D97-AF65-F5344CB8AC3E}">
        <p14:creationId xmlns:p14="http://schemas.microsoft.com/office/powerpoint/2010/main" val="3225704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17</a:t>
            </a:fld>
            <a:endParaRPr lang="cs-CZ"/>
          </a:p>
        </p:txBody>
      </p:sp>
    </p:spTree>
    <p:extLst>
      <p:ext uri="{BB962C8B-B14F-4D97-AF65-F5344CB8AC3E}">
        <p14:creationId xmlns:p14="http://schemas.microsoft.com/office/powerpoint/2010/main" val="2776903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18</a:t>
            </a:fld>
            <a:endParaRPr lang="cs-CZ"/>
          </a:p>
        </p:txBody>
      </p:sp>
    </p:spTree>
    <p:extLst>
      <p:ext uri="{BB962C8B-B14F-4D97-AF65-F5344CB8AC3E}">
        <p14:creationId xmlns:p14="http://schemas.microsoft.com/office/powerpoint/2010/main" val="267003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19</a:t>
            </a:fld>
            <a:endParaRPr lang="cs-CZ"/>
          </a:p>
        </p:txBody>
      </p:sp>
    </p:spTree>
    <p:extLst>
      <p:ext uri="{BB962C8B-B14F-4D97-AF65-F5344CB8AC3E}">
        <p14:creationId xmlns:p14="http://schemas.microsoft.com/office/powerpoint/2010/main" val="3206852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20</a:t>
            </a:fld>
            <a:endParaRPr lang="cs-CZ"/>
          </a:p>
        </p:txBody>
      </p:sp>
    </p:spTree>
    <p:extLst>
      <p:ext uri="{BB962C8B-B14F-4D97-AF65-F5344CB8AC3E}">
        <p14:creationId xmlns:p14="http://schemas.microsoft.com/office/powerpoint/2010/main" val="2650522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a:t>
            </a:fld>
            <a:endParaRPr lang="cs-CZ"/>
          </a:p>
        </p:txBody>
      </p:sp>
    </p:spTree>
    <p:extLst>
      <p:ext uri="{BB962C8B-B14F-4D97-AF65-F5344CB8AC3E}">
        <p14:creationId xmlns:p14="http://schemas.microsoft.com/office/powerpoint/2010/main" val="1621395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21</a:t>
            </a:fld>
            <a:endParaRPr lang="cs-CZ"/>
          </a:p>
        </p:txBody>
      </p:sp>
    </p:spTree>
    <p:extLst>
      <p:ext uri="{BB962C8B-B14F-4D97-AF65-F5344CB8AC3E}">
        <p14:creationId xmlns:p14="http://schemas.microsoft.com/office/powerpoint/2010/main" val="2849693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24</a:t>
            </a:fld>
            <a:endParaRPr lang="cs-CZ"/>
          </a:p>
        </p:txBody>
      </p:sp>
    </p:spTree>
    <p:extLst>
      <p:ext uri="{BB962C8B-B14F-4D97-AF65-F5344CB8AC3E}">
        <p14:creationId xmlns:p14="http://schemas.microsoft.com/office/powerpoint/2010/main" val="537195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25</a:t>
            </a:fld>
            <a:endParaRPr lang="cs-CZ"/>
          </a:p>
        </p:txBody>
      </p:sp>
    </p:spTree>
    <p:extLst>
      <p:ext uri="{BB962C8B-B14F-4D97-AF65-F5344CB8AC3E}">
        <p14:creationId xmlns:p14="http://schemas.microsoft.com/office/powerpoint/2010/main" val="444965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26</a:t>
            </a:fld>
            <a:endParaRPr lang="cs-CZ"/>
          </a:p>
        </p:txBody>
      </p:sp>
    </p:spTree>
    <p:extLst>
      <p:ext uri="{BB962C8B-B14F-4D97-AF65-F5344CB8AC3E}">
        <p14:creationId xmlns:p14="http://schemas.microsoft.com/office/powerpoint/2010/main" val="2611190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27</a:t>
            </a:fld>
            <a:endParaRPr lang="cs-CZ"/>
          </a:p>
        </p:txBody>
      </p:sp>
    </p:spTree>
    <p:extLst>
      <p:ext uri="{BB962C8B-B14F-4D97-AF65-F5344CB8AC3E}">
        <p14:creationId xmlns:p14="http://schemas.microsoft.com/office/powerpoint/2010/main" val="2168354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28</a:t>
            </a:fld>
            <a:endParaRPr lang="cs-CZ"/>
          </a:p>
        </p:txBody>
      </p:sp>
    </p:spTree>
    <p:extLst>
      <p:ext uri="{BB962C8B-B14F-4D97-AF65-F5344CB8AC3E}">
        <p14:creationId xmlns:p14="http://schemas.microsoft.com/office/powerpoint/2010/main" val="2920354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29</a:t>
            </a:fld>
            <a:endParaRPr lang="cs-CZ"/>
          </a:p>
        </p:txBody>
      </p:sp>
    </p:spTree>
    <p:extLst>
      <p:ext uri="{BB962C8B-B14F-4D97-AF65-F5344CB8AC3E}">
        <p14:creationId xmlns:p14="http://schemas.microsoft.com/office/powerpoint/2010/main" val="2559278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30</a:t>
            </a:fld>
            <a:endParaRPr lang="cs-CZ"/>
          </a:p>
        </p:txBody>
      </p:sp>
    </p:spTree>
    <p:extLst>
      <p:ext uri="{BB962C8B-B14F-4D97-AF65-F5344CB8AC3E}">
        <p14:creationId xmlns:p14="http://schemas.microsoft.com/office/powerpoint/2010/main" val="2674722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32</a:t>
            </a:fld>
            <a:endParaRPr lang="cs-CZ"/>
          </a:p>
        </p:txBody>
      </p:sp>
    </p:spTree>
    <p:extLst>
      <p:ext uri="{BB962C8B-B14F-4D97-AF65-F5344CB8AC3E}">
        <p14:creationId xmlns:p14="http://schemas.microsoft.com/office/powerpoint/2010/main" val="411756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33</a:t>
            </a:fld>
            <a:endParaRPr lang="cs-CZ"/>
          </a:p>
        </p:txBody>
      </p:sp>
    </p:spTree>
    <p:extLst>
      <p:ext uri="{BB962C8B-B14F-4D97-AF65-F5344CB8AC3E}">
        <p14:creationId xmlns:p14="http://schemas.microsoft.com/office/powerpoint/2010/main" val="1739215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a:t>
            </a:fld>
            <a:endParaRPr lang="cs-CZ"/>
          </a:p>
        </p:txBody>
      </p:sp>
    </p:spTree>
    <p:extLst>
      <p:ext uri="{BB962C8B-B14F-4D97-AF65-F5344CB8AC3E}">
        <p14:creationId xmlns:p14="http://schemas.microsoft.com/office/powerpoint/2010/main" val="1675926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GDG je Google</a:t>
            </a:r>
            <a:r>
              <a:rPr lang="cs-CZ" baseline="0" dirty="0"/>
              <a:t> Digitální Garáž</a:t>
            </a:r>
          </a:p>
          <a:p>
            <a:r>
              <a:rPr lang="cs-CZ" baseline="0" dirty="0"/>
              <a:t>Data o e-</a:t>
            </a:r>
            <a:r>
              <a:rPr lang="cs-CZ" baseline="0" dirty="0" err="1"/>
              <a:t>commerce</a:t>
            </a:r>
            <a:r>
              <a:rPr lang="cs-CZ" baseline="0" dirty="0"/>
              <a:t> https://www.apek.cz/clanky/v-roce-2020-dosahly-prodeje-zbozi-na-internetu-196 </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34</a:t>
            </a:fld>
            <a:endParaRPr lang="cs-CZ"/>
          </a:p>
        </p:txBody>
      </p:sp>
    </p:spTree>
    <p:extLst>
      <p:ext uri="{BB962C8B-B14F-4D97-AF65-F5344CB8AC3E}">
        <p14:creationId xmlns:p14="http://schemas.microsoft.com/office/powerpoint/2010/main" val="2803837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Zdroj: https://www.visualcapitalist.com/from-amazon-to-zoom-what-happens-in-an-internet-minute-in-2021/</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35</a:t>
            </a:fld>
            <a:endParaRPr lang="cs-CZ"/>
          </a:p>
        </p:txBody>
      </p:sp>
    </p:spTree>
    <p:extLst>
      <p:ext uri="{BB962C8B-B14F-4D97-AF65-F5344CB8AC3E}">
        <p14:creationId xmlns:p14="http://schemas.microsoft.com/office/powerpoint/2010/main" val="695430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https://wearesocial.com/special-reports/digital-in-2017-global-overview</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36</a:t>
            </a:fld>
            <a:endParaRPr lang="cs-CZ"/>
          </a:p>
        </p:txBody>
      </p:sp>
    </p:spTree>
    <p:extLst>
      <p:ext uri="{BB962C8B-B14F-4D97-AF65-F5344CB8AC3E}">
        <p14:creationId xmlns:p14="http://schemas.microsoft.com/office/powerpoint/2010/main" val="2155431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https://blog.hootsuite.com/social-media-users-pass-4-billion/</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37</a:t>
            </a:fld>
            <a:endParaRPr lang="cs-CZ"/>
          </a:p>
        </p:txBody>
      </p:sp>
    </p:spTree>
    <p:extLst>
      <p:ext uri="{BB962C8B-B14F-4D97-AF65-F5344CB8AC3E}">
        <p14:creationId xmlns:p14="http://schemas.microsoft.com/office/powerpoint/2010/main" val="3653151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38</a:t>
            </a:fld>
            <a:endParaRPr lang="cs-CZ"/>
          </a:p>
        </p:txBody>
      </p:sp>
    </p:spTree>
    <p:extLst>
      <p:ext uri="{BB962C8B-B14F-4D97-AF65-F5344CB8AC3E}">
        <p14:creationId xmlns:p14="http://schemas.microsoft.com/office/powerpoint/2010/main" val="3911385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39</a:t>
            </a:fld>
            <a:endParaRPr lang="cs-CZ"/>
          </a:p>
        </p:txBody>
      </p:sp>
    </p:spTree>
    <p:extLst>
      <p:ext uri="{BB962C8B-B14F-4D97-AF65-F5344CB8AC3E}">
        <p14:creationId xmlns:p14="http://schemas.microsoft.com/office/powerpoint/2010/main" val="492898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solidFill>
                  <a:srgbClr val="002060"/>
                </a:solidFill>
              </a:rPr>
              <a:t>Globální dosah – internetová stránka může zasáhnout kohokoliv, kdo má přístup na internet. To umožňuje najít nové trhy a konkurovat globálně při malé investici.</a:t>
            </a:r>
          </a:p>
          <a:p>
            <a:r>
              <a:rPr lang="cs-CZ" sz="1200" dirty="0">
                <a:solidFill>
                  <a:srgbClr val="002060"/>
                </a:solidFill>
              </a:rPr>
              <a:t>Nižší náklady – správně naplánovaná a efektivně zacílená e-marketingová kampaň dokáže přitáhnout správné zákazníky s mnohem nižšími náklady než tradiční marketingové metody. </a:t>
            </a:r>
          </a:p>
          <a:p>
            <a:r>
              <a:rPr lang="cs-CZ" sz="1200" dirty="0">
                <a:solidFill>
                  <a:srgbClr val="002060"/>
                </a:solidFill>
              </a:rPr>
              <a:t>Lehce sledovatelné a měřitelné výsledky – email marketing nebo bannerová reklama ulehčuje zjišťování, jak efektivní kampaň byla. Firma může získat detailní informace z odpovědí zákazníků na její reklamu.</a:t>
            </a:r>
          </a:p>
          <a:p>
            <a:r>
              <a:rPr lang="cs-CZ" sz="1200" dirty="0">
                <a:solidFill>
                  <a:srgbClr val="002060"/>
                </a:solidFill>
              </a:rPr>
              <a:t>24 hodinový marketing – přes webové stránky si zákazníci můžou zjistit informace o firmě nebo produktu, i když je to mimo úředních hodin.</a:t>
            </a:r>
          </a:p>
          <a:p>
            <a:r>
              <a:rPr lang="cs-CZ" sz="1200" dirty="0">
                <a:solidFill>
                  <a:srgbClr val="002060"/>
                </a:solidFill>
              </a:rPr>
              <a:t>Personalizace – jestliže je databáze zákazníků firmy spojená s její webovou stránkou, pak někdo stránku navštíví, firma je může oslovit s konkrétní nabídkou. Čím více zákazníci a podniky nakupují, tím lepší jsou data a efektivnější marketing. </a:t>
            </a:r>
          </a:p>
          <a:p>
            <a:r>
              <a:rPr lang="cs-CZ" sz="1200" dirty="0">
                <a:solidFill>
                  <a:srgbClr val="002060"/>
                </a:solidFill>
              </a:rPr>
              <a:t>Marketing jeden na jednoho – e-marketing napomáhá získat přístup k individuálním zákazníkům na počítačích a mobilních telefonech.</a:t>
            </a:r>
          </a:p>
          <a:p>
            <a:r>
              <a:rPr lang="cs-CZ" sz="1200" dirty="0">
                <a:solidFill>
                  <a:srgbClr val="002060"/>
                </a:solidFill>
              </a:rPr>
              <a:t>Zajímavější kampaně – e-marketing umožňuje vytváření interaktivních kampaní využívaním hudby, grafiky a videí. Firma může poslat svým zákazníkům žádost na hru, či kvíz, jednoduše cokoliv, co si myslí, že by jej mohlo zaujmout. </a:t>
            </a:r>
          </a:p>
          <a:p>
            <a:r>
              <a:rPr lang="cs-CZ" sz="1200" dirty="0">
                <a:solidFill>
                  <a:srgbClr val="002060"/>
                </a:solidFill>
              </a:rPr>
              <a:t>Lepší míra konverze – na webové stránce jsou návštěvníci jenom pár kliků od dokončení nákupu, na rozdíl od jiných médií, které vyžadují telefonát nebo osobně zajít do obchodu.</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40</a:t>
            </a:fld>
            <a:endParaRPr lang="cs-CZ"/>
          </a:p>
        </p:txBody>
      </p:sp>
    </p:spTree>
    <p:extLst>
      <p:ext uri="{BB962C8B-B14F-4D97-AF65-F5344CB8AC3E}">
        <p14:creationId xmlns:p14="http://schemas.microsoft.com/office/powerpoint/2010/main" val="2572934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lvl="0"/>
            <a:r>
              <a:rPr lang="cs-CZ" sz="1200" b="1" kern="1200" dirty="0" err="1">
                <a:solidFill>
                  <a:schemeClr val="tx1"/>
                </a:solidFill>
                <a:effectLst/>
                <a:latin typeface="+mn-lt"/>
                <a:ea typeface="+mn-ea"/>
                <a:cs typeface="+mn-cs"/>
              </a:rPr>
              <a:t>Newslettery</a:t>
            </a:r>
            <a:r>
              <a:rPr lang="cs-CZ" sz="1200" kern="1200" dirty="0">
                <a:solidFill>
                  <a:schemeClr val="tx1"/>
                </a:solidFill>
                <a:effectLst/>
                <a:latin typeface="+mn-lt"/>
                <a:ea typeface="+mn-ea"/>
                <a:cs typeface="+mn-cs"/>
              </a:rPr>
              <a:t> – elektronické „jednostránkové“ dokumenty, které jsou obvykle zasílané e-mailem v pravidelných intervalech definovanému seznamu příjemců, kteří se přihlásili k odebírání elektronické pošty. Příjemci tak dávají najevo svůj zájem o hodnotný obsah dané firmy (novinky, kupóny, atd.). Odpověď se neočekává. </a:t>
            </a:r>
            <a:r>
              <a:rPr lang="cs-CZ" sz="1200" kern="1200" dirty="0" err="1">
                <a:solidFill>
                  <a:schemeClr val="tx1"/>
                </a:solidFill>
                <a:effectLst/>
                <a:latin typeface="+mn-lt"/>
                <a:ea typeface="+mn-ea"/>
                <a:cs typeface="+mn-cs"/>
              </a:rPr>
              <a:t>Newslettery</a:t>
            </a:r>
            <a:r>
              <a:rPr lang="cs-CZ" sz="1200" kern="1200" dirty="0">
                <a:solidFill>
                  <a:schemeClr val="tx1"/>
                </a:solidFill>
                <a:effectLst/>
                <a:latin typeface="+mn-lt"/>
                <a:ea typeface="+mn-ea"/>
                <a:cs typeface="+mn-cs"/>
              </a:rPr>
              <a:t> jsou běžně odesílány z poskytovatelů služeb 3. stran.</a:t>
            </a:r>
          </a:p>
          <a:p>
            <a:pPr lvl="0"/>
            <a:r>
              <a:rPr lang="cs-CZ" sz="1200" b="1" kern="1200" dirty="0">
                <a:solidFill>
                  <a:schemeClr val="tx1"/>
                </a:solidFill>
                <a:effectLst/>
                <a:latin typeface="+mn-lt"/>
                <a:ea typeface="+mn-ea"/>
                <a:cs typeface="+mn-cs"/>
              </a:rPr>
              <a:t>Sociální média</a:t>
            </a:r>
            <a:r>
              <a:rPr lang="cs-CZ" sz="1200" kern="1200" dirty="0">
                <a:solidFill>
                  <a:schemeClr val="tx1"/>
                </a:solidFill>
                <a:effectLst/>
                <a:latin typeface="+mn-lt"/>
                <a:ea typeface="+mn-ea"/>
                <a:cs typeface="+mn-cs"/>
              </a:rPr>
              <a:t> – média, které usnadňují komunikaci a sdílení prostřednictvím sociálních sítí. Důvodů, proč lidé využívají sociální média, je několik. Může to být touha sdílet informace a zkušenosti, držet krok s dobou, učit se nebo zhodnotit své zkušenosti. Sociální média jsou marketingovým snem firem, jakožto dobrá kampaň, která zajistí potenciální zákazníky značce nebo obrovskou příležitost sdílení marketingových aktivit.</a:t>
            </a:r>
          </a:p>
          <a:p>
            <a:pPr lvl="0"/>
            <a:r>
              <a:rPr lang="cs-CZ" sz="1200" b="1" kern="1200" dirty="0">
                <a:solidFill>
                  <a:schemeClr val="tx1"/>
                </a:solidFill>
                <a:effectLst/>
                <a:latin typeface="+mn-lt"/>
                <a:ea typeface="+mn-ea"/>
                <a:cs typeface="+mn-cs"/>
              </a:rPr>
              <a:t>SEO </a:t>
            </a:r>
            <a:r>
              <a:rPr lang="cs-CZ" sz="1200" kern="1200" dirty="0">
                <a:solidFill>
                  <a:schemeClr val="tx1"/>
                </a:solidFill>
                <a:effectLst/>
                <a:latin typeface="+mn-lt"/>
                <a:ea typeface="+mn-ea"/>
                <a:cs typeface="+mn-cs"/>
              </a:rPr>
              <a:t>(z angl. </a:t>
            </a:r>
            <a:r>
              <a:rPr lang="cs-CZ" sz="1200" kern="1200" dirty="0" err="1">
                <a:solidFill>
                  <a:schemeClr val="tx1"/>
                </a:solidFill>
                <a:effectLst/>
                <a:latin typeface="+mn-lt"/>
                <a:ea typeface="+mn-ea"/>
                <a:cs typeface="+mn-cs"/>
              </a:rPr>
              <a:t>Search</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Engine</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Optimization</a:t>
            </a:r>
            <a:r>
              <a:rPr lang="cs-CZ" sz="1200" kern="1200" dirty="0">
                <a:solidFill>
                  <a:schemeClr val="tx1"/>
                </a:solidFill>
                <a:effectLst/>
                <a:latin typeface="+mn-lt"/>
                <a:ea typeface="+mn-ea"/>
                <a:cs typeface="+mn-cs"/>
              </a:rPr>
              <a:t>) – optimalizace pro vyhledávače představuje proces využívání souboru technik, který vede k lepšímu umístění webových stránek v neplacených (organických) výsledcích vyhledávání internetových vyhledávačů podle klíčových slov adekvátních pro dané webové stránky. Jestliže např. firma nabízí poznávací zájezdy do Itálie, je jejím cílem, aby se její nabídka objevila na první stránce s výsledky pokaždé, když někdo vyhledává „zájezdy Řím“. SEO k tomu napomáhá.</a:t>
            </a:r>
          </a:p>
          <a:p>
            <a:pPr lvl="0"/>
            <a:r>
              <a:rPr lang="cs-CZ" sz="1200" b="1" kern="1200" dirty="0">
                <a:solidFill>
                  <a:schemeClr val="tx1"/>
                </a:solidFill>
                <a:effectLst/>
                <a:latin typeface="+mn-lt"/>
                <a:ea typeface="+mn-ea"/>
                <a:cs typeface="+mn-cs"/>
              </a:rPr>
              <a:t>Mobilní marketing</a:t>
            </a:r>
            <a:r>
              <a:rPr lang="cs-CZ" sz="1200" kern="1200" dirty="0">
                <a:solidFill>
                  <a:schemeClr val="tx1"/>
                </a:solidFill>
                <a:effectLst/>
                <a:latin typeface="+mn-lt"/>
                <a:ea typeface="+mn-ea"/>
                <a:cs typeface="+mn-cs"/>
              </a:rPr>
              <a:t> – využívání mobilního média jako prostředku marketingové komunikace a distribuce jakéhokoli druhu propagačních, či reklamních sdělení konečnému zákazníkovi prostřednictvím bezdrátových sítí.</a:t>
            </a:r>
          </a:p>
          <a:p>
            <a:pPr lvl="0"/>
            <a:r>
              <a:rPr lang="cs-CZ" sz="1200" b="1" kern="1200" dirty="0" err="1">
                <a:solidFill>
                  <a:schemeClr val="tx1"/>
                </a:solidFill>
                <a:effectLst/>
                <a:latin typeface="+mn-lt"/>
                <a:ea typeface="+mn-ea"/>
                <a:cs typeface="+mn-cs"/>
              </a:rPr>
              <a:t>Webináře</a:t>
            </a:r>
            <a:r>
              <a:rPr lang="cs-CZ" sz="1200" kern="1200" dirty="0">
                <a:solidFill>
                  <a:schemeClr val="tx1"/>
                </a:solidFill>
                <a:effectLst/>
                <a:latin typeface="+mn-lt"/>
                <a:ea typeface="+mn-ea"/>
                <a:cs typeface="+mn-cs"/>
              </a:rPr>
              <a:t> – semináře vedené na webu. Jako marketingové nástroje mohou být použity pro propagační akce, lepší znalost produktů, „jak na to“ sezení apod. Jsou ideální pro produkty, které jsou vizuální, mají různorodé využití, zahrnují komplexní prodeje, atd. </a:t>
            </a:r>
            <a:r>
              <a:rPr lang="cs-CZ" sz="1200" kern="1200" dirty="0" err="1">
                <a:solidFill>
                  <a:schemeClr val="tx1"/>
                </a:solidFill>
                <a:effectLst/>
                <a:latin typeface="+mn-lt"/>
                <a:ea typeface="+mn-ea"/>
                <a:cs typeface="+mn-cs"/>
              </a:rPr>
              <a:t>Webináře</a:t>
            </a:r>
            <a:r>
              <a:rPr lang="cs-CZ" sz="1200" kern="1200" dirty="0">
                <a:solidFill>
                  <a:schemeClr val="tx1"/>
                </a:solidFill>
                <a:effectLst/>
                <a:latin typeface="+mn-lt"/>
                <a:ea typeface="+mn-ea"/>
                <a:cs typeface="+mn-cs"/>
              </a:rPr>
              <a:t> jsou obvykle zdarma a jsou propagovány </a:t>
            </a:r>
            <a:r>
              <a:rPr lang="cs-CZ" sz="1200" kern="1200" dirty="0" err="1">
                <a:solidFill>
                  <a:schemeClr val="tx1"/>
                </a:solidFill>
                <a:effectLst/>
                <a:latin typeface="+mn-lt"/>
                <a:ea typeface="+mn-ea"/>
                <a:cs typeface="+mn-cs"/>
              </a:rPr>
              <a:t>newslettery</a:t>
            </a:r>
            <a:r>
              <a:rPr lang="cs-CZ" sz="1200" kern="1200" dirty="0">
                <a:solidFill>
                  <a:schemeClr val="tx1"/>
                </a:solidFill>
                <a:effectLst/>
                <a:latin typeface="+mn-lt"/>
                <a:ea typeface="+mn-ea"/>
                <a:cs typeface="+mn-cs"/>
              </a:rPr>
              <a:t>, či jinými marketingovými kanály. Jsou vyvinuty tak, aby nabízeli hodnotu potenciálním zákazníkům, demonstrovali atributy společnosti, jako je odbornost, inventář produktů, atd. a tak zapojili účastníky do nákupního cyklu. </a:t>
            </a:r>
            <a:r>
              <a:rPr lang="cs-CZ" sz="1200" kern="1200" dirty="0" err="1">
                <a:solidFill>
                  <a:schemeClr val="tx1"/>
                </a:solidFill>
                <a:effectLst/>
                <a:latin typeface="+mn-lt"/>
                <a:ea typeface="+mn-ea"/>
                <a:cs typeface="+mn-cs"/>
              </a:rPr>
              <a:t>Webináře</a:t>
            </a:r>
            <a:r>
              <a:rPr lang="cs-CZ" sz="1200" kern="1200" dirty="0">
                <a:solidFill>
                  <a:schemeClr val="tx1"/>
                </a:solidFill>
                <a:effectLst/>
                <a:latin typeface="+mn-lt"/>
                <a:ea typeface="+mn-ea"/>
                <a:cs typeface="+mn-cs"/>
              </a:rPr>
              <a:t> využívají multimediální funkce, včetně používání prezentací, živých nebo předem nahraných videí, živé ukázky produktů, hlasovou komunikaci a textový chat. Mohou být zaznamenávány a zveřejněny na webových stránkách společnosti nebo na jiných stánkách, jako je </a:t>
            </a:r>
            <a:r>
              <a:rPr lang="cs-CZ" sz="1200" kern="1200" dirty="0" err="1">
                <a:solidFill>
                  <a:schemeClr val="tx1"/>
                </a:solidFill>
                <a:effectLst/>
                <a:latin typeface="+mn-lt"/>
                <a:ea typeface="+mn-ea"/>
                <a:cs typeface="+mn-cs"/>
              </a:rPr>
              <a:t>YouTube</a:t>
            </a:r>
            <a:r>
              <a:rPr lang="cs-CZ" sz="1200" kern="1200" dirty="0">
                <a:solidFill>
                  <a:schemeClr val="tx1"/>
                </a:solidFill>
                <a:effectLst/>
                <a:latin typeface="+mn-lt"/>
                <a:ea typeface="+mn-ea"/>
                <a:cs typeface="+mn-cs"/>
              </a:rPr>
              <a:t>.</a:t>
            </a:r>
          </a:p>
          <a:p>
            <a:pPr lvl="0"/>
            <a:r>
              <a:rPr lang="cs-CZ" sz="1200" b="1" kern="1200" dirty="0">
                <a:solidFill>
                  <a:schemeClr val="tx1"/>
                </a:solidFill>
                <a:effectLst/>
                <a:latin typeface="+mn-lt"/>
                <a:ea typeface="+mn-ea"/>
                <a:cs typeface="+mn-cs"/>
              </a:rPr>
              <a:t>Tvorba videí</a:t>
            </a:r>
            <a:r>
              <a:rPr lang="cs-CZ" sz="1200" kern="1200" dirty="0">
                <a:solidFill>
                  <a:schemeClr val="tx1"/>
                </a:solidFill>
                <a:effectLst/>
                <a:latin typeface="+mn-lt"/>
                <a:ea typeface="+mn-ea"/>
                <a:cs typeface="+mn-cs"/>
              </a:rPr>
              <a:t> – videa jsou běžně používány k demonstraci výrobků nebo služeb a ukázce okolí těchto produktů, jako například oblast kolem domu, který se prodává. Představují velice efektivní marketingový nástroj, protože videa mají lidé rádi, pokud ovšem jsou rozumně krátké, zábavné a nápadité. </a:t>
            </a:r>
          </a:p>
          <a:p>
            <a:pPr lvl="0"/>
            <a:r>
              <a:rPr lang="cs-CZ" sz="1200" b="1" kern="1200" dirty="0">
                <a:solidFill>
                  <a:schemeClr val="tx1"/>
                </a:solidFill>
                <a:effectLst/>
                <a:latin typeface="+mn-lt"/>
                <a:ea typeface="+mn-ea"/>
                <a:cs typeface="+mn-cs"/>
              </a:rPr>
              <a:t>Vytváření obsahu (obsahový marketing)</a:t>
            </a:r>
            <a:r>
              <a:rPr lang="cs-CZ" sz="1200" kern="1200" dirty="0">
                <a:solidFill>
                  <a:schemeClr val="tx1"/>
                </a:solidFill>
                <a:effectLst/>
                <a:latin typeface="+mn-lt"/>
                <a:ea typeface="+mn-ea"/>
                <a:cs typeface="+mn-cs"/>
              </a:rPr>
              <a:t> – tvorba a umisťování hodnotného a užitečného obsahu, díky kterému se zákazníci zapojují do komunikace, přilákávají tak potenciální zákazníky a přimějí je k akci – koupě. Jedná se tedy o schopnost firmy komunikovat se zájemci a potenciálními zákazníky tak, aniž by na ně tlačila s nabídkou.</a:t>
            </a:r>
          </a:p>
          <a:p>
            <a:pPr lvl="0"/>
            <a:r>
              <a:rPr lang="cs-CZ" sz="1200" b="1" kern="1200" dirty="0">
                <a:solidFill>
                  <a:schemeClr val="tx1"/>
                </a:solidFill>
                <a:effectLst/>
                <a:latin typeface="+mn-lt"/>
                <a:ea typeface="+mn-ea"/>
                <a:cs typeface="+mn-cs"/>
              </a:rPr>
              <a:t>Placené reklamy</a:t>
            </a:r>
            <a:r>
              <a:rPr lang="cs-CZ" sz="1200" kern="1200" dirty="0">
                <a:solidFill>
                  <a:schemeClr val="tx1"/>
                </a:solidFill>
                <a:effectLst/>
                <a:latin typeface="+mn-lt"/>
                <a:ea typeface="+mn-ea"/>
                <a:cs typeface="+mn-cs"/>
              </a:rPr>
              <a:t> – </a:t>
            </a:r>
            <a:r>
              <a:rPr lang="cs-CZ" sz="1200" kern="1200" dirty="0" err="1">
                <a:solidFill>
                  <a:schemeClr val="tx1"/>
                </a:solidFill>
                <a:effectLst/>
                <a:latin typeface="+mn-lt"/>
                <a:ea typeface="+mn-ea"/>
                <a:cs typeface="+mn-cs"/>
              </a:rPr>
              <a:t>bannerová</a:t>
            </a:r>
            <a:r>
              <a:rPr lang="cs-CZ" sz="1200" kern="1200" dirty="0">
                <a:solidFill>
                  <a:schemeClr val="tx1"/>
                </a:solidFill>
                <a:effectLst/>
                <a:latin typeface="+mn-lt"/>
                <a:ea typeface="+mn-ea"/>
                <a:cs typeface="+mn-cs"/>
              </a:rPr>
              <a:t> reklama, PPC reklama, placené distribuce obsahu, či </a:t>
            </a:r>
            <a:r>
              <a:rPr lang="cs-CZ" sz="1200" kern="1200" dirty="0" err="1">
                <a:solidFill>
                  <a:schemeClr val="tx1"/>
                </a:solidFill>
                <a:effectLst/>
                <a:latin typeface="+mn-lt"/>
                <a:ea typeface="+mn-ea"/>
                <a:cs typeface="+mn-cs"/>
              </a:rPr>
              <a:t>syndikace</a:t>
            </a:r>
            <a:r>
              <a:rPr lang="cs-CZ" sz="1200" kern="1200" dirty="0">
                <a:solidFill>
                  <a:schemeClr val="tx1"/>
                </a:solidFill>
                <a:effectLst/>
                <a:latin typeface="+mn-lt"/>
                <a:ea typeface="+mn-ea"/>
                <a:cs typeface="+mn-cs"/>
              </a:rPr>
              <a:t>. Placené reklamy přivádí návštěvníky na webové stránky firem, blogy, či jiné on-line platformy. Jsou běžně používány k podání informací o společnosti on-line, když návštěvníci hledají určité výrazy nebo přichází na webové stránky, které zobrazují reklamy spojené s jejím obsahem.</a:t>
            </a:r>
          </a:p>
          <a:p>
            <a:r>
              <a:rPr lang="cs-CZ" sz="1200" b="1" kern="1200" dirty="0">
                <a:solidFill>
                  <a:schemeClr val="tx1"/>
                </a:solidFill>
                <a:effectLst/>
                <a:latin typeface="+mn-lt"/>
                <a:ea typeface="+mn-ea"/>
                <a:cs typeface="+mn-cs"/>
              </a:rPr>
              <a:t>Direct email kampaně (email marketing)</a:t>
            </a:r>
            <a:r>
              <a:rPr lang="cs-CZ" sz="1200" kern="1200" dirty="0">
                <a:solidFill>
                  <a:schemeClr val="tx1"/>
                </a:solidFill>
                <a:effectLst/>
                <a:latin typeface="+mn-lt"/>
                <a:ea typeface="+mn-ea"/>
                <a:cs typeface="+mn-cs"/>
              </a:rPr>
              <a:t> – komerční zpráva zasílaná skupině lidí prostřednictvím emailu. Odesílání emailových zpráv s cílem posílit vztahy se současnými zákazníky, podpořit jejich loajalitu, přimět je k okamžité koupě, či získat nové zákazníky.</a:t>
            </a:r>
            <a:r>
              <a:rPr lang="cs-CZ" dirty="0">
                <a:effectLst/>
              </a:rPr>
              <a:t> </a:t>
            </a:r>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41</a:t>
            </a:fld>
            <a:endParaRPr lang="cs-CZ"/>
          </a:p>
        </p:txBody>
      </p:sp>
    </p:spTree>
    <p:extLst>
      <p:ext uri="{BB962C8B-B14F-4D97-AF65-F5344CB8AC3E}">
        <p14:creationId xmlns:p14="http://schemas.microsoft.com/office/powerpoint/2010/main" val="625042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lvl="0"/>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42</a:t>
            </a:fld>
            <a:endParaRPr lang="cs-CZ"/>
          </a:p>
        </p:txBody>
      </p:sp>
    </p:spTree>
    <p:extLst>
      <p:ext uri="{BB962C8B-B14F-4D97-AF65-F5344CB8AC3E}">
        <p14:creationId xmlns:p14="http://schemas.microsoft.com/office/powerpoint/2010/main" val="345102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45</a:t>
            </a:fld>
            <a:endParaRPr lang="cs-CZ"/>
          </a:p>
        </p:txBody>
      </p:sp>
    </p:spTree>
    <p:extLst>
      <p:ext uri="{BB962C8B-B14F-4D97-AF65-F5344CB8AC3E}">
        <p14:creationId xmlns:p14="http://schemas.microsoft.com/office/powerpoint/2010/main" val="602987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a:t>
            </a:fld>
            <a:endParaRPr lang="cs-CZ"/>
          </a:p>
        </p:txBody>
      </p:sp>
    </p:spTree>
    <p:extLst>
      <p:ext uri="{BB962C8B-B14F-4D97-AF65-F5344CB8AC3E}">
        <p14:creationId xmlns:p14="http://schemas.microsoft.com/office/powerpoint/2010/main" val="2116047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46</a:t>
            </a:fld>
            <a:endParaRPr lang="cs-CZ"/>
          </a:p>
        </p:txBody>
      </p:sp>
    </p:spTree>
    <p:extLst>
      <p:ext uri="{BB962C8B-B14F-4D97-AF65-F5344CB8AC3E}">
        <p14:creationId xmlns:p14="http://schemas.microsoft.com/office/powerpoint/2010/main" val="19278767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47</a:t>
            </a:fld>
            <a:endParaRPr lang="cs-CZ"/>
          </a:p>
        </p:txBody>
      </p:sp>
    </p:spTree>
    <p:extLst>
      <p:ext uri="{BB962C8B-B14F-4D97-AF65-F5344CB8AC3E}">
        <p14:creationId xmlns:p14="http://schemas.microsoft.com/office/powerpoint/2010/main" val="1163066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48</a:t>
            </a:fld>
            <a:endParaRPr lang="cs-CZ"/>
          </a:p>
        </p:txBody>
      </p:sp>
    </p:spTree>
    <p:extLst>
      <p:ext uri="{BB962C8B-B14F-4D97-AF65-F5344CB8AC3E}">
        <p14:creationId xmlns:p14="http://schemas.microsoft.com/office/powerpoint/2010/main" val="28184021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založeno</a:t>
            </a:r>
            <a:r>
              <a:rPr lang="cs-CZ" baseline="0" dirty="0"/>
              <a:t> na http://markething.cz/e-jako-sport-fenomen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49</a:t>
            </a:fld>
            <a:endParaRPr lang="cs-CZ"/>
          </a:p>
        </p:txBody>
      </p:sp>
    </p:spTree>
    <p:extLst>
      <p:ext uri="{BB962C8B-B14F-4D97-AF65-F5344CB8AC3E}">
        <p14:creationId xmlns:p14="http://schemas.microsoft.com/office/powerpoint/2010/main" val="2283821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51</a:t>
            </a:fld>
            <a:endParaRPr lang="cs-CZ"/>
          </a:p>
        </p:txBody>
      </p:sp>
    </p:spTree>
    <p:extLst>
      <p:ext uri="{BB962C8B-B14F-4D97-AF65-F5344CB8AC3E}">
        <p14:creationId xmlns:p14="http://schemas.microsoft.com/office/powerpoint/2010/main" val="4024015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6</a:t>
            </a:fld>
            <a:endParaRPr lang="cs-CZ"/>
          </a:p>
        </p:txBody>
      </p:sp>
    </p:spTree>
    <p:extLst>
      <p:ext uri="{BB962C8B-B14F-4D97-AF65-F5344CB8AC3E}">
        <p14:creationId xmlns:p14="http://schemas.microsoft.com/office/powerpoint/2010/main" val="81743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7</a:t>
            </a:fld>
            <a:endParaRPr lang="cs-CZ"/>
          </a:p>
        </p:txBody>
      </p:sp>
    </p:spTree>
    <p:extLst>
      <p:ext uri="{BB962C8B-B14F-4D97-AF65-F5344CB8AC3E}">
        <p14:creationId xmlns:p14="http://schemas.microsoft.com/office/powerpoint/2010/main" val="1361667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8</a:t>
            </a:fld>
            <a:endParaRPr lang="cs-CZ"/>
          </a:p>
        </p:txBody>
      </p:sp>
    </p:spTree>
    <p:extLst>
      <p:ext uri="{BB962C8B-B14F-4D97-AF65-F5344CB8AC3E}">
        <p14:creationId xmlns:p14="http://schemas.microsoft.com/office/powerpoint/2010/main" val="1160267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9</a:t>
            </a:fld>
            <a:endParaRPr lang="cs-CZ"/>
          </a:p>
        </p:txBody>
      </p:sp>
    </p:spTree>
    <p:extLst>
      <p:ext uri="{BB962C8B-B14F-4D97-AF65-F5344CB8AC3E}">
        <p14:creationId xmlns:p14="http://schemas.microsoft.com/office/powerpoint/2010/main" val="1927405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a:t>
            </a:fld>
            <a:endParaRPr lang="cs-CZ"/>
          </a:p>
        </p:txBody>
      </p:sp>
    </p:spTree>
    <p:extLst>
      <p:ext uri="{BB962C8B-B14F-4D97-AF65-F5344CB8AC3E}">
        <p14:creationId xmlns:p14="http://schemas.microsoft.com/office/powerpoint/2010/main" val="1765102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88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st - obecný">
    <p:spTree>
      <p:nvGrpSpPr>
        <p:cNvPr id="1" name=""/>
        <p:cNvGrpSpPr/>
        <p:nvPr/>
      </p:nvGrpSpPr>
      <p:grpSpPr>
        <a:xfrm>
          <a:off x="0" y="0"/>
          <a:ext cx="0" cy="0"/>
          <a:chOff x="0" y="0"/>
          <a:chExt cx="0" cy="0"/>
        </a:xfrm>
      </p:grpSpPr>
      <p:pic>
        <p:nvPicPr>
          <p:cNvPr id="10" name="Obráze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5996" y="226939"/>
            <a:ext cx="956040" cy="745712"/>
          </a:xfrm>
          <a:prstGeom prst="rect">
            <a:avLst/>
          </a:prstGeom>
        </p:spPr>
      </p:pic>
      <p:sp>
        <p:nvSpPr>
          <p:cNvPr id="7" name="Nadpis 1"/>
          <p:cNvSpPr>
            <a:spLocks noGrp="1"/>
          </p:cNvSpPr>
          <p:nvPr>
            <p:ph type="title"/>
          </p:nvPr>
        </p:nvSpPr>
        <p:spPr>
          <a:xfrm>
            <a:off x="251520" y="195486"/>
            <a:ext cx="4536504" cy="507703"/>
          </a:xfrm>
          <a:prstGeom prst="rect">
            <a:avLst/>
          </a:prstGeom>
          <a:noFill/>
          <a:ln>
            <a:noFill/>
          </a:ln>
        </p:spPr>
        <p:txBody>
          <a:bodyPr anchor="t">
            <a:noAutofit/>
          </a:bodyPr>
          <a:lstStyle>
            <a:lvl1pPr algn="l">
              <a:defRPr sz="2400"/>
            </a:lvl1pPr>
          </a:lstStyle>
          <a:p>
            <a:pPr algn="l"/>
            <a:r>
              <a:rPr lang="cs-CZ" sz="2400" dirty="0">
                <a:solidFill>
                  <a:srgbClr val="981E3A"/>
                </a:solidFill>
                <a:latin typeface="Times New Roman" panose="02020603050405020304" pitchFamily="18" charset="0"/>
                <a:cs typeface="Times New Roman" panose="02020603050405020304" pitchFamily="18" charset="0"/>
              </a:rPr>
              <a:t>Název listu</a:t>
            </a:r>
          </a:p>
        </p:txBody>
      </p:sp>
      <p:cxnSp>
        <p:nvCxnSpPr>
          <p:cNvPr id="9" name="Přímá spojnice 8"/>
          <p:cNvCxnSpPr/>
          <p:nvPr userDrawn="1"/>
        </p:nvCxnSpPr>
        <p:spPr>
          <a:xfrm>
            <a:off x="251520" y="699542"/>
            <a:ext cx="7416824"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cxnSp>
        <p:nvCxnSpPr>
          <p:cNvPr id="11" name="Přímá spojnice 10"/>
          <p:cNvCxnSpPr/>
          <p:nvPr userDrawn="1"/>
        </p:nvCxnSpPr>
        <p:spPr>
          <a:xfrm>
            <a:off x="251520" y="4731990"/>
            <a:ext cx="8660516"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sp>
        <p:nvSpPr>
          <p:cNvPr id="19" name="Zástupný symbol pro zápatí 18"/>
          <p:cNvSpPr>
            <a:spLocks noGrp="1"/>
          </p:cNvSpPr>
          <p:nvPr>
            <p:ph type="ftr" sz="quarter" idx="11"/>
          </p:nvPr>
        </p:nvSpPr>
        <p:spPr>
          <a:xfrm>
            <a:off x="236240" y="4731990"/>
            <a:ext cx="2895600" cy="273844"/>
          </a:xfrm>
          <a:prstGeom prst="rect">
            <a:avLst/>
          </a:prstGeom>
        </p:spPr>
        <p:txBody>
          <a:bodyPr/>
          <a:lstStyle>
            <a:lvl1pPr algn="l">
              <a:defRPr sz="800">
                <a:solidFill>
                  <a:srgbClr val="307871"/>
                </a:solidFill>
              </a:defRPr>
            </a:lvl1pPr>
          </a:lstStyle>
          <a:p>
            <a:r>
              <a:rPr lang="cs-CZ" altLang="cs-CZ">
                <a:cs typeface="Times New Roman" panose="02020603050405020304" pitchFamily="18" charset="0"/>
              </a:rPr>
              <a:t>Prostor pro doplňující informace, poznámky</a:t>
            </a:r>
            <a:endParaRPr lang="cs-CZ" altLang="cs-CZ" dirty="0">
              <a:cs typeface="Times New Roman" panose="02020603050405020304" pitchFamily="18" charset="0"/>
            </a:endParaRPr>
          </a:p>
        </p:txBody>
      </p:sp>
      <p:sp>
        <p:nvSpPr>
          <p:cNvPr id="20" name="Zástupný symbol pro číslo snímku 19"/>
          <p:cNvSpPr>
            <a:spLocks noGrp="1"/>
          </p:cNvSpPr>
          <p:nvPr>
            <p:ph type="sldNum" sz="quarter" idx="12"/>
          </p:nvPr>
        </p:nvSpPr>
        <p:spPr>
          <a:xfrm>
            <a:off x="7812360" y="4731990"/>
            <a:ext cx="1080120" cy="273844"/>
          </a:xfrm>
          <a:prstGeom prst="rect">
            <a:avLst/>
          </a:prstGeom>
        </p:spPr>
        <p:txBody>
          <a:bodyPr/>
          <a:lstStyle>
            <a:lvl1pPr algn="r">
              <a:defRPr/>
            </a:lvl1pPr>
          </a:lstStyle>
          <a:p>
            <a:fld id="{560808B9-4D1F-4069-9EB9-CD8802008F4E}" type="slidenum">
              <a:rPr lang="cs-CZ" smtClean="0"/>
              <a:pPr/>
              <a:t>‹#›</a:t>
            </a:fld>
            <a:endParaRPr lang="cs-CZ" dirty="0"/>
          </a:p>
        </p:txBody>
      </p:sp>
    </p:spTree>
    <p:extLst>
      <p:ext uri="{BB962C8B-B14F-4D97-AF65-F5344CB8AC3E}">
        <p14:creationId xmlns:p14="http://schemas.microsoft.com/office/powerpoint/2010/main" val="89060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ázdný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8204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845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newsfeed.cz/" TargetMode="External"/><Relationship Id="rId13" Type="http://schemas.openxmlformats.org/officeDocument/2006/relationships/hyperlink" Target="https://refresher.cz/" TargetMode="External"/><Relationship Id="rId3" Type="http://schemas.openxmlformats.org/officeDocument/2006/relationships/hyperlink" Target="https://www.facebook.com/groups/1656268444620875" TargetMode="External"/><Relationship Id="rId7" Type="http://schemas.openxmlformats.org/officeDocument/2006/relationships/hyperlink" Target="https://www.mediaguru.cz/" TargetMode="External"/><Relationship Id="rId12" Type="http://schemas.openxmlformats.org/officeDocument/2006/relationships/hyperlink" Target="https://tyinternety.cz/"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mediar.cz/" TargetMode="External"/><Relationship Id="rId11" Type="http://schemas.openxmlformats.org/officeDocument/2006/relationships/hyperlink" Target="https://www.mistoprodeje.cz/" TargetMode="External"/><Relationship Id="rId5" Type="http://schemas.openxmlformats.org/officeDocument/2006/relationships/hyperlink" Target="https://www.focus-age.cz/m-journal/" TargetMode="External"/><Relationship Id="rId10" Type="http://schemas.openxmlformats.org/officeDocument/2006/relationships/hyperlink" Target="https://cc.cz/" TargetMode="External"/><Relationship Id="rId4" Type="http://schemas.openxmlformats.org/officeDocument/2006/relationships/hyperlink" Target="https://www.facebook.com/OPFKPEM" TargetMode="External"/><Relationship Id="rId9" Type="http://schemas.openxmlformats.org/officeDocument/2006/relationships/hyperlink" Target="https://www.e15.cz/"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slu.cz/opf/cz/aktuality/6/428"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businessgate.cz/cs/"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buzzfeed.com/jamedjackson/instagram-influencer-2-million-followers-arii?fbclid=IwAR2raCJqONBL_U39mNuTaGRUTA6zfi7QSvlqLDv5pQxue12q-iQ4KItXZfA" TargetMode="External"/><Relationship Id="rId7" Type="http://schemas.openxmlformats.org/officeDocument/2006/relationships/image" Target="../media/image25.jfif"/><Relationship Id="rId2" Type="http://schemas.openxmlformats.org/officeDocument/2006/relationships/hyperlink" Target="https://www.zive.cz/clanky/je-sexy-pochazi-z-finska-a-neexistuje-jeji-fotky-tvori-ai-ale-vydelane-penize-jsou-skutecne/sc-3-a-224225/default.aspx" TargetMode="External"/><Relationship Id="rId1" Type="http://schemas.openxmlformats.org/officeDocument/2006/relationships/slideLayout" Target="../slideLayouts/slideLayout2.xml"/><Relationship Id="rId6" Type="http://schemas.openxmlformats.org/officeDocument/2006/relationships/hyperlink" Target="https://www.mediar.cz/galerie-reklamy/jak-vystrihnout-brand-kampan-pro-fintech-se-zasahem-10-milionu-kovy-a-portu/?fbclid=IwAR2jNV8CB_haQN-JHihttNzHZCrbZZmHhuYnsEe5zNFDfXeGNU7XQV8krfI" TargetMode="External"/><Relationship Id="rId5" Type="http://schemas.openxmlformats.org/officeDocument/2006/relationships/hyperlink" Target="https://www.focus-age.cz/m-journal/aktuality/mcdonalds-rozehrava-na-printech-hamburgerovou-symfonii__s288x14722.html" TargetMode="External"/><Relationship Id="rId4" Type="http://schemas.openxmlformats.org/officeDocument/2006/relationships/hyperlink" Target="https://www.focus-age.cz/m-journal/marketing/mark-ritson-na-marketing--festivalu-2019--jak-vytvorit-funkcni-marketingovou-strategii__s277x14361.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ama.org/the-definition-of-marketing-what-is-marketin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dvamluvci.cz/" TargetMode="External"/><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blog.hootsuite.com/social-media-demographic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blog.hootsuite.com/social-media-demographic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spir.cz/sites/default/files/brozurka_spir_vykonnostni_marketing.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www.spir.cz/sites/default/files/brozurka_spir_vykonnostni_marketing.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www.spir.cz/sites/default/files/brozurka_spir_vykonnostni_marketing.pdf"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marcob2b.cz/content/jak-se-sestavit-multikanalovou-kampan-krok-po-kroku"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www.ipodnikatel.cz/Propagace/planovani-reklamni-kampane-zadani-pro-reklamni-agenturu.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hyperlink" Target="https://vidooly.com/blog/selling-food-on-instagram/"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www.shopify.com/blog/online-business-ideas"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user/PewDiePie"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www.focus-age.cz/m-journal/aktuality/do-sveta-esportu-stale-vice-pronikaji-zeny--roste-take-pocet-divaku-i-zajem-znacek__s288x16205.html" TargetMode="External"/><Relationship Id="rId4" Type="http://schemas.openxmlformats.org/officeDocument/2006/relationships/hyperlink" Target="https://www.twitch.tv/directory"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m-journal.cz/cs/aktuality/vyzkum-aka--ve-vyberovych-komisich-nesedi-ti--kteri-rozhoduji__s288x13290.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263" y="555525"/>
            <a:ext cx="1699500" cy="1325611"/>
          </a:xfrm>
          <a:prstGeom prst="rect">
            <a:avLst/>
          </a:prstGeom>
        </p:spPr>
      </p:pic>
      <p:sp>
        <p:nvSpPr>
          <p:cNvPr id="7" name="Obdélník 6"/>
          <p:cNvSpPr/>
          <p:nvPr/>
        </p:nvSpPr>
        <p:spPr>
          <a:xfrm>
            <a:off x="251520" y="267494"/>
            <a:ext cx="561662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467544" y="699542"/>
            <a:ext cx="5112568" cy="2160240"/>
          </a:xfrm>
          <a:prstGeom prst="rect">
            <a:avLst/>
          </a:prstGeom>
        </p:spPr>
        <p:txBody>
          <a:bodyPr anchor="t">
            <a:normAutofit/>
          </a:bodyPr>
          <a:lstStyle/>
          <a:p>
            <a:pPr algn="l"/>
            <a:r>
              <a:rPr lang="cs-CZ" sz="4000" b="1" dirty="0">
                <a:solidFill>
                  <a:schemeClr val="bg1"/>
                </a:solidFill>
                <a:latin typeface="Times New Roman" panose="02020603050405020304" pitchFamily="18" charset="0"/>
                <a:cs typeface="Times New Roman" panose="02020603050405020304" pitchFamily="18" charset="0"/>
              </a:rPr>
              <a:t>Úvod do </a:t>
            </a:r>
            <a:br>
              <a:rPr lang="cs-CZ" sz="4000" b="1" dirty="0">
                <a:solidFill>
                  <a:schemeClr val="bg1"/>
                </a:solidFill>
                <a:latin typeface="Times New Roman" panose="02020603050405020304" pitchFamily="18" charset="0"/>
                <a:cs typeface="Times New Roman" panose="02020603050405020304" pitchFamily="18" charset="0"/>
              </a:rPr>
            </a:br>
            <a:r>
              <a:rPr lang="cs-CZ" sz="4000" b="1" dirty="0">
                <a:solidFill>
                  <a:schemeClr val="bg1"/>
                </a:solidFill>
                <a:latin typeface="Times New Roman" panose="02020603050405020304" pitchFamily="18" charset="0"/>
                <a:cs typeface="Times New Roman" panose="02020603050405020304" pitchFamily="18" charset="0"/>
              </a:rPr>
              <a:t>E-marketingu</a:t>
            </a:r>
          </a:p>
        </p:txBody>
      </p:sp>
      <p:sp>
        <p:nvSpPr>
          <p:cNvPr id="3" name="Podnadpis 2"/>
          <p:cNvSpPr>
            <a:spLocks noGrp="1"/>
          </p:cNvSpPr>
          <p:nvPr>
            <p:ph type="subTitle" idx="4294967295"/>
          </p:nvPr>
        </p:nvSpPr>
        <p:spPr>
          <a:xfrm>
            <a:off x="1763688" y="3219822"/>
            <a:ext cx="3888432" cy="1368152"/>
          </a:xfrm>
          <a:prstGeom prst="rect">
            <a:avLst/>
          </a:prstGeom>
        </p:spPr>
        <p:txBody>
          <a:bodyPr>
            <a:normAutofit/>
          </a:bodyPr>
          <a:lstStyle/>
          <a:p>
            <a:pPr marL="0" indent="0" algn="r">
              <a:buNone/>
            </a:pPr>
            <a:r>
              <a:rPr lang="cs-CZ" sz="2000" dirty="0">
                <a:solidFill>
                  <a:schemeClr val="bg1"/>
                </a:solidFill>
                <a:latin typeface="Times New Roman" panose="02020603050405020304" pitchFamily="18" charset="0"/>
                <a:cs typeface="Times New Roman" panose="02020603050405020304" pitchFamily="18" charset="0"/>
              </a:rPr>
              <a:t>Začátek naší společné cesty</a:t>
            </a:r>
          </a:p>
        </p:txBody>
      </p:sp>
      <p:sp>
        <p:nvSpPr>
          <p:cNvPr id="9" name="Podnadpis 2"/>
          <p:cNvSpPr txBox="1">
            <a:spLocks/>
          </p:cNvSpPr>
          <p:nvPr/>
        </p:nvSpPr>
        <p:spPr>
          <a:xfrm>
            <a:off x="6956047" y="3723878"/>
            <a:ext cx="2016224" cy="1152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1200" b="1" dirty="0">
                <a:solidFill>
                  <a:srgbClr val="307871"/>
                </a:solidFill>
                <a:latin typeface="Times New Roman" panose="02020603050405020304" pitchFamily="18" charset="0"/>
                <a:cs typeface="Times New Roman" panose="02020603050405020304" pitchFamily="18" charset="0"/>
              </a:rPr>
              <a:t>Ing. Michal Stoklasa, Ph.D.</a:t>
            </a:r>
          </a:p>
          <a:p>
            <a:pPr algn="r"/>
            <a:r>
              <a:rPr lang="cs-CZ" altLang="cs-CZ" sz="1200" dirty="0">
                <a:solidFill>
                  <a:srgbClr val="307871"/>
                </a:solidFill>
                <a:latin typeface="Times New Roman" panose="02020603050405020304" pitchFamily="18" charset="0"/>
                <a:cs typeface="Times New Roman" panose="02020603050405020304" pitchFamily="18" charset="0"/>
              </a:rPr>
              <a:t>E-marketing</a:t>
            </a:r>
          </a:p>
        </p:txBody>
      </p:sp>
    </p:spTree>
    <p:extLst>
      <p:ext uri="{BB962C8B-B14F-4D97-AF65-F5344CB8AC3E}">
        <p14:creationId xmlns:p14="http://schemas.microsoft.com/office/powerpoint/2010/main" val="280633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1600" dirty="0">
                <a:solidFill>
                  <a:srgbClr val="002060"/>
                </a:solidFill>
                <a:latin typeface="Times New Roman" panose="02020603050405020304" pitchFamily="18" charset="0"/>
                <a:cs typeface="Times New Roman" panose="02020603050405020304" pitchFamily="18" charset="0"/>
              </a:rPr>
              <a:t>1. Úvod do E-marketingu, vymezení základních pojmů</a:t>
            </a:r>
          </a:p>
          <a:p>
            <a:r>
              <a:rPr lang="cs-CZ" sz="1600" dirty="0">
                <a:solidFill>
                  <a:srgbClr val="002060"/>
                </a:solidFill>
                <a:latin typeface="Times New Roman" panose="02020603050405020304" pitchFamily="18" charset="0"/>
                <a:cs typeface="Times New Roman" panose="02020603050405020304" pitchFamily="18" charset="0"/>
              </a:rPr>
              <a:t>2. Vývoj a současný stav forem a prostředků marketingu v interaktivním prostředí.</a:t>
            </a:r>
          </a:p>
          <a:p>
            <a:r>
              <a:rPr lang="cs-CZ" sz="1600" dirty="0">
                <a:solidFill>
                  <a:srgbClr val="002060"/>
                </a:solidFill>
                <a:latin typeface="Times New Roman" panose="02020603050405020304" pitchFamily="18" charset="0"/>
                <a:cs typeface="Times New Roman" panose="02020603050405020304" pitchFamily="18" charset="0"/>
              </a:rPr>
              <a:t>3. Cenové strategie a taktiky v rámci E-marketingu</a:t>
            </a:r>
          </a:p>
          <a:p>
            <a:r>
              <a:rPr lang="cs-CZ" sz="1600" dirty="0">
                <a:solidFill>
                  <a:srgbClr val="002060"/>
                </a:solidFill>
                <a:latin typeface="Times New Roman" panose="02020603050405020304" pitchFamily="18" charset="0"/>
                <a:cs typeface="Times New Roman" panose="02020603050405020304" pitchFamily="18" charset="0"/>
              </a:rPr>
              <a:t>4. Vytváření produktových ekosystémů</a:t>
            </a:r>
          </a:p>
          <a:p>
            <a:r>
              <a:rPr lang="cs-CZ" sz="1600" dirty="0">
                <a:solidFill>
                  <a:srgbClr val="002060"/>
                </a:solidFill>
                <a:latin typeface="Times New Roman" panose="02020603050405020304" pitchFamily="18" charset="0"/>
                <a:cs typeface="Times New Roman" panose="02020603050405020304" pitchFamily="18" charset="0"/>
              </a:rPr>
              <a:t>5. Vybrané online nástroje marketingové komunikace</a:t>
            </a:r>
          </a:p>
          <a:p>
            <a:r>
              <a:rPr lang="cs-CZ" sz="1600" dirty="0">
                <a:solidFill>
                  <a:srgbClr val="002060"/>
                </a:solidFill>
                <a:latin typeface="Times New Roman" panose="02020603050405020304" pitchFamily="18" charset="0"/>
                <a:cs typeface="Times New Roman" panose="02020603050405020304" pitchFamily="18" charset="0"/>
              </a:rPr>
              <a:t>6. Proces akvizice zákazníka na internetu</a:t>
            </a:r>
          </a:p>
          <a:p>
            <a:r>
              <a:rPr lang="cs-CZ" sz="1600" dirty="0">
                <a:solidFill>
                  <a:srgbClr val="002060"/>
                </a:solidFill>
                <a:latin typeface="Times New Roman" panose="02020603050405020304" pitchFamily="18" charset="0"/>
                <a:cs typeface="Times New Roman" panose="02020603050405020304" pitchFamily="18" charset="0"/>
              </a:rPr>
              <a:t>7. Mobilní marketing</a:t>
            </a:r>
          </a:p>
          <a:p>
            <a:r>
              <a:rPr lang="cs-CZ" sz="1600" dirty="0">
                <a:solidFill>
                  <a:srgbClr val="002060"/>
                </a:solidFill>
                <a:latin typeface="Times New Roman" panose="02020603050405020304" pitchFamily="18" charset="0"/>
                <a:cs typeface="Times New Roman" panose="02020603050405020304" pitchFamily="18" charset="0"/>
              </a:rPr>
              <a:t>8. Prezentace firmy pomocí webové stránky </a:t>
            </a:r>
          </a:p>
          <a:p>
            <a:r>
              <a:rPr lang="cs-CZ" sz="1600" dirty="0">
                <a:solidFill>
                  <a:srgbClr val="002060"/>
                </a:solidFill>
                <a:latin typeface="Times New Roman" panose="02020603050405020304" pitchFamily="18" charset="0"/>
                <a:cs typeface="Times New Roman" panose="02020603050405020304" pitchFamily="18" charset="0"/>
              </a:rPr>
              <a:t>9. Sociální média a zapojení online zákazníka</a:t>
            </a:r>
          </a:p>
          <a:p>
            <a:r>
              <a:rPr lang="cs-CZ" sz="1600" dirty="0">
                <a:solidFill>
                  <a:srgbClr val="002060"/>
                </a:solidFill>
                <a:latin typeface="Times New Roman" panose="02020603050405020304" pitchFamily="18" charset="0"/>
                <a:cs typeface="Times New Roman" panose="02020603050405020304" pitchFamily="18" charset="0"/>
              </a:rPr>
              <a:t>10. Vytvoření a správa firemního profilu na sociální síti</a:t>
            </a:r>
          </a:p>
          <a:p>
            <a:r>
              <a:rPr lang="cs-CZ" sz="1600" dirty="0">
                <a:solidFill>
                  <a:srgbClr val="002060"/>
                </a:solidFill>
                <a:latin typeface="Times New Roman" panose="02020603050405020304" pitchFamily="18" charset="0"/>
                <a:cs typeface="Times New Roman" panose="02020603050405020304" pitchFamily="18" charset="0"/>
              </a:rPr>
              <a:t>11. Analýza zákazníka a marketingový výzkum na internetu</a:t>
            </a:r>
          </a:p>
          <a:p>
            <a:r>
              <a:rPr lang="cs-CZ" sz="1600" dirty="0">
                <a:solidFill>
                  <a:srgbClr val="002060"/>
                </a:solidFill>
                <a:latin typeface="Times New Roman" panose="02020603050405020304" pitchFamily="18" charset="0"/>
                <a:cs typeface="Times New Roman" panose="02020603050405020304" pitchFamily="18" charset="0"/>
              </a:rPr>
              <a:t>12. Řízení vztahů se zákazníky online</a:t>
            </a:r>
          </a:p>
          <a:p>
            <a:r>
              <a:rPr lang="cs-CZ" sz="1600" dirty="0">
                <a:solidFill>
                  <a:srgbClr val="002060"/>
                </a:solidFill>
                <a:latin typeface="Times New Roman" panose="02020603050405020304" pitchFamily="18" charset="0"/>
                <a:cs typeface="Times New Roman" panose="02020603050405020304" pitchFamily="18" charset="0"/>
              </a:rPr>
              <a:t>13. Komplexní tvorba online marketingových kampaní</a:t>
            </a:r>
          </a:p>
        </p:txBody>
      </p:sp>
      <p:sp>
        <p:nvSpPr>
          <p:cNvPr id="6" name="Nadpis 5"/>
          <p:cNvSpPr>
            <a:spLocks noGrp="1"/>
          </p:cNvSpPr>
          <p:nvPr>
            <p:ph type="title"/>
          </p:nvPr>
        </p:nvSpPr>
        <p:spPr>
          <a:xfrm>
            <a:off x="179512" y="195486"/>
            <a:ext cx="3888432" cy="507703"/>
          </a:xfrm>
        </p:spPr>
        <p:txBody>
          <a:bodyPr/>
          <a:lstStyle/>
          <a:p>
            <a:r>
              <a:rPr lang="cs-CZ" dirty="0"/>
              <a:t>Struktura přednášek</a:t>
            </a: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385" y="2715766"/>
            <a:ext cx="1812071" cy="1812071"/>
          </a:xfrm>
          <a:prstGeom prst="rect">
            <a:avLst/>
          </a:prstGeom>
        </p:spPr>
      </p:pic>
    </p:spTree>
    <p:extLst>
      <p:ext uri="{BB962C8B-B14F-4D97-AF65-F5344CB8AC3E}">
        <p14:creationId xmlns:p14="http://schemas.microsoft.com/office/powerpoint/2010/main" val="11760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4608512" cy="507703"/>
          </a:xfrm>
        </p:spPr>
        <p:txBody>
          <a:bodyPr/>
          <a:lstStyle/>
          <a:p>
            <a:r>
              <a:rPr lang="cs-CZ" dirty="0"/>
              <a:t>O čem bude tento předmět - intro</a:t>
            </a:r>
          </a:p>
        </p:txBody>
      </p:sp>
      <p:pic>
        <p:nvPicPr>
          <p:cNvPr id="7" name="Picture 6">
            <a:extLst>
              <a:ext uri="{FF2B5EF4-FFF2-40B4-BE49-F238E27FC236}">
                <a16:creationId xmlns:a16="http://schemas.microsoft.com/office/drawing/2014/main" id="{D7018B04-8918-4C66-ADD9-9DF037802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7" y="915566"/>
            <a:ext cx="2528525" cy="1656184"/>
          </a:xfrm>
          <a:prstGeom prst="rect">
            <a:avLst/>
          </a:prstGeom>
        </p:spPr>
      </p:pic>
      <p:pic>
        <p:nvPicPr>
          <p:cNvPr id="1026" name="Picture 2" descr="Stonks | Know Your Meme">
            <a:extLst>
              <a:ext uri="{FF2B5EF4-FFF2-40B4-BE49-F238E27FC236}">
                <a16:creationId xmlns:a16="http://schemas.microsoft.com/office/drawing/2014/main" id="{00399460-FE8D-4F22-BC40-0F715FF6BE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419622"/>
            <a:ext cx="3845482" cy="2164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ička Jeden odstín">
            <a:extLst>
              <a:ext uri="{FF2B5EF4-FFF2-40B4-BE49-F238E27FC236}">
                <a16:creationId xmlns:a16="http://schemas.microsoft.com/office/drawing/2014/main" id="{8E48B077-AD11-42DD-9E82-AD89D34C42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2784127"/>
            <a:ext cx="3449960" cy="202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796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4608512" cy="507703"/>
          </a:xfrm>
        </p:spPr>
        <p:txBody>
          <a:bodyPr/>
          <a:lstStyle/>
          <a:p>
            <a:r>
              <a:rPr lang="cs-CZ" dirty="0"/>
              <a:t>O čem bude tento předmět - intro</a:t>
            </a:r>
          </a:p>
        </p:txBody>
      </p:sp>
      <p:pic>
        <p:nvPicPr>
          <p:cNvPr id="2052" name="Picture 4" descr="Websites from the 90s | Web Development Raleigh NC | Walk West">
            <a:extLst>
              <a:ext uri="{FF2B5EF4-FFF2-40B4-BE49-F238E27FC236}">
                <a16:creationId xmlns:a16="http://schemas.microsoft.com/office/drawing/2014/main" id="{0E7C18D0-EA18-41AC-9C24-097D8720B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30" y="1495277"/>
            <a:ext cx="4224470" cy="23762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9C65FB3-7049-41D3-A029-9CEB5E7C1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1216819"/>
            <a:ext cx="3078088" cy="3078088"/>
          </a:xfrm>
          <a:prstGeom prst="rect">
            <a:avLst/>
          </a:prstGeom>
        </p:spPr>
      </p:pic>
    </p:spTree>
    <p:extLst>
      <p:ext uri="{BB962C8B-B14F-4D97-AF65-F5344CB8AC3E}">
        <p14:creationId xmlns:p14="http://schemas.microsoft.com/office/powerpoint/2010/main" val="506373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6336704" cy="507703"/>
          </a:xfrm>
        </p:spPr>
        <p:txBody>
          <a:bodyPr/>
          <a:lstStyle/>
          <a:p>
            <a:r>
              <a:rPr lang="cs-CZ" dirty="0"/>
              <a:t>O čem bude tento předmět – sociální média</a:t>
            </a:r>
          </a:p>
        </p:txBody>
      </p:sp>
      <p:pic>
        <p:nvPicPr>
          <p:cNvPr id="2054" name="Picture 6" descr="Introducing New Features in Facebook Groups to Improve the Way People Buy  and Sell - About Facebook">
            <a:extLst>
              <a:ext uri="{FF2B5EF4-FFF2-40B4-BE49-F238E27FC236}">
                <a16:creationId xmlns:a16="http://schemas.microsoft.com/office/drawing/2014/main" id="{340E7C2A-2F36-45FA-B9F4-9E96060B2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91630"/>
            <a:ext cx="3553972" cy="225888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ocialBar ‑ Social Media Icons recenzí aplikace – Zpětná vazba a hodnocení  pro SocialBar ‑ Social Media Icons">
            <a:extLst>
              <a:ext uri="{FF2B5EF4-FFF2-40B4-BE49-F238E27FC236}">
                <a16:creationId xmlns:a16="http://schemas.microsoft.com/office/drawing/2014/main" id="{8271BFDE-469E-461B-A51C-3C5F0647DB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275606"/>
            <a:ext cx="2986251" cy="298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198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7056784" cy="507703"/>
          </a:xfrm>
        </p:spPr>
        <p:txBody>
          <a:bodyPr/>
          <a:lstStyle/>
          <a:p>
            <a:r>
              <a:rPr lang="cs-CZ" dirty="0"/>
              <a:t>O čem bude tento předmět – obsahový marketing</a:t>
            </a:r>
          </a:p>
        </p:txBody>
      </p:sp>
      <p:pic>
        <p:nvPicPr>
          <p:cNvPr id="4098" name="Picture 2" descr="Content Marketing - Sinzio Media">
            <a:extLst>
              <a:ext uri="{FF2B5EF4-FFF2-40B4-BE49-F238E27FC236}">
                <a16:creationId xmlns:a16="http://schemas.microsoft.com/office/drawing/2014/main" id="{C7A2FE51-B115-46B0-80FA-5881A6D33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275606"/>
            <a:ext cx="3230760" cy="2493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89B1022-3EFA-41C4-B96A-9EA4638EFB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915566"/>
            <a:ext cx="3510136" cy="3510136"/>
          </a:xfrm>
          <a:prstGeom prst="rect">
            <a:avLst/>
          </a:prstGeom>
        </p:spPr>
      </p:pic>
    </p:spTree>
    <p:extLst>
      <p:ext uri="{BB962C8B-B14F-4D97-AF65-F5344CB8AC3E}">
        <p14:creationId xmlns:p14="http://schemas.microsoft.com/office/powerpoint/2010/main" val="3999200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7920880" cy="507703"/>
          </a:xfrm>
        </p:spPr>
        <p:txBody>
          <a:bodyPr/>
          <a:lstStyle/>
          <a:p>
            <a:r>
              <a:rPr lang="cs-CZ" dirty="0"/>
              <a:t>O čem bude tento předmět – e-mailing, web, webová analytika</a:t>
            </a:r>
          </a:p>
        </p:txBody>
      </p:sp>
      <p:pic>
        <p:nvPicPr>
          <p:cNvPr id="4" name="Picture 3">
            <a:extLst>
              <a:ext uri="{FF2B5EF4-FFF2-40B4-BE49-F238E27FC236}">
                <a16:creationId xmlns:a16="http://schemas.microsoft.com/office/drawing/2014/main" id="{BE82AF0E-E086-418B-AA8E-F32DAAF6C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843558"/>
            <a:ext cx="2816945" cy="2816945"/>
          </a:xfrm>
          <a:prstGeom prst="rect">
            <a:avLst/>
          </a:prstGeom>
        </p:spPr>
      </p:pic>
      <p:pic>
        <p:nvPicPr>
          <p:cNvPr id="5122" name="Picture 2" descr="Email Design Guide">
            <a:extLst>
              <a:ext uri="{FF2B5EF4-FFF2-40B4-BE49-F238E27FC236}">
                <a16:creationId xmlns:a16="http://schemas.microsoft.com/office/drawing/2014/main" id="{DDB7E3C1-5095-4428-8EF1-BF7792D333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3867894"/>
            <a:ext cx="2160057" cy="113403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o jsou Google Analytics">
            <a:extLst>
              <a:ext uri="{FF2B5EF4-FFF2-40B4-BE49-F238E27FC236}">
                <a16:creationId xmlns:a16="http://schemas.microsoft.com/office/drawing/2014/main" id="{05C925E2-1934-42A5-9495-15062F5F73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1131590"/>
            <a:ext cx="4225562" cy="336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835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8496944" cy="507703"/>
          </a:xfrm>
        </p:spPr>
        <p:txBody>
          <a:bodyPr/>
          <a:lstStyle/>
          <a:p>
            <a:r>
              <a:rPr lang="cs-CZ" dirty="0"/>
              <a:t>O čem bude tento předmět – produktové ekosystémy, cena v </a:t>
            </a:r>
            <a:r>
              <a:rPr lang="cs-CZ" dirty="0" err="1"/>
              <a:t>onlinu</a:t>
            </a:r>
            <a:endParaRPr lang="cs-CZ" dirty="0"/>
          </a:p>
        </p:txBody>
      </p:sp>
      <p:pic>
        <p:nvPicPr>
          <p:cNvPr id="6146" name="Picture 2" descr="The Apple Ecosystem Is Terrific But It Sucks Sometimes – PITAKA">
            <a:extLst>
              <a:ext uri="{FF2B5EF4-FFF2-40B4-BE49-F238E27FC236}">
                <a16:creationId xmlns:a16="http://schemas.microsoft.com/office/drawing/2014/main" id="{02038069-33B8-4B97-9994-4982BFB18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08" y="646205"/>
            <a:ext cx="4498189" cy="18722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1AD164D-5E38-41A9-9724-8C69D9320C71}"/>
              </a:ext>
            </a:extLst>
          </p:cNvPr>
          <p:cNvPicPr>
            <a:picLocks noChangeAspect="1"/>
          </p:cNvPicPr>
          <p:nvPr/>
        </p:nvPicPr>
        <p:blipFill>
          <a:blip r:embed="rId4"/>
          <a:stretch>
            <a:fillRect/>
          </a:stretch>
        </p:blipFill>
        <p:spPr>
          <a:xfrm>
            <a:off x="5684178" y="1164084"/>
            <a:ext cx="3198751" cy="2369244"/>
          </a:xfrm>
          <a:prstGeom prst="rect">
            <a:avLst/>
          </a:prstGeom>
        </p:spPr>
      </p:pic>
      <p:pic>
        <p:nvPicPr>
          <p:cNvPr id="5" name="Picture 4">
            <a:extLst>
              <a:ext uri="{FF2B5EF4-FFF2-40B4-BE49-F238E27FC236}">
                <a16:creationId xmlns:a16="http://schemas.microsoft.com/office/drawing/2014/main" id="{9C96E177-46F8-41E1-BCC2-E12AFE5E6E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2625087"/>
            <a:ext cx="4265318" cy="2399241"/>
          </a:xfrm>
          <a:prstGeom prst="rect">
            <a:avLst/>
          </a:prstGeom>
        </p:spPr>
      </p:pic>
    </p:spTree>
    <p:extLst>
      <p:ext uri="{BB962C8B-B14F-4D97-AF65-F5344CB8AC3E}">
        <p14:creationId xmlns:p14="http://schemas.microsoft.com/office/powerpoint/2010/main" val="2258006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5616624" cy="507703"/>
          </a:xfrm>
        </p:spPr>
        <p:txBody>
          <a:bodyPr/>
          <a:lstStyle/>
          <a:p>
            <a:r>
              <a:rPr lang="cs-CZ" dirty="0"/>
              <a:t>O čem bude tento předmět – PPC, UX</a:t>
            </a:r>
          </a:p>
        </p:txBody>
      </p:sp>
      <p:pic>
        <p:nvPicPr>
          <p:cNvPr id="7170" name="Picture 2" descr="PPC reklama cena - Centrum zpětných odkazů">
            <a:extLst>
              <a:ext uri="{FF2B5EF4-FFF2-40B4-BE49-F238E27FC236}">
                <a16:creationId xmlns:a16="http://schemas.microsoft.com/office/drawing/2014/main" id="{92BD546B-AA31-4A9B-A57B-4BF0A1413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89" y="987222"/>
            <a:ext cx="3659198" cy="323753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UX UI Wireframe návrh vytvoření koncept struktury nového webu | 321 WEB">
            <a:extLst>
              <a:ext uri="{FF2B5EF4-FFF2-40B4-BE49-F238E27FC236}">
                <a16:creationId xmlns:a16="http://schemas.microsoft.com/office/drawing/2014/main" id="{E136C88C-4259-4744-8B1B-529A6A3B17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6350" y="1508989"/>
            <a:ext cx="4828028" cy="2715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05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710406"/>
            <a:ext cx="8280920" cy="3024336"/>
          </a:xfrm>
          <a:prstGeom prst="rect">
            <a:avLst/>
          </a:prstGeom>
        </p:spPr>
        <p:txBody>
          <a:bodyPr>
            <a:noAutofit/>
          </a:bodyPr>
          <a:lstStyle/>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3.10. – Stoklasa - Úvod do E-marketingu, vymezení základních pojmů.</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10.10.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Obsahový marketing. </a:t>
            </a:r>
            <a:r>
              <a:rPr lang="cs-CZ" sz="1600" dirty="0">
                <a:solidFill>
                  <a:srgbClr val="FF0000"/>
                </a:solidFill>
                <a:latin typeface="Times New Roman" panose="02020603050405020304" pitchFamily="18" charset="0"/>
                <a:cs typeface="Times New Roman" panose="02020603050405020304" pitchFamily="18" charset="0"/>
              </a:rPr>
              <a:t>Přednáška spojena se seminářem.</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17.10. – Kopřivová – Copywriting.</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24.10. – Kopřivová - </a:t>
            </a:r>
            <a:r>
              <a:rPr lang="cs-CZ" sz="1600" dirty="0" err="1">
                <a:solidFill>
                  <a:srgbClr val="002060"/>
                </a:solidFill>
                <a:latin typeface="Times New Roman" panose="02020603050405020304" pitchFamily="18" charset="0"/>
                <a:cs typeface="Times New Roman" panose="02020603050405020304" pitchFamily="18" charset="0"/>
              </a:rPr>
              <a:t>Influenceři</a:t>
            </a:r>
            <a:r>
              <a:rPr lang="cs-CZ" sz="1600" dirty="0">
                <a:solidFill>
                  <a:srgbClr val="002060"/>
                </a:solidFill>
                <a:latin typeface="Times New Roman" panose="02020603050405020304" pitchFamily="18" charset="0"/>
                <a:cs typeface="Times New Roman" panose="02020603050405020304" pitchFamily="18" charset="0"/>
              </a:rPr>
              <a:t>.</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31.10.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Sociální sítě – Facebook + Instagram. </a:t>
            </a:r>
            <a:r>
              <a:rPr lang="cs-CZ" sz="1600" dirty="0">
                <a:solidFill>
                  <a:srgbClr val="FF0000"/>
                </a:solidFill>
                <a:latin typeface="Times New Roman" panose="02020603050405020304" pitchFamily="18" charset="0"/>
                <a:cs typeface="Times New Roman" panose="02020603050405020304" pitchFamily="18" charset="0"/>
              </a:rPr>
              <a:t>Přednáška spojena se seminářem.</a:t>
            </a:r>
            <a:endParaRPr lang="cs-CZ" sz="1600" dirty="0">
              <a:solidFill>
                <a:srgbClr val="002060"/>
              </a:solidFill>
              <a:latin typeface="Times New Roman" panose="02020603050405020304" pitchFamily="18" charset="0"/>
              <a:cs typeface="Times New Roman" panose="02020603050405020304" pitchFamily="18" charset="0"/>
            </a:endParaRP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7.11.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Sociální sítě – YouTube, </a:t>
            </a:r>
            <a:r>
              <a:rPr lang="cs-CZ" sz="1600" dirty="0" err="1">
                <a:solidFill>
                  <a:srgbClr val="002060"/>
                </a:solidFill>
                <a:latin typeface="Times New Roman" panose="02020603050405020304" pitchFamily="18" charset="0"/>
                <a:cs typeface="Times New Roman" panose="02020603050405020304" pitchFamily="18" charset="0"/>
              </a:rPr>
              <a:t>TikTok</a:t>
            </a:r>
            <a:r>
              <a:rPr lang="cs-CZ" sz="1600" dirty="0">
                <a:solidFill>
                  <a:srgbClr val="002060"/>
                </a:solidFill>
                <a:latin typeface="Times New Roman" panose="02020603050405020304" pitchFamily="18" charset="0"/>
                <a:cs typeface="Times New Roman" panose="02020603050405020304" pitchFamily="18" charset="0"/>
              </a:rPr>
              <a:t>, LinkedIn, Twitter, </a:t>
            </a:r>
            <a:r>
              <a:rPr lang="cs-CZ" sz="1600" dirty="0" err="1">
                <a:solidFill>
                  <a:srgbClr val="002060"/>
                </a:solidFill>
                <a:latin typeface="Times New Roman" panose="02020603050405020304" pitchFamily="18" charset="0"/>
                <a:cs typeface="Times New Roman" panose="02020603050405020304" pitchFamily="18" charset="0"/>
              </a:rPr>
              <a:t>Discord</a:t>
            </a:r>
            <a:r>
              <a:rPr lang="cs-CZ" sz="1600" dirty="0">
                <a:solidFill>
                  <a:srgbClr val="002060"/>
                </a:solidFill>
                <a:latin typeface="Times New Roman" panose="02020603050405020304" pitchFamily="18" charset="0"/>
                <a:cs typeface="Times New Roman" panose="02020603050405020304" pitchFamily="18" charset="0"/>
              </a:rPr>
              <a:t>, </a:t>
            </a:r>
            <a:r>
              <a:rPr lang="cs-CZ" sz="1600" dirty="0" err="1">
                <a:solidFill>
                  <a:srgbClr val="002060"/>
                </a:solidFill>
                <a:latin typeface="Times New Roman" panose="02020603050405020304" pitchFamily="18" charset="0"/>
                <a:cs typeface="Times New Roman" panose="02020603050405020304" pitchFamily="18" charset="0"/>
              </a:rPr>
              <a:t>Reddit</a:t>
            </a:r>
            <a:r>
              <a:rPr lang="cs-CZ" sz="1600" dirty="0">
                <a:solidFill>
                  <a:srgbClr val="002060"/>
                </a:solidFill>
                <a:latin typeface="Times New Roman" panose="02020603050405020304" pitchFamily="18" charset="0"/>
                <a:cs typeface="Times New Roman" panose="02020603050405020304" pitchFamily="18" charset="0"/>
              </a:rPr>
              <a:t> atd. </a:t>
            </a:r>
            <a:r>
              <a:rPr lang="cs-CZ" sz="1600" dirty="0">
                <a:solidFill>
                  <a:srgbClr val="FF0000"/>
                </a:solidFill>
                <a:latin typeface="Times New Roman" panose="02020603050405020304" pitchFamily="18" charset="0"/>
                <a:cs typeface="Times New Roman" panose="02020603050405020304" pitchFamily="18" charset="0"/>
              </a:rPr>
              <a:t>Přednáška spojena se seminářem.</a:t>
            </a:r>
            <a:r>
              <a:rPr lang="cs-CZ" sz="1600" dirty="0">
                <a:solidFill>
                  <a:srgbClr val="002060"/>
                </a:solidFill>
                <a:latin typeface="Times New Roman" panose="02020603050405020304" pitchFamily="18" charset="0"/>
                <a:cs typeface="Times New Roman" panose="02020603050405020304" pitchFamily="18" charset="0"/>
              </a:rPr>
              <a:t> </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14.11.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Google </a:t>
            </a:r>
            <a:r>
              <a:rPr lang="cs-CZ" sz="1600" dirty="0" err="1">
                <a:solidFill>
                  <a:srgbClr val="002060"/>
                </a:solidFill>
                <a:latin typeface="Times New Roman" panose="02020603050405020304" pitchFamily="18" charset="0"/>
                <a:cs typeface="Times New Roman" panose="02020603050405020304" pitchFamily="18" charset="0"/>
              </a:rPr>
              <a:t>Analytics</a:t>
            </a:r>
            <a:r>
              <a:rPr lang="cs-CZ" sz="1600" dirty="0">
                <a:solidFill>
                  <a:srgbClr val="002060"/>
                </a:solidFill>
                <a:latin typeface="Times New Roman" panose="02020603050405020304" pitchFamily="18" charset="0"/>
                <a:cs typeface="Times New Roman" panose="02020603050405020304" pitchFamily="18" charset="0"/>
              </a:rPr>
              <a:t>. </a:t>
            </a:r>
            <a:r>
              <a:rPr lang="cs-CZ" sz="1600" dirty="0">
                <a:solidFill>
                  <a:srgbClr val="FF0000"/>
                </a:solidFill>
                <a:latin typeface="Times New Roman" panose="02020603050405020304" pitchFamily="18" charset="0"/>
                <a:cs typeface="Times New Roman" panose="02020603050405020304" pitchFamily="18" charset="0"/>
              </a:rPr>
              <a:t>Přednáška spojena se seminářem.</a:t>
            </a:r>
            <a:endParaRPr lang="cs-CZ" sz="1600" dirty="0">
              <a:solidFill>
                <a:srgbClr val="002060"/>
              </a:solidFill>
              <a:latin typeface="Times New Roman" panose="02020603050405020304" pitchFamily="18" charset="0"/>
              <a:cs typeface="Times New Roman" panose="02020603050405020304" pitchFamily="18" charset="0"/>
            </a:endParaRP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21.11.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Proces akvizice zákazníka na internetu. STDC. </a:t>
            </a:r>
            <a:r>
              <a:rPr lang="cs-CZ" sz="1600" dirty="0">
                <a:solidFill>
                  <a:srgbClr val="FF0000"/>
                </a:solidFill>
                <a:latin typeface="Times New Roman" panose="02020603050405020304" pitchFamily="18" charset="0"/>
                <a:cs typeface="Times New Roman" panose="02020603050405020304" pitchFamily="18" charset="0"/>
              </a:rPr>
              <a:t>Přednáška spojena se seminářem.</a:t>
            </a:r>
            <a:endParaRPr lang="cs-CZ" sz="1600" dirty="0">
              <a:solidFill>
                <a:srgbClr val="002060"/>
              </a:solidFill>
              <a:latin typeface="Times New Roman" panose="02020603050405020304" pitchFamily="18" charset="0"/>
              <a:cs typeface="Times New Roman" panose="02020603050405020304" pitchFamily="18" charset="0"/>
            </a:endParaRP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28.11.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Proces tvorby kampaně. Případové studie. </a:t>
            </a:r>
            <a:r>
              <a:rPr lang="cs-CZ" sz="1600" dirty="0">
                <a:solidFill>
                  <a:srgbClr val="FF0000"/>
                </a:solidFill>
                <a:latin typeface="Times New Roman" panose="02020603050405020304" pitchFamily="18" charset="0"/>
                <a:cs typeface="Times New Roman" panose="02020603050405020304" pitchFamily="18" charset="0"/>
              </a:rPr>
              <a:t>Přednáška spojena se seminářem.</a:t>
            </a:r>
            <a:endParaRPr lang="cs-CZ" sz="1600" dirty="0">
              <a:solidFill>
                <a:srgbClr val="002060"/>
              </a:solidFill>
              <a:latin typeface="Times New Roman" panose="02020603050405020304" pitchFamily="18" charset="0"/>
              <a:cs typeface="Times New Roman" panose="02020603050405020304" pitchFamily="18" charset="0"/>
            </a:endParaRP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5.12. – Stoklasa – Prezentace firmy pomocí webové stránky.</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12.12. – </a:t>
            </a:r>
            <a:r>
              <a:rPr lang="cs-CZ" sz="1600" dirty="0">
                <a:solidFill>
                  <a:srgbClr val="FF0000"/>
                </a:solidFill>
                <a:latin typeface="Times New Roman" panose="02020603050405020304" pitchFamily="18" charset="0"/>
                <a:cs typeface="Times New Roman" panose="02020603050405020304" pitchFamily="18" charset="0"/>
              </a:rPr>
              <a:t>Lysek - </a:t>
            </a:r>
            <a:r>
              <a:rPr lang="cs-CZ" sz="1600" dirty="0" err="1">
                <a:solidFill>
                  <a:srgbClr val="FF0000"/>
                </a:solidFill>
                <a:latin typeface="Times New Roman" panose="02020603050405020304" pitchFamily="18" charset="0"/>
                <a:cs typeface="Times New Roman" panose="02020603050405020304" pitchFamily="18" charset="0"/>
              </a:rPr>
              <a:t>Adsvantage</a:t>
            </a:r>
            <a:r>
              <a:rPr lang="cs-CZ" sz="1600" dirty="0">
                <a:solidFill>
                  <a:srgbClr val="002060"/>
                </a:solidFill>
                <a:latin typeface="Times New Roman" panose="02020603050405020304" pitchFamily="18" charset="0"/>
                <a:cs typeface="Times New Roman" panose="02020603050405020304" pitchFamily="18" charset="0"/>
              </a:rPr>
              <a:t> - PPC.</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19.12. – </a:t>
            </a:r>
            <a:r>
              <a:rPr lang="cs-CZ" sz="1600" dirty="0" err="1">
                <a:solidFill>
                  <a:srgbClr val="FF0000"/>
                </a:solidFill>
                <a:latin typeface="Times New Roman" panose="02020603050405020304" pitchFamily="18" charset="0"/>
                <a:cs typeface="Times New Roman" panose="02020603050405020304" pitchFamily="18" charset="0"/>
              </a:rPr>
              <a:t>Proficio</a:t>
            </a:r>
            <a:r>
              <a:rPr lang="cs-CZ" sz="1600" dirty="0">
                <a:solidFill>
                  <a:srgbClr val="002060"/>
                </a:solidFill>
                <a:latin typeface="Times New Roman" panose="02020603050405020304" pitchFamily="18" charset="0"/>
                <a:cs typeface="Times New Roman" panose="02020603050405020304" pitchFamily="18" charset="0"/>
              </a:rPr>
              <a:t> – PPC reklama – zajišťuje externí agentura </a:t>
            </a:r>
            <a:r>
              <a:rPr lang="cs-CZ" sz="1600" dirty="0" err="1">
                <a:solidFill>
                  <a:srgbClr val="002060"/>
                </a:solidFill>
                <a:latin typeface="Times New Roman" panose="02020603050405020304" pitchFamily="18" charset="0"/>
                <a:cs typeface="Times New Roman" panose="02020603050405020304" pitchFamily="18" charset="0"/>
              </a:rPr>
              <a:t>Proficio</a:t>
            </a:r>
            <a:r>
              <a:rPr lang="cs-CZ" sz="1600" dirty="0">
                <a:solidFill>
                  <a:srgbClr val="002060"/>
                </a:solidFill>
                <a:latin typeface="Times New Roman" panose="02020603050405020304" pitchFamily="18" charset="0"/>
                <a:cs typeface="Times New Roman" panose="02020603050405020304" pitchFamily="18" charset="0"/>
              </a:rPr>
              <a:t> v průběhu semestru.</a:t>
            </a:r>
          </a:p>
          <a:p>
            <a:pPr>
              <a:buFont typeface="+mj-lt"/>
              <a:buAutoNum type="arabicPeriod"/>
            </a:pPr>
            <a:endParaRPr lang="cs-CZ" sz="16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5832648" cy="507703"/>
          </a:xfrm>
        </p:spPr>
        <p:txBody>
          <a:bodyPr/>
          <a:lstStyle/>
          <a:p>
            <a:r>
              <a:rPr lang="cs-CZ" dirty="0"/>
              <a:t>Struktura a harmonogram přednášek</a:t>
            </a:r>
          </a:p>
        </p:txBody>
      </p:sp>
    </p:spTree>
    <p:extLst>
      <p:ext uri="{BB962C8B-B14F-4D97-AF65-F5344CB8AC3E}">
        <p14:creationId xmlns:p14="http://schemas.microsoft.com/office/powerpoint/2010/main" val="1599126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8280920" cy="3024336"/>
          </a:xfrm>
          <a:prstGeom prst="rect">
            <a:avLst/>
          </a:prstGeom>
        </p:spPr>
        <p:txBody>
          <a:bodyPr>
            <a:noAutofit/>
          </a:bodyPr>
          <a:lstStyle/>
          <a:p>
            <a:r>
              <a:rPr lang="cs-CZ" sz="2000" strike="sngStrike" dirty="0">
                <a:solidFill>
                  <a:srgbClr val="002060"/>
                </a:solidFill>
              </a:rPr>
              <a:t>FB skupina </a:t>
            </a:r>
            <a:r>
              <a:rPr lang="cs-CZ" sz="2000" strike="sngStrike" dirty="0">
                <a:solidFill>
                  <a:srgbClr val="002060"/>
                </a:solidFill>
                <a:hlinkClick r:id="rId3"/>
              </a:rPr>
              <a:t>Marketing OPF Karviná</a:t>
            </a:r>
            <a:r>
              <a:rPr lang="cs-CZ" sz="2000" strike="sngStrike" dirty="0">
                <a:solidFill>
                  <a:srgbClr val="002060"/>
                </a:solidFill>
              </a:rPr>
              <a:t> </a:t>
            </a:r>
          </a:p>
          <a:p>
            <a:r>
              <a:rPr lang="cs-CZ" sz="2000" dirty="0">
                <a:solidFill>
                  <a:srgbClr val="002060"/>
                </a:solidFill>
              </a:rPr>
              <a:t>FB </a:t>
            </a:r>
            <a:r>
              <a:rPr lang="cs-CZ" sz="2000" dirty="0">
                <a:solidFill>
                  <a:srgbClr val="002060"/>
                </a:solidFill>
                <a:hlinkClick r:id="rId4"/>
              </a:rPr>
              <a:t>Katedra podnikové ekonomiky a managementu SU OPF Karviná</a:t>
            </a:r>
            <a:r>
              <a:rPr lang="cs-CZ" sz="2000" dirty="0">
                <a:solidFill>
                  <a:srgbClr val="002060"/>
                </a:solidFill>
              </a:rPr>
              <a:t>.</a:t>
            </a:r>
          </a:p>
          <a:p>
            <a:r>
              <a:rPr lang="cs-CZ" sz="2000" dirty="0">
                <a:solidFill>
                  <a:srgbClr val="002060"/>
                </a:solidFill>
                <a:hlinkClick r:id="rId5"/>
              </a:rPr>
              <a:t>Marketing </a:t>
            </a:r>
            <a:r>
              <a:rPr lang="cs-CZ" sz="2000" dirty="0" err="1">
                <a:solidFill>
                  <a:srgbClr val="002060"/>
                </a:solidFill>
                <a:hlinkClick r:id="rId5"/>
              </a:rPr>
              <a:t>Journal</a:t>
            </a:r>
            <a:r>
              <a:rPr lang="cs-CZ" sz="2000" dirty="0">
                <a:solidFill>
                  <a:srgbClr val="002060"/>
                </a:solidFill>
              </a:rPr>
              <a:t>. </a:t>
            </a:r>
          </a:p>
          <a:p>
            <a:r>
              <a:rPr lang="cs-CZ" sz="2000" dirty="0">
                <a:solidFill>
                  <a:srgbClr val="002060"/>
                </a:solidFill>
                <a:hlinkClick r:id="rId6"/>
              </a:rPr>
              <a:t>Médiář</a:t>
            </a:r>
            <a:r>
              <a:rPr lang="cs-CZ" sz="2000" dirty="0">
                <a:solidFill>
                  <a:srgbClr val="002060"/>
                </a:solidFill>
              </a:rPr>
              <a:t>. </a:t>
            </a:r>
          </a:p>
          <a:p>
            <a:r>
              <a:rPr lang="cs-CZ" sz="2000" dirty="0">
                <a:solidFill>
                  <a:srgbClr val="002060"/>
                </a:solidFill>
                <a:hlinkClick r:id="rId7"/>
              </a:rPr>
              <a:t>Mediaguru</a:t>
            </a:r>
            <a:r>
              <a:rPr lang="cs-CZ" sz="2000" dirty="0">
                <a:solidFill>
                  <a:srgbClr val="002060"/>
                </a:solidFill>
              </a:rPr>
              <a:t>. </a:t>
            </a:r>
          </a:p>
          <a:p>
            <a:r>
              <a:rPr lang="cs-CZ" sz="2000" dirty="0">
                <a:solidFill>
                  <a:srgbClr val="002060"/>
                </a:solidFill>
                <a:hlinkClick r:id="rId8"/>
              </a:rPr>
              <a:t>Newsfeed</a:t>
            </a:r>
            <a:r>
              <a:rPr lang="cs-CZ" sz="2000" dirty="0">
                <a:solidFill>
                  <a:srgbClr val="002060"/>
                </a:solidFill>
              </a:rPr>
              <a:t>.</a:t>
            </a:r>
          </a:p>
          <a:p>
            <a:r>
              <a:rPr lang="cs-CZ" sz="2000" dirty="0">
                <a:solidFill>
                  <a:srgbClr val="002060"/>
                </a:solidFill>
                <a:hlinkClick r:id="rId9"/>
              </a:rPr>
              <a:t>E15</a:t>
            </a:r>
            <a:r>
              <a:rPr lang="cs-CZ" sz="2000" dirty="0">
                <a:solidFill>
                  <a:srgbClr val="002060"/>
                </a:solidFill>
              </a:rPr>
              <a:t>, </a:t>
            </a:r>
            <a:r>
              <a:rPr lang="cs-CZ" sz="2000" dirty="0">
                <a:solidFill>
                  <a:srgbClr val="002060"/>
                </a:solidFill>
                <a:hlinkClick r:id="rId10"/>
              </a:rPr>
              <a:t>Czechcrunch</a:t>
            </a:r>
            <a:r>
              <a:rPr lang="cs-CZ" sz="2000" dirty="0">
                <a:solidFill>
                  <a:srgbClr val="002060"/>
                </a:solidFill>
              </a:rPr>
              <a:t>, </a:t>
            </a:r>
            <a:r>
              <a:rPr lang="cs-CZ" sz="2000" dirty="0">
                <a:solidFill>
                  <a:srgbClr val="002060"/>
                </a:solidFill>
                <a:hlinkClick r:id="rId11"/>
              </a:rPr>
              <a:t>Místoprodeje</a:t>
            </a:r>
            <a:r>
              <a:rPr lang="cs-CZ" sz="2000" dirty="0">
                <a:solidFill>
                  <a:srgbClr val="002060"/>
                </a:solidFill>
              </a:rPr>
              <a:t>, </a:t>
            </a:r>
            <a:r>
              <a:rPr lang="cs-CZ" sz="2000" dirty="0">
                <a:solidFill>
                  <a:srgbClr val="002060"/>
                </a:solidFill>
                <a:hlinkClick r:id="rId12"/>
              </a:rPr>
              <a:t>Tyinternety</a:t>
            </a:r>
            <a:r>
              <a:rPr lang="cs-CZ" sz="2000" dirty="0">
                <a:solidFill>
                  <a:srgbClr val="002060"/>
                </a:solidFill>
              </a:rPr>
              <a:t>, </a:t>
            </a:r>
            <a:r>
              <a:rPr lang="cs-CZ" sz="2000" dirty="0">
                <a:solidFill>
                  <a:srgbClr val="002060"/>
                </a:solidFill>
                <a:hlinkClick r:id="rId13"/>
              </a:rPr>
              <a:t>Refresher</a:t>
            </a:r>
            <a:r>
              <a:rPr lang="cs-CZ" sz="2000" dirty="0">
                <a:solidFill>
                  <a:srgbClr val="002060"/>
                </a:solidFill>
              </a:rPr>
              <a:t>. </a:t>
            </a:r>
          </a:p>
          <a:p>
            <a:endParaRPr lang="cs-CZ" sz="2000" dirty="0">
              <a:solidFill>
                <a:srgbClr val="002060"/>
              </a:solidFill>
            </a:endParaRPr>
          </a:p>
          <a:p>
            <a:r>
              <a:rPr lang="cs-CZ" sz="2000" dirty="0">
                <a:solidFill>
                  <a:srgbClr val="002060"/>
                </a:solidFill>
              </a:rPr>
              <a:t>Sledujeme zahraniční (USA) weby „o životě“, technice apod. – spotřební trendy přicházejí k nám a my jsme připraveni.</a:t>
            </a:r>
          </a:p>
        </p:txBody>
      </p:sp>
      <p:sp>
        <p:nvSpPr>
          <p:cNvPr id="6" name="Nadpis 5"/>
          <p:cNvSpPr>
            <a:spLocks noGrp="1"/>
          </p:cNvSpPr>
          <p:nvPr>
            <p:ph type="title"/>
          </p:nvPr>
        </p:nvSpPr>
        <p:spPr>
          <a:xfrm>
            <a:off x="179512" y="195486"/>
            <a:ext cx="3888432" cy="507703"/>
          </a:xfrm>
        </p:spPr>
        <p:txBody>
          <a:bodyPr/>
          <a:lstStyle/>
          <a:p>
            <a:r>
              <a:rPr lang="cs-CZ" dirty="0"/>
              <a:t>Co sledovat</a:t>
            </a:r>
          </a:p>
        </p:txBody>
      </p:sp>
    </p:spTree>
    <p:extLst>
      <p:ext uri="{BB962C8B-B14F-4D97-AF65-F5344CB8AC3E}">
        <p14:creationId xmlns:p14="http://schemas.microsoft.com/office/powerpoint/2010/main" val="3316733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b="1" dirty="0">
                <a:solidFill>
                  <a:srgbClr val="002060"/>
                </a:solidFill>
                <a:latin typeface="Times New Roman" panose="02020603050405020304" pitchFamily="18" charset="0"/>
                <a:cs typeface="Times New Roman" panose="02020603050405020304" pitchFamily="18" charset="0"/>
              </a:rPr>
              <a:t>Podmínky předmětu.</a:t>
            </a:r>
          </a:p>
          <a:p>
            <a:r>
              <a:rPr lang="cs-CZ" altLang="cs-CZ" sz="2000" b="1" dirty="0">
                <a:solidFill>
                  <a:srgbClr val="002060"/>
                </a:solidFill>
                <a:latin typeface="Times New Roman" panose="02020603050405020304" pitchFamily="18" charset="0"/>
                <a:cs typeface="Times New Roman" panose="02020603050405020304" pitchFamily="18" charset="0"/>
              </a:rPr>
              <a:t>Studijní literatura.</a:t>
            </a:r>
          </a:p>
          <a:p>
            <a:r>
              <a:rPr lang="cs-CZ" altLang="cs-CZ" sz="2000" b="1" dirty="0">
                <a:solidFill>
                  <a:srgbClr val="002060"/>
                </a:solidFill>
                <a:latin typeface="Times New Roman" panose="02020603050405020304" pitchFamily="18" charset="0"/>
                <a:cs typeface="Times New Roman" panose="02020603050405020304" pitchFamily="18" charset="0"/>
              </a:rPr>
              <a:t>Struktura přednášek.</a:t>
            </a:r>
          </a:p>
          <a:p>
            <a:endParaRPr lang="cs-CZ" altLang="cs-CZ" sz="2000" b="1" dirty="0">
              <a:solidFill>
                <a:srgbClr val="002060"/>
              </a:solidFill>
              <a:latin typeface="Times New Roman" panose="02020603050405020304" pitchFamily="18" charset="0"/>
              <a:cs typeface="Times New Roman" panose="02020603050405020304" pitchFamily="18" charset="0"/>
            </a:endParaRPr>
          </a:p>
          <a:p>
            <a:r>
              <a:rPr lang="cs-CZ" altLang="cs-CZ" sz="2000" b="1" dirty="0">
                <a:solidFill>
                  <a:srgbClr val="002060"/>
                </a:solidFill>
                <a:latin typeface="Times New Roman" panose="02020603050405020304" pitchFamily="18" charset="0"/>
                <a:cs typeface="Times New Roman" panose="02020603050405020304" pitchFamily="18" charset="0"/>
              </a:rPr>
              <a:t>1 Marketing – základní opakování.</a:t>
            </a:r>
          </a:p>
          <a:p>
            <a:r>
              <a:rPr lang="cs-CZ" altLang="cs-CZ" sz="2000" b="1" dirty="0">
                <a:solidFill>
                  <a:srgbClr val="002060"/>
                </a:solidFill>
                <a:latin typeface="Times New Roman" panose="02020603050405020304" pitchFamily="18" charset="0"/>
                <a:cs typeface="Times New Roman" panose="02020603050405020304" pitchFamily="18" charset="0"/>
              </a:rPr>
              <a:t>2 E-marketing – vymezení pojmu.</a:t>
            </a:r>
          </a:p>
          <a:p>
            <a:r>
              <a:rPr lang="cs-CZ" altLang="cs-CZ" sz="2000" b="1" dirty="0">
                <a:solidFill>
                  <a:srgbClr val="002060"/>
                </a:solidFill>
                <a:latin typeface="Times New Roman" panose="02020603050405020304" pitchFamily="18" charset="0"/>
                <a:cs typeface="Times New Roman" panose="02020603050405020304" pitchFamily="18" charset="0"/>
              </a:rPr>
              <a:t>3 Kampaně – jak na ně?</a:t>
            </a:r>
          </a:p>
        </p:txBody>
      </p:sp>
      <p:sp>
        <p:nvSpPr>
          <p:cNvPr id="6" name="Nadpis 5"/>
          <p:cNvSpPr>
            <a:spLocks noGrp="1"/>
          </p:cNvSpPr>
          <p:nvPr>
            <p:ph type="title"/>
          </p:nvPr>
        </p:nvSpPr>
        <p:spPr>
          <a:xfrm>
            <a:off x="179512" y="195486"/>
            <a:ext cx="3888432" cy="507703"/>
          </a:xfrm>
        </p:spPr>
        <p:txBody>
          <a:bodyPr/>
          <a:lstStyle/>
          <a:p>
            <a:r>
              <a:rPr lang="cs-CZ" dirty="0"/>
              <a:t>Obsah přednášky</a:t>
            </a:r>
          </a:p>
        </p:txBody>
      </p:sp>
    </p:spTree>
    <p:extLst>
      <p:ext uri="{BB962C8B-B14F-4D97-AF65-F5344CB8AC3E}">
        <p14:creationId xmlns:p14="http://schemas.microsoft.com/office/powerpoint/2010/main" val="2997543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latin typeface="Times New Roman" panose="02020603050405020304" pitchFamily="18" charset="0"/>
                <a:cs typeface="Times New Roman" panose="02020603050405020304" pitchFamily="18" charset="0"/>
              </a:rPr>
              <a:t>Jeďte na Erasmus+!</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hlinkClick r:id="rId3"/>
              </a:rPr>
              <a:t>International Student </a:t>
            </a:r>
            <a:r>
              <a:rPr lang="cs-CZ" sz="2000" dirty="0" err="1">
                <a:solidFill>
                  <a:srgbClr val="002060"/>
                </a:solidFill>
                <a:latin typeface="Times New Roman" panose="02020603050405020304" pitchFamily="18" charset="0"/>
                <a:cs typeface="Times New Roman" panose="02020603050405020304" pitchFamily="18" charset="0"/>
                <a:hlinkClick r:id="rId3"/>
              </a:rPr>
              <a:t>Seminar</a:t>
            </a:r>
            <a:r>
              <a:rPr lang="cs-CZ" sz="2000" dirty="0">
                <a:solidFill>
                  <a:srgbClr val="002060"/>
                </a:solidFill>
                <a:latin typeface="Times New Roman" panose="02020603050405020304" pitchFamily="18" charset="0"/>
                <a:cs typeface="Times New Roman" panose="02020603050405020304" pitchFamily="18" charset="0"/>
              </a:rPr>
              <a:t>.</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hlinkClick r:id="rId4"/>
              </a:rPr>
              <a:t>Business </a:t>
            </a:r>
            <a:r>
              <a:rPr lang="cs-CZ" sz="2000" dirty="0" err="1">
                <a:solidFill>
                  <a:srgbClr val="002060"/>
                </a:solidFill>
                <a:latin typeface="Times New Roman" panose="02020603050405020304" pitchFamily="18" charset="0"/>
                <a:cs typeface="Times New Roman" panose="02020603050405020304" pitchFamily="18" charset="0"/>
                <a:hlinkClick r:id="rId4"/>
              </a:rPr>
              <a:t>Gate</a:t>
            </a:r>
            <a:r>
              <a:rPr lang="cs-CZ" sz="2000" dirty="0">
                <a:solidFill>
                  <a:srgbClr val="002060"/>
                </a:solidFill>
                <a:latin typeface="Times New Roman" panose="02020603050405020304" pitchFamily="18" charset="0"/>
                <a:cs typeface="Times New Roman" panose="02020603050405020304" pitchFamily="18" charset="0"/>
              </a:rPr>
              <a:t>.</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rPr>
              <a:t>A mnoho dalšího, viz web a Facebook.</a:t>
            </a:r>
          </a:p>
        </p:txBody>
      </p:sp>
      <p:sp>
        <p:nvSpPr>
          <p:cNvPr id="6" name="Nadpis 5"/>
          <p:cNvSpPr>
            <a:spLocks noGrp="1"/>
          </p:cNvSpPr>
          <p:nvPr>
            <p:ph type="title"/>
          </p:nvPr>
        </p:nvSpPr>
        <p:spPr>
          <a:xfrm>
            <a:off x="179512" y="195486"/>
            <a:ext cx="4608512" cy="507703"/>
          </a:xfrm>
        </p:spPr>
        <p:txBody>
          <a:bodyPr/>
          <a:lstStyle/>
          <a:p>
            <a:r>
              <a:rPr lang="cs-CZ" dirty="0"/>
              <a:t>OPF – studium plné příležitostí</a:t>
            </a:r>
          </a:p>
        </p:txBody>
      </p:sp>
    </p:spTree>
    <p:extLst>
      <p:ext uri="{BB962C8B-B14F-4D97-AF65-F5344CB8AC3E}">
        <p14:creationId xmlns:p14="http://schemas.microsoft.com/office/powerpoint/2010/main" val="1735703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Motivační slajd</a:t>
            </a:r>
          </a:p>
        </p:txBody>
      </p:sp>
      <p:sp>
        <p:nvSpPr>
          <p:cNvPr id="3" name="Zástupný symbol pro obsah 2"/>
          <p:cNvSpPr txBox="1">
            <a:spLocks/>
          </p:cNvSpPr>
          <p:nvPr/>
        </p:nvSpPr>
        <p:spPr>
          <a:xfrm>
            <a:off x="395536" y="1131590"/>
            <a:ext cx="8280920" cy="302433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2000" dirty="0">
                <a:solidFill>
                  <a:srgbClr val="002060"/>
                </a:solidFill>
                <a:latin typeface="Times New Roman" panose="02020603050405020304" pitchFamily="18" charset="0"/>
                <a:cs typeface="Times New Roman" panose="02020603050405020304" pitchFamily="18" charset="0"/>
              </a:rPr>
              <a:t>Online marketing se rychle vyvíjí - záleží nám na vaší zpětné vazbě.</a:t>
            </a:r>
          </a:p>
          <a:p>
            <a:r>
              <a:rPr lang="cs-CZ" sz="2000" dirty="0">
                <a:solidFill>
                  <a:srgbClr val="002060"/>
                </a:solidFill>
                <a:latin typeface="Times New Roman" panose="02020603050405020304" pitchFamily="18" charset="0"/>
                <a:cs typeface="Times New Roman" panose="02020603050405020304" pitchFamily="18" charset="0"/>
              </a:rPr>
              <a:t>Studujete marketing – v praxi budete potřebovat tyto znalosti.</a:t>
            </a:r>
          </a:p>
          <a:p>
            <a:r>
              <a:rPr lang="cs-CZ" sz="2000" dirty="0">
                <a:solidFill>
                  <a:srgbClr val="002060"/>
                </a:solidFill>
              </a:rPr>
              <a:t>Snad si užijeme i nějakou srandu a bude nás to všechny bavit – předmět je hodně praktický. </a:t>
            </a:r>
          </a:p>
          <a:p>
            <a:r>
              <a:rPr lang="cs-CZ" sz="2000" dirty="0">
                <a:solidFill>
                  <a:srgbClr val="002060"/>
                </a:solidFill>
              </a:rPr>
              <a:t>Na vysoké škole se dá projít bez naučení čehokoliv – praxe je pak těžká – jsme tu pro vás 3 „mladí“ s praxí, ptejte se, diskutujte, vytáhněte z nás maximum </a:t>
            </a:r>
            <a:r>
              <a:rPr lang="cs-CZ" sz="2000" dirty="0">
                <a:solidFill>
                  <a:srgbClr val="002060"/>
                </a:solidFill>
                <a:sym typeface="Wingdings" panose="05000000000000000000" pitchFamily="2" charset="2"/>
              </a:rPr>
              <a:t> … </a:t>
            </a:r>
            <a:r>
              <a:rPr lang="cs-CZ" sz="2400" dirty="0">
                <a:solidFill>
                  <a:srgbClr val="FF0000"/>
                </a:solidFill>
                <a:sym typeface="Wingdings" panose="05000000000000000000" pitchFamily="2" charset="2"/>
              </a:rPr>
              <a:t>Co od předmětu čekáte? Co už znáte? Co se chcete naučit? </a:t>
            </a:r>
            <a:endParaRPr lang="en-US" sz="2000" dirty="0">
              <a:solidFill>
                <a:srgbClr val="FF0000"/>
              </a:solidFill>
            </a:endParaRPr>
          </a:p>
          <a:p>
            <a:endParaRPr lang="cs-CZ"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3363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AI a vaše kariéra v marketingu</a:t>
            </a:r>
          </a:p>
        </p:txBody>
      </p:sp>
      <p:sp>
        <p:nvSpPr>
          <p:cNvPr id="3" name="Zástupný symbol pro obsah 2"/>
          <p:cNvSpPr txBox="1">
            <a:spLocks/>
          </p:cNvSpPr>
          <p:nvPr/>
        </p:nvSpPr>
        <p:spPr>
          <a:xfrm>
            <a:off x="395536" y="1131590"/>
            <a:ext cx="8280920" cy="302433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2000" dirty="0">
                <a:solidFill>
                  <a:srgbClr val="002060"/>
                </a:solidFill>
                <a:latin typeface="Times New Roman" panose="02020603050405020304" pitchFamily="18" charset="0"/>
                <a:cs typeface="Times New Roman" panose="02020603050405020304" pitchFamily="18" charset="0"/>
              </a:rPr>
              <a:t>Objevily se AI nástroje.</a:t>
            </a:r>
          </a:p>
          <a:p>
            <a:r>
              <a:rPr lang="cs-CZ" sz="2000" dirty="0">
                <a:solidFill>
                  <a:srgbClr val="002060"/>
                </a:solidFill>
                <a:latin typeface="Times New Roman" panose="02020603050405020304" pitchFamily="18" charset="0"/>
                <a:cs typeface="Times New Roman" panose="02020603050405020304" pitchFamily="18" charset="0"/>
              </a:rPr>
              <a:t>Jejda </a:t>
            </a:r>
            <a:r>
              <a:rPr 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cs-CZ" sz="2000" dirty="0">
                <a:solidFill>
                  <a:srgbClr val="002060"/>
                </a:solidFill>
                <a:latin typeface="Times New Roman" panose="02020603050405020304" pitchFamily="18" charset="0"/>
                <a:cs typeface="Times New Roman" panose="02020603050405020304" pitchFamily="18" charset="0"/>
              </a:rPr>
              <a:t> </a:t>
            </a:r>
            <a:r>
              <a:rPr 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 </a:t>
            </a:r>
          </a:p>
          <a:p>
            <a:r>
              <a:rPr lang="cs-CZ" sz="20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Low</a:t>
            </a:r>
            <a:r>
              <a:rPr 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-level operativa je nahraditelná – tvorba obsahu, klikání kampaní, tvorba webů apod.</a:t>
            </a:r>
          </a:p>
          <a:p>
            <a:r>
              <a:rPr lang="cs-CZ" sz="20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Mid</a:t>
            </a:r>
            <a:r>
              <a:rPr 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-level práce s přidanou hodnotou se zatím drží – pracuji s kontextem, umím propojovat hodnotu </a:t>
            </a:r>
            <a:r>
              <a:rPr lang="cs-CZ" sz="20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multi</a:t>
            </a:r>
            <a:r>
              <a:rPr 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-oborově.</a:t>
            </a:r>
          </a:p>
          <a:p>
            <a:r>
              <a:rPr lang="cs-CZ" sz="20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High</a:t>
            </a:r>
            <a:r>
              <a:rPr 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-level práce s vysokou přidanou hodnotou snad AI nenahradí nikdy – strategie, chápu jak funguje celá firma a kde se generuje hodnota – o tom je tento můj předmět.</a:t>
            </a:r>
          </a:p>
          <a:p>
            <a:endParaRPr lang="cs-CZ"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2906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Kejsky</a:t>
            </a:r>
            <a:endParaRPr lang="cs-CZ" dirty="0"/>
          </a:p>
        </p:txBody>
      </p:sp>
      <p:sp>
        <p:nvSpPr>
          <p:cNvPr id="3" name="Zástupný symbol pro obsah 2"/>
          <p:cNvSpPr txBox="1">
            <a:spLocks/>
          </p:cNvSpPr>
          <p:nvPr/>
        </p:nvSpPr>
        <p:spPr>
          <a:xfrm>
            <a:off x="395536" y="1131590"/>
            <a:ext cx="8280920" cy="302433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2000" dirty="0">
                <a:solidFill>
                  <a:srgbClr val="002060"/>
                </a:solidFill>
                <a:latin typeface="Times New Roman" panose="02020603050405020304" pitchFamily="18" charset="0"/>
                <a:cs typeface="Times New Roman" panose="02020603050405020304" pitchFamily="18" charset="0"/>
                <a:hlinkClick r:id="rId2"/>
              </a:rPr>
              <a:t>AI-</a:t>
            </a:r>
            <a:r>
              <a:rPr lang="cs-CZ" sz="2000" dirty="0" err="1">
                <a:solidFill>
                  <a:srgbClr val="002060"/>
                </a:solidFill>
                <a:latin typeface="Times New Roman" panose="02020603050405020304" pitchFamily="18" charset="0"/>
                <a:cs typeface="Times New Roman" panose="02020603050405020304" pitchFamily="18" charset="0"/>
                <a:hlinkClick r:id="rId2"/>
              </a:rPr>
              <a:t>generated</a:t>
            </a:r>
            <a:r>
              <a:rPr lang="cs-CZ" sz="2000" dirty="0">
                <a:solidFill>
                  <a:srgbClr val="002060"/>
                </a:solidFill>
                <a:latin typeface="Times New Roman" panose="02020603050405020304" pitchFamily="18" charset="0"/>
                <a:cs typeface="Times New Roman" panose="02020603050405020304" pitchFamily="18" charset="0"/>
                <a:hlinkClick r:id="rId2"/>
              </a:rPr>
              <a:t> virtual </a:t>
            </a:r>
            <a:r>
              <a:rPr lang="cs-CZ" sz="2000" dirty="0" err="1">
                <a:solidFill>
                  <a:srgbClr val="002060"/>
                </a:solidFill>
                <a:latin typeface="Times New Roman" panose="02020603050405020304" pitchFamily="18" charset="0"/>
                <a:cs typeface="Times New Roman" panose="02020603050405020304" pitchFamily="18" charset="0"/>
                <a:hlinkClick r:id="rId2"/>
              </a:rPr>
              <a:t>influencer</a:t>
            </a:r>
            <a:r>
              <a:rPr lang="cs-CZ" sz="2000" dirty="0">
                <a:solidFill>
                  <a:srgbClr val="002060"/>
                </a:solidFill>
                <a:latin typeface="Times New Roman" panose="02020603050405020304" pitchFamily="18" charset="0"/>
                <a:cs typeface="Times New Roman" panose="02020603050405020304" pitchFamily="18" charset="0"/>
              </a:rPr>
              <a:t>.</a:t>
            </a:r>
            <a:endParaRPr lang="cs-CZ" sz="2000" dirty="0">
              <a:solidFill>
                <a:srgbClr val="002060"/>
              </a:solidFill>
              <a:latin typeface="Times New Roman" panose="02020603050405020304" pitchFamily="18" charset="0"/>
              <a:cs typeface="Times New Roman" panose="02020603050405020304" pitchFamily="18" charset="0"/>
              <a:hlinkClick r:id="rId3"/>
            </a:endParaRPr>
          </a:p>
          <a:p>
            <a:endParaRPr lang="cs-CZ" sz="2000" dirty="0">
              <a:solidFill>
                <a:srgbClr val="002060"/>
              </a:solidFill>
              <a:latin typeface="Times New Roman" panose="02020603050405020304" pitchFamily="18" charset="0"/>
              <a:cs typeface="Times New Roman" panose="02020603050405020304" pitchFamily="18" charset="0"/>
              <a:hlinkClick r:id="rId3"/>
            </a:endParaRPr>
          </a:p>
          <a:p>
            <a:r>
              <a:rPr lang="cs-CZ" sz="2000" dirty="0">
                <a:solidFill>
                  <a:srgbClr val="002060"/>
                </a:solidFill>
                <a:latin typeface="Times New Roman" panose="02020603050405020304" pitchFamily="18" charset="0"/>
                <a:cs typeface="Times New Roman" panose="02020603050405020304" pitchFamily="18" charset="0"/>
                <a:hlinkClick r:id="rId3"/>
              </a:rPr>
              <a:t>Arri</a:t>
            </a:r>
            <a:r>
              <a:rPr lang="cs-CZ" sz="2000" dirty="0">
                <a:solidFill>
                  <a:srgbClr val="002060"/>
                </a:solidFill>
                <a:latin typeface="Times New Roman" panose="02020603050405020304" pitchFamily="18" charset="0"/>
                <a:cs typeface="Times New Roman" panose="02020603050405020304" pitchFamily="18" charset="0"/>
              </a:rPr>
              <a:t>, Instagram </a:t>
            </a:r>
            <a:r>
              <a:rPr lang="cs-CZ" sz="2000" dirty="0" err="1">
                <a:solidFill>
                  <a:srgbClr val="002060"/>
                </a:solidFill>
                <a:latin typeface="Times New Roman" panose="02020603050405020304" pitchFamily="18" charset="0"/>
                <a:cs typeface="Times New Roman" panose="02020603050405020304" pitchFamily="18" charset="0"/>
              </a:rPr>
              <a:t>influencer</a:t>
            </a:r>
            <a:r>
              <a:rPr lang="cs-CZ" sz="2000" dirty="0">
                <a:solidFill>
                  <a:srgbClr val="002060"/>
                </a:solidFill>
                <a:latin typeface="Times New Roman" panose="02020603050405020304" pitchFamily="18" charset="0"/>
                <a:cs typeface="Times New Roman" panose="02020603050405020304" pitchFamily="18" charset="0"/>
              </a:rPr>
              <a:t>.</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hlinkClick r:id="rId4"/>
              </a:rPr>
              <a:t>Mark</a:t>
            </a:r>
            <a:r>
              <a:rPr lang="cs-CZ" sz="2000" dirty="0">
                <a:solidFill>
                  <a:srgbClr val="002060"/>
                </a:solidFill>
                <a:latin typeface="Times New Roman" panose="02020603050405020304" pitchFamily="18" charset="0"/>
                <a:cs typeface="Times New Roman" panose="02020603050405020304" pitchFamily="18" charset="0"/>
              </a:rPr>
              <a:t> </a:t>
            </a:r>
            <a:r>
              <a:rPr lang="cs-CZ" sz="2000" dirty="0" err="1">
                <a:solidFill>
                  <a:srgbClr val="002060"/>
                </a:solidFill>
                <a:latin typeface="Times New Roman" panose="02020603050405020304" pitchFamily="18" charset="0"/>
                <a:cs typeface="Times New Roman" panose="02020603050405020304" pitchFamily="18" charset="0"/>
              </a:rPr>
              <a:t>Ritson</a:t>
            </a:r>
            <a:r>
              <a:rPr lang="cs-CZ" sz="2000" dirty="0">
                <a:solidFill>
                  <a:srgbClr val="002060"/>
                </a:solidFill>
                <a:latin typeface="Times New Roman" panose="02020603050405020304" pitchFamily="18" charset="0"/>
                <a:cs typeface="Times New Roman" panose="02020603050405020304" pitchFamily="18" charset="0"/>
              </a:rPr>
              <a:t> na Marketing Festivalu 2019: jak vytvořit funkční marketingovou strategii. </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err="1">
                <a:solidFill>
                  <a:srgbClr val="002060"/>
                </a:solidFill>
                <a:latin typeface="Times New Roman" panose="02020603050405020304" pitchFamily="18" charset="0"/>
                <a:cs typeface="Times New Roman" panose="02020603050405020304" pitchFamily="18" charset="0"/>
              </a:rPr>
              <a:t>McDonald's</a:t>
            </a:r>
            <a:r>
              <a:rPr lang="cs-CZ" sz="2000" dirty="0">
                <a:solidFill>
                  <a:srgbClr val="002060"/>
                </a:solidFill>
                <a:latin typeface="Times New Roman" panose="02020603050405020304" pitchFamily="18" charset="0"/>
                <a:cs typeface="Times New Roman" panose="02020603050405020304" pitchFamily="18" charset="0"/>
              </a:rPr>
              <a:t> </a:t>
            </a:r>
            <a:r>
              <a:rPr lang="cs-CZ" sz="2000" dirty="0">
                <a:solidFill>
                  <a:srgbClr val="002060"/>
                </a:solidFill>
                <a:latin typeface="Times New Roman" panose="02020603050405020304" pitchFamily="18" charset="0"/>
                <a:cs typeface="Times New Roman" panose="02020603050405020304" pitchFamily="18" charset="0"/>
                <a:hlinkClick r:id="rId5"/>
              </a:rPr>
              <a:t>rozehrává</a:t>
            </a:r>
            <a:r>
              <a:rPr lang="cs-CZ" sz="2000" dirty="0">
                <a:solidFill>
                  <a:srgbClr val="002060"/>
                </a:solidFill>
                <a:latin typeface="Times New Roman" panose="02020603050405020304" pitchFamily="18" charset="0"/>
                <a:cs typeface="Times New Roman" panose="02020603050405020304" pitchFamily="18" charset="0"/>
              </a:rPr>
              <a:t> na </a:t>
            </a:r>
            <a:r>
              <a:rPr lang="cs-CZ" sz="2000" dirty="0" err="1">
                <a:solidFill>
                  <a:srgbClr val="002060"/>
                </a:solidFill>
                <a:latin typeface="Times New Roman" panose="02020603050405020304" pitchFamily="18" charset="0"/>
                <a:cs typeface="Times New Roman" panose="02020603050405020304" pitchFamily="18" charset="0"/>
              </a:rPr>
              <a:t>printech</a:t>
            </a:r>
            <a:r>
              <a:rPr lang="cs-CZ" sz="2000" dirty="0">
                <a:solidFill>
                  <a:srgbClr val="002060"/>
                </a:solidFill>
                <a:latin typeface="Times New Roman" panose="02020603050405020304" pitchFamily="18" charset="0"/>
                <a:cs typeface="Times New Roman" panose="02020603050405020304" pitchFamily="18" charset="0"/>
              </a:rPr>
              <a:t> hamburgerovou symfonii. </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hlinkClick r:id="rId6"/>
              </a:rPr>
              <a:t>Jak vystřihnout </a:t>
            </a:r>
            <a:r>
              <a:rPr lang="cs-CZ" sz="2000" dirty="0" err="1">
                <a:solidFill>
                  <a:srgbClr val="002060"/>
                </a:solidFill>
                <a:latin typeface="Times New Roman" panose="02020603050405020304" pitchFamily="18" charset="0"/>
                <a:cs typeface="Times New Roman" panose="02020603050405020304" pitchFamily="18" charset="0"/>
                <a:hlinkClick r:id="rId6"/>
              </a:rPr>
              <a:t>brand</a:t>
            </a:r>
            <a:r>
              <a:rPr lang="cs-CZ" sz="2000" dirty="0">
                <a:solidFill>
                  <a:srgbClr val="002060"/>
                </a:solidFill>
                <a:latin typeface="Times New Roman" panose="02020603050405020304" pitchFamily="18" charset="0"/>
                <a:cs typeface="Times New Roman" panose="02020603050405020304" pitchFamily="18" charset="0"/>
                <a:hlinkClick r:id="rId6"/>
              </a:rPr>
              <a:t> kampaň pro fintech se zásahem 10 milionů: Kovy a Portu</a:t>
            </a:r>
            <a:r>
              <a:rPr lang="cs-CZ" sz="2000" dirty="0">
                <a:solidFill>
                  <a:srgbClr val="002060"/>
                </a:solidFill>
                <a:latin typeface="Times New Roman" panose="02020603050405020304" pitchFamily="18" charset="0"/>
                <a:cs typeface="Times New Roman" panose="02020603050405020304" pitchFamily="18" charset="0"/>
              </a:rPr>
              <a:t>. </a:t>
            </a:r>
            <a:endParaRPr lang="cs-CZ" sz="2000" dirty="0">
              <a:solidFill>
                <a:srgbClr val="002060"/>
              </a:solidFill>
              <a:latin typeface="Times New Roman" panose="02020603050405020304" pitchFamily="18" charset="0"/>
              <a:cs typeface="Times New Roman" panose="02020603050405020304" pitchFamily="18" charset="0"/>
              <a:hlinkClick r:id="rId3"/>
            </a:endParaRPr>
          </a:p>
          <a:p>
            <a:endParaRPr lang="cs-CZ" sz="2000" dirty="0">
              <a:solidFill>
                <a:srgbClr val="002060"/>
              </a:solidFill>
              <a:latin typeface="Times New Roman" panose="02020603050405020304" pitchFamily="18" charset="0"/>
              <a:cs typeface="Times New Roman" panose="02020603050405020304" pitchFamily="18" charset="0"/>
            </a:endParaRPr>
          </a:p>
        </p:txBody>
      </p:sp>
      <p:pic>
        <p:nvPicPr>
          <p:cNvPr id="5" name="Obrázek 4" descr="Obsah obrázku oblečení, osoba, Lidská tvář, model&#10;&#10;Popis byl vytvořen automaticky">
            <a:extLst>
              <a:ext uri="{FF2B5EF4-FFF2-40B4-BE49-F238E27FC236}">
                <a16:creationId xmlns:a16="http://schemas.microsoft.com/office/drawing/2014/main" id="{A18BDDD3-0122-43CF-81AC-1B5B884A3F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03440" y="51470"/>
            <a:ext cx="5040560" cy="2520280"/>
          </a:xfrm>
          <a:prstGeom prst="rect">
            <a:avLst/>
          </a:prstGeom>
        </p:spPr>
      </p:pic>
    </p:spTree>
    <p:extLst>
      <p:ext uri="{BB962C8B-B14F-4D97-AF65-F5344CB8AC3E}">
        <p14:creationId xmlns:p14="http://schemas.microsoft.com/office/powerpoint/2010/main" val="3322386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07504" y="195486"/>
            <a:ext cx="8136904" cy="507703"/>
          </a:xfrm>
        </p:spPr>
        <p:txBody>
          <a:bodyPr/>
          <a:lstStyle/>
          <a:p>
            <a:r>
              <a:rPr lang="cs-CZ" dirty="0"/>
              <a:t>Má být e-shop se šrouby a maticemi na Instagramu?</a:t>
            </a:r>
          </a:p>
        </p:txBody>
      </p:sp>
      <p:pic>
        <p:nvPicPr>
          <p:cNvPr id="4" name="Obrázek 3">
            <a:extLst>
              <a:ext uri="{FF2B5EF4-FFF2-40B4-BE49-F238E27FC236}">
                <a16:creationId xmlns:a16="http://schemas.microsoft.com/office/drawing/2014/main" id="{6E66B5E3-9EA4-6D03-6F5E-5EF2D2D89487}"/>
              </a:ext>
            </a:extLst>
          </p:cNvPr>
          <p:cNvPicPr>
            <a:picLocks noChangeAspect="1"/>
          </p:cNvPicPr>
          <p:nvPr/>
        </p:nvPicPr>
        <p:blipFill>
          <a:blip r:embed="rId3"/>
          <a:stretch>
            <a:fillRect/>
          </a:stretch>
        </p:blipFill>
        <p:spPr>
          <a:xfrm>
            <a:off x="347626" y="910110"/>
            <a:ext cx="3965604" cy="3507854"/>
          </a:xfrm>
          <a:prstGeom prst="rect">
            <a:avLst/>
          </a:prstGeom>
        </p:spPr>
      </p:pic>
      <p:pic>
        <p:nvPicPr>
          <p:cNvPr id="1026" name="Picture 2" descr="How to Create a Cohesive Instagram Aesthetic in 2023 | Later">
            <a:extLst>
              <a:ext uri="{FF2B5EF4-FFF2-40B4-BE49-F238E27FC236}">
                <a16:creationId xmlns:a16="http://schemas.microsoft.com/office/drawing/2014/main" id="{3B65FA3E-CA3E-2659-E4FF-7351D1C6A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910110"/>
            <a:ext cx="4008350" cy="3485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098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07504" y="195486"/>
            <a:ext cx="8136904" cy="507703"/>
          </a:xfrm>
        </p:spPr>
        <p:txBody>
          <a:bodyPr/>
          <a:lstStyle/>
          <a:p>
            <a:r>
              <a:rPr lang="cs-CZ" dirty="0"/>
              <a:t>Má být uklízečka na Instagramu?</a:t>
            </a:r>
          </a:p>
        </p:txBody>
      </p:sp>
      <p:pic>
        <p:nvPicPr>
          <p:cNvPr id="2052" name="Picture 4" descr="Cleaning Services Instagram Post | Social Media Templates ~ Creative Market">
            <a:extLst>
              <a:ext uri="{FF2B5EF4-FFF2-40B4-BE49-F238E27FC236}">
                <a16:creationId xmlns:a16="http://schemas.microsoft.com/office/drawing/2014/main" id="{5E3AEDFA-C9CD-7C1A-40A0-7FDAABD29B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033847"/>
            <a:ext cx="4613709" cy="30758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4 Reasons Why Your Home Needs A Professional Deep Cleaning Service? |  Lilly's Cleaning Service">
            <a:extLst>
              <a:ext uri="{FF2B5EF4-FFF2-40B4-BE49-F238E27FC236}">
                <a16:creationId xmlns:a16="http://schemas.microsoft.com/office/drawing/2014/main" id="{76883E6D-CA01-FA25-BB03-304F533E7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779661"/>
            <a:ext cx="4284203" cy="2856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544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rPr>
              <a:t>„</a:t>
            </a:r>
            <a:r>
              <a:rPr lang="cs-CZ" sz="2000" i="1" dirty="0">
                <a:solidFill>
                  <a:srgbClr val="002060"/>
                </a:solidFill>
              </a:rPr>
              <a:t>Marketing je bouda na lidi!</a:t>
            </a:r>
            <a:r>
              <a:rPr lang="cs-CZ" sz="2000" dirty="0">
                <a:solidFill>
                  <a:srgbClr val="002060"/>
                </a:solidFill>
              </a:rPr>
              <a:t>“ (Karel Skeptik, 2015)</a:t>
            </a:r>
          </a:p>
          <a:p>
            <a:endParaRPr lang="cs-CZ" sz="2000" dirty="0">
              <a:solidFill>
                <a:srgbClr val="002060"/>
              </a:solidFill>
            </a:endParaRPr>
          </a:p>
          <a:p>
            <a:r>
              <a:rPr lang="cs-CZ" sz="2000" dirty="0">
                <a:solidFill>
                  <a:srgbClr val="002060"/>
                </a:solidFill>
              </a:rPr>
              <a:t>„</a:t>
            </a:r>
            <a:r>
              <a:rPr lang="cs-CZ" sz="2000" i="1" dirty="0">
                <a:solidFill>
                  <a:srgbClr val="002060"/>
                </a:solidFill>
              </a:rPr>
              <a:t>Marketing je reklama v televizi, třeba ta pěkná s pejsky nebo ta otravná s </a:t>
            </a:r>
            <a:r>
              <a:rPr lang="cs-CZ" sz="2000" i="1" dirty="0" err="1">
                <a:solidFill>
                  <a:srgbClr val="002060"/>
                </a:solidFill>
              </a:rPr>
              <a:t>Alza</a:t>
            </a:r>
            <a:r>
              <a:rPr lang="cs-CZ" sz="2000" i="1" dirty="0">
                <a:solidFill>
                  <a:srgbClr val="002060"/>
                </a:solidFill>
              </a:rPr>
              <a:t> ufonem.</a:t>
            </a:r>
            <a:r>
              <a:rPr lang="cs-CZ" sz="2000" dirty="0">
                <a:solidFill>
                  <a:srgbClr val="002060"/>
                </a:solidFill>
              </a:rPr>
              <a:t>“ (Júlie Skočdopole, 2015)</a:t>
            </a:r>
          </a:p>
          <a:p>
            <a:endParaRPr lang="cs-CZ" sz="2000" dirty="0">
              <a:solidFill>
                <a:srgbClr val="002060"/>
              </a:solidFill>
            </a:endParaRPr>
          </a:p>
          <a:p>
            <a:r>
              <a:rPr lang="cs-CZ" sz="2000" dirty="0">
                <a:solidFill>
                  <a:srgbClr val="002060"/>
                </a:solidFill>
              </a:rPr>
              <a:t>„</a:t>
            </a:r>
            <a:r>
              <a:rPr lang="cs-CZ" sz="2000" i="1" dirty="0">
                <a:solidFill>
                  <a:srgbClr val="002060"/>
                </a:solidFill>
              </a:rPr>
              <a:t>Marketing to jsou ty letáky ve schránce, akce 1+1 na pizzu, reklama v TV apod., že?</a:t>
            </a:r>
            <a:r>
              <a:rPr lang="cs-CZ" sz="2000" dirty="0">
                <a:solidFill>
                  <a:srgbClr val="002060"/>
                </a:solidFill>
              </a:rPr>
              <a:t>“ – tedy komunikace. (Cecílie </a:t>
            </a:r>
            <a:r>
              <a:rPr lang="cs-CZ" sz="2000" dirty="0" err="1">
                <a:solidFill>
                  <a:srgbClr val="002060"/>
                </a:solidFill>
              </a:rPr>
              <a:t>Šetřílková</a:t>
            </a:r>
            <a:r>
              <a:rPr lang="cs-CZ" sz="2000" dirty="0">
                <a:solidFill>
                  <a:srgbClr val="002060"/>
                </a:solidFill>
              </a:rPr>
              <a:t>, 2015)</a:t>
            </a:r>
          </a:p>
          <a:p>
            <a:endParaRPr lang="cs-CZ" sz="2000" dirty="0">
              <a:solidFill>
                <a:srgbClr val="002060"/>
              </a:solidFill>
            </a:endParaRPr>
          </a:p>
          <a:p>
            <a:r>
              <a:rPr lang="cs-CZ" sz="2000" dirty="0">
                <a:solidFill>
                  <a:srgbClr val="002060"/>
                </a:solidFill>
              </a:rPr>
              <a:t>„</a:t>
            </a:r>
            <a:r>
              <a:rPr lang="cs-CZ" sz="2000" i="1" dirty="0">
                <a:solidFill>
                  <a:srgbClr val="002060"/>
                </a:solidFill>
              </a:rPr>
              <a:t>Marketing jsou nástroje, které mi umožní více prodat.</a:t>
            </a:r>
            <a:r>
              <a:rPr lang="cs-CZ" sz="2000" dirty="0">
                <a:solidFill>
                  <a:srgbClr val="002060"/>
                </a:solidFill>
              </a:rPr>
              <a:t>“ (manažer Antonín T., 2015)</a:t>
            </a:r>
          </a:p>
        </p:txBody>
      </p:sp>
      <p:sp>
        <p:nvSpPr>
          <p:cNvPr id="6" name="Nadpis 5"/>
          <p:cNvSpPr>
            <a:spLocks noGrp="1"/>
          </p:cNvSpPr>
          <p:nvPr>
            <p:ph type="title"/>
          </p:nvPr>
        </p:nvSpPr>
        <p:spPr>
          <a:xfrm>
            <a:off x="107504" y="195486"/>
            <a:ext cx="8136904" cy="507703"/>
          </a:xfrm>
        </p:spPr>
        <p:txBody>
          <a:bodyPr/>
          <a:lstStyle/>
          <a:p>
            <a:r>
              <a:rPr lang="cs-CZ" dirty="0"/>
              <a:t>1 Marketing – základní opakování – lidové názory na marketing</a:t>
            </a:r>
          </a:p>
        </p:txBody>
      </p:sp>
    </p:spTree>
    <p:extLst>
      <p:ext uri="{BB962C8B-B14F-4D97-AF65-F5344CB8AC3E}">
        <p14:creationId xmlns:p14="http://schemas.microsoft.com/office/powerpoint/2010/main" val="1661886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rPr>
              <a:t>Společenský a manažerský proces, jehož prostřednictvím uspokojují jednotlivci a skupiny své potřeby a přání v procesu výroby a směny produktů a hodnot. (</a:t>
            </a:r>
            <a:r>
              <a:rPr lang="cs-CZ" sz="2000" dirty="0" err="1">
                <a:solidFill>
                  <a:srgbClr val="002060"/>
                </a:solidFill>
              </a:rPr>
              <a:t>Kotler</a:t>
            </a:r>
            <a:r>
              <a:rPr lang="cs-CZ" sz="2000" dirty="0">
                <a:solidFill>
                  <a:srgbClr val="002060"/>
                </a:solidFill>
              </a:rPr>
              <a:t>, 2007)</a:t>
            </a:r>
          </a:p>
          <a:p>
            <a:r>
              <a:rPr lang="cs-CZ" sz="2000" b="1" dirty="0">
                <a:solidFill>
                  <a:srgbClr val="002060"/>
                </a:solidFill>
              </a:rPr>
              <a:t>Marketing je činnost, soubor institucí a procesů pro vytváření, komunikaci, doručování a výměnu nabídek, které mají hodnotu pro zákazníky, klienty, partnery a celou společnost. (</a:t>
            </a:r>
            <a:r>
              <a:rPr lang="cs-CZ" sz="2000" b="1" dirty="0">
                <a:solidFill>
                  <a:srgbClr val="002060"/>
                </a:solidFill>
                <a:hlinkClick r:id="rId3"/>
              </a:rPr>
              <a:t>AMA</a:t>
            </a:r>
            <a:r>
              <a:rPr lang="cs-CZ" sz="2000" b="1" dirty="0">
                <a:solidFill>
                  <a:srgbClr val="002060"/>
                </a:solidFill>
              </a:rPr>
              <a:t>, 2017)</a:t>
            </a:r>
          </a:p>
          <a:p>
            <a:endParaRPr lang="cs-CZ" sz="2000" b="1" dirty="0">
              <a:solidFill>
                <a:srgbClr val="002060"/>
              </a:solidFill>
            </a:endParaRPr>
          </a:p>
          <a:p>
            <a:r>
              <a:rPr lang="cs-CZ" sz="2000" b="1" dirty="0">
                <a:solidFill>
                  <a:srgbClr val="002060"/>
                </a:solidFill>
              </a:rPr>
              <a:t>On-line marketing je jen zlomek z marketingu! </a:t>
            </a:r>
            <a:r>
              <a:rPr lang="cs-CZ" sz="2000" dirty="0">
                <a:solidFill>
                  <a:srgbClr val="002060"/>
                </a:solidFill>
              </a:rPr>
              <a:t>Analýzy, strategie, taktiky – produkt, cena, distribuce, komunikace – off-line komunikace a až tady je on-line komunikace. </a:t>
            </a:r>
          </a:p>
        </p:txBody>
      </p:sp>
      <p:sp>
        <p:nvSpPr>
          <p:cNvPr id="6" name="Nadpis 5"/>
          <p:cNvSpPr>
            <a:spLocks noGrp="1"/>
          </p:cNvSpPr>
          <p:nvPr>
            <p:ph type="title"/>
          </p:nvPr>
        </p:nvSpPr>
        <p:spPr>
          <a:xfrm>
            <a:off x="179512" y="195486"/>
            <a:ext cx="4608512" cy="507703"/>
          </a:xfrm>
        </p:spPr>
        <p:txBody>
          <a:bodyPr/>
          <a:lstStyle/>
          <a:p>
            <a:r>
              <a:rPr lang="cs-CZ" dirty="0"/>
              <a:t>(Současný) pohled na marketing</a:t>
            </a:r>
          </a:p>
        </p:txBody>
      </p:sp>
    </p:spTree>
    <p:extLst>
      <p:ext uri="{BB962C8B-B14F-4D97-AF65-F5344CB8AC3E}">
        <p14:creationId xmlns:p14="http://schemas.microsoft.com/office/powerpoint/2010/main" val="2770807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b="1" dirty="0">
                <a:solidFill>
                  <a:srgbClr val="002060"/>
                </a:solidFill>
              </a:rPr>
              <a:t>Potřeba</a:t>
            </a:r>
            <a:r>
              <a:rPr lang="cs-CZ" sz="2000" dirty="0">
                <a:solidFill>
                  <a:srgbClr val="002060"/>
                </a:solidFill>
              </a:rPr>
              <a:t> = pocit nedostatku.</a:t>
            </a:r>
          </a:p>
          <a:p>
            <a:r>
              <a:rPr lang="cs-CZ" sz="2000" b="1" dirty="0">
                <a:solidFill>
                  <a:srgbClr val="002060"/>
                </a:solidFill>
              </a:rPr>
              <a:t>Přání</a:t>
            </a:r>
            <a:r>
              <a:rPr lang="cs-CZ" sz="2000" dirty="0">
                <a:solidFill>
                  <a:srgbClr val="002060"/>
                </a:solidFill>
              </a:rPr>
              <a:t> = formulace potřeby (</a:t>
            </a:r>
            <a:r>
              <a:rPr lang="cs-CZ" sz="2000" dirty="0" err="1">
                <a:solidFill>
                  <a:srgbClr val="002060"/>
                </a:solidFill>
              </a:rPr>
              <a:t>socio</a:t>
            </a:r>
            <a:r>
              <a:rPr lang="cs-CZ" sz="2000" dirty="0">
                <a:solidFill>
                  <a:srgbClr val="002060"/>
                </a:solidFill>
              </a:rPr>
              <a:t>-kulturní a osobní charakteristiky spotřebitele).</a:t>
            </a:r>
          </a:p>
          <a:p>
            <a:r>
              <a:rPr lang="cs-CZ" sz="2000" b="1" dirty="0">
                <a:solidFill>
                  <a:srgbClr val="002060"/>
                </a:solidFill>
              </a:rPr>
              <a:t>Poptávka</a:t>
            </a:r>
            <a:r>
              <a:rPr lang="cs-CZ" sz="2000" dirty="0">
                <a:solidFill>
                  <a:srgbClr val="002060"/>
                </a:solidFill>
              </a:rPr>
              <a:t> = přání podpořená určitou kupní silou (impulzivní nakupování – vážně to potřebuji?). </a:t>
            </a:r>
          </a:p>
          <a:p>
            <a:r>
              <a:rPr lang="cs-CZ" sz="2000" dirty="0">
                <a:solidFill>
                  <a:srgbClr val="002060"/>
                </a:solidFill>
              </a:rPr>
              <a:t>Poptávka = „souhrn produktů, které jsou zákazníci schopni si koupit“.</a:t>
            </a:r>
          </a:p>
          <a:p>
            <a:r>
              <a:rPr lang="cs-CZ" sz="2000" b="1" dirty="0">
                <a:solidFill>
                  <a:srgbClr val="002060"/>
                </a:solidFill>
              </a:rPr>
              <a:t>Hodnota</a:t>
            </a:r>
            <a:r>
              <a:rPr lang="cs-CZ" sz="2000" dirty="0">
                <a:solidFill>
                  <a:srgbClr val="002060"/>
                </a:solidFill>
              </a:rPr>
              <a:t> (zákazníkův odhad celkového potenciálu produktu uspokojit jeho potřeby) </a:t>
            </a:r>
            <a:r>
              <a:rPr lang="cs-CZ" sz="2000" b="1" dirty="0">
                <a:solidFill>
                  <a:srgbClr val="002060"/>
                </a:solidFill>
              </a:rPr>
              <a:t>produktu</a:t>
            </a:r>
            <a:r>
              <a:rPr lang="cs-CZ" sz="2000" dirty="0">
                <a:solidFill>
                  <a:srgbClr val="002060"/>
                </a:solidFill>
              </a:rPr>
              <a:t> pro zákazníka. Jak ji měřit? Jaká je hodnota pro firmu? Jaké jsou drivery (tahouni) poptávky (cena, značka, certifikace)?</a:t>
            </a:r>
          </a:p>
        </p:txBody>
      </p:sp>
      <p:sp>
        <p:nvSpPr>
          <p:cNvPr id="6" name="Nadpis 5"/>
          <p:cNvSpPr>
            <a:spLocks noGrp="1"/>
          </p:cNvSpPr>
          <p:nvPr>
            <p:ph type="title"/>
          </p:nvPr>
        </p:nvSpPr>
        <p:spPr>
          <a:xfrm>
            <a:off x="179512" y="195486"/>
            <a:ext cx="4536504" cy="507703"/>
          </a:xfrm>
        </p:spPr>
        <p:txBody>
          <a:bodyPr/>
          <a:lstStyle/>
          <a:p>
            <a:r>
              <a:rPr lang="cs-CZ" dirty="0"/>
              <a:t>Základní marketingový koncept</a:t>
            </a:r>
          </a:p>
        </p:txBody>
      </p:sp>
    </p:spTree>
    <p:extLst>
      <p:ext uri="{BB962C8B-B14F-4D97-AF65-F5344CB8AC3E}">
        <p14:creationId xmlns:p14="http://schemas.microsoft.com/office/powerpoint/2010/main" val="2938977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pPr lvl="0"/>
            <a:r>
              <a:rPr lang="cs-CZ" sz="1800" b="1" dirty="0">
                <a:solidFill>
                  <a:srgbClr val="002060"/>
                </a:solidFill>
              </a:rPr>
              <a:t>Strategická marketingová rozhodnutí:</a:t>
            </a:r>
          </a:p>
          <a:p>
            <a:pPr lvl="1"/>
            <a:r>
              <a:rPr lang="cs-CZ" sz="1800" dirty="0">
                <a:solidFill>
                  <a:srgbClr val="002060"/>
                </a:solidFill>
              </a:rPr>
              <a:t>Kdo je náš zákazník?</a:t>
            </a:r>
          </a:p>
          <a:p>
            <a:pPr lvl="1"/>
            <a:r>
              <a:rPr lang="cs-CZ" sz="1800" dirty="0">
                <a:solidFill>
                  <a:srgbClr val="002060"/>
                </a:solidFill>
              </a:rPr>
              <a:t>Jakou hodnotu mu nabízíme?</a:t>
            </a:r>
          </a:p>
          <a:p>
            <a:pPr lvl="1"/>
            <a:r>
              <a:rPr lang="cs-CZ" sz="1800" dirty="0">
                <a:solidFill>
                  <a:srgbClr val="002060"/>
                </a:solidFill>
              </a:rPr>
              <a:t>Jak zajišťujeme jeho spokojenost?</a:t>
            </a:r>
          </a:p>
          <a:p>
            <a:pPr lvl="1"/>
            <a:r>
              <a:rPr lang="cs-CZ" sz="1800" dirty="0">
                <a:solidFill>
                  <a:srgbClr val="002060"/>
                </a:solidFill>
              </a:rPr>
              <a:t>Jak si udržujeme konkurenční pozici?</a:t>
            </a:r>
          </a:p>
          <a:p>
            <a:endParaRPr lang="cs-CZ" sz="1800" dirty="0">
              <a:solidFill>
                <a:srgbClr val="002060"/>
              </a:solidFill>
            </a:endParaRPr>
          </a:p>
          <a:p>
            <a:r>
              <a:rPr lang="cs-CZ" sz="1800" b="1" dirty="0">
                <a:solidFill>
                  <a:srgbClr val="002060"/>
                </a:solidFill>
              </a:rPr>
              <a:t>Taktická marketingová rozhodnutí:</a:t>
            </a:r>
          </a:p>
          <a:p>
            <a:pPr lvl="1"/>
            <a:r>
              <a:rPr lang="cs-CZ" sz="1800" dirty="0">
                <a:solidFill>
                  <a:srgbClr val="002060"/>
                </a:solidFill>
              </a:rPr>
              <a:t>Jaký produkt budeme nabízet?</a:t>
            </a:r>
          </a:p>
          <a:p>
            <a:pPr lvl="1"/>
            <a:r>
              <a:rPr lang="cs-CZ" sz="1800" dirty="0">
                <a:solidFill>
                  <a:srgbClr val="002060"/>
                </a:solidFill>
              </a:rPr>
              <a:t>Jaká bude jeho cena?</a:t>
            </a:r>
          </a:p>
          <a:p>
            <a:pPr lvl="1"/>
            <a:r>
              <a:rPr lang="cs-CZ" sz="1800" dirty="0">
                <a:solidFill>
                  <a:srgbClr val="002060"/>
                </a:solidFill>
              </a:rPr>
              <a:t>Kde, kdy a jak ho budeme propagovat?</a:t>
            </a:r>
          </a:p>
          <a:p>
            <a:pPr lvl="1"/>
            <a:r>
              <a:rPr lang="cs-CZ" sz="1800" dirty="0">
                <a:solidFill>
                  <a:srgbClr val="002060"/>
                </a:solidFill>
              </a:rPr>
              <a:t>Kde, kdy a jak bude zákazníkům dostupný?</a:t>
            </a:r>
          </a:p>
        </p:txBody>
      </p:sp>
      <p:sp>
        <p:nvSpPr>
          <p:cNvPr id="6" name="Nadpis 5"/>
          <p:cNvSpPr>
            <a:spLocks noGrp="1"/>
          </p:cNvSpPr>
          <p:nvPr>
            <p:ph type="title"/>
          </p:nvPr>
        </p:nvSpPr>
        <p:spPr>
          <a:xfrm>
            <a:off x="179512" y="195486"/>
            <a:ext cx="5256584" cy="507703"/>
          </a:xfrm>
        </p:spPr>
        <p:txBody>
          <a:bodyPr/>
          <a:lstStyle/>
          <a:p>
            <a:r>
              <a:rPr lang="cs-CZ" dirty="0"/>
              <a:t>Strategická a taktická rovina marketingu</a:t>
            </a:r>
          </a:p>
        </p:txBody>
      </p:sp>
    </p:spTree>
    <p:extLst>
      <p:ext uri="{BB962C8B-B14F-4D97-AF65-F5344CB8AC3E}">
        <p14:creationId xmlns:p14="http://schemas.microsoft.com/office/powerpoint/2010/main" val="2863283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703189"/>
            <a:ext cx="8280920" cy="3452737"/>
          </a:xfrm>
          <a:prstGeom prst="rect">
            <a:avLst/>
          </a:prstGeom>
        </p:spPr>
        <p:txBody>
          <a:bodyPr>
            <a:noAutofit/>
          </a:bodyPr>
          <a:lstStyle/>
          <a:p>
            <a:endParaRPr lang="cs-CZ" sz="2000" dirty="0">
              <a:solidFill>
                <a:srgbClr val="002060"/>
              </a:solidFill>
            </a:endParaRPr>
          </a:p>
          <a:p>
            <a:r>
              <a:rPr lang="cs-CZ" sz="2000" dirty="0">
                <a:solidFill>
                  <a:srgbClr val="002060"/>
                </a:solidFill>
              </a:rPr>
              <a:t>Ing. Michal Stoklasa, Ph.D.</a:t>
            </a:r>
          </a:p>
          <a:p>
            <a:endParaRPr lang="cs-CZ" sz="2000" dirty="0">
              <a:solidFill>
                <a:srgbClr val="002060"/>
              </a:solidFill>
            </a:endParaRPr>
          </a:p>
          <a:p>
            <a:endParaRPr lang="cs-CZ" sz="2000" dirty="0">
              <a:solidFill>
                <a:srgbClr val="002060"/>
              </a:solidFill>
            </a:endParaRPr>
          </a:p>
          <a:p>
            <a:pPr marL="0" indent="0">
              <a:buNone/>
            </a:pPr>
            <a:endParaRPr lang="cs-CZ" sz="2000" dirty="0">
              <a:solidFill>
                <a:srgbClr val="002060"/>
              </a:solidFill>
            </a:endParaRPr>
          </a:p>
          <a:p>
            <a:r>
              <a:rPr lang="cs-CZ" sz="2000" dirty="0">
                <a:solidFill>
                  <a:srgbClr val="002060"/>
                </a:solidFill>
              </a:rPr>
              <a:t>Ing. Daniel Kvíčala, Ph.D.</a:t>
            </a:r>
          </a:p>
          <a:p>
            <a:pPr marL="0" indent="0">
              <a:buNone/>
            </a:pPr>
            <a:r>
              <a:rPr lang="cs-CZ" sz="2000" dirty="0">
                <a:solidFill>
                  <a:srgbClr val="002060"/>
                </a:solidFill>
              </a:rPr>
              <a:t>	(</a:t>
            </a:r>
            <a:r>
              <a:rPr lang="cs-CZ" sz="2000" dirty="0">
                <a:solidFill>
                  <a:srgbClr val="002060"/>
                </a:solidFill>
                <a:hlinkClick r:id="rId3"/>
              </a:rPr>
              <a:t>Dva mluvčí</a:t>
            </a:r>
            <a:r>
              <a:rPr lang="cs-CZ" sz="2000" dirty="0">
                <a:solidFill>
                  <a:srgbClr val="002060"/>
                </a:solidFill>
              </a:rPr>
              <a:t>)</a:t>
            </a:r>
          </a:p>
          <a:p>
            <a:endParaRPr lang="cs-CZ" sz="2000" dirty="0">
              <a:solidFill>
                <a:srgbClr val="002060"/>
              </a:solidFill>
            </a:endParaRPr>
          </a:p>
          <a:p>
            <a:endParaRPr lang="cs-CZ" sz="2000" dirty="0">
              <a:solidFill>
                <a:srgbClr val="002060"/>
              </a:solidFill>
            </a:endParaRPr>
          </a:p>
          <a:p>
            <a:r>
              <a:rPr lang="cs-CZ" sz="2000" dirty="0">
                <a:solidFill>
                  <a:srgbClr val="002060"/>
                </a:solidFill>
              </a:rPr>
              <a:t>Ing. Veronika Kopřivová, Ph.D.</a:t>
            </a:r>
          </a:p>
        </p:txBody>
      </p:sp>
      <p:sp>
        <p:nvSpPr>
          <p:cNvPr id="6" name="Nadpis 5"/>
          <p:cNvSpPr>
            <a:spLocks noGrp="1"/>
          </p:cNvSpPr>
          <p:nvPr>
            <p:ph type="title"/>
          </p:nvPr>
        </p:nvSpPr>
        <p:spPr>
          <a:xfrm>
            <a:off x="179512" y="195486"/>
            <a:ext cx="3888432" cy="507703"/>
          </a:xfrm>
        </p:spPr>
        <p:txBody>
          <a:bodyPr/>
          <a:lstStyle/>
          <a:p>
            <a:r>
              <a:rPr lang="cs-CZ" dirty="0"/>
              <a:t>Kdo jsme</a:t>
            </a:r>
          </a:p>
        </p:txBody>
      </p:sp>
      <p:sp>
        <p:nvSpPr>
          <p:cNvPr id="8" name="Obdélník 7"/>
          <p:cNvSpPr/>
          <p:nvPr/>
        </p:nvSpPr>
        <p:spPr>
          <a:xfrm>
            <a:off x="179512" y="4714041"/>
            <a:ext cx="878497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2153" y="1049184"/>
            <a:ext cx="3464059" cy="2387188"/>
          </a:xfrm>
          <a:prstGeom prst="rect">
            <a:avLst/>
          </a:prstGeom>
        </p:spPr>
      </p:pic>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3996" y="755491"/>
            <a:ext cx="1152000" cy="1383695"/>
          </a:xfrm>
          <a:prstGeom prst="rect">
            <a:avLst/>
          </a:prstGeom>
        </p:spPr>
      </p:pic>
      <p:pic>
        <p:nvPicPr>
          <p:cNvPr id="10" name="Obrázek 9">
            <a:extLst>
              <a:ext uri="{FF2B5EF4-FFF2-40B4-BE49-F238E27FC236}">
                <a16:creationId xmlns:a16="http://schemas.microsoft.com/office/drawing/2014/main" id="{7487E9A9-C9D5-5922-EB24-B72FB7E72BA0}"/>
              </a:ext>
            </a:extLst>
          </p:cNvPr>
          <p:cNvPicPr>
            <a:picLocks noChangeAspect="1"/>
          </p:cNvPicPr>
          <p:nvPr/>
        </p:nvPicPr>
        <p:blipFill>
          <a:blip r:embed="rId6"/>
          <a:stretch>
            <a:fillRect/>
          </a:stretch>
        </p:blipFill>
        <p:spPr>
          <a:xfrm>
            <a:off x="3859366" y="2242778"/>
            <a:ext cx="1323534" cy="1383695"/>
          </a:xfrm>
          <a:prstGeom prst="rect">
            <a:avLst/>
          </a:prstGeom>
        </p:spPr>
      </p:pic>
      <p:pic>
        <p:nvPicPr>
          <p:cNvPr id="11" name="Obrázek 10" descr="Obsah obrázku Lidská tvář, úsměv, osoba, oblečení&#10;&#10;Popis byl vytvořen automaticky">
            <a:extLst>
              <a:ext uri="{FF2B5EF4-FFF2-40B4-BE49-F238E27FC236}">
                <a16:creationId xmlns:a16="http://schemas.microsoft.com/office/drawing/2014/main" id="{618EBCA1-47B3-BA0E-B3F1-97DB17296B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0361" y="3665591"/>
            <a:ext cx="1152000" cy="1398340"/>
          </a:xfrm>
          <a:prstGeom prst="rect">
            <a:avLst/>
          </a:prstGeom>
        </p:spPr>
      </p:pic>
    </p:spTree>
    <p:extLst>
      <p:ext uri="{BB962C8B-B14F-4D97-AF65-F5344CB8AC3E}">
        <p14:creationId xmlns:p14="http://schemas.microsoft.com/office/powerpoint/2010/main" val="2361742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rPr>
              <a:t>Vize a mise firmy.</a:t>
            </a:r>
          </a:p>
          <a:p>
            <a:r>
              <a:rPr lang="cs-CZ" sz="2000" dirty="0">
                <a:solidFill>
                  <a:srgbClr val="002060"/>
                </a:solidFill>
              </a:rPr>
              <a:t>Analýza prostředí.</a:t>
            </a:r>
          </a:p>
          <a:p>
            <a:r>
              <a:rPr lang="cs-CZ" sz="2000" dirty="0">
                <a:solidFill>
                  <a:srgbClr val="002060"/>
                </a:solidFill>
              </a:rPr>
              <a:t>Strategické cíle. </a:t>
            </a:r>
          </a:p>
          <a:p>
            <a:r>
              <a:rPr lang="cs-CZ" sz="2000" dirty="0">
                <a:solidFill>
                  <a:srgbClr val="002060"/>
                </a:solidFill>
              </a:rPr>
              <a:t>Formulace strategie – generování strategie, analýza alternativ, výběr optimální strategie. </a:t>
            </a:r>
          </a:p>
          <a:p>
            <a:r>
              <a:rPr lang="cs-CZ" sz="2000" dirty="0">
                <a:solidFill>
                  <a:srgbClr val="002060"/>
                </a:solidFill>
              </a:rPr>
              <a:t>Implementace strategie.</a:t>
            </a:r>
          </a:p>
          <a:p>
            <a:r>
              <a:rPr lang="cs-CZ" sz="2000" dirty="0">
                <a:solidFill>
                  <a:srgbClr val="002060"/>
                </a:solidFill>
              </a:rPr>
              <a:t>Hodnocení a kontrola. </a:t>
            </a:r>
          </a:p>
        </p:txBody>
      </p:sp>
      <p:sp>
        <p:nvSpPr>
          <p:cNvPr id="6" name="Nadpis 5"/>
          <p:cNvSpPr>
            <a:spLocks noGrp="1"/>
          </p:cNvSpPr>
          <p:nvPr>
            <p:ph type="title"/>
          </p:nvPr>
        </p:nvSpPr>
        <p:spPr>
          <a:xfrm>
            <a:off x="179512" y="195486"/>
            <a:ext cx="3888432" cy="507703"/>
          </a:xfrm>
        </p:spPr>
        <p:txBody>
          <a:bodyPr/>
          <a:lstStyle/>
          <a:p>
            <a:r>
              <a:rPr lang="cs-CZ" dirty="0"/>
              <a:t>Proces strategického řízení</a:t>
            </a:r>
          </a:p>
        </p:txBody>
      </p:sp>
    </p:spTree>
    <p:extLst>
      <p:ext uri="{BB962C8B-B14F-4D97-AF65-F5344CB8AC3E}">
        <p14:creationId xmlns:p14="http://schemas.microsoft.com/office/powerpoint/2010/main" val="3461287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251520" y="195486"/>
            <a:ext cx="6912768" cy="507703"/>
          </a:xfrm>
        </p:spPr>
        <p:txBody>
          <a:bodyPr/>
          <a:lstStyle/>
          <a:p>
            <a:r>
              <a:rPr lang="cs-CZ" dirty="0"/>
              <a:t>STP proces – další kámen úrazu našich studentů</a:t>
            </a:r>
          </a:p>
        </p:txBody>
      </p:sp>
      <p:sp>
        <p:nvSpPr>
          <p:cNvPr id="7" name="Nadpis 2"/>
          <p:cNvSpPr txBox="1">
            <a:spLocks/>
          </p:cNvSpPr>
          <p:nvPr/>
        </p:nvSpPr>
        <p:spPr>
          <a:xfrm>
            <a:off x="899592" y="915566"/>
            <a:ext cx="2496737" cy="704838"/>
          </a:xfrm>
          <a:prstGeom prst="rect">
            <a:avLst/>
          </a:prstGeom>
          <a:noFill/>
          <a:ln>
            <a:noFill/>
          </a:ln>
        </p:spPr>
        <p:txBody>
          <a:bodyPr anchor="t">
            <a:norm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r>
              <a:rPr lang="cs-CZ" b="1" dirty="0" err="1">
                <a:solidFill>
                  <a:srgbClr val="002060"/>
                </a:solidFill>
              </a:rPr>
              <a:t>Segmenting</a:t>
            </a:r>
            <a:endParaRPr lang="cs-CZ" b="1" dirty="0">
              <a:solidFill>
                <a:srgbClr val="002060"/>
              </a:solidFill>
            </a:endParaRPr>
          </a:p>
        </p:txBody>
      </p:sp>
      <p:pic>
        <p:nvPicPr>
          <p:cNvPr id="8" name="Picture 3" descr="C:\Users\Libor\Desktop\segmentation.jpg"/>
          <p:cNvPicPr>
            <a:picLocks noChangeAspect="1" noChangeArrowheads="1"/>
          </p:cNvPicPr>
          <p:nvPr/>
        </p:nvPicPr>
        <p:blipFill>
          <a:blip r:embed="rId2"/>
          <a:srcRect/>
          <a:stretch>
            <a:fillRect/>
          </a:stretch>
        </p:blipFill>
        <p:spPr bwMode="auto">
          <a:xfrm>
            <a:off x="1371071" y="1602048"/>
            <a:ext cx="1553777" cy="1553777"/>
          </a:xfrm>
          <a:prstGeom prst="rect">
            <a:avLst/>
          </a:prstGeom>
          <a:noFill/>
        </p:spPr>
      </p:pic>
      <p:sp>
        <p:nvSpPr>
          <p:cNvPr id="9" name="Šipka doprava 8"/>
          <p:cNvSpPr/>
          <p:nvPr/>
        </p:nvSpPr>
        <p:spPr>
          <a:xfrm>
            <a:off x="3416468" y="1530829"/>
            <a:ext cx="1178727"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1" name="Nadpis 2"/>
          <p:cNvSpPr txBox="1">
            <a:spLocks/>
          </p:cNvSpPr>
          <p:nvPr/>
        </p:nvSpPr>
        <p:spPr>
          <a:xfrm>
            <a:off x="4813103" y="657236"/>
            <a:ext cx="1982405" cy="704838"/>
          </a:xfrm>
          <a:prstGeom prst="rect">
            <a:avLst/>
          </a:prstGeom>
        </p:spPr>
        <p:txBody>
          <a:bodyPr vert="horz" rtlCol="0" anchor="ctr">
            <a:normAutofit/>
            <a:scene3d>
              <a:camera prst="orthographicFront"/>
              <a:lightRig rig="soft" dir="t"/>
            </a:scene3d>
            <a:sp3d prstMaterial="softEdge">
              <a:bevelT w="25400" h="25400"/>
            </a:sp3d>
          </a:bodyPr>
          <a:lstStyle/>
          <a:p>
            <a:pPr defTabSz="685800" fontAlgn="base">
              <a:spcBef>
                <a:spcPct val="0"/>
              </a:spcBef>
              <a:spcAft>
                <a:spcPct val="0"/>
              </a:spcAft>
              <a:defRPr/>
            </a:pPr>
            <a:r>
              <a:rPr lang="cs-CZ" sz="2400" b="1" dirty="0" err="1">
                <a:solidFill>
                  <a:srgbClr val="002060"/>
                </a:solidFill>
                <a:ea typeface="+mj-ea"/>
                <a:cs typeface="+mj-cs"/>
              </a:rPr>
              <a:t>Targeting</a:t>
            </a:r>
            <a:endParaRPr lang="cs-CZ" sz="2400" b="1" dirty="0">
              <a:solidFill>
                <a:srgbClr val="002060"/>
              </a:solidFill>
              <a:ea typeface="+mj-ea"/>
              <a:cs typeface="+mj-cs"/>
            </a:endParaRPr>
          </a:p>
        </p:txBody>
      </p:sp>
      <p:graphicFrame>
        <p:nvGraphicFramePr>
          <p:cNvPr id="12" name="Graf 11"/>
          <p:cNvGraphicFramePr/>
          <p:nvPr>
            <p:extLst>
              <p:ext uri="{D42A27DB-BD31-4B8C-83A1-F6EECF244321}">
                <p14:modId xmlns:p14="http://schemas.microsoft.com/office/powerpoint/2010/main" val="3664448579"/>
              </p:ext>
            </p:extLst>
          </p:nvPr>
        </p:nvGraphicFramePr>
        <p:xfrm>
          <a:off x="5268521" y="1203598"/>
          <a:ext cx="2464611" cy="1796780"/>
        </p:xfrm>
        <a:graphic>
          <a:graphicData uri="http://schemas.openxmlformats.org/drawingml/2006/chart">
            <c:chart xmlns:c="http://schemas.openxmlformats.org/drawingml/2006/chart" xmlns:r="http://schemas.openxmlformats.org/officeDocument/2006/relationships" r:id="rId3"/>
          </a:graphicData>
        </a:graphic>
      </p:graphicFrame>
      <p:sp>
        <p:nvSpPr>
          <p:cNvPr id="13" name="Šipka dolů 12"/>
          <p:cNvSpPr/>
          <p:nvPr/>
        </p:nvSpPr>
        <p:spPr>
          <a:xfrm rot="2251551">
            <a:off x="5776557" y="3186900"/>
            <a:ext cx="375050" cy="8036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pic>
        <p:nvPicPr>
          <p:cNvPr id="14" name="Picture 2" descr="C:\Users\Libor\Desktop\Brand-Positioning-021.jpg"/>
          <p:cNvPicPr>
            <a:picLocks noChangeAspect="1" noChangeArrowheads="1"/>
          </p:cNvPicPr>
          <p:nvPr/>
        </p:nvPicPr>
        <p:blipFill>
          <a:blip r:embed="rId4"/>
          <a:srcRect/>
          <a:stretch>
            <a:fillRect/>
          </a:stretch>
        </p:blipFill>
        <p:spPr bwMode="auto">
          <a:xfrm>
            <a:off x="3228379" y="2787097"/>
            <a:ext cx="1930325" cy="1814505"/>
          </a:xfrm>
          <a:prstGeom prst="rect">
            <a:avLst/>
          </a:prstGeom>
          <a:noFill/>
        </p:spPr>
      </p:pic>
      <p:sp>
        <p:nvSpPr>
          <p:cNvPr id="15" name="Nadpis 2"/>
          <p:cNvSpPr txBox="1">
            <a:spLocks/>
          </p:cNvSpPr>
          <p:nvPr/>
        </p:nvSpPr>
        <p:spPr>
          <a:xfrm>
            <a:off x="3118562" y="2273464"/>
            <a:ext cx="2496737" cy="704838"/>
          </a:xfrm>
          <a:prstGeom prst="rect">
            <a:avLst/>
          </a:prstGeom>
        </p:spPr>
        <p:txBody>
          <a:bodyPr vert="horz" rtlCol="0" anchor="ctr">
            <a:normAutofit/>
            <a:scene3d>
              <a:camera prst="orthographicFront"/>
              <a:lightRig rig="soft" dir="t"/>
            </a:scene3d>
            <a:sp3d prstMaterial="softEdge">
              <a:bevelT w="25400" h="25400"/>
            </a:sp3d>
          </a:bodyPr>
          <a:lstStyle/>
          <a:p>
            <a:pPr defTabSz="685800" fontAlgn="base">
              <a:spcBef>
                <a:spcPct val="0"/>
              </a:spcBef>
              <a:spcAft>
                <a:spcPct val="0"/>
              </a:spcAft>
              <a:defRPr/>
            </a:pPr>
            <a:r>
              <a:rPr lang="cs-CZ" sz="2625" b="1" dirty="0" err="1">
                <a:solidFill>
                  <a:schemeClr val="tx2"/>
                </a:solidFill>
                <a:effectLst>
                  <a:outerShdw blurRad="38100" dist="38100" dir="2700000" algn="tl">
                    <a:srgbClr val="000000">
                      <a:alpha val="43137"/>
                    </a:srgbClr>
                  </a:outerShdw>
                </a:effectLst>
                <a:latin typeface="+mj-lt"/>
                <a:ea typeface="+mj-ea"/>
                <a:cs typeface="+mj-cs"/>
              </a:rPr>
              <a:t>Positioning</a:t>
            </a:r>
            <a:endParaRPr lang="cs-CZ" sz="2625" b="1" dirty="0">
              <a:solidFill>
                <a:schemeClr val="tx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320992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5544616" cy="507703"/>
          </a:xfrm>
        </p:spPr>
        <p:txBody>
          <a:bodyPr/>
          <a:lstStyle/>
          <a:p>
            <a:r>
              <a:rPr lang="cs-CZ" dirty="0"/>
              <a:t>Makro a mikro marketingové prostředí</a:t>
            </a:r>
          </a:p>
        </p:txBody>
      </p:sp>
      <p:pic>
        <p:nvPicPr>
          <p:cNvPr id="4" name="Zástupný symbol pro obsah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475656" y="651533"/>
            <a:ext cx="5976663" cy="3891781"/>
          </a:xfrm>
        </p:spPr>
      </p:pic>
      <p:pic>
        <p:nvPicPr>
          <p:cNvPr id="5" name="Zástupný symbol pro obsah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798238"/>
            <a:ext cx="5616624" cy="3657337"/>
          </a:xfrm>
          <a:prstGeom prst="rect">
            <a:avLst/>
          </a:prstGeom>
        </p:spPr>
      </p:pic>
    </p:spTree>
    <p:extLst>
      <p:ext uri="{BB962C8B-B14F-4D97-AF65-F5344CB8AC3E}">
        <p14:creationId xmlns:p14="http://schemas.microsoft.com/office/powerpoint/2010/main" val="3853775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31540" y="987574"/>
            <a:ext cx="8280920" cy="3024336"/>
          </a:xfrm>
          <a:prstGeom prst="rect">
            <a:avLst/>
          </a:prstGeom>
        </p:spPr>
        <p:txBody>
          <a:bodyPr>
            <a:noAutofit/>
          </a:bodyPr>
          <a:lstStyle/>
          <a:p>
            <a:r>
              <a:rPr lang="cs-CZ" sz="2000" b="1" dirty="0">
                <a:solidFill>
                  <a:srgbClr val="002060"/>
                </a:solidFill>
              </a:rPr>
              <a:t>Demografické</a:t>
            </a:r>
            <a:r>
              <a:rPr lang="cs-CZ" sz="2000" dirty="0">
                <a:solidFill>
                  <a:srgbClr val="002060"/>
                </a:solidFill>
              </a:rPr>
              <a:t> – stárnutí, migrace zpět z měst, pokles porodnosti, </a:t>
            </a:r>
            <a:r>
              <a:rPr lang="cs-CZ" sz="2000" dirty="0" err="1">
                <a:solidFill>
                  <a:srgbClr val="002060"/>
                </a:solidFill>
              </a:rPr>
              <a:t>singles</a:t>
            </a:r>
            <a:r>
              <a:rPr lang="cs-CZ" sz="2000" dirty="0">
                <a:solidFill>
                  <a:srgbClr val="002060"/>
                </a:solidFill>
              </a:rPr>
              <a:t>, charakter rodin a domácností, rasová a národní struktura.</a:t>
            </a:r>
          </a:p>
          <a:p>
            <a:r>
              <a:rPr lang="cs-CZ" sz="2000" b="1" dirty="0">
                <a:solidFill>
                  <a:srgbClr val="002060"/>
                </a:solidFill>
              </a:rPr>
              <a:t>Ekonomické</a:t>
            </a:r>
            <a:r>
              <a:rPr lang="cs-CZ" sz="2000" dirty="0">
                <a:solidFill>
                  <a:srgbClr val="002060"/>
                </a:solidFill>
              </a:rPr>
              <a:t> – ne/zaměstnanost, rostoucí disponibilní důchod, daňová politika, měnový kurz.</a:t>
            </a:r>
          </a:p>
          <a:p>
            <a:r>
              <a:rPr lang="cs-CZ" sz="2000" b="1" dirty="0">
                <a:solidFill>
                  <a:srgbClr val="002060"/>
                </a:solidFill>
              </a:rPr>
              <a:t>Legislativní a politické </a:t>
            </a:r>
            <a:r>
              <a:rPr lang="cs-CZ" sz="2000" dirty="0">
                <a:solidFill>
                  <a:srgbClr val="002060"/>
                </a:solidFill>
              </a:rPr>
              <a:t>– nestabilita, EU právo.</a:t>
            </a:r>
          </a:p>
          <a:p>
            <a:r>
              <a:rPr lang="cs-CZ" sz="2000" b="1" dirty="0">
                <a:solidFill>
                  <a:srgbClr val="002060"/>
                </a:solidFill>
              </a:rPr>
              <a:t>Přírodní</a:t>
            </a:r>
            <a:r>
              <a:rPr lang="cs-CZ" sz="2000" dirty="0">
                <a:solidFill>
                  <a:srgbClr val="002060"/>
                </a:solidFill>
              </a:rPr>
              <a:t> – ekologie, ceny energií, klimatické změny.</a:t>
            </a:r>
          </a:p>
          <a:p>
            <a:r>
              <a:rPr lang="cs-CZ" sz="2000" b="1" dirty="0">
                <a:solidFill>
                  <a:srgbClr val="002060"/>
                </a:solidFill>
              </a:rPr>
              <a:t>Technologie</a:t>
            </a:r>
            <a:r>
              <a:rPr lang="cs-CZ" sz="2000" dirty="0">
                <a:solidFill>
                  <a:srgbClr val="002060"/>
                </a:solidFill>
              </a:rPr>
              <a:t> – digitalizace, online nakupování, AI, zkracování cyklu, inovace.</a:t>
            </a:r>
          </a:p>
          <a:p>
            <a:r>
              <a:rPr lang="cs-CZ" sz="2000" b="1" dirty="0">
                <a:solidFill>
                  <a:srgbClr val="002060"/>
                </a:solidFill>
              </a:rPr>
              <a:t>Socio-kulturní </a:t>
            </a:r>
            <a:r>
              <a:rPr lang="cs-CZ" sz="2000" dirty="0">
                <a:solidFill>
                  <a:srgbClr val="002060"/>
                </a:solidFill>
              </a:rPr>
              <a:t>– žijeme online, univerzální globální zvyky, sociální komunity, život na dluh, bio životní styl, zdraví a krása, emancipace žen, terorismus, vzdělání.</a:t>
            </a:r>
          </a:p>
        </p:txBody>
      </p:sp>
      <p:sp>
        <p:nvSpPr>
          <p:cNvPr id="6" name="Nadpis 5"/>
          <p:cNvSpPr>
            <a:spLocks noGrp="1"/>
          </p:cNvSpPr>
          <p:nvPr>
            <p:ph type="title"/>
          </p:nvPr>
        </p:nvSpPr>
        <p:spPr>
          <a:xfrm>
            <a:off x="179512" y="195486"/>
            <a:ext cx="4536504" cy="507703"/>
          </a:xfrm>
        </p:spPr>
        <p:txBody>
          <a:bodyPr/>
          <a:lstStyle/>
          <a:p>
            <a:r>
              <a:rPr lang="cs-CZ" dirty="0"/>
              <a:t>Trendy v makro prostředí (PEST)</a:t>
            </a:r>
          </a:p>
        </p:txBody>
      </p:sp>
    </p:spTree>
    <p:extLst>
      <p:ext uri="{BB962C8B-B14F-4D97-AF65-F5344CB8AC3E}">
        <p14:creationId xmlns:p14="http://schemas.microsoft.com/office/powerpoint/2010/main" val="1982086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8280920" cy="3024336"/>
          </a:xfrm>
          <a:prstGeom prst="rect">
            <a:avLst/>
          </a:prstGeom>
        </p:spPr>
        <p:txBody>
          <a:bodyPr>
            <a:noAutofit/>
          </a:bodyPr>
          <a:lstStyle/>
          <a:p>
            <a:r>
              <a:rPr lang="cs-CZ" sz="2000" dirty="0">
                <a:solidFill>
                  <a:srgbClr val="002060"/>
                </a:solidFill>
              </a:rPr>
              <a:t>Přístup na internet – v roce 2000 cca 361 mil. lidí, v roce 2014 cca 3 mld., dnes cca 5 mld., v Evropě skoro 90 %. </a:t>
            </a:r>
          </a:p>
          <a:p>
            <a:r>
              <a:rPr lang="cs-CZ" sz="2000" dirty="0">
                <a:solidFill>
                  <a:srgbClr val="002060"/>
                </a:solidFill>
              </a:rPr>
              <a:t>Na internetu strávíme průměrně přes 2500 minut měsíčně - </a:t>
            </a:r>
            <a:r>
              <a:rPr lang="cs-CZ" sz="2000" b="1" dirty="0">
                <a:solidFill>
                  <a:srgbClr val="002060"/>
                </a:solidFill>
              </a:rPr>
              <a:t>extrémy</a:t>
            </a:r>
            <a:r>
              <a:rPr lang="cs-CZ" sz="2000" dirty="0">
                <a:solidFill>
                  <a:srgbClr val="002060"/>
                </a:solidFill>
              </a:rPr>
              <a:t>. </a:t>
            </a:r>
          </a:p>
          <a:p>
            <a:r>
              <a:rPr lang="cs-CZ" sz="2000" dirty="0">
                <a:solidFill>
                  <a:srgbClr val="002060"/>
                </a:solidFill>
              </a:rPr>
              <a:t>Na internetu nakupujeme (v roce 2023 v ČR obchod přes 223 mld. Kč.).</a:t>
            </a:r>
          </a:p>
          <a:p>
            <a:r>
              <a:rPr lang="cs-CZ" sz="2000" dirty="0">
                <a:solidFill>
                  <a:srgbClr val="002060"/>
                </a:solidFill>
              </a:rPr>
              <a:t>Sledujeme videa na YT, </a:t>
            </a:r>
            <a:r>
              <a:rPr lang="cs-CZ" sz="2000" dirty="0" err="1">
                <a:solidFill>
                  <a:srgbClr val="002060"/>
                </a:solidFill>
              </a:rPr>
              <a:t>Netflix</a:t>
            </a:r>
            <a:r>
              <a:rPr lang="cs-CZ" sz="2000" dirty="0">
                <a:solidFill>
                  <a:srgbClr val="002060"/>
                </a:solidFill>
              </a:rPr>
              <a:t>. Jsme na sociálních sítích. </a:t>
            </a:r>
          </a:p>
          <a:p>
            <a:r>
              <a:rPr lang="cs-CZ" sz="2000" dirty="0">
                <a:solidFill>
                  <a:srgbClr val="002060"/>
                </a:solidFill>
              </a:rPr>
              <a:t>Sledujeme weby, kde máme rádi obsah, interaktivitu, dostupnou péči.</a:t>
            </a:r>
          </a:p>
          <a:p>
            <a:r>
              <a:rPr lang="cs-CZ" sz="2000" dirty="0">
                <a:solidFill>
                  <a:srgbClr val="002060"/>
                </a:solidFill>
              </a:rPr>
              <a:t>Díky působení online podstatně lépe poznáme své zákazníky. </a:t>
            </a:r>
          </a:p>
          <a:p>
            <a:endParaRPr lang="cs-CZ" sz="2000" dirty="0">
              <a:solidFill>
                <a:srgbClr val="002060"/>
              </a:solidFill>
            </a:endParaRPr>
          </a:p>
          <a:p>
            <a:r>
              <a:rPr lang="cs-CZ" sz="2800" dirty="0">
                <a:solidFill>
                  <a:srgbClr val="FF0000"/>
                </a:solidFill>
              </a:rPr>
              <a:t>Zapomeňte na svůj názor na chování lidí na internetu. Podívejme se na </a:t>
            </a:r>
            <a:r>
              <a:rPr lang="cs-CZ" sz="2800" dirty="0">
                <a:solidFill>
                  <a:srgbClr val="FF0000"/>
                </a:solidFill>
                <a:hlinkClick r:id="rId3"/>
              </a:rPr>
              <a:t>data</a:t>
            </a:r>
            <a:r>
              <a:rPr lang="cs-CZ" sz="2800" dirty="0">
                <a:solidFill>
                  <a:srgbClr val="FF0000"/>
                </a:solidFill>
              </a:rPr>
              <a:t>.</a:t>
            </a:r>
          </a:p>
          <a:p>
            <a:endParaRPr lang="cs-CZ" sz="2000" dirty="0">
              <a:solidFill>
                <a:srgbClr val="002060"/>
              </a:solidFill>
            </a:endParaRPr>
          </a:p>
        </p:txBody>
      </p:sp>
      <p:sp>
        <p:nvSpPr>
          <p:cNvPr id="6" name="Nadpis 5"/>
          <p:cNvSpPr>
            <a:spLocks noGrp="1"/>
          </p:cNvSpPr>
          <p:nvPr>
            <p:ph type="title"/>
          </p:nvPr>
        </p:nvSpPr>
        <p:spPr>
          <a:xfrm>
            <a:off x="179512" y="195486"/>
            <a:ext cx="4968552" cy="507703"/>
          </a:xfrm>
        </p:spPr>
        <p:txBody>
          <a:bodyPr/>
          <a:lstStyle/>
          <a:p>
            <a:r>
              <a:rPr lang="cs-CZ" dirty="0"/>
              <a:t>Svět se digitalizuje</a:t>
            </a:r>
          </a:p>
        </p:txBody>
      </p:sp>
    </p:spTree>
    <p:extLst>
      <p:ext uri="{BB962C8B-B14F-4D97-AF65-F5344CB8AC3E}">
        <p14:creationId xmlns:p14="http://schemas.microsoft.com/office/powerpoint/2010/main" val="4144516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7128792" cy="507703"/>
          </a:xfrm>
        </p:spPr>
        <p:txBody>
          <a:bodyPr/>
          <a:lstStyle/>
          <a:p>
            <a:r>
              <a:rPr lang="cs-CZ" dirty="0"/>
              <a:t>Co se děje každou minutu na internetu v roce 2021?</a:t>
            </a:r>
          </a:p>
        </p:txBody>
      </p:sp>
      <p:pic>
        <p:nvPicPr>
          <p:cNvPr id="3" name="Obrázek 2">
            <a:extLst>
              <a:ext uri="{FF2B5EF4-FFF2-40B4-BE49-F238E27FC236}">
                <a16:creationId xmlns:a16="http://schemas.microsoft.com/office/drawing/2014/main" id="{E5A0DB15-616F-1419-82B0-E2E4781109EF}"/>
              </a:ext>
            </a:extLst>
          </p:cNvPr>
          <p:cNvPicPr>
            <a:picLocks noChangeAspect="1"/>
          </p:cNvPicPr>
          <p:nvPr/>
        </p:nvPicPr>
        <p:blipFill>
          <a:blip r:embed="rId3"/>
          <a:stretch>
            <a:fillRect/>
          </a:stretch>
        </p:blipFill>
        <p:spPr>
          <a:xfrm>
            <a:off x="1331640" y="843558"/>
            <a:ext cx="5700324" cy="3795886"/>
          </a:xfrm>
          <a:prstGeom prst="rect">
            <a:avLst/>
          </a:prstGeom>
        </p:spPr>
      </p:pic>
    </p:spTree>
    <p:extLst>
      <p:ext uri="{BB962C8B-B14F-4D97-AF65-F5344CB8AC3E}">
        <p14:creationId xmlns:p14="http://schemas.microsoft.com/office/powerpoint/2010/main" val="3612597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167753" y="771550"/>
            <a:ext cx="3381730" cy="1872208"/>
          </a:xfrm>
          <a:prstGeom prst="rect">
            <a:avLst/>
          </a:prstGeom>
        </p:spPr>
        <p:txBody>
          <a:bodyPr>
            <a:noAutofit/>
          </a:bodyPr>
          <a:lstStyle/>
          <a:p>
            <a:pPr fontAlgn="base"/>
            <a:r>
              <a:rPr lang="cs-CZ" sz="1800" dirty="0">
                <a:solidFill>
                  <a:srgbClr val="002060"/>
                </a:solidFill>
              </a:rPr>
              <a:t>Perfektní </a:t>
            </a:r>
            <a:r>
              <a:rPr lang="cs-CZ" sz="1800" dirty="0">
                <a:solidFill>
                  <a:srgbClr val="002060"/>
                </a:solidFill>
                <a:hlinkClick r:id="rId3"/>
              </a:rPr>
              <a:t>statistiky</a:t>
            </a:r>
            <a:r>
              <a:rPr lang="cs-CZ" sz="1800" dirty="0">
                <a:solidFill>
                  <a:srgbClr val="002060"/>
                </a:solidFill>
              </a:rPr>
              <a:t> o </a:t>
            </a:r>
            <a:r>
              <a:rPr lang="cs-CZ" sz="1800" dirty="0" err="1">
                <a:solidFill>
                  <a:srgbClr val="002060"/>
                </a:solidFill>
              </a:rPr>
              <a:t>soušlech</a:t>
            </a:r>
            <a:r>
              <a:rPr lang="cs-CZ" sz="1800" dirty="0">
                <a:solidFill>
                  <a:srgbClr val="002060"/>
                </a:solidFill>
              </a:rPr>
              <a:t>.</a:t>
            </a:r>
          </a:p>
          <a:p>
            <a:pPr fontAlgn="base"/>
            <a:r>
              <a:rPr lang="cs-CZ" sz="1800" dirty="0">
                <a:solidFill>
                  <a:srgbClr val="002060"/>
                </a:solidFill>
              </a:rPr>
              <a:t>Celková populace v roce 2017 je </a:t>
            </a:r>
            <a:r>
              <a:rPr lang="cs-CZ" sz="1800" dirty="0">
                <a:solidFill>
                  <a:srgbClr val="FF0000"/>
                </a:solidFill>
              </a:rPr>
              <a:t>7,4</a:t>
            </a:r>
            <a:r>
              <a:rPr lang="cs-CZ" sz="1800" dirty="0">
                <a:solidFill>
                  <a:srgbClr val="002060"/>
                </a:solidFill>
              </a:rPr>
              <a:t>76 mld. lidí, z toho </a:t>
            </a:r>
            <a:r>
              <a:rPr lang="cs-CZ" sz="1800" dirty="0">
                <a:solidFill>
                  <a:srgbClr val="FF0000"/>
                </a:solidFill>
              </a:rPr>
              <a:t>3,7</a:t>
            </a:r>
            <a:r>
              <a:rPr lang="cs-CZ" sz="1800" dirty="0">
                <a:solidFill>
                  <a:srgbClr val="002060"/>
                </a:solidFill>
              </a:rPr>
              <a:t>7 mld. má přístup k internetu (50%), </a:t>
            </a:r>
            <a:r>
              <a:rPr lang="cs-CZ" sz="1800" dirty="0">
                <a:solidFill>
                  <a:srgbClr val="FF0000"/>
                </a:solidFill>
              </a:rPr>
              <a:t>2,8</a:t>
            </a:r>
            <a:r>
              <a:rPr lang="cs-CZ" sz="1800" dirty="0">
                <a:solidFill>
                  <a:srgbClr val="002060"/>
                </a:solidFill>
              </a:rPr>
              <a:t> mld. je na sociálních sítích (37%), </a:t>
            </a:r>
            <a:r>
              <a:rPr lang="cs-CZ" sz="1800" dirty="0">
                <a:solidFill>
                  <a:srgbClr val="FF0000"/>
                </a:solidFill>
              </a:rPr>
              <a:t>4,2</a:t>
            </a:r>
            <a:r>
              <a:rPr lang="cs-CZ" sz="1800" dirty="0">
                <a:solidFill>
                  <a:srgbClr val="002060"/>
                </a:solidFill>
              </a:rPr>
              <a:t> mld. má mobilní telefon (66%), </a:t>
            </a:r>
            <a:r>
              <a:rPr lang="cs-CZ" sz="1800" dirty="0">
                <a:solidFill>
                  <a:srgbClr val="FF0000"/>
                </a:solidFill>
              </a:rPr>
              <a:t>2,5</a:t>
            </a:r>
            <a:r>
              <a:rPr lang="cs-CZ" sz="1800" dirty="0">
                <a:solidFill>
                  <a:srgbClr val="002060"/>
                </a:solidFill>
              </a:rPr>
              <a:t>6 mld. používá sociální sítě na mobilu (34%), </a:t>
            </a:r>
            <a:r>
              <a:rPr lang="cs-CZ" sz="1800" dirty="0">
                <a:solidFill>
                  <a:srgbClr val="FF0000"/>
                </a:solidFill>
              </a:rPr>
              <a:t>1,6</a:t>
            </a:r>
            <a:r>
              <a:rPr lang="cs-CZ" sz="1800" dirty="0">
                <a:solidFill>
                  <a:srgbClr val="002060"/>
                </a:solidFill>
              </a:rPr>
              <a:t>1 mld. nakupuje online (22%). Neustálý růst.</a:t>
            </a:r>
          </a:p>
          <a:p>
            <a:pPr fontAlgn="base"/>
            <a:r>
              <a:rPr lang="cs-CZ" sz="1800" b="1" dirty="0">
                <a:solidFill>
                  <a:srgbClr val="002060"/>
                </a:solidFill>
              </a:rPr>
              <a:t>Důležité je uvědomit si odlišnosti v různých částech světa!</a:t>
            </a:r>
          </a:p>
          <a:p>
            <a:pPr fontAlgn="base"/>
            <a:endParaRPr lang="cs-CZ" sz="1800" dirty="0">
              <a:solidFill>
                <a:srgbClr val="002060"/>
              </a:solidFill>
            </a:endParaRPr>
          </a:p>
          <a:p>
            <a:pPr fontAlgn="base"/>
            <a:endParaRPr lang="cs-CZ" sz="1800" dirty="0">
              <a:solidFill>
                <a:srgbClr val="002060"/>
              </a:solidFill>
            </a:endParaRPr>
          </a:p>
        </p:txBody>
      </p:sp>
      <p:sp>
        <p:nvSpPr>
          <p:cNvPr id="6" name="Nadpis 5"/>
          <p:cNvSpPr>
            <a:spLocks noGrp="1"/>
          </p:cNvSpPr>
          <p:nvPr>
            <p:ph type="title"/>
          </p:nvPr>
        </p:nvSpPr>
        <p:spPr>
          <a:xfrm>
            <a:off x="179512" y="195486"/>
            <a:ext cx="5256584" cy="507703"/>
          </a:xfrm>
        </p:spPr>
        <p:txBody>
          <a:bodyPr/>
          <a:lstStyle/>
          <a:p>
            <a:r>
              <a:rPr lang="cs-CZ" dirty="0"/>
              <a:t>Statistika o internetu</a:t>
            </a:r>
          </a:p>
        </p:txBody>
      </p:sp>
      <p:pic>
        <p:nvPicPr>
          <p:cNvPr id="1026" name="Picture 2" descr="https://wearesocial-net.s3.amazonaws.com/uk/wp-content/uploads/sites/2/2017/01/Slide00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5399" y="1275606"/>
            <a:ext cx="5394932" cy="3037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830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95486"/>
            <a:ext cx="5760640" cy="507703"/>
          </a:xfrm>
        </p:spPr>
        <p:txBody>
          <a:bodyPr/>
          <a:lstStyle/>
          <a:p>
            <a:r>
              <a:rPr lang="cs-CZ" dirty="0"/>
              <a:t>Počet aktivních uživatelů sociálních sítí</a:t>
            </a:r>
          </a:p>
        </p:txBody>
      </p:sp>
      <p:pic>
        <p:nvPicPr>
          <p:cNvPr id="3074" name="Picture 2">
            <a:extLst>
              <a:ext uri="{FF2B5EF4-FFF2-40B4-BE49-F238E27FC236}">
                <a16:creationId xmlns:a16="http://schemas.microsoft.com/office/drawing/2014/main" id="{B59B7597-1025-4E1B-36BB-84F5B0F236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782612"/>
            <a:ext cx="6912768" cy="388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924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1800" b="1" dirty="0">
                <a:solidFill>
                  <a:srgbClr val="002060"/>
                </a:solidFill>
              </a:rPr>
              <a:t>E-marketing</a:t>
            </a:r>
            <a:r>
              <a:rPr lang="cs-CZ" sz="1800" dirty="0">
                <a:solidFill>
                  <a:srgbClr val="002060"/>
                </a:solidFill>
              </a:rPr>
              <a:t> bývá často označovaný také jako internetový marketing nebo web-marketing. Rovněž se používají označení </a:t>
            </a:r>
            <a:r>
              <a:rPr lang="cs-CZ" sz="1800" b="1" dirty="0">
                <a:solidFill>
                  <a:srgbClr val="002060"/>
                </a:solidFill>
              </a:rPr>
              <a:t>on-line marketing</a:t>
            </a:r>
            <a:r>
              <a:rPr lang="cs-CZ" sz="1800" dirty="0">
                <a:solidFill>
                  <a:srgbClr val="002060"/>
                </a:solidFill>
              </a:rPr>
              <a:t> nebo </a:t>
            </a:r>
            <a:r>
              <a:rPr lang="cs-CZ" sz="1800" b="1" dirty="0">
                <a:solidFill>
                  <a:srgbClr val="002060"/>
                </a:solidFill>
              </a:rPr>
              <a:t>digitální marketing</a:t>
            </a:r>
            <a:r>
              <a:rPr lang="cs-CZ" sz="1800" dirty="0">
                <a:solidFill>
                  <a:srgbClr val="002060"/>
                </a:solidFill>
              </a:rPr>
              <a:t>.</a:t>
            </a:r>
          </a:p>
          <a:p>
            <a:r>
              <a:rPr lang="cs-CZ" sz="1800" dirty="0">
                <a:solidFill>
                  <a:srgbClr val="002060"/>
                </a:solidFill>
              </a:rPr>
              <a:t>E-marketing představuje způsob, jak je možno dosáhnout stanovených marketingových cílů prostřednictvím internetu. Podobně jako klasický marketing, e-marketing zahrnuje celou řadu aktivit spojených s ovlivňováním, přesvědčováním a udržováním vztahů se zákazníky. (Janouch 2011, s. 19).</a:t>
            </a:r>
          </a:p>
          <a:p>
            <a:r>
              <a:rPr lang="cs-CZ" sz="1800" dirty="0">
                <a:solidFill>
                  <a:srgbClr val="002060"/>
                </a:solidFill>
              </a:rPr>
              <a:t>Jednoduše řečeno, e-marketing je on-line marketing ať již prostřednictvím webových stránek, on-line reklamy, e-mailu, interaktivních kiosků, interaktivní TV nebo mobilních telefonů. To zahrnuje procesy přibližování se zákazníkům, lépe jim rozumět a udržovat s nimi dialog. (</a:t>
            </a:r>
            <a:r>
              <a:rPr lang="cs-CZ" sz="1800" dirty="0" err="1">
                <a:solidFill>
                  <a:srgbClr val="002060"/>
                </a:solidFill>
              </a:rPr>
              <a:t>Chaffey</a:t>
            </a:r>
            <a:r>
              <a:rPr lang="cs-CZ" sz="1800" dirty="0">
                <a:solidFill>
                  <a:srgbClr val="002060"/>
                </a:solidFill>
              </a:rPr>
              <a:t> a Smith, 2013)</a:t>
            </a:r>
          </a:p>
          <a:p>
            <a:endParaRPr lang="cs-CZ" sz="2000" dirty="0">
              <a:solidFill>
                <a:srgbClr val="002060"/>
              </a:solidFill>
            </a:endParaRPr>
          </a:p>
        </p:txBody>
      </p:sp>
      <p:sp>
        <p:nvSpPr>
          <p:cNvPr id="6" name="Nadpis 5"/>
          <p:cNvSpPr>
            <a:spLocks noGrp="1"/>
          </p:cNvSpPr>
          <p:nvPr>
            <p:ph type="title"/>
          </p:nvPr>
        </p:nvSpPr>
        <p:spPr>
          <a:xfrm>
            <a:off x="179512" y="195486"/>
            <a:ext cx="4464496" cy="507703"/>
          </a:xfrm>
        </p:spPr>
        <p:txBody>
          <a:bodyPr/>
          <a:lstStyle/>
          <a:p>
            <a:r>
              <a:rPr lang="cs-CZ" dirty="0"/>
              <a:t>2 E-marketing – vymezení pojmu</a:t>
            </a:r>
          </a:p>
        </p:txBody>
      </p:sp>
    </p:spTree>
    <p:extLst>
      <p:ext uri="{BB962C8B-B14F-4D97-AF65-F5344CB8AC3E}">
        <p14:creationId xmlns:p14="http://schemas.microsoft.com/office/powerpoint/2010/main" val="443206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rPr>
              <a:t>Charakteristiky současného marketingu je tedy možné vztáhnout právě k nim (Janouch 2011, s. 20-21):</a:t>
            </a:r>
          </a:p>
          <a:p>
            <a:pPr lvl="1"/>
            <a:r>
              <a:rPr lang="cs-CZ" sz="1600" b="1" dirty="0">
                <a:solidFill>
                  <a:srgbClr val="002060"/>
                </a:solidFill>
              </a:rPr>
              <a:t>Konverzace</a:t>
            </a:r>
            <a:r>
              <a:rPr lang="cs-CZ" sz="1600" dirty="0">
                <a:solidFill>
                  <a:srgbClr val="002060"/>
                </a:solidFill>
              </a:rPr>
              <a:t> – lidé na internetu mezi sebou komunikují naprosto bez zábran, protože internet přímo vyzývá ke konverzaci a firmy se tomu přizpůsobují.</a:t>
            </a:r>
          </a:p>
          <a:p>
            <a:pPr lvl="1"/>
            <a:r>
              <a:rPr lang="cs-CZ" sz="1600" b="1" dirty="0">
                <a:solidFill>
                  <a:srgbClr val="002060"/>
                </a:solidFill>
              </a:rPr>
              <a:t>Zákazník není sám</a:t>
            </a:r>
            <a:r>
              <a:rPr lang="cs-CZ" sz="1600" dirty="0">
                <a:solidFill>
                  <a:srgbClr val="002060"/>
                </a:solidFill>
              </a:rPr>
              <a:t> – trh na síti nezná respekt k firmám, které jsou neochotné nebo neschopné se přizpůsobit, protože zákazník není sám a propojení lidí může velkou rychlostí firmu zlikvidovat, či naopak zvednout mezi nejvýznamnější hráče na trhu. </a:t>
            </a:r>
          </a:p>
          <a:p>
            <a:pPr lvl="1"/>
            <a:r>
              <a:rPr lang="cs-CZ" sz="1600" b="1" dirty="0">
                <a:solidFill>
                  <a:srgbClr val="002060"/>
                </a:solidFill>
              </a:rPr>
              <a:t>Spoluúčast </a:t>
            </a:r>
            <a:r>
              <a:rPr lang="cs-CZ" sz="1600" dirty="0">
                <a:solidFill>
                  <a:srgbClr val="002060"/>
                </a:solidFill>
              </a:rPr>
              <a:t>– chytré a poučené firmy se snaží zákazníky zapojit do procesu vývoje nebo přizpůsobování produktů, čímž si pak mohou zajistit loajalitu zákazníků a své budoucí zisky.</a:t>
            </a:r>
          </a:p>
        </p:txBody>
      </p:sp>
      <p:sp>
        <p:nvSpPr>
          <p:cNvPr id="6" name="Nadpis 5"/>
          <p:cNvSpPr>
            <a:spLocks noGrp="1"/>
          </p:cNvSpPr>
          <p:nvPr>
            <p:ph type="title"/>
          </p:nvPr>
        </p:nvSpPr>
        <p:spPr>
          <a:xfrm>
            <a:off x="179512" y="195486"/>
            <a:ext cx="4464496" cy="507703"/>
          </a:xfrm>
        </p:spPr>
        <p:txBody>
          <a:bodyPr/>
          <a:lstStyle/>
          <a:p>
            <a:r>
              <a:rPr lang="cs-CZ" dirty="0"/>
              <a:t>E-marketing – odlišnosti</a:t>
            </a:r>
          </a:p>
        </p:txBody>
      </p:sp>
    </p:spTree>
    <p:extLst>
      <p:ext uri="{BB962C8B-B14F-4D97-AF65-F5344CB8AC3E}">
        <p14:creationId xmlns:p14="http://schemas.microsoft.com/office/powerpoint/2010/main" val="1120906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latin typeface="Times New Roman" panose="02020603050405020304" pitchFamily="18" charset="0"/>
                <a:cs typeface="Times New Roman" panose="02020603050405020304" pitchFamily="18" charset="0"/>
              </a:rPr>
              <a:t>Vypracování seminární práce o aplikaci moderních metod e-marketingu. </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rPr>
              <a:t>Kontrola seminární práce před zkouškou vyučujícím – prezentace (v práci budete neustále něco prezentovat). </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rPr>
              <a:t>Písemná zkouška pro ověření znalostí z celého rozsahu předmětu.</a:t>
            </a:r>
            <a:endParaRPr lang="cs-CZ" altLang="cs-CZ" sz="20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3888432" cy="507703"/>
          </a:xfrm>
        </p:spPr>
        <p:txBody>
          <a:bodyPr/>
          <a:lstStyle/>
          <a:p>
            <a:r>
              <a:rPr lang="cs-CZ" dirty="0"/>
              <a:t>Podmínky předmětu</a:t>
            </a:r>
          </a:p>
        </p:txBody>
      </p:sp>
    </p:spTree>
    <p:extLst>
      <p:ext uri="{BB962C8B-B14F-4D97-AF65-F5344CB8AC3E}">
        <p14:creationId xmlns:p14="http://schemas.microsoft.com/office/powerpoint/2010/main" val="233710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1800" dirty="0">
                <a:solidFill>
                  <a:srgbClr val="002060"/>
                </a:solidFill>
              </a:rPr>
              <a:t>Globální dosah.</a:t>
            </a:r>
          </a:p>
          <a:p>
            <a:r>
              <a:rPr lang="cs-CZ" sz="1800" dirty="0">
                <a:solidFill>
                  <a:srgbClr val="002060"/>
                </a:solidFill>
              </a:rPr>
              <a:t>Nižší náklady. </a:t>
            </a:r>
          </a:p>
          <a:p>
            <a:r>
              <a:rPr lang="cs-CZ" sz="1800" dirty="0">
                <a:solidFill>
                  <a:srgbClr val="002060"/>
                </a:solidFill>
              </a:rPr>
              <a:t>Lehce sledovatelné a měřitelné výsledky.</a:t>
            </a:r>
          </a:p>
          <a:p>
            <a:r>
              <a:rPr lang="cs-CZ" sz="1800" dirty="0">
                <a:solidFill>
                  <a:srgbClr val="002060"/>
                </a:solidFill>
              </a:rPr>
              <a:t>24 hodinový marketing.</a:t>
            </a:r>
          </a:p>
          <a:p>
            <a:r>
              <a:rPr lang="cs-CZ" sz="1800" dirty="0">
                <a:solidFill>
                  <a:srgbClr val="002060"/>
                </a:solidFill>
              </a:rPr>
              <a:t>Personalizace. </a:t>
            </a:r>
          </a:p>
          <a:p>
            <a:r>
              <a:rPr lang="cs-CZ" sz="1800" dirty="0">
                <a:solidFill>
                  <a:srgbClr val="002060"/>
                </a:solidFill>
              </a:rPr>
              <a:t>Marketing jeden na jednoho.</a:t>
            </a:r>
          </a:p>
          <a:p>
            <a:r>
              <a:rPr lang="cs-CZ" sz="1800" dirty="0">
                <a:solidFill>
                  <a:srgbClr val="002060"/>
                </a:solidFill>
              </a:rPr>
              <a:t>Zajímavější kampaně. </a:t>
            </a:r>
          </a:p>
          <a:p>
            <a:r>
              <a:rPr lang="cs-CZ" sz="1800" dirty="0">
                <a:solidFill>
                  <a:srgbClr val="002060"/>
                </a:solidFill>
              </a:rPr>
              <a:t>Lepší míra konverze.</a:t>
            </a:r>
          </a:p>
        </p:txBody>
      </p:sp>
      <p:sp>
        <p:nvSpPr>
          <p:cNvPr id="6" name="Nadpis 5"/>
          <p:cNvSpPr>
            <a:spLocks noGrp="1"/>
          </p:cNvSpPr>
          <p:nvPr>
            <p:ph type="title"/>
          </p:nvPr>
        </p:nvSpPr>
        <p:spPr>
          <a:xfrm>
            <a:off x="179512" y="195486"/>
            <a:ext cx="5904656" cy="507703"/>
          </a:xfrm>
        </p:spPr>
        <p:txBody>
          <a:bodyPr/>
          <a:lstStyle/>
          <a:p>
            <a:r>
              <a:rPr lang="cs-CZ" dirty="0"/>
              <a:t>E-marketing – benefity (</a:t>
            </a:r>
            <a:r>
              <a:rPr lang="cs-CZ" dirty="0" err="1"/>
              <a:t>Rana</a:t>
            </a:r>
            <a:r>
              <a:rPr lang="cs-CZ" dirty="0"/>
              <a:t> 2009, s. 2-3)</a:t>
            </a:r>
          </a:p>
        </p:txBody>
      </p:sp>
    </p:spTree>
    <p:extLst>
      <p:ext uri="{BB962C8B-B14F-4D97-AF65-F5344CB8AC3E}">
        <p14:creationId xmlns:p14="http://schemas.microsoft.com/office/powerpoint/2010/main" val="3068668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200" dirty="0">
                <a:solidFill>
                  <a:srgbClr val="002060"/>
                </a:solidFill>
              </a:rPr>
              <a:t>Webová stránka – různé typy (o nás, blog, e-shop, leady, experiment).</a:t>
            </a:r>
          </a:p>
          <a:p>
            <a:r>
              <a:rPr lang="cs-CZ" sz="2200" dirty="0">
                <a:solidFill>
                  <a:srgbClr val="002060"/>
                </a:solidFill>
              </a:rPr>
              <a:t>Sociální média – každé má jiné benefity a omezení, jiné cílovky.</a:t>
            </a:r>
          </a:p>
          <a:p>
            <a:r>
              <a:rPr lang="cs-CZ" sz="2200" dirty="0">
                <a:solidFill>
                  <a:srgbClr val="002060"/>
                </a:solidFill>
              </a:rPr>
              <a:t>Vyhledávače – SEO, PPC, cenové srovnávače, </a:t>
            </a:r>
            <a:r>
              <a:rPr lang="cs-CZ" sz="2200" dirty="0" err="1">
                <a:solidFill>
                  <a:srgbClr val="002060"/>
                </a:solidFill>
              </a:rPr>
              <a:t>marketplace</a:t>
            </a:r>
            <a:r>
              <a:rPr lang="cs-CZ" sz="2200" dirty="0">
                <a:solidFill>
                  <a:srgbClr val="002060"/>
                </a:solidFill>
              </a:rPr>
              <a:t>.</a:t>
            </a:r>
          </a:p>
          <a:p>
            <a:r>
              <a:rPr lang="cs-CZ" sz="2200" dirty="0">
                <a:solidFill>
                  <a:srgbClr val="002060"/>
                </a:solidFill>
              </a:rPr>
              <a:t>E-mailing - newslettery, direct e-mail kampaně. </a:t>
            </a:r>
          </a:p>
          <a:p>
            <a:r>
              <a:rPr lang="cs-CZ" sz="2200" dirty="0">
                <a:solidFill>
                  <a:srgbClr val="002060"/>
                </a:solidFill>
              </a:rPr>
              <a:t>Mobilní marketing. </a:t>
            </a:r>
          </a:p>
          <a:p>
            <a:r>
              <a:rPr lang="cs-CZ" sz="2200" dirty="0">
                <a:solidFill>
                  <a:srgbClr val="002060"/>
                </a:solidFill>
              </a:rPr>
              <a:t>Placené reklamy – bannerová, PPC, </a:t>
            </a:r>
            <a:r>
              <a:rPr lang="cs-CZ" sz="2200" dirty="0" err="1">
                <a:solidFill>
                  <a:srgbClr val="002060"/>
                </a:solidFill>
              </a:rPr>
              <a:t>syndikace</a:t>
            </a:r>
            <a:r>
              <a:rPr lang="cs-CZ" sz="2200" dirty="0">
                <a:solidFill>
                  <a:srgbClr val="002060"/>
                </a:solidFill>
              </a:rPr>
              <a:t> apod. </a:t>
            </a:r>
          </a:p>
          <a:p>
            <a:endParaRPr lang="cs-CZ" sz="2200" dirty="0">
              <a:solidFill>
                <a:srgbClr val="002060"/>
              </a:solidFill>
            </a:endParaRPr>
          </a:p>
          <a:p>
            <a:r>
              <a:rPr lang="cs-CZ" sz="2200" dirty="0">
                <a:solidFill>
                  <a:srgbClr val="002060"/>
                </a:solidFill>
              </a:rPr>
              <a:t>Tím vším se prolíná obsahový marketing – videa, fotky, blogy atd.</a:t>
            </a:r>
          </a:p>
        </p:txBody>
      </p:sp>
      <p:sp>
        <p:nvSpPr>
          <p:cNvPr id="6" name="Nadpis 5"/>
          <p:cNvSpPr>
            <a:spLocks noGrp="1"/>
          </p:cNvSpPr>
          <p:nvPr>
            <p:ph type="title"/>
          </p:nvPr>
        </p:nvSpPr>
        <p:spPr>
          <a:xfrm>
            <a:off x="179512" y="195486"/>
            <a:ext cx="4464496" cy="507703"/>
          </a:xfrm>
        </p:spPr>
        <p:txBody>
          <a:bodyPr/>
          <a:lstStyle/>
          <a:p>
            <a:r>
              <a:rPr lang="cs-CZ" dirty="0"/>
              <a:t>E-marketing – základní nástroje</a:t>
            </a:r>
          </a:p>
        </p:txBody>
      </p:sp>
    </p:spTree>
    <p:extLst>
      <p:ext uri="{BB962C8B-B14F-4D97-AF65-F5344CB8AC3E}">
        <p14:creationId xmlns:p14="http://schemas.microsoft.com/office/powerpoint/2010/main" val="19977320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672408"/>
          </a:xfrm>
          <a:prstGeom prst="rect">
            <a:avLst/>
          </a:prstGeom>
        </p:spPr>
        <p:txBody>
          <a:bodyPr>
            <a:noAutofit/>
          </a:bodyPr>
          <a:lstStyle/>
          <a:p>
            <a:r>
              <a:rPr lang="cs-CZ" sz="2000" dirty="0">
                <a:solidFill>
                  <a:srgbClr val="002060"/>
                </a:solidFill>
              </a:rPr>
              <a:t>Obecně si musíme uvědomit, že se online marketing překotně vyvíjí, proto mnoho pojmů nemá ustálené definice, nebo se postupně jejich vymezení mění. </a:t>
            </a:r>
          </a:p>
          <a:p>
            <a:r>
              <a:rPr lang="cs-CZ" sz="2000" dirty="0">
                <a:solidFill>
                  <a:srgbClr val="002060"/>
                </a:solidFill>
              </a:rPr>
              <a:t>„</a:t>
            </a:r>
            <a:r>
              <a:rPr lang="cs-CZ" sz="2000" i="1" dirty="0">
                <a:solidFill>
                  <a:srgbClr val="002060"/>
                </a:solidFill>
              </a:rPr>
              <a:t>Výkonnostní marketing je marketingem zaměřeným na výkon. Nejedná se však o výkon primární (např. to, kolikrát se vaše reklama zobrazí nebo kolik </a:t>
            </a:r>
            <a:r>
              <a:rPr lang="cs-CZ" sz="2000" i="1" dirty="0" err="1">
                <a:solidFill>
                  <a:srgbClr val="002060"/>
                </a:solidFill>
              </a:rPr>
              <a:t>prokliků</a:t>
            </a:r>
            <a:r>
              <a:rPr lang="cs-CZ" sz="2000" i="1" dirty="0">
                <a:solidFill>
                  <a:srgbClr val="002060"/>
                </a:solidFill>
              </a:rPr>
              <a:t> vaše reklama zaznamená), ale především o výkon sekundární, čímž je myšlena až měřitelná akce na webu zadavatele. Za měřitelnou akci (tzv. konverzi) lze stanovit např. vyplnění objednávky, registraci, přihlášení se k odebírání informací a spoustu dalších činností, které se před kampaní (se zadavatelem) stanoví jako „cíl kampaně“.</a:t>
            </a:r>
            <a:r>
              <a:rPr lang="cs-CZ" sz="2000" dirty="0">
                <a:solidFill>
                  <a:srgbClr val="002060"/>
                </a:solidFill>
              </a:rPr>
              <a:t>“ (</a:t>
            </a:r>
            <a:r>
              <a:rPr lang="cs-CZ" sz="2000" dirty="0">
                <a:solidFill>
                  <a:srgbClr val="002060"/>
                </a:solidFill>
                <a:hlinkClick r:id="rId3"/>
              </a:rPr>
              <a:t>SPIR</a:t>
            </a:r>
            <a:r>
              <a:rPr lang="cs-CZ" sz="2000" dirty="0">
                <a:solidFill>
                  <a:srgbClr val="002060"/>
                </a:solidFill>
              </a:rPr>
              <a:t>, 2018)</a:t>
            </a:r>
          </a:p>
          <a:p>
            <a:endParaRPr lang="cs-CZ" sz="2000" dirty="0">
              <a:solidFill>
                <a:srgbClr val="002060"/>
              </a:solidFill>
            </a:endParaRPr>
          </a:p>
        </p:txBody>
      </p:sp>
      <p:sp>
        <p:nvSpPr>
          <p:cNvPr id="6" name="Nadpis 5"/>
          <p:cNvSpPr>
            <a:spLocks noGrp="1"/>
          </p:cNvSpPr>
          <p:nvPr>
            <p:ph type="title"/>
          </p:nvPr>
        </p:nvSpPr>
        <p:spPr>
          <a:xfrm>
            <a:off x="179512" y="195486"/>
            <a:ext cx="4464496" cy="507703"/>
          </a:xfrm>
        </p:spPr>
        <p:txBody>
          <a:bodyPr/>
          <a:lstStyle/>
          <a:p>
            <a:r>
              <a:rPr lang="cs-CZ" dirty="0"/>
              <a:t>Výkonnostní marketing</a:t>
            </a:r>
          </a:p>
        </p:txBody>
      </p:sp>
    </p:spTree>
    <p:extLst>
      <p:ext uri="{BB962C8B-B14F-4D97-AF65-F5344CB8AC3E}">
        <p14:creationId xmlns:p14="http://schemas.microsoft.com/office/powerpoint/2010/main" val="202286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95486"/>
            <a:ext cx="7272808" cy="507703"/>
          </a:xfrm>
        </p:spPr>
        <p:txBody>
          <a:bodyPr/>
          <a:lstStyle/>
          <a:p>
            <a:r>
              <a:rPr lang="cs-CZ" dirty="0"/>
              <a:t>Nástroje výkonnostního marketingu 1 (</a:t>
            </a:r>
            <a:r>
              <a:rPr lang="cs-CZ" dirty="0">
                <a:hlinkClick r:id="rId2"/>
              </a:rPr>
              <a:t>SPIR</a:t>
            </a:r>
            <a:r>
              <a:rPr lang="cs-CZ" dirty="0"/>
              <a:t>, 2018)</a:t>
            </a:r>
          </a:p>
        </p:txBody>
      </p:sp>
      <p:sp>
        <p:nvSpPr>
          <p:cNvPr id="3" name="TextovéPole 2"/>
          <p:cNvSpPr txBox="1"/>
          <p:nvPr/>
        </p:nvSpPr>
        <p:spPr>
          <a:xfrm>
            <a:off x="539552" y="915566"/>
            <a:ext cx="8280920" cy="3785652"/>
          </a:xfrm>
          <a:prstGeom prst="rect">
            <a:avLst/>
          </a:prstGeom>
          <a:noFill/>
        </p:spPr>
        <p:txBody>
          <a:bodyPr wrap="square" rtlCol="0">
            <a:spAutoFit/>
          </a:bodyPr>
          <a:lstStyle/>
          <a:p>
            <a:pPr marL="285750" indent="-285750">
              <a:buFont typeface="Arial" panose="020B0604020202020204" pitchFamily="34" charset="0"/>
              <a:buChar char="•"/>
            </a:pPr>
            <a:r>
              <a:rPr lang="cs-CZ" sz="2000" b="1" dirty="0">
                <a:solidFill>
                  <a:srgbClr val="002060"/>
                </a:solidFill>
              </a:rPr>
              <a:t>Stanovení cílů (konverzí)</a:t>
            </a:r>
            <a:r>
              <a:rPr lang="cs-CZ" sz="2000" dirty="0">
                <a:solidFill>
                  <a:srgbClr val="002060"/>
                </a:solidFill>
              </a:rPr>
              <a:t> -  „</a:t>
            </a:r>
            <a:r>
              <a:rPr lang="cs-CZ" sz="2000" i="1" dirty="0">
                <a:solidFill>
                  <a:srgbClr val="002060"/>
                </a:solidFill>
              </a:rPr>
              <a:t>výkonnostní marketing je o stanovení si měřitelného cíle na webu zadavatele a zároveň o následné, dlouhodobé optimalizaci jeho on-line marketingových aktivit, která povede k efektivní maximalizaci tohoto cíle (efektivní = za cenu, která se zadavateli vyplatí)</a:t>
            </a:r>
            <a:r>
              <a:rPr lang="cs-CZ" sz="2000" dirty="0">
                <a:solidFill>
                  <a:srgbClr val="002060"/>
                </a:solidFill>
              </a:rPr>
              <a:t>“.</a:t>
            </a:r>
          </a:p>
          <a:p>
            <a:pPr marL="285750" indent="-285750">
              <a:buFont typeface="Arial" panose="020B0604020202020204" pitchFamily="34" charset="0"/>
              <a:buChar char="•"/>
            </a:pPr>
            <a:r>
              <a:rPr lang="cs-CZ" sz="2000" b="1" dirty="0">
                <a:solidFill>
                  <a:srgbClr val="002060"/>
                </a:solidFill>
              </a:rPr>
              <a:t>Optimalizace zdrojů návštěvnosti </a:t>
            </a:r>
            <a:r>
              <a:rPr lang="cs-CZ" sz="2000" dirty="0">
                <a:solidFill>
                  <a:srgbClr val="002060"/>
                </a:solidFill>
              </a:rPr>
              <a:t>– „</a:t>
            </a:r>
            <a:r>
              <a:rPr lang="cs-CZ" sz="2000" i="1" dirty="0">
                <a:solidFill>
                  <a:srgbClr val="002060"/>
                </a:solidFill>
              </a:rPr>
              <a:t>výběr takových on-line reklamních aktivit (výběr webů, výběr klíčových slov, pro která se zobrazuje reklama ve vyhledávačích atp.), který povede k maximu efektivních konverzí na webu zadavatele</a:t>
            </a:r>
            <a:r>
              <a:rPr lang="cs-CZ" sz="2000" dirty="0">
                <a:solidFill>
                  <a:srgbClr val="002060"/>
                </a:solidFill>
              </a:rPr>
              <a:t>“. </a:t>
            </a:r>
          </a:p>
          <a:p>
            <a:pPr marL="285750" indent="-285750">
              <a:buFont typeface="Arial" panose="020B0604020202020204" pitchFamily="34" charset="0"/>
              <a:buChar char="•"/>
            </a:pPr>
            <a:r>
              <a:rPr lang="cs-CZ" sz="2000" b="1" dirty="0" err="1">
                <a:solidFill>
                  <a:srgbClr val="002060"/>
                </a:solidFill>
              </a:rPr>
              <a:t>Efektivizace</a:t>
            </a:r>
            <a:r>
              <a:rPr lang="cs-CZ" sz="2000" b="1" dirty="0">
                <a:solidFill>
                  <a:srgbClr val="002060"/>
                </a:solidFill>
              </a:rPr>
              <a:t> webu </a:t>
            </a:r>
            <a:r>
              <a:rPr lang="cs-CZ" sz="2000" dirty="0">
                <a:solidFill>
                  <a:srgbClr val="002060"/>
                </a:solidFill>
              </a:rPr>
              <a:t>– „</a:t>
            </a:r>
            <a:r>
              <a:rPr lang="cs-CZ" sz="2000" i="1" dirty="0">
                <a:solidFill>
                  <a:srgbClr val="002060"/>
                </a:solidFill>
              </a:rPr>
              <a:t>snaha o maximalizaci konverzí (a hodnot konverzí) z příchozích návštěvníků. Do této činnosti patří např. uživatelská přívětivost webu zadavatele (použitelnost, snadná orientace atp.), obchodní přesvědčivost webu či jeho důvěryhodnost</a:t>
            </a:r>
            <a:r>
              <a:rPr lang="cs-CZ" sz="2000" dirty="0">
                <a:solidFill>
                  <a:srgbClr val="002060"/>
                </a:solidFill>
              </a:rPr>
              <a:t>“. </a:t>
            </a:r>
          </a:p>
        </p:txBody>
      </p:sp>
    </p:spTree>
    <p:extLst>
      <p:ext uri="{BB962C8B-B14F-4D97-AF65-F5344CB8AC3E}">
        <p14:creationId xmlns:p14="http://schemas.microsoft.com/office/powerpoint/2010/main" val="1483848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95486"/>
            <a:ext cx="7272808" cy="507703"/>
          </a:xfrm>
        </p:spPr>
        <p:txBody>
          <a:bodyPr/>
          <a:lstStyle/>
          <a:p>
            <a:r>
              <a:rPr lang="cs-CZ" dirty="0"/>
              <a:t>Nástroje výkonnostního marketingu 2 (</a:t>
            </a:r>
            <a:r>
              <a:rPr lang="cs-CZ" dirty="0">
                <a:hlinkClick r:id="rId2"/>
              </a:rPr>
              <a:t>SPIR</a:t>
            </a:r>
            <a:r>
              <a:rPr lang="cs-CZ" dirty="0"/>
              <a:t>, 2018)</a:t>
            </a:r>
          </a:p>
        </p:txBody>
      </p:sp>
      <p:sp>
        <p:nvSpPr>
          <p:cNvPr id="3" name="TextovéPole 2"/>
          <p:cNvSpPr txBox="1"/>
          <p:nvPr/>
        </p:nvSpPr>
        <p:spPr>
          <a:xfrm>
            <a:off x="539552" y="915566"/>
            <a:ext cx="8208912" cy="3785652"/>
          </a:xfrm>
          <a:prstGeom prst="rect">
            <a:avLst/>
          </a:prstGeom>
          <a:noFill/>
        </p:spPr>
        <p:txBody>
          <a:bodyPr wrap="square" rtlCol="0">
            <a:spAutoFit/>
          </a:bodyPr>
          <a:lstStyle/>
          <a:p>
            <a:pPr marL="285750" indent="-285750">
              <a:buFont typeface="Arial" panose="020B0604020202020204" pitchFamily="34" charset="0"/>
              <a:buChar char="•"/>
            </a:pPr>
            <a:r>
              <a:rPr lang="cs-CZ" sz="2000" b="1" dirty="0">
                <a:solidFill>
                  <a:srgbClr val="002060"/>
                </a:solidFill>
              </a:rPr>
              <a:t>PPC systémy </a:t>
            </a:r>
            <a:r>
              <a:rPr lang="cs-CZ" sz="2000" dirty="0">
                <a:solidFill>
                  <a:srgbClr val="002060"/>
                </a:solidFill>
              </a:rPr>
              <a:t>– „</a:t>
            </a:r>
            <a:r>
              <a:rPr lang="cs-CZ" sz="2000" i="1" dirty="0">
                <a:solidFill>
                  <a:srgbClr val="002060"/>
                </a:solidFill>
              </a:rPr>
              <a:t>zkratka pro </a:t>
            </a:r>
            <a:r>
              <a:rPr lang="cs-CZ" sz="2000" i="1" dirty="0" err="1">
                <a:solidFill>
                  <a:srgbClr val="002060"/>
                </a:solidFill>
              </a:rPr>
              <a:t>Pay</a:t>
            </a:r>
            <a:r>
              <a:rPr lang="cs-CZ" sz="2000" i="1" dirty="0">
                <a:solidFill>
                  <a:srgbClr val="002060"/>
                </a:solidFill>
              </a:rPr>
              <a:t> Per </a:t>
            </a:r>
            <a:r>
              <a:rPr lang="cs-CZ" sz="2000" i="1" dirty="0" err="1">
                <a:solidFill>
                  <a:srgbClr val="002060"/>
                </a:solidFill>
              </a:rPr>
              <a:t>Click</a:t>
            </a:r>
            <a:r>
              <a:rPr lang="cs-CZ" sz="2000" i="1" dirty="0">
                <a:solidFill>
                  <a:srgbClr val="002060"/>
                </a:solidFill>
              </a:rPr>
              <a:t> a znamená, že v těchto systémech se obecně neplatí za zobrazení (impresi) reklamy, ale až v případě, kdy uživatel internetu na reklamu klikne</a:t>
            </a:r>
            <a:r>
              <a:rPr lang="cs-CZ" sz="2000" dirty="0">
                <a:solidFill>
                  <a:srgbClr val="002060"/>
                </a:solidFill>
              </a:rPr>
              <a:t>“. Kromě vyhledávačů ale také obsahové sítě! </a:t>
            </a:r>
          </a:p>
          <a:p>
            <a:pPr marL="285750" indent="-285750">
              <a:buFont typeface="Arial" panose="020B0604020202020204" pitchFamily="34" charset="0"/>
              <a:buChar char="•"/>
            </a:pPr>
            <a:r>
              <a:rPr lang="cs-CZ" sz="2000" b="1" dirty="0">
                <a:solidFill>
                  <a:srgbClr val="002060"/>
                </a:solidFill>
              </a:rPr>
              <a:t>Optimalizace pro vyhledávače (SEO) </a:t>
            </a:r>
            <a:r>
              <a:rPr lang="cs-CZ" sz="2000" dirty="0">
                <a:solidFill>
                  <a:srgbClr val="002060"/>
                </a:solidFill>
              </a:rPr>
              <a:t>– „</a:t>
            </a:r>
            <a:r>
              <a:rPr lang="cs-CZ" sz="2000" i="1" dirty="0">
                <a:solidFill>
                  <a:srgbClr val="002060"/>
                </a:solidFill>
              </a:rPr>
              <a:t>využívá pro dosahování obchodních cílů webu viditelnost v přirozených (neplacených) výsledcích vyhledávání</a:t>
            </a:r>
            <a:r>
              <a:rPr lang="cs-CZ" sz="2000" dirty="0">
                <a:solidFill>
                  <a:srgbClr val="002060"/>
                </a:solidFill>
              </a:rPr>
              <a:t>“. „</a:t>
            </a:r>
            <a:r>
              <a:rPr lang="cs-CZ" sz="2000" i="1" dirty="0">
                <a:solidFill>
                  <a:srgbClr val="002060"/>
                </a:solidFill>
              </a:rPr>
              <a:t>Mezi on-</a:t>
            </a:r>
            <a:r>
              <a:rPr lang="cs-CZ" sz="2000" i="1" dirty="0" err="1">
                <a:solidFill>
                  <a:srgbClr val="002060"/>
                </a:solidFill>
              </a:rPr>
              <a:t>page</a:t>
            </a:r>
            <a:r>
              <a:rPr lang="cs-CZ" sz="2000" i="1" dirty="0">
                <a:solidFill>
                  <a:srgbClr val="002060"/>
                </a:solidFill>
              </a:rPr>
              <a:t> faktory řadíme vše, co je součástí samotné webové prezentace. Roli hraje informační architektura webu, použité texty, struktura HTML kódu a mnoho dalších aspektů. </a:t>
            </a:r>
            <a:r>
              <a:rPr lang="cs-CZ" sz="2000" i="1" dirty="0" err="1">
                <a:solidFill>
                  <a:srgbClr val="002060"/>
                </a:solidFill>
              </a:rPr>
              <a:t>Off-page</a:t>
            </a:r>
            <a:r>
              <a:rPr lang="cs-CZ" sz="2000" i="1" dirty="0">
                <a:solidFill>
                  <a:srgbClr val="002060"/>
                </a:solidFill>
              </a:rPr>
              <a:t> faktory jsou dnes v podstatě synonymem pro zpětné odkazy – tedy odkazy z jiných webů</a:t>
            </a:r>
            <a:r>
              <a:rPr lang="cs-CZ" sz="2000" dirty="0">
                <a:solidFill>
                  <a:srgbClr val="002060"/>
                </a:solidFill>
              </a:rPr>
              <a:t>“.</a:t>
            </a:r>
          </a:p>
          <a:p>
            <a:pPr marL="285750" indent="-285750">
              <a:buFont typeface="Arial" panose="020B0604020202020204" pitchFamily="34" charset="0"/>
              <a:buChar char="•"/>
            </a:pPr>
            <a:r>
              <a:rPr lang="cs-CZ" sz="2000" b="1" dirty="0" err="1">
                <a:solidFill>
                  <a:srgbClr val="002060"/>
                </a:solidFill>
              </a:rPr>
              <a:t>Affiliate</a:t>
            </a:r>
            <a:r>
              <a:rPr lang="cs-CZ" sz="2000" b="1" dirty="0">
                <a:solidFill>
                  <a:srgbClr val="002060"/>
                </a:solidFill>
              </a:rPr>
              <a:t> marketing </a:t>
            </a:r>
            <a:r>
              <a:rPr lang="cs-CZ" sz="2000" dirty="0">
                <a:solidFill>
                  <a:srgbClr val="002060"/>
                </a:solidFill>
              </a:rPr>
              <a:t>– „</a:t>
            </a:r>
            <a:r>
              <a:rPr lang="cs-CZ" sz="2000" i="1" dirty="0">
                <a:solidFill>
                  <a:srgbClr val="002060"/>
                </a:solidFill>
              </a:rPr>
              <a:t>veškeré marketingové aktivity odměňované procenty z prodeje výrobků či služeb (obvykle z objednávky či registrace)“</a:t>
            </a:r>
            <a:r>
              <a:rPr lang="cs-CZ" sz="2000" dirty="0">
                <a:solidFill>
                  <a:srgbClr val="002060"/>
                </a:solidFill>
              </a:rPr>
              <a:t>. </a:t>
            </a:r>
          </a:p>
        </p:txBody>
      </p:sp>
    </p:spTree>
    <p:extLst>
      <p:ext uri="{BB962C8B-B14F-4D97-AF65-F5344CB8AC3E}">
        <p14:creationId xmlns:p14="http://schemas.microsoft.com/office/powerpoint/2010/main" val="34398208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1800" dirty="0">
                <a:solidFill>
                  <a:srgbClr val="002060"/>
                </a:solidFill>
              </a:rPr>
              <a:t>Cíle.</a:t>
            </a:r>
          </a:p>
          <a:p>
            <a:r>
              <a:rPr lang="cs-CZ" sz="1800" dirty="0">
                <a:solidFill>
                  <a:srgbClr val="002060"/>
                </a:solidFill>
              </a:rPr>
              <a:t>Cílové skupiny.</a:t>
            </a:r>
          </a:p>
          <a:p>
            <a:r>
              <a:rPr lang="cs-CZ" sz="1800" dirty="0">
                <a:solidFill>
                  <a:srgbClr val="002060"/>
                </a:solidFill>
              </a:rPr>
              <a:t>Analýzy, rozpočtová omezení, čas, média, tonalita, archetypy atd.</a:t>
            </a:r>
          </a:p>
          <a:p>
            <a:r>
              <a:rPr lang="cs-CZ" sz="1800" dirty="0">
                <a:solidFill>
                  <a:srgbClr val="002060"/>
                </a:solidFill>
              </a:rPr>
              <a:t>Volba vhodných médií ve vztahu k výše řešenému.</a:t>
            </a:r>
          </a:p>
          <a:p>
            <a:r>
              <a:rPr lang="cs-CZ" sz="1800" dirty="0">
                <a:solidFill>
                  <a:srgbClr val="002060"/>
                </a:solidFill>
              </a:rPr>
              <a:t>Implementace, kde kdo co měří a za co je zodpovědný.</a:t>
            </a:r>
          </a:p>
          <a:p>
            <a:r>
              <a:rPr lang="cs-CZ" sz="1800" dirty="0">
                <a:solidFill>
                  <a:srgbClr val="002060"/>
                </a:solidFill>
              </a:rPr>
              <a:t>Neustálé vyhodnocování a úpravy.</a:t>
            </a:r>
          </a:p>
          <a:p>
            <a:endParaRPr lang="cs-CZ" sz="1800" dirty="0">
              <a:solidFill>
                <a:srgbClr val="002060"/>
              </a:solidFill>
            </a:endParaRPr>
          </a:p>
          <a:p>
            <a:r>
              <a:rPr lang="cs-CZ" sz="1800" dirty="0">
                <a:solidFill>
                  <a:srgbClr val="002060"/>
                </a:solidFill>
              </a:rPr>
              <a:t>Postup plánování kampaně může vypadat třeba </a:t>
            </a:r>
            <a:r>
              <a:rPr lang="cs-CZ" sz="1800" dirty="0">
                <a:solidFill>
                  <a:srgbClr val="002060"/>
                </a:solidFill>
                <a:hlinkClick r:id="rId3"/>
              </a:rPr>
              <a:t>takto</a:t>
            </a:r>
            <a:r>
              <a:rPr lang="cs-CZ" sz="1800" dirty="0">
                <a:solidFill>
                  <a:srgbClr val="002060"/>
                </a:solidFill>
              </a:rPr>
              <a:t>, nebo </a:t>
            </a:r>
            <a:r>
              <a:rPr lang="cs-CZ" sz="1800" dirty="0">
                <a:solidFill>
                  <a:srgbClr val="002060"/>
                </a:solidFill>
                <a:hlinkClick r:id="rId4"/>
              </a:rPr>
              <a:t>takto</a:t>
            </a:r>
            <a:r>
              <a:rPr lang="cs-CZ" sz="1800" dirty="0">
                <a:solidFill>
                  <a:srgbClr val="002060"/>
                </a:solidFill>
              </a:rPr>
              <a:t>.</a:t>
            </a:r>
          </a:p>
          <a:p>
            <a:endParaRPr lang="cs-CZ" sz="2000" dirty="0">
              <a:solidFill>
                <a:srgbClr val="002060"/>
              </a:solidFill>
            </a:endParaRPr>
          </a:p>
        </p:txBody>
      </p:sp>
      <p:sp>
        <p:nvSpPr>
          <p:cNvPr id="6" name="Nadpis 5"/>
          <p:cNvSpPr>
            <a:spLocks noGrp="1"/>
          </p:cNvSpPr>
          <p:nvPr>
            <p:ph type="title"/>
          </p:nvPr>
        </p:nvSpPr>
        <p:spPr>
          <a:xfrm>
            <a:off x="179512" y="195486"/>
            <a:ext cx="4464496" cy="507703"/>
          </a:xfrm>
        </p:spPr>
        <p:txBody>
          <a:bodyPr/>
          <a:lstStyle/>
          <a:p>
            <a:r>
              <a:rPr lang="cs-CZ" dirty="0"/>
              <a:t>3 Kampaně – jak na ně?</a:t>
            </a:r>
          </a:p>
        </p:txBody>
      </p:sp>
    </p:spTree>
    <p:extLst>
      <p:ext uri="{BB962C8B-B14F-4D97-AF65-F5344CB8AC3E}">
        <p14:creationId xmlns:p14="http://schemas.microsoft.com/office/powerpoint/2010/main" val="19083469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6552728" cy="3024336"/>
          </a:xfrm>
          <a:prstGeom prst="rect">
            <a:avLst/>
          </a:prstGeom>
        </p:spPr>
        <p:txBody>
          <a:bodyPr>
            <a:noAutofit/>
          </a:bodyPr>
          <a:lstStyle/>
          <a:p>
            <a:r>
              <a:rPr lang="cs-CZ" sz="1800" dirty="0">
                <a:solidFill>
                  <a:srgbClr val="002060"/>
                </a:solidFill>
              </a:rPr>
              <a:t>Zaměření primárně na ženy, které z nějakého důvodu odložily své řidičské průkazy a rozhodly se neřídit svůj anebo jiný, například rodinný či firemní, vůz. </a:t>
            </a:r>
          </a:p>
          <a:p>
            <a:r>
              <a:rPr lang="cs-CZ" sz="1800" dirty="0">
                <a:solidFill>
                  <a:srgbClr val="002060"/>
                </a:solidFill>
              </a:rPr>
              <a:t>V rámci projektu ženy vzdělává o pravidlech silničního provozu podle Zákona 361/2000 Sb., o provozu na pozemních komunikacích a o změnách některých zákonů. </a:t>
            </a:r>
          </a:p>
          <a:p>
            <a:r>
              <a:rPr lang="cs-CZ" sz="1800" dirty="0">
                <a:solidFill>
                  <a:srgbClr val="002060"/>
                </a:solidFill>
              </a:rPr>
              <a:t>Pro projekt autorka vytvořila webové stránky, </a:t>
            </a:r>
            <a:r>
              <a:rPr lang="cs-CZ" sz="1800" dirty="0" err="1">
                <a:solidFill>
                  <a:srgbClr val="002060"/>
                </a:solidFill>
              </a:rPr>
              <a:t>Fan</a:t>
            </a:r>
            <a:r>
              <a:rPr lang="cs-CZ" sz="1800" dirty="0">
                <a:solidFill>
                  <a:srgbClr val="002060"/>
                </a:solidFill>
              </a:rPr>
              <a:t> </a:t>
            </a:r>
            <a:r>
              <a:rPr lang="cs-CZ" sz="1800" dirty="0" err="1">
                <a:solidFill>
                  <a:srgbClr val="002060"/>
                </a:solidFill>
              </a:rPr>
              <a:t>Page</a:t>
            </a:r>
            <a:r>
              <a:rPr lang="cs-CZ" sz="1800" dirty="0">
                <a:solidFill>
                  <a:srgbClr val="002060"/>
                </a:solidFill>
              </a:rPr>
              <a:t> na sociální síti Facebook a tamtéž také skupinu, o kterou se stará a kde předává v rozumné míře své </a:t>
            </a:r>
            <a:r>
              <a:rPr lang="cs-CZ" sz="1800" dirty="0" err="1">
                <a:solidFill>
                  <a:srgbClr val="002060"/>
                </a:solidFill>
              </a:rPr>
              <a:t>know</a:t>
            </a:r>
            <a:r>
              <a:rPr lang="cs-CZ" sz="1800" dirty="0">
                <a:solidFill>
                  <a:srgbClr val="002060"/>
                </a:solidFill>
              </a:rPr>
              <a:t> </a:t>
            </a:r>
            <a:r>
              <a:rPr lang="cs-CZ" sz="1800" dirty="0" err="1">
                <a:solidFill>
                  <a:srgbClr val="002060"/>
                </a:solidFill>
              </a:rPr>
              <a:t>how</a:t>
            </a:r>
            <a:r>
              <a:rPr lang="cs-CZ" sz="1800" dirty="0">
                <a:solidFill>
                  <a:srgbClr val="002060"/>
                </a:solidFill>
              </a:rPr>
              <a:t> a kde také komunikuje s členkami a klientkami. Protože je sama tváří svého projektu, pracuje také na viditelnosti projektu na vlastním osobním profilu na sociální síti Facebook, </a:t>
            </a:r>
            <a:r>
              <a:rPr lang="cs-CZ" sz="1800" dirty="0" err="1">
                <a:solidFill>
                  <a:srgbClr val="002060"/>
                </a:solidFill>
              </a:rPr>
              <a:t>LinkedIn</a:t>
            </a:r>
            <a:r>
              <a:rPr lang="cs-CZ" sz="1800" dirty="0">
                <a:solidFill>
                  <a:srgbClr val="002060"/>
                </a:solidFill>
              </a:rPr>
              <a:t> a </a:t>
            </a:r>
            <a:r>
              <a:rPr lang="cs-CZ" sz="1800" dirty="0" err="1">
                <a:solidFill>
                  <a:srgbClr val="002060"/>
                </a:solidFill>
              </a:rPr>
              <a:t>TikTok</a:t>
            </a:r>
            <a:r>
              <a:rPr lang="cs-CZ" sz="1800" dirty="0">
                <a:solidFill>
                  <a:srgbClr val="002060"/>
                </a:solidFill>
              </a:rPr>
              <a:t>. Pro projekt také vytvořila profil na sociální síti </a:t>
            </a:r>
            <a:r>
              <a:rPr lang="cs-CZ" sz="1800" dirty="0" err="1">
                <a:solidFill>
                  <a:srgbClr val="002060"/>
                </a:solidFill>
              </a:rPr>
              <a:t>Instagram</a:t>
            </a:r>
            <a:r>
              <a:rPr lang="cs-CZ" sz="1800" dirty="0">
                <a:solidFill>
                  <a:srgbClr val="002060"/>
                </a:solidFill>
              </a:rPr>
              <a:t>. </a:t>
            </a:r>
          </a:p>
          <a:p>
            <a:endParaRPr lang="cs-CZ" sz="2000" dirty="0">
              <a:solidFill>
                <a:srgbClr val="002060"/>
              </a:solidFill>
            </a:endParaRPr>
          </a:p>
        </p:txBody>
      </p:sp>
      <p:sp>
        <p:nvSpPr>
          <p:cNvPr id="6" name="Nadpis 5"/>
          <p:cNvSpPr>
            <a:spLocks noGrp="1"/>
          </p:cNvSpPr>
          <p:nvPr>
            <p:ph type="title"/>
          </p:nvPr>
        </p:nvSpPr>
        <p:spPr>
          <a:xfrm>
            <a:off x="179512" y="195486"/>
            <a:ext cx="7704856" cy="507703"/>
          </a:xfrm>
        </p:spPr>
        <p:txBody>
          <a:bodyPr/>
          <a:lstStyle/>
          <a:p>
            <a:r>
              <a:rPr lang="cs-CZ" dirty="0"/>
              <a:t>Vědomá žena za volantem – Ing. Bohdana Anna </a:t>
            </a:r>
            <a:r>
              <a:rPr lang="cs-CZ" dirty="0" err="1"/>
              <a:t>Šafranová</a:t>
            </a:r>
            <a:endParaRPr lang="cs-CZ" dirty="0"/>
          </a:p>
        </p:txBody>
      </p:sp>
      <p:pic>
        <p:nvPicPr>
          <p:cNvPr id="2" name="Obrázek 1">
            <a:extLst>
              <a:ext uri="{FF2B5EF4-FFF2-40B4-BE49-F238E27FC236}">
                <a16:creationId xmlns:a16="http://schemas.microsoft.com/office/drawing/2014/main" id="{67E5B347-CA30-464A-A315-AB1981AFD95A}"/>
              </a:ext>
            </a:extLst>
          </p:cNvPr>
          <p:cNvPicPr>
            <a:picLocks noChangeAspect="1"/>
          </p:cNvPicPr>
          <p:nvPr/>
        </p:nvPicPr>
        <p:blipFill>
          <a:blip r:embed="rId3"/>
          <a:stretch>
            <a:fillRect/>
          </a:stretch>
        </p:blipFill>
        <p:spPr>
          <a:xfrm>
            <a:off x="6779314" y="1779662"/>
            <a:ext cx="2210108" cy="2105319"/>
          </a:xfrm>
          <a:prstGeom prst="rect">
            <a:avLst/>
          </a:prstGeom>
        </p:spPr>
      </p:pic>
    </p:spTree>
    <p:extLst>
      <p:ext uri="{BB962C8B-B14F-4D97-AF65-F5344CB8AC3E}">
        <p14:creationId xmlns:p14="http://schemas.microsoft.com/office/powerpoint/2010/main" val="2536037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7704856" cy="507703"/>
          </a:xfrm>
        </p:spPr>
        <p:txBody>
          <a:bodyPr/>
          <a:lstStyle/>
          <a:p>
            <a:r>
              <a:rPr lang="cs-CZ" dirty="0"/>
              <a:t>Příspěvky – vzdělávací, zjištění potřeb, zábavné, uvítací atd. </a:t>
            </a:r>
          </a:p>
        </p:txBody>
      </p:sp>
      <p:pic>
        <p:nvPicPr>
          <p:cNvPr id="5" name="Zástupný symbol pro obsah 4">
            <a:extLst>
              <a:ext uri="{FF2B5EF4-FFF2-40B4-BE49-F238E27FC236}">
                <a16:creationId xmlns:a16="http://schemas.microsoft.com/office/drawing/2014/main" id="{1BE4D8B0-47D9-4471-BD40-B86F461B63B9}"/>
              </a:ext>
            </a:extLst>
          </p:cNvPr>
          <p:cNvPicPr>
            <a:picLocks noGrp="1"/>
          </p:cNvPicPr>
          <p:nvPr>
            <p:ph idx="4294967295"/>
          </p:nvPr>
        </p:nvPicPr>
        <p:blipFill rotWithShape="1">
          <a:blip r:embed="rId3"/>
          <a:srcRect t="-63" b="-69"/>
          <a:stretch/>
        </p:blipFill>
        <p:spPr bwMode="auto">
          <a:xfrm>
            <a:off x="323528" y="843558"/>
            <a:ext cx="2448272" cy="3744416"/>
          </a:xfrm>
          <a:prstGeom prst="rect">
            <a:avLst/>
          </a:prstGeom>
          <a:ln>
            <a:noFill/>
          </a:ln>
          <a:extLst>
            <a:ext uri="{53640926-AAD7-44D8-BBD7-CCE9431645EC}">
              <a14:shadowObscured xmlns:a14="http://schemas.microsoft.com/office/drawing/2010/main"/>
            </a:ext>
          </a:extLst>
        </p:spPr>
      </p:pic>
      <p:pic>
        <p:nvPicPr>
          <p:cNvPr id="7" name="Obrázek 6">
            <a:extLst>
              <a:ext uri="{FF2B5EF4-FFF2-40B4-BE49-F238E27FC236}">
                <a16:creationId xmlns:a16="http://schemas.microsoft.com/office/drawing/2014/main" id="{364B92A0-A9B5-4B42-B0CE-9CEB8B5855FF}"/>
              </a:ext>
            </a:extLst>
          </p:cNvPr>
          <p:cNvPicPr/>
          <p:nvPr/>
        </p:nvPicPr>
        <p:blipFill rotWithShape="1">
          <a:blip r:embed="rId4"/>
          <a:srcRect l="-277" r="-75" b="24570"/>
          <a:stretch/>
        </p:blipFill>
        <p:spPr bwMode="auto">
          <a:xfrm>
            <a:off x="2843808" y="843558"/>
            <a:ext cx="3240360" cy="2664296"/>
          </a:xfrm>
          <a:prstGeom prst="rect">
            <a:avLst/>
          </a:prstGeom>
          <a:ln>
            <a:noFill/>
          </a:ln>
          <a:extLst>
            <a:ext uri="{53640926-AAD7-44D8-BBD7-CCE9431645EC}">
              <a14:shadowObscured xmlns:a14="http://schemas.microsoft.com/office/drawing/2010/main"/>
            </a:ext>
          </a:extLst>
        </p:spPr>
      </p:pic>
      <p:pic>
        <p:nvPicPr>
          <p:cNvPr id="8" name="Obrázek 7">
            <a:extLst>
              <a:ext uri="{FF2B5EF4-FFF2-40B4-BE49-F238E27FC236}">
                <a16:creationId xmlns:a16="http://schemas.microsoft.com/office/drawing/2014/main" id="{B8ABEB39-EA4F-4B61-8121-2ECA551BE247}"/>
              </a:ext>
            </a:extLst>
          </p:cNvPr>
          <p:cNvPicPr/>
          <p:nvPr/>
        </p:nvPicPr>
        <p:blipFill rotWithShape="1">
          <a:blip r:embed="rId5"/>
          <a:srcRect t="-3" r="16622" b="3"/>
          <a:stretch/>
        </p:blipFill>
        <p:spPr bwMode="auto">
          <a:xfrm>
            <a:off x="6228184" y="1275606"/>
            <a:ext cx="2796287" cy="34397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0450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6552728" cy="3024336"/>
          </a:xfrm>
          <a:prstGeom prst="rect">
            <a:avLst/>
          </a:prstGeom>
        </p:spPr>
        <p:txBody>
          <a:bodyPr>
            <a:noAutofit/>
          </a:bodyPr>
          <a:lstStyle/>
          <a:p>
            <a:r>
              <a:rPr lang="en-US" sz="1800" dirty="0">
                <a:solidFill>
                  <a:srgbClr val="002060"/>
                </a:solidFill>
                <a:hlinkClick r:id="rId3"/>
              </a:rPr>
              <a:t>How Instagram Is Turning Home Cooks Into Entrepreneurs</a:t>
            </a:r>
            <a:r>
              <a:rPr lang="cs-CZ" sz="1800" dirty="0">
                <a:solidFill>
                  <a:srgbClr val="002060"/>
                </a:solidFill>
              </a:rPr>
              <a:t>. </a:t>
            </a:r>
          </a:p>
          <a:p>
            <a:r>
              <a:rPr lang="en-US" sz="2000" dirty="0">
                <a:solidFill>
                  <a:srgbClr val="002060"/>
                </a:solidFill>
                <a:hlinkClick r:id="rId4"/>
              </a:rPr>
              <a:t>29 best online business ideas</a:t>
            </a:r>
            <a:r>
              <a:rPr lang="cs-CZ" sz="2000" dirty="0">
                <a:solidFill>
                  <a:srgbClr val="002060"/>
                </a:solidFill>
              </a:rPr>
              <a:t>. </a:t>
            </a:r>
          </a:p>
          <a:p>
            <a:r>
              <a:rPr lang="cs-CZ" sz="2000" dirty="0">
                <a:solidFill>
                  <a:srgbClr val="002060"/>
                </a:solidFill>
              </a:rPr>
              <a:t>Prodej fotek přes FB skupiny. </a:t>
            </a:r>
          </a:p>
          <a:p>
            <a:r>
              <a:rPr lang="cs-CZ" sz="2000" dirty="0" err="1">
                <a:solidFill>
                  <a:srgbClr val="002060"/>
                </a:solidFill>
              </a:rPr>
              <a:t>Freelance</a:t>
            </a:r>
            <a:r>
              <a:rPr lang="cs-CZ" sz="2000" dirty="0">
                <a:solidFill>
                  <a:srgbClr val="002060"/>
                </a:solidFill>
              </a:rPr>
              <a:t> přes FB skupiny – např. programování. </a:t>
            </a:r>
          </a:p>
          <a:p>
            <a:r>
              <a:rPr lang="cs-CZ" sz="2000" dirty="0">
                <a:solidFill>
                  <a:srgbClr val="002060"/>
                </a:solidFill>
              </a:rPr>
              <a:t>Psychologické poradenství přes video hovory.</a:t>
            </a:r>
          </a:p>
          <a:p>
            <a:r>
              <a:rPr lang="cs-CZ" sz="2000" dirty="0">
                <a:solidFill>
                  <a:srgbClr val="002060"/>
                </a:solidFill>
              </a:rPr>
              <a:t>Financování přes </a:t>
            </a:r>
            <a:r>
              <a:rPr lang="cs-CZ" sz="2000" dirty="0" err="1">
                <a:solidFill>
                  <a:srgbClr val="002060"/>
                </a:solidFill>
              </a:rPr>
              <a:t>crowdsourcing</a:t>
            </a:r>
            <a:r>
              <a:rPr lang="cs-CZ" sz="2000" dirty="0">
                <a:solidFill>
                  <a:srgbClr val="002060"/>
                </a:solidFill>
              </a:rPr>
              <a:t>.</a:t>
            </a:r>
          </a:p>
          <a:p>
            <a:r>
              <a:rPr lang="cs-CZ" sz="2000" dirty="0">
                <a:solidFill>
                  <a:srgbClr val="002060"/>
                </a:solidFill>
              </a:rPr>
              <a:t>Osobní trenér online.</a:t>
            </a:r>
          </a:p>
        </p:txBody>
      </p:sp>
      <p:sp>
        <p:nvSpPr>
          <p:cNvPr id="6" name="Nadpis 5"/>
          <p:cNvSpPr>
            <a:spLocks noGrp="1"/>
          </p:cNvSpPr>
          <p:nvPr>
            <p:ph type="title"/>
          </p:nvPr>
        </p:nvSpPr>
        <p:spPr>
          <a:xfrm>
            <a:off x="179512" y="195486"/>
            <a:ext cx="7704856" cy="507703"/>
          </a:xfrm>
        </p:spPr>
        <p:txBody>
          <a:bodyPr/>
          <a:lstStyle/>
          <a:p>
            <a:r>
              <a:rPr lang="cs-CZ" dirty="0"/>
              <a:t>Online prostředí tvoří nové businessy</a:t>
            </a:r>
          </a:p>
        </p:txBody>
      </p:sp>
      <p:pic>
        <p:nvPicPr>
          <p:cNvPr id="4" name="Obrázek 3">
            <a:extLst>
              <a:ext uri="{FF2B5EF4-FFF2-40B4-BE49-F238E27FC236}">
                <a16:creationId xmlns:a16="http://schemas.microsoft.com/office/drawing/2014/main" id="{CA9852C0-91DE-4FCB-A5CD-5763EA6E652D}"/>
              </a:ext>
            </a:extLst>
          </p:cNvPr>
          <p:cNvPicPr>
            <a:picLocks noChangeAspect="1"/>
          </p:cNvPicPr>
          <p:nvPr/>
        </p:nvPicPr>
        <p:blipFill>
          <a:blip r:embed="rId5"/>
          <a:stretch>
            <a:fillRect/>
          </a:stretch>
        </p:blipFill>
        <p:spPr>
          <a:xfrm>
            <a:off x="6444208" y="1148824"/>
            <a:ext cx="2562582" cy="2557819"/>
          </a:xfrm>
          <a:prstGeom prst="rect">
            <a:avLst/>
          </a:prstGeom>
        </p:spPr>
      </p:pic>
    </p:spTree>
    <p:extLst>
      <p:ext uri="{BB962C8B-B14F-4D97-AF65-F5344CB8AC3E}">
        <p14:creationId xmlns:p14="http://schemas.microsoft.com/office/powerpoint/2010/main" val="28860321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843558"/>
            <a:ext cx="8280920" cy="3024336"/>
          </a:xfrm>
          <a:prstGeom prst="rect">
            <a:avLst/>
          </a:prstGeom>
        </p:spPr>
        <p:txBody>
          <a:bodyPr>
            <a:noAutofit/>
          </a:bodyPr>
          <a:lstStyle/>
          <a:p>
            <a:r>
              <a:rPr lang="cs-CZ" sz="1800" dirty="0">
                <a:solidFill>
                  <a:srgbClr val="002060"/>
                </a:solidFill>
              </a:rPr>
              <a:t>Nejobsáhlejší kategorie na </a:t>
            </a:r>
            <a:r>
              <a:rPr lang="cs-CZ" sz="1800" dirty="0" err="1">
                <a:solidFill>
                  <a:srgbClr val="002060"/>
                </a:solidFill>
              </a:rPr>
              <a:t>YouTube</a:t>
            </a:r>
            <a:r>
              <a:rPr lang="cs-CZ" sz="1800" dirty="0">
                <a:solidFill>
                  <a:srgbClr val="002060"/>
                </a:solidFill>
              </a:rPr>
              <a:t>? Hry </a:t>
            </a:r>
            <a:r>
              <a:rPr lang="cs-CZ" sz="1800" dirty="0">
                <a:solidFill>
                  <a:srgbClr val="002060"/>
                </a:solidFill>
                <a:sym typeface="Wingdings" panose="05000000000000000000" pitchFamily="2" charset="2"/>
              </a:rPr>
              <a:t> Největší </a:t>
            </a:r>
            <a:r>
              <a:rPr lang="cs-CZ" sz="1800" dirty="0" err="1">
                <a:solidFill>
                  <a:srgbClr val="002060"/>
                </a:solidFill>
                <a:sym typeface="Wingdings" panose="05000000000000000000" pitchFamily="2" charset="2"/>
              </a:rPr>
              <a:t>youtuber</a:t>
            </a:r>
            <a:r>
              <a:rPr lang="cs-CZ" sz="1800" dirty="0">
                <a:solidFill>
                  <a:srgbClr val="002060"/>
                </a:solidFill>
                <a:sym typeface="Wingdings" panose="05000000000000000000" pitchFamily="2" charset="2"/>
              </a:rPr>
              <a:t>? </a:t>
            </a:r>
            <a:r>
              <a:rPr lang="cs-CZ" sz="1800" dirty="0">
                <a:solidFill>
                  <a:srgbClr val="002060"/>
                </a:solidFill>
                <a:sym typeface="Wingdings" panose="05000000000000000000" pitchFamily="2" charset="2"/>
                <a:hlinkClick r:id="rId3"/>
              </a:rPr>
              <a:t>PewDiePie</a:t>
            </a:r>
            <a:r>
              <a:rPr lang="cs-CZ" sz="1800" dirty="0">
                <a:solidFill>
                  <a:srgbClr val="002060"/>
                </a:solidFill>
                <a:sym typeface="Wingdings" panose="05000000000000000000" pitchFamily="2" charset="2"/>
              </a:rPr>
              <a:t> – herní kanál (vydělá si 20 mil. dolarů ročně). Největší internetová televize (Amazon zaplatil 1 mld. dolarů …) – herní </a:t>
            </a:r>
            <a:r>
              <a:rPr lang="cs-CZ" sz="1800" dirty="0">
                <a:solidFill>
                  <a:srgbClr val="002060"/>
                </a:solidFill>
                <a:sym typeface="Wingdings" panose="05000000000000000000" pitchFamily="2" charset="2"/>
                <a:hlinkClick r:id="rId4"/>
              </a:rPr>
              <a:t>Twitch.tv</a:t>
            </a:r>
            <a:r>
              <a:rPr lang="cs-CZ" sz="1800" dirty="0">
                <a:solidFill>
                  <a:srgbClr val="002060"/>
                </a:solidFill>
                <a:sym typeface="Wingdings" panose="05000000000000000000" pitchFamily="2" charset="2"/>
              </a:rPr>
              <a:t>. Herní business předběhl již dávno filmový a hudební (např. GTA:V stálo 265 mil. dolarů a vydělalo přes 6 mld. a stále roste, to nedokázal žádný film, a takovýchto her vychází více, než filmů).</a:t>
            </a:r>
            <a:endParaRPr lang="cs-CZ" sz="1800" dirty="0">
              <a:solidFill>
                <a:srgbClr val="002060"/>
              </a:solidFill>
            </a:endParaRPr>
          </a:p>
          <a:p>
            <a:r>
              <a:rPr lang="cs-CZ" sz="1800" dirty="0">
                <a:solidFill>
                  <a:srgbClr val="002060"/>
                </a:solidFill>
              </a:rPr>
              <a:t>Digitální revoluce změnila, jak vnímáme a konzumujeme obsah – lidé sledují profesionály hrající hry. Vznikají turnaje, vše přitáhlo sponzory, např. </a:t>
            </a:r>
            <a:r>
              <a:rPr lang="cs-CZ" sz="1800" dirty="0" err="1">
                <a:solidFill>
                  <a:srgbClr val="002060"/>
                </a:solidFill>
              </a:rPr>
              <a:t>Gamescom</a:t>
            </a:r>
            <a:r>
              <a:rPr lang="cs-CZ" sz="1800" dirty="0">
                <a:solidFill>
                  <a:srgbClr val="002060"/>
                </a:solidFill>
              </a:rPr>
              <a:t> v Německu navštívilo 350 000 lidí a zahajovala jej německá kancléřka A. Merkel, turnaj v </a:t>
            </a:r>
            <a:r>
              <a:rPr lang="cs-CZ" sz="1800" dirty="0" err="1">
                <a:solidFill>
                  <a:srgbClr val="002060"/>
                </a:solidFill>
              </a:rPr>
              <a:t>Dota</a:t>
            </a:r>
            <a:r>
              <a:rPr lang="cs-CZ" sz="1800" dirty="0">
                <a:solidFill>
                  <a:srgbClr val="002060"/>
                </a:solidFill>
              </a:rPr>
              <a:t> 2 měl </a:t>
            </a:r>
            <a:r>
              <a:rPr lang="cs-CZ" sz="1800" dirty="0" err="1">
                <a:solidFill>
                  <a:srgbClr val="002060"/>
                </a:solidFill>
              </a:rPr>
              <a:t>prize</a:t>
            </a:r>
            <a:r>
              <a:rPr lang="cs-CZ" sz="1800" dirty="0">
                <a:solidFill>
                  <a:srgbClr val="002060"/>
                </a:solidFill>
              </a:rPr>
              <a:t> pool 25 mil. dolarů (ano, hrálo se o půl miliardy Kč.). </a:t>
            </a:r>
          </a:p>
          <a:p>
            <a:r>
              <a:rPr lang="cs-CZ" sz="1800" dirty="0">
                <a:solidFill>
                  <a:srgbClr val="002060"/>
                </a:solidFill>
              </a:rPr>
              <a:t>E-sportu země zaslíbená je Korea, kde najdete e-sport hvězdy všude a na všem. </a:t>
            </a:r>
          </a:p>
          <a:p>
            <a:r>
              <a:rPr lang="cs-CZ" sz="1800" dirty="0">
                <a:solidFill>
                  <a:srgbClr val="002060"/>
                </a:solidFill>
              </a:rPr>
              <a:t>A co ČR? Vyhráli jsme </a:t>
            </a:r>
            <a:r>
              <a:rPr lang="cs-CZ" sz="1800" dirty="0" err="1">
                <a:solidFill>
                  <a:srgbClr val="002060"/>
                </a:solidFill>
              </a:rPr>
              <a:t>Hearthstone</a:t>
            </a:r>
            <a:r>
              <a:rPr lang="cs-CZ" sz="1800" dirty="0">
                <a:solidFill>
                  <a:srgbClr val="002060"/>
                </a:solidFill>
              </a:rPr>
              <a:t> </a:t>
            </a:r>
            <a:r>
              <a:rPr lang="cs-CZ" sz="1800" dirty="0" err="1">
                <a:solidFill>
                  <a:srgbClr val="002060"/>
                </a:solidFill>
              </a:rPr>
              <a:t>Global</a:t>
            </a:r>
            <a:r>
              <a:rPr lang="cs-CZ" sz="1800" dirty="0">
                <a:solidFill>
                  <a:srgbClr val="002060"/>
                </a:solidFill>
              </a:rPr>
              <a:t> </a:t>
            </a:r>
            <a:r>
              <a:rPr lang="cs-CZ" sz="1800" dirty="0" err="1">
                <a:solidFill>
                  <a:srgbClr val="002060"/>
                </a:solidFill>
              </a:rPr>
              <a:t>Games</a:t>
            </a:r>
            <a:r>
              <a:rPr lang="cs-CZ" sz="1800" dirty="0">
                <a:solidFill>
                  <a:srgbClr val="002060"/>
                </a:solidFill>
              </a:rPr>
              <a:t> (mistrovství světa týmů v karetní hře </a:t>
            </a:r>
            <a:r>
              <a:rPr lang="cs-CZ" sz="1800" dirty="0" err="1">
                <a:solidFill>
                  <a:srgbClr val="002060"/>
                </a:solidFill>
              </a:rPr>
              <a:t>Hearthstone</a:t>
            </a:r>
            <a:r>
              <a:rPr lang="cs-CZ" sz="1800" dirty="0">
                <a:solidFill>
                  <a:srgbClr val="002060"/>
                </a:solidFill>
              </a:rPr>
              <a:t>, což je další </a:t>
            </a:r>
            <a:r>
              <a:rPr lang="cs-CZ" sz="1800" dirty="0" err="1">
                <a:solidFill>
                  <a:srgbClr val="002060"/>
                </a:solidFill>
              </a:rPr>
              <a:t>multi</a:t>
            </a:r>
            <a:r>
              <a:rPr lang="cs-CZ" sz="1800" dirty="0">
                <a:solidFill>
                  <a:srgbClr val="002060"/>
                </a:solidFill>
              </a:rPr>
              <a:t> miliardová hra od </a:t>
            </a:r>
            <a:r>
              <a:rPr lang="cs-CZ" sz="1800" dirty="0" err="1">
                <a:solidFill>
                  <a:srgbClr val="002060"/>
                </a:solidFill>
              </a:rPr>
              <a:t>Blizzardu</a:t>
            </a:r>
            <a:r>
              <a:rPr lang="cs-CZ" sz="1800" dirty="0">
                <a:solidFill>
                  <a:srgbClr val="002060"/>
                </a:solidFill>
              </a:rPr>
              <a:t>, tvůrců </a:t>
            </a:r>
            <a:r>
              <a:rPr lang="cs-CZ" sz="1800" dirty="0" err="1">
                <a:solidFill>
                  <a:srgbClr val="002060"/>
                </a:solidFill>
              </a:rPr>
              <a:t>WoWka</a:t>
            </a:r>
            <a:r>
              <a:rPr lang="cs-CZ" sz="1800" dirty="0">
                <a:solidFill>
                  <a:srgbClr val="002060"/>
                </a:solidFill>
              </a:rPr>
              <a:t>).</a:t>
            </a:r>
          </a:p>
          <a:p>
            <a:r>
              <a:rPr lang="cs-CZ" sz="1800" dirty="0">
                <a:solidFill>
                  <a:srgbClr val="002060"/>
                </a:solidFill>
                <a:hlinkClick r:id="rId5"/>
              </a:rPr>
              <a:t>Do světa </a:t>
            </a:r>
            <a:r>
              <a:rPr lang="cs-CZ" sz="1800" dirty="0" err="1">
                <a:solidFill>
                  <a:srgbClr val="002060"/>
                </a:solidFill>
                <a:hlinkClick r:id="rId5"/>
              </a:rPr>
              <a:t>esportu</a:t>
            </a:r>
            <a:r>
              <a:rPr lang="cs-CZ" sz="1800" dirty="0">
                <a:solidFill>
                  <a:srgbClr val="002060"/>
                </a:solidFill>
                <a:hlinkClick r:id="rId5"/>
              </a:rPr>
              <a:t> stále více pronikají ženy. Roste také počet diváků i zájem značek</a:t>
            </a:r>
            <a:r>
              <a:rPr lang="cs-CZ" sz="1800" dirty="0">
                <a:solidFill>
                  <a:srgbClr val="002060"/>
                </a:solidFill>
              </a:rPr>
              <a:t>.</a:t>
            </a:r>
          </a:p>
          <a:p>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4464496" cy="507703"/>
          </a:xfrm>
        </p:spPr>
        <p:txBody>
          <a:bodyPr/>
          <a:lstStyle/>
          <a:p>
            <a:r>
              <a:rPr lang="cs-CZ" dirty="0"/>
              <a:t>Případová studie – e-sport</a:t>
            </a:r>
          </a:p>
        </p:txBody>
      </p:sp>
    </p:spTree>
    <p:extLst>
      <p:ext uri="{BB962C8B-B14F-4D97-AF65-F5344CB8AC3E}">
        <p14:creationId xmlns:p14="http://schemas.microsoft.com/office/powerpoint/2010/main" val="3221489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to pro nás znamená?</a:t>
            </a:r>
          </a:p>
        </p:txBody>
      </p:sp>
      <p:sp>
        <p:nvSpPr>
          <p:cNvPr id="3" name="Zástupný symbol pro obsah 2"/>
          <p:cNvSpPr txBox="1">
            <a:spLocks/>
          </p:cNvSpPr>
          <p:nvPr/>
        </p:nvSpPr>
        <p:spPr>
          <a:xfrm>
            <a:off x="395536" y="987574"/>
            <a:ext cx="8568952" cy="302433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2000" dirty="0">
                <a:solidFill>
                  <a:srgbClr val="FF0000"/>
                </a:solidFill>
              </a:rPr>
              <a:t>Odborník z praxe - </a:t>
            </a:r>
            <a:r>
              <a:rPr lang="cs-CZ" sz="2000" dirty="0">
                <a:solidFill>
                  <a:srgbClr val="002060"/>
                </a:solidFill>
              </a:rPr>
              <a:t>Výuka předmětu probíhá v tříhodinových blocích spojením přednášky a semináře, studenti tedy neabsolvují 90 minutový monologický výklad a 45 minut praktické práce, ale činnost je spojena do jednoho bloku a dynamicky se mění. </a:t>
            </a:r>
          </a:p>
          <a:p>
            <a:r>
              <a:rPr lang="cs-CZ" sz="2000" dirty="0">
                <a:solidFill>
                  <a:srgbClr val="002060"/>
                </a:solidFill>
              </a:rPr>
              <a:t>V rámci bloků studenti dostávají úkoly, které zpracovávají přímo s vyučujícím na seminářích – </a:t>
            </a:r>
            <a:r>
              <a:rPr lang="cs-CZ" sz="2000" b="1" dirty="0">
                <a:solidFill>
                  <a:srgbClr val="002060"/>
                </a:solidFill>
              </a:rPr>
              <a:t>chceme vás naučit „něco prakticky naklikat“</a:t>
            </a:r>
            <a:r>
              <a:rPr lang="cs-CZ" sz="2000" dirty="0">
                <a:solidFill>
                  <a:srgbClr val="002060"/>
                </a:solidFill>
              </a:rPr>
              <a:t>. </a:t>
            </a:r>
          </a:p>
          <a:p>
            <a:r>
              <a:rPr lang="cs-CZ" sz="2000" dirty="0">
                <a:solidFill>
                  <a:srgbClr val="002060"/>
                </a:solidFill>
              </a:rPr>
              <a:t>Pro svou seminární práci si ve skupině vyberou 3 úkoly, které odevzdají ve Wordu do konce semestru do IS – </a:t>
            </a:r>
            <a:r>
              <a:rPr lang="cs-CZ" sz="2000" b="1" dirty="0">
                <a:solidFill>
                  <a:srgbClr val="002060"/>
                </a:solidFill>
              </a:rPr>
              <a:t>týmová práce, rozdělení úkolů, dobrovolnost, volba</a:t>
            </a:r>
            <a:r>
              <a:rPr lang="cs-CZ" sz="2000" dirty="0">
                <a:solidFill>
                  <a:srgbClr val="002060"/>
                </a:solidFill>
              </a:rPr>
              <a:t>. </a:t>
            </a:r>
          </a:p>
          <a:p>
            <a:r>
              <a:rPr lang="cs-CZ" sz="2000" dirty="0">
                <a:solidFill>
                  <a:srgbClr val="002060"/>
                </a:solidFill>
              </a:rPr>
              <a:t>Na závěr semestru každá skupina odprezentuje – </a:t>
            </a:r>
            <a:r>
              <a:rPr lang="cs-CZ" sz="2000" b="1" dirty="0">
                <a:solidFill>
                  <a:srgbClr val="002060"/>
                </a:solidFill>
              </a:rPr>
              <a:t>prezentační dovednosti</a:t>
            </a:r>
            <a:r>
              <a:rPr lang="cs-CZ" sz="2000" dirty="0">
                <a:solidFill>
                  <a:srgbClr val="002060"/>
                </a:solidFill>
              </a:rPr>
              <a:t>. </a:t>
            </a:r>
          </a:p>
          <a:p>
            <a:r>
              <a:rPr lang="cs-CZ" sz="2000" dirty="0">
                <a:solidFill>
                  <a:srgbClr val="002060"/>
                </a:solidFill>
              </a:rPr>
              <a:t>Ve zkouškovém období studenti absolvují závěrečnou písemnou zkoušku. </a:t>
            </a:r>
            <a:endParaRPr lang="cs-CZ" altLang="cs-CZ" sz="1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6788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Konec prezentace</a:t>
            </a:r>
          </a:p>
        </p:txBody>
      </p:sp>
      <p:sp>
        <p:nvSpPr>
          <p:cNvPr id="3" name="Zástupný symbol pro obsah 2"/>
          <p:cNvSpPr txBox="1">
            <a:spLocks/>
          </p:cNvSpPr>
          <p:nvPr/>
        </p:nvSpPr>
        <p:spPr>
          <a:xfrm>
            <a:off x="2699792" y="1779662"/>
            <a:ext cx="3888432" cy="2376264"/>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2400" b="1" dirty="0">
                <a:solidFill>
                  <a:srgbClr val="307871"/>
                </a:solidFill>
                <a:latin typeface="Times New Roman" panose="02020603050405020304" pitchFamily="18" charset="0"/>
                <a:cs typeface="Times New Roman" panose="02020603050405020304" pitchFamily="18" charset="0"/>
              </a:rPr>
              <a:t>Děkuji za pozornost </a:t>
            </a:r>
            <a:r>
              <a:rPr lang="cs-CZ" sz="2400" b="1" dirty="0">
                <a:solidFill>
                  <a:srgbClr val="307871"/>
                </a:solidFill>
                <a:latin typeface="Times New Roman" panose="02020603050405020304" pitchFamily="18" charset="0"/>
                <a:cs typeface="Times New Roman" panose="02020603050405020304" pitchFamily="18" charset="0"/>
                <a:sym typeface="Wingdings" panose="05000000000000000000" pitchFamily="2" charset="2"/>
              </a:rPr>
              <a:t></a:t>
            </a:r>
            <a:endParaRPr lang="cs-CZ"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33452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843558"/>
            <a:ext cx="8280920" cy="3024336"/>
          </a:xfrm>
          <a:prstGeom prst="rect">
            <a:avLst/>
          </a:prstGeom>
        </p:spPr>
        <p:txBody>
          <a:bodyPr>
            <a:noAutofit/>
          </a:bodyPr>
          <a:lstStyle/>
          <a:p>
            <a:r>
              <a:rPr lang="cs-CZ" sz="2000" dirty="0">
                <a:solidFill>
                  <a:srgbClr val="002060"/>
                </a:solidFill>
              </a:rPr>
              <a:t>Založili jste vlastní firmu, gratuluji vám! </a:t>
            </a:r>
            <a:r>
              <a:rPr lang="cs-CZ" sz="2000" dirty="0">
                <a:solidFill>
                  <a:srgbClr val="002060"/>
                </a:solidFill>
                <a:sym typeface="Wingdings" panose="05000000000000000000" pitchFamily="2" charset="2"/>
              </a:rPr>
              <a:t></a:t>
            </a:r>
          </a:p>
          <a:p>
            <a:endParaRPr lang="cs-CZ" sz="2000" dirty="0">
              <a:solidFill>
                <a:srgbClr val="002060"/>
              </a:solidFill>
              <a:sym typeface="Wingdings" panose="05000000000000000000" pitchFamily="2" charset="2"/>
            </a:endParaRPr>
          </a:p>
          <a:p>
            <a:r>
              <a:rPr lang="cs-CZ" sz="2000" dirty="0">
                <a:solidFill>
                  <a:srgbClr val="002060"/>
                </a:solidFill>
              </a:rPr>
              <a:t>Najděte a zdůvodněte, jaké informace a v jakých kanálech/nástrojích můžete dát o své firmě zadarmo vědět on-line.</a:t>
            </a:r>
          </a:p>
          <a:p>
            <a:endParaRPr lang="cs-CZ" sz="2000" dirty="0">
              <a:solidFill>
                <a:srgbClr val="002060"/>
              </a:solidFill>
            </a:endParaRPr>
          </a:p>
          <a:p>
            <a:r>
              <a:rPr lang="cs-CZ" sz="2000" dirty="0">
                <a:solidFill>
                  <a:srgbClr val="002060"/>
                </a:solidFill>
              </a:rPr>
              <a:t>Výstupem by měl být seznam on-line míst, kde chcete umístit informace o své nové firmě, spolu se zdůvodněním, proč tento kanál a proč tyto informace.</a:t>
            </a:r>
          </a:p>
        </p:txBody>
      </p:sp>
      <p:sp>
        <p:nvSpPr>
          <p:cNvPr id="6" name="Nadpis 5"/>
          <p:cNvSpPr>
            <a:spLocks noGrp="1"/>
          </p:cNvSpPr>
          <p:nvPr>
            <p:ph type="title"/>
          </p:nvPr>
        </p:nvSpPr>
        <p:spPr>
          <a:xfrm>
            <a:off x="179512" y="195486"/>
            <a:ext cx="4464496" cy="507703"/>
          </a:xfrm>
        </p:spPr>
        <p:txBody>
          <a:bodyPr/>
          <a:lstStyle/>
          <a:p>
            <a:r>
              <a:rPr lang="cs-CZ" dirty="0"/>
              <a:t>Úkol na 1. seminář</a:t>
            </a:r>
          </a:p>
        </p:txBody>
      </p:sp>
    </p:spTree>
    <p:extLst>
      <p:ext uri="{BB962C8B-B14F-4D97-AF65-F5344CB8AC3E}">
        <p14:creationId xmlns:p14="http://schemas.microsoft.com/office/powerpoint/2010/main" val="922445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059582"/>
            <a:ext cx="8280920" cy="3024336"/>
          </a:xfrm>
          <a:prstGeom prst="rect">
            <a:avLst/>
          </a:prstGeom>
        </p:spPr>
        <p:txBody>
          <a:bodyPr>
            <a:noAutofit/>
          </a:bodyPr>
          <a:lstStyle/>
          <a:p>
            <a:r>
              <a:rPr lang="cs-CZ" sz="2000" dirty="0">
                <a:solidFill>
                  <a:srgbClr val="002060"/>
                </a:solidFill>
              </a:rPr>
              <a:t>Seminární práce je zpracována ve skupině 2-3 studentů. </a:t>
            </a:r>
          </a:p>
          <a:p>
            <a:r>
              <a:rPr lang="cs-CZ" sz="2000" dirty="0">
                <a:solidFill>
                  <a:srgbClr val="002060"/>
                </a:solidFill>
              </a:rPr>
              <a:t>Studenti budou průběžně ve výukových blocích dostávat úkoly, které mohou zpracovat pod vedením vyučujícího. </a:t>
            </a:r>
          </a:p>
          <a:p>
            <a:r>
              <a:rPr lang="cs-CZ" sz="2000" dirty="0">
                <a:solidFill>
                  <a:srgbClr val="002060"/>
                </a:solidFill>
              </a:rPr>
              <a:t>V seminární práci každý z vybraných 3 úkolů zpracují na cca 2 strany (</a:t>
            </a:r>
            <a:r>
              <a:rPr lang="cs-CZ" sz="2000" dirty="0" err="1">
                <a:solidFill>
                  <a:srgbClr val="002060"/>
                </a:solidFill>
              </a:rPr>
              <a:t>Times</a:t>
            </a:r>
            <a:r>
              <a:rPr lang="cs-CZ" sz="2000" dirty="0">
                <a:solidFill>
                  <a:srgbClr val="002060"/>
                </a:solidFill>
              </a:rPr>
              <a:t> New Roman 12, standardní okraje). Pro zpracování seminární práce platí pravidla platná na OPF SLU (šablona seminární práce - úvodní strana, formát citací, úvod a závěr, seznam literatury, formátování atd.). </a:t>
            </a:r>
          </a:p>
          <a:p>
            <a:r>
              <a:rPr lang="cs-CZ" sz="2000" dirty="0">
                <a:solidFill>
                  <a:srgbClr val="002060"/>
                </a:solidFill>
              </a:rPr>
              <a:t>V závěru semestru každá skupina odprezentuje. </a:t>
            </a:r>
          </a:p>
          <a:p>
            <a:r>
              <a:rPr lang="cs-CZ" sz="2000" dirty="0">
                <a:solidFill>
                  <a:srgbClr val="002060"/>
                </a:solidFill>
              </a:rPr>
              <a:t>Celkem mohou studenti za seminární práci a její prezentaci získat maximálně 15 bodů. </a:t>
            </a:r>
            <a:endParaRPr lang="cs-CZ" altLang="cs-CZ" sz="14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248472" cy="507703"/>
          </a:xfrm>
        </p:spPr>
        <p:txBody>
          <a:bodyPr/>
          <a:lstStyle/>
          <a:p>
            <a:r>
              <a:rPr lang="cs-CZ" dirty="0"/>
              <a:t>Seminární práce a její prezentace</a:t>
            </a:r>
          </a:p>
        </p:txBody>
      </p:sp>
    </p:spTree>
    <p:extLst>
      <p:ext uri="{BB962C8B-B14F-4D97-AF65-F5344CB8AC3E}">
        <p14:creationId xmlns:p14="http://schemas.microsoft.com/office/powerpoint/2010/main" val="4197363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rPr>
              <a:t>Z rozsahu předmětu probraného během semestru, materiály budou studentům dostupné v IS. Maximální možný zisk bodů z písemné zkoušky je 40. Důraz je kladen na pochopení probíraného učiva a schopnost aplikace na reálných příkladech.</a:t>
            </a:r>
          </a:p>
          <a:p>
            <a:endParaRPr lang="cs-CZ" sz="2000" dirty="0">
              <a:solidFill>
                <a:srgbClr val="002060"/>
              </a:solidFill>
            </a:endParaRPr>
          </a:p>
          <a:p>
            <a:r>
              <a:rPr lang="cs-CZ" sz="2000" dirty="0">
                <a:solidFill>
                  <a:srgbClr val="002060"/>
                </a:solidFill>
              </a:rPr>
              <a:t>Hodnocení předmětu:</a:t>
            </a:r>
          </a:p>
          <a:p>
            <a:pPr marL="800100" lvl="2" indent="0">
              <a:buNone/>
            </a:pPr>
            <a:r>
              <a:rPr lang="cs-CZ" sz="1600" dirty="0">
                <a:solidFill>
                  <a:srgbClr val="002060"/>
                </a:solidFill>
              </a:rPr>
              <a:t>A: 55-52 bodů</a:t>
            </a:r>
            <a:br>
              <a:rPr lang="cs-CZ" sz="1600" dirty="0">
                <a:solidFill>
                  <a:srgbClr val="002060"/>
                </a:solidFill>
              </a:rPr>
            </a:br>
            <a:r>
              <a:rPr lang="cs-CZ" sz="1600" dirty="0">
                <a:solidFill>
                  <a:srgbClr val="002060"/>
                </a:solidFill>
              </a:rPr>
              <a:t>B: 51-48 bodů</a:t>
            </a:r>
            <a:br>
              <a:rPr lang="cs-CZ" sz="1600" dirty="0">
                <a:solidFill>
                  <a:srgbClr val="002060"/>
                </a:solidFill>
              </a:rPr>
            </a:br>
            <a:r>
              <a:rPr lang="cs-CZ" sz="1600" dirty="0">
                <a:solidFill>
                  <a:srgbClr val="002060"/>
                </a:solidFill>
              </a:rPr>
              <a:t>C: 47-43 bodů</a:t>
            </a:r>
            <a:br>
              <a:rPr lang="cs-CZ" sz="1600" dirty="0">
                <a:solidFill>
                  <a:srgbClr val="002060"/>
                </a:solidFill>
              </a:rPr>
            </a:br>
            <a:r>
              <a:rPr lang="cs-CZ" sz="1600" dirty="0">
                <a:solidFill>
                  <a:srgbClr val="002060"/>
                </a:solidFill>
              </a:rPr>
              <a:t>D: 42-38 bodů</a:t>
            </a:r>
            <a:br>
              <a:rPr lang="cs-CZ" sz="1600" dirty="0">
                <a:solidFill>
                  <a:srgbClr val="002060"/>
                </a:solidFill>
              </a:rPr>
            </a:br>
            <a:r>
              <a:rPr lang="cs-CZ" sz="1600" dirty="0">
                <a:solidFill>
                  <a:srgbClr val="002060"/>
                </a:solidFill>
              </a:rPr>
              <a:t>E: 37-33 bodů</a:t>
            </a:r>
            <a:br>
              <a:rPr lang="cs-CZ" sz="1600" dirty="0">
                <a:solidFill>
                  <a:srgbClr val="002060"/>
                </a:solidFill>
              </a:rPr>
            </a:br>
            <a:r>
              <a:rPr lang="cs-CZ" sz="1600" dirty="0">
                <a:solidFill>
                  <a:srgbClr val="002060"/>
                </a:solidFill>
              </a:rPr>
              <a:t>F: 32 a méně bodů</a:t>
            </a:r>
          </a:p>
        </p:txBody>
      </p:sp>
      <p:sp>
        <p:nvSpPr>
          <p:cNvPr id="6" name="Nadpis 5"/>
          <p:cNvSpPr>
            <a:spLocks noGrp="1"/>
          </p:cNvSpPr>
          <p:nvPr>
            <p:ph type="title"/>
          </p:nvPr>
        </p:nvSpPr>
        <p:spPr>
          <a:xfrm>
            <a:off x="179512" y="195486"/>
            <a:ext cx="6768752" cy="507703"/>
          </a:xfrm>
        </p:spPr>
        <p:txBody>
          <a:bodyPr/>
          <a:lstStyle/>
          <a:p>
            <a:r>
              <a:rPr lang="cs-CZ" dirty="0"/>
              <a:t>Závěrečná písemná zkouška a hodnocení předmětu</a:t>
            </a:r>
          </a:p>
        </p:txBody>
      </p:sp>
    </p:spTree>
    <p:extLst>
      <p:ext uri="{BB962C8B-B14F-4D97-AF65-F5344CB8AC3E}">
        <p14:creationId xmlns:p14="http://schemas.microsoft.com/office/powerpoint/2010/main" val="1190485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8280920" cy="3024336"/>
          </a:xfrm>
          <a:prstGeom prst="rect">
            <a:avLst/>
          </a:prstGeom>
        </p:spPr>
        <p:txBody>
          <a:bodyPr>
            <a:noAutofit/>
          </a:bodyPr>
          <a:lstStyle/>
          <a:p>
            <a:r>
              <a:rPr lang="cs-CZ" sz="2000" dirty="0">
                <a:solidFill>
                  <a:srgbClr val="002060"/>
                </a:solidFill>
                <a:latin typeface="Times New Roman" panose="02020603050405020304" pitchFamily="18" charset="0"/>
                <a:cs typeface="Times New Roman" panose="02020603050405020304" pitchFamily="18" charset="0"/>
              </a:rPr>
              <a:t>Studijní materiály v IS (skripta, </a:t>
            </a:r>
            <a:r>
              <a:rPr lang="cs-CZ" sz="2000" dirty="0">
                <a:solidFill>
                  <a:srgbClr val="FF0000"/>
                </a:solidFill>
                <a:latin typeface="Times New Roman" panose="02020603050405020304" pitchFamily="18" charset="0"/>
                <a:cs typeface="Times New Roman" panose="02020603050405020304" pitchFamily="18" charset="0"/>
              </a:rPr>
              <a:t>PPT prezentace</a:t>
            </a:r>
            <a:r>
              <a:rPr lang="cs-CZ" sz="2000" dirty="0">
                <a:solidFill>
                  <a:srgbClr val="002060"/>
                </a:solidFill>
                <a:latin typeface="Times New Roman" panose="02020603050405020304" pitchFamily="18" charset="0"/>
                <a:cs typeface="Times New Roman" panose="02020603050405020304" pitchFamily="18" charset="0"/>
              </a:rPr>
              <a:t>).</a:t>
            </a:r>
          </a:p>
          <a:p>
            <a:r>
              <a:rPr lang="cs-CZ" sz="2000" dirty="0">
                <a:solidFill>
                  <a:srgbClr val="002060"/>
                </a:solidFill>
                <a:latin typeface="Times New Roman" panose="02020603050405020304" pitchFamily="18" charset="0"/>
                <a:cs typeface="Times New Roman" panose="02020603050405020304" pitchFamily="18" charset="0"/>
              </a:rPr>
              <a:t>Seminární práce a závěrečný test budou pouze z probíraného rozsahu, viz přednášky (opět </a:t>
            </a:r>
            <a:r>
              <a:rPr lang="cs-CZ" sz="2000" dirty="0">
                <a:solidFill>
                  <a:srgbClr val="FF0000"/>
                </a:solidFill>
                <a:latin typeface="Times New Roman" panose="02020603050405020304" pitchFamily="18" charset="0"/>
                <a:cs typeface="Times New Roman" panose="02020603050405020304" pitchFamily="18" charset="0"/>
              </a:rPr>
              <a:t>PPT prezentace</a:t>
            </a:r>
            <a:r>
              <a:rPr lang="cs-CZ" sz="2000" dirty="0">
                <a:solidFill>
                  <a:srgbClr val="002060"/>
                </a:solidFill>
                <a:latin typeface="Times New Roman" panose="02020603050405020304" pitchFamily="18" charset="0"/>
                <a:cs typeface="Times New Roman" panose="02020603050405020304" pitchFamily="18" charset="0"/>
              </a:rPr>
              <a:t>).  </a:t>
            </a:r>
          </a:p>
          <a:p>
            <a:r>
              <a:rPr lang="cs-CZ" sz="2000" dirty="0">
                <a:solidFill>
                  <a:srgbClr val="FF0000"/>
                </a:solidFill>
                <a:latin typeface="Times New Roman" panose="02020603050405020304" pitchFamily="18" charset="0"/>
                <a:cs typeface="Times New Roman" panose="02020603050405020304" pitchFamily="18" charset="0"/>
              </a:rPr>
              <a:t>Předmět je nastaven pro vysvětlení obecných principů online marketingu – veškeré specifičnosti jsme schopni zajistit externě (workshopy v BG)!</a:t>
            </a:r>
          </a:p>
          <a:p>
            <a:r>
              <a:rPr lang="cs-CZ" sz="2000" dirty="0">
                <a:solidFill>
                  <a:srgbClr val="002060"/>
                </a:solidFill>
                <a:latin typeface="Times New Roman" panose="02020603050405020304" pitchFamily="18" charset="0"/>
                <a:cs typeface="Times New Roman" panose="02020603050405020304" pitchFamily="18" charset="0"/>
              </a:rPr>
              <a:t>Učíme se pomocí základních konceptů – v praxi o věcech nerozhodují vždy jen </a:t>
            </a:r>
            <a:r>
              <a:rPr lang="cs-CZ" sz="2000" dirty="0">
                <a:solidFill>
                  <a:srgbClr val="002060"/>
                </a:solidFill>
                <a:latin typeface="Times New Roman" panose="02020603050405020304" pitchFamily="18" charset="0"/>
                <a:cs typeface="Times New Roman" panose="02020603050405020304" pitchFamily="18" charset="0"/>
                <a:hlinkClick r:id="rId3"/>
              </a:rPr>
              <a:t>odborníci</a:t>
            </a:r>
            <a:r>
              <a:rPr lang="cs-CZ" sz="2000" dirty="0">
                <a:solidFill>
                  <a:srgbClr val="002060"/>
                </a:solidFill>
                <a:latin typeface="Times New Roman" panose="02020603050405020304" pitchFamily="18" charset="0"/>
                <a:cs typeface="Times New Roman" panose="02020603050405020304" pitchFamily="18" charset="0"/>
              </a:rPr>
              <a:t>, potřebujete svůj postup vysvětlit jednoduše i laikům.</a:t>
            </a:r>
          </a:p>
          <a:p>
            <a:r>
              <a:rPr lang="cs-CZ" sz="2000" dirty="0">
                <a:solidFill>
                  <a:srgbClr val="002060"/>
                </a:solidFill>
                <a:latin typeface="Times New Roman" panose="02020603050405020304" pitchFamily="18" charset="0"/>
                <a:cs typeface="Times New Roman" panose="02020603050405020304" pitchFamily="18" charset="0"/>
              </a:rPr>
              <a:t>Teorie? Případové studie?</a:t>
            </a:r>
          </a:p>
          <a:p>
            <a:r>
              <a:rPr lang="cs-CZ" sz="2000" dirty="0">
                <a:solidFill>
                  <a:srgbClr val="FF0000"/>
                </a:solidFill>
                <a:latin typeface="Times New Roman" panose="02020603050405020304" pitchFamily="18" charset="0"/>
                <a:cs typeface="Times New Roman" panose="02020603050405020304" pitchFamily="18" charset="0"/>
              </a:rPr>
              <a:t>FAIL – </a:t>
            </a:r>
            <a:r>
              <a:rPr lang="cs-CZ" sz="2000" dirty="0" err="1">
                <a:solidFill>
                  <a:srgbClr val="FF0000"/>
                </a:solidFill>
                <a:latin typeface="Times New Roman" panose="02020603050405020304" pitchFamily="18" charset="0"/>
                <a:cs typeface="Times New Roman" panose="02020603050405020304" pitchFamily="18" charset="0"/>
              </a:rPr>
              <a:t>First</a:t>
            </a:r>
            <a:r>
              <a:rPr lang="cs-CZ" sz="2000" dirty="0">
                <a:solidFill>
                  <a:srgbClr val="FF0000"/>
                </a:solidFill>
                <a:latin typeface="Times New Roman" panose="02020603050405020304" pitchFamily="18" charset="0"/>
                <a:cs typeface="Times New Roman" panose="02020603050405020304" pitchFamily="18" charset="0"/>
              </a:rPr>
              <a:t> </a:t>
            </a:r>
            <a:r>
              <a:rPr lang="cs-CZ" sz="2000" dirty="0" err="1">
                <a:solidFill>
                  <a:srgbClr val="FF0000"/>
                </a:solidFill>
                <a:latin typeface="Times New Roman" panose="02020603050405020304" pitchFamily="18" charset="0"/>
                <a:cs typeface="Times New Roman" panose="02020603050405020304" pitchFamily="18" charset="0"/>
              </a:rPr>
              <a:t>Attempt</a:t>
            </a:r>
            <a:r>
              <a:rPr lang="cs-CZ" sz="2000" dirty="0">
                <a:solidFill>
                  <a:srgbClr val="FF0000"/>
                </a:solidFill>
                <a:latin typeface="Times New Roman" panose="02020603050405020304" pitchFamily="18" charset="0"/>
                <a:cs typeface="Times New Roman" panose="02020603050405020304" pitchFamily="18" charset="0"/>
              </a:rPr>
              <a:t> In Learning.</a:t>
            </a:r>
          </a:p>
          <a:p>
            <a:r>
              <a:rPr lang="cs-CZ" sz="2000" dirty="0">
                <a:solidFill>
                  <a:srgbClr val="002060"/>
                </a:solidFill>
                <a:latin typeface="Times New Roman" panose="02020603050405020304" pitchFamily="18" charset="0"/>
                <a:cs typeface="Times New Roman" panose="02020603050405020304" pitchFamily="18" charset="0"/>
              </a:rPr>
              <a:t>Nebudeme vyžadovat doslovné definice, stačí svými slovy obsah. Budeme vyžadovat praktickou aplikaci – vysvětlit na příkladu.</a:t>
            </a:r>
          </a:p>
        </p:txBody>
      </p:sp>
      <p:sp>
        <p:nvSpPr>
          <p:cNvPr id="6" name="Nadpis 5"/>
          <p:cNvSpPr>
            <a:spLocks noGrp="1"/>
          </p:cNvSpPr>
          <p:nvPr>
            <p:ph type="title"/>
          </p:nvPr>
        </p:nvSpPr>
        <p:spPr>
          <a:xfrm>
            <a:off x="179512" y="195486"/>
            <a:ext cx="4896544" cy="507703"/>
          </a:xfrm>
        </p:spPr>
        <p:txBody>
          <a:bodyPr/>
          <a:lstStyle/>
          <a:p>
            <a:r>
              <a:rPr lang="cs-CZ" dirty="0"/>
              <a:t>Studijní literatura a studium obecně</a:t>
            </a:r>
          </a:p>
        </p:txBody>
      </p:sp>
    </p:spTree>
    <p:extLst>
      <p:ext uri="{BB962C8B-B14F-4D97-AF65-F5344CB8AC3E}">
        <p14:creationId xmlns:p14="http://schemas.microsoft.com/office/powerpoint/2010/main" val="1199158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8280920" cy="3024336"/>
          </a:xfrm>
          <a:prstGeom prst="rect">
            <a:avLst/>
          </a:prstGeom>
        </p:spPr>
        <p:txBody>
          <a:bodyPr>
            <a:noAutofit/>
          </a:bodyPr>
          <a:lstStyle/>
          <a:p>
            <a:r>
              <a:rPr lang="cs-CZ" sz="2400" dirty="0">
                <a:solidFill>
                  <a:srgbClr val="FF0000"/>
                </a:solidFill>
                <a:latin typeface="Times New Roman" panose="02020603050405020304" pitchFamily="18" charset="0"/>
                <a:cs typeface="Times New Roman" panose="02020603050405020304" pitchFamily="18" charset="0"/>
              </a:rPr>
              <a:t>Neumím všechno </a:t>
            </a:r>
            <a:r>
              <a:rPr lang="cs-CZ" sz="2000" dirty="0">
                <a:solidFill>
                  <a:srgbClr val="002060"/>
                </a:solidFill>
                <a:latin typeface="Times New Roman" panose="02020603050405020304" pitchFamily="18" charset="0"/>
                <a:cs typeface="Times New Roman" panose="02020603050405020304" pitchFamily="18" charset="0"/>
              </a:rPr>
              <a:t>do posledního detailu! Nikdo z nás neumí všechno! </a:t>
            </a:r>
          </a:p>
          <a:p>
            <a:r>
              <a:rPr lang="cs-CZ" sz="2000" dirty="0">
                <a:solidFill>
                  <a:srgbClr val="002060"/>
                </a:solidFill>
                <a:latin typeface="Times New Roman" panose="02020603050405020304" pitchFamily="18" charset="0"/>
                <a:cs typeface="Times New Roman" panose="02020603050405020304" pitchFamily="18" charset="0"/>
              </a:rPr>
              <a:t>E-marketing (on-line) se extrémně rychle vyvíjí. Proto jsme tady 3 a k tomu jsme si přizvali kolegy z dalších firem, abychom pokryli základy. </a:t>
            </a:r>
          </a:p>
          <a:p>
            <a:r>
              <a:rPr lang="cs-CZ" sz="2000" dirty="0">
                <a:solidFill>
                  <a:srgbClr val="002060"/>
                </a:solidFill>
                <a:latin typeface="Times New Roman" panose="02020603050405020304" pitchFamily="18" charset="0"/>
                <a:cs typeface="Times New Roman" panose="02020603050405020304" pitchFamily="18" charset="0"/>
              </a:rPr>
              <a:t>Pokud potřebujete něco do větší hloubky – ozvěte se, my se pokusíme sehnat experta z praxe na přednášku, nebo vás odkážeme na příslušný workshop na BG, on-line apod.</a:t>
            </a:r>
          </a:p>
          <a:p>
            <a:endParaRPr lang="cs-CZ" sz="20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896544" cy="507703"/>
          </a:xfrm>
        </p:spPr>
        <p:txBody>
          <a:bodyPr/>
          <a:lstStyle/>
          <a:p>
            <a:r>
              <a:rPr lang="cs-CZ" dirty="0"/>
              <a:t>Studijní literatura a studium obecně</a:t>
            </a:r>
          </a:p>
        </p:txBody>
      </p:sp>
    </p:spTree>
    <p:extLst>
      <p:ext uri="{BB962C8B-B14F-4D97-AF65-F5344CB8AC3E}">
        <p14:creationId xmlns:p14="http://schemas.microsoft.com/office/powerpoint/2010/main" val="3203962862"/>
      </p:ext>
    </p:extLst>
  </p:cSld>
  <p:clrMapOvr>
    <a:masterClrMapping/>
  </p:clrMapOvr>
</p:sld>
</file>

<file path=ppt/theme/theme1.xml><?xml version="1.0" encoding="utf-8"?>
<a:theme xmlns:a="http://schemas.openxmlformats.org/drawingml/2006/main" name="SLU">
  <a:themeElements>
    <a:clrScheme name="OPF">
      <a:dk1>
        <a:srgbClr val="307871"/>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U-pismo_Times">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3487</TotalTime>
  <Words>4239</Words>
  <Application>Microsoft Office PowerPoint</Application>
  <PresentationFormat>Předvádění na obrazovce (16:9)</PresentationFormat>
  <Paragraphs>372</Paragraphs>
  <Slides>51</Slides>
  <Notes>44</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51</vt:i4>
      </vt:variant>
    </vt:vector>
  </HeadingPairs>
  <TitlesOfParts>
    <vt:vector size="55" baseType="lpstr">
      <vt:lpstr>Arial</vt:lpstr>
      <vt:lpstr>Calibri</vt:lpstr>
      <vt:lpstr>Times New Roman</vt:lpstr>
      <vt:lpstr>SLU</vt:lpstr>
      <vt:lpstr>Úvod do  E-marketingu</vt:lpstr>
      <vt:lpstr>Obsah přednášky</vt:lpstr>
      <vt:lpstr>Kdo jsme</vt:lpstr>
      <vt:lpstr>Podmínky předmětu</vt:lpstr>
      <vt:lpstr>Co to pro nás znamená?</vt:lpstr>
      <vt:lpstr>Seminární práce a její prezentace</vt:lpstr>
      <vt:lpstr>Závěrečná písemná zkouška a hodnocení předmětu</vt:lpstr>
      <vt:lpstr>Studijní literatura a studium obecně</vt:lpstr>
      <vt:lpstr>Studijní literatura a studium obecně</vt:lpstr>
      <vt:lpstr>Struktura přednášek</vt:lpstr>
      <vt:lpstr>O čem bude tento předmět - intro</vt:lpstr>
      <vt:lpstr>O čem bude tento předmět - intro</vt:lpstr>
      <vt:lpstr>O čem bude tento předmět – sociální média</vt:lpstr>
      <vt:lpstr>O čem bude tento předmět – obsahový marketing</vt:lpstr>
      <vt:lpstr>O čem bude tento předmět – e-mailing, web, webová analytika</vt:lpstr>
      <vt:lpstr>O čem bude tento předmět – produktové ekosystémy, cena v onlinu</vt:lpstr>
      <vt:lpstr>O čem bude tento předmět – PPC, UX</vt:lpstr>
      <vt:lpstr>Struktura a harmonogram přednášek</vt:lpstr>
      <vt:lpstr>Co sledovat</vt:lpstr>
      <vt:lpstr>OPF – studium plné příležitostí</vt:lpstr>
      <vt:lpstr>Motivační slajd</vt:lpstr>
      <vt:lpstr>AI a vaše kariéra v marketingu</vt:lpstr>
      <vt:lpstr>Kejsky</vt:lpstr>
      <vt:lpstr>Má být e-shop se šrouby a maticemi na Instagramu?</vt:lpstr>
      <vt:lpstr>Má být uklízečka na Instagramu?</vt:lpstr>
      <vt:lpstr>1 Marketing – základní opakování – lidové názory na marketing</vt:lpstr>
      <vt:lpstr>(Současný) pohled na marketing</vt:lpstr>
      <vt:lpstr>Základní marketingový koncept</vt:lpstr>
      <vt:lpstr>Strategická a taktická rovina marketingu</vt:lpstr>
      <vt:lpstr>Proces strategického řízení</vt:lpstr>
      <vt:lpstr>STP proces – další kámen úrazu našich studentů</vt:lpstr>
      <vt:lpstr>Makro a mikro marketingové prostředí</vt:lpstr>
      <vt:lpstr>Trendy v makro prostředí (PEST)</vt:lpstr>
      <vt:lpstr>Svět se digitalizuje</vt:lpstr>
      <vt:lpstr>Co se děje každou minutu na internetu v roce 2021?</vt:lpstr>
      <vt:lpstr>Statistika o internetu</vt:lpstr>
      <vt:lpstr>Počet aktivních uživatelů sociálních sítí</vt:lpstr>
      <vt:lpstr>2 E-marketing – vymezení pojmu</vt:lpstr>
      <vt:lpstr>E-marketing – odlišnosti</vt:lpstr>
      <vt:lpstr>E-marketing – benefity (Rana 2009, s. 2-3)</vt:lpstr>
      <vt:lpstr>E-marketing – základní nástroje</vt:lpstr>
      <vt:lpstr>Výkonnostní marketing</vt:lpstr>
      <vt:lpstr>Nástroje výkonnostního marketingu 1 (SPIR, 2018)</vt:lpstr>
      <vt:lpstr>Nástroje výkonnostního marketingu 2 (SPIR, 2018)</vt:lpstr>
      <vt:lpstr>3 Kampaně – jak na ně?</vt:lpstr>
      <vt:lpstr>Vědomá žena za volantem – Ing. Bohdana Anna Šafranová</vt:lpstr>
      <vt:lpstr>Příspěvky – vzdělávací, zjištění potřeb, zábavné, uvítací atd. </vt:lpstr>
      <vt:lpstr>Online prostředí tvoří nové businessy</vt:lpstr>
      <vt:lpstr>Případová studie – e-sport</vt:lpstr>
      <vt:lpstr>Konec prezentace</vt:lpstr>
      <vt:lpstr>Úkol na 1. seminář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Václav Minařík</dc:creator>
  <cp:lastModifiedBy>student</cp:lastModifiedBy>
  <cp:revision>118</cp:revision>
  <dcterms:created xsi:type="dcterms:W3CDTF">2016-07-06T15:42:34Z</dcterms:created>
  <dcterms:modified xsi:type="dcterms:W3CDTF">2024-10-03T06:04:10Z</dcterms:modified>
</cp:coreProperties>
</file>