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66" r:id="rId4"/>
    <p:sldId id="267" r:id="rId5"/>
    <p:sldId id="268" r:id="rId6"/>
    <p:sldId id="269" r:id="rId7"/>
    <p:sldId id="295" r:id="rId8"/>
    <p:sldId id="300" r:id="rId9"/>
    <p:sldId id="301" r:id="rId10"/>
    <p:sldId id="286" r:id="rId11"/>
    <p:sldId id="270" r:id="rId12"/>
    <p:sldId id="271" r:id="rId13"/>
    <p:sldId id="272" r:id="rId14"/>
    <p:sldId id="289" r:id="rId15"/>
    <p:sldId id="273" r:id="rId16"/>
    <p:sldId id="274" r:id="rId17"/>
    <p:sldId id="296" r:id="rId18"/>
    <p:sldId id="290" r:id="rId19"/>
    <p:sldId id="275" r:id="rId20"/>
    <p:sldId id="276" r:id="rId21"/>
    <p:sldId id="277" r:id="rId22"/>
    <p:sldId id="297" r:id="rId23"/>
    <p:sldId id="298" r:id="rId24"/>
    <p:sldId id="299" r:id="rId25"/>
    <p:sldId id="287" r:id="rId26"/>
    <p:sldId id="279" r:id="rId27"/>
    <p:sldId id="288" r:id="rId28"/>
    <p:sldId id="278" r:id="rId29"/>
    <p:sldId id="293" r:id="rId30"/>
    <p:sldId id="281" r:id="rId31"/>
    <p:sldId id="291" r:id="rId32"/>
    <p:sldId id="292" r:id="rId33"/>
    <p:sldId id="282" r:id="rId34"/>
    <p:sldId id="283" r:id="rId35"/>
    <p:sldId id="294" r:id="rId36"/>
    <p:sldId id="263" r:id="rId37"/>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75" autoAdjust="0"/>
  </p:normalViewPr>
  <p:slideViewPr>
    <p:cSldViewPr>
      <p:cViewPr varScale="1">
        <p:scale>
          <a:sx n="130" d="100"/>
          <a:sy n="130" d="100"/>
        </p:scale>
        <p:origin x="107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Stoklasa" userId="7c7ba8f323bf6ffe" providerId="LiveId" clId="{51F0699E-00AF-41C9-85F6-3C798F7D9DA1}"/>
    <pc:docChg chg="custSel addSld modSld">
      <pc:chgData name="Michal Stoklasa" userId="7c7ba8f323bf6ffe" providerId="LiveId" clId="{51F0699E-00AF-41C9-85F6-3C798F7D9DA1}" dt="2022-10-31T16:25:00.972" v="215" actId="1076"/>
      <pc:docMkLst>
        <pc:docMk/>
      </pc:docMkLst>
      <pc:sldChg chg="delSp modSp add mod modNotesTx">
        <pc:chgData name="Michal Stoklasa" userId="7c7ba8f323bf6ffe" providerId="LiveId" clId="{51F0699E-00AF-41C9-85F6-3C798F7D9DA1}" dt="2022-10-31T16:22:19.377" v="177" actId="113"/>
        <pc:sldMkLst>
          <pc:docMk/>
          <pc:sldMk cId="832777120" sldId="300"/>
        </pc:sldMkLst>
        <pc:spChg chg="mod">
          <ac:chgData name="Michal Stoklasa" userId="7c7ba8f323bf6ffe" providerId="LiveId" clId="{51F0699E-00AF-41C9-85F6-3C798F7D9DA1}" dt="2022-10-31T16:22:19.377" v="177" actId="113"/>
          <ac:spMkLst>
            <pc:docMk/>
            <pc:sldMk cId="832777120" sldId="300"/>
            <ac:spMk id="3" creationId="{00000000-0000-0000-0000-000000000000}"/>
          </ac:spMkLst>
        </pc:spChg>
        <pc:spChg chg="mod">
          <ac:chgData name="Michal Stoklasa" userId="7c7ba8f323bf6ffe" providerId="LiveId" clId="{51F0699E-00AF-41C9-85F6-3C798F7D9DA1}" dt="2022-10-31T16:18:43.704" v="44" actId="20577"/>
          <ac:spMkLst>
            <pc:docMk/>
            <pc:sldMk cId="832777120" sldId="300"/>
            <ac:spMk id="6" creationId="{00000000-0000-0000-0000-000000000000}"/>
          </ac:spMkLst>
        </pc:spChg>
        <pc:picChg chg="del">
          <ac:chgData name="Michal Stoklasa" userId="7c7ba8f323bf6ffe" providerId="LiveId" clId="{51F0699E-00AF-41C9-85F6-3C798F7D9DA1}" dt="2022-10-31T16:17:47.082" v="1" actId="478"/>
          <ac:picMkLst>
            <pc:docMk/>
            <pc:sldMk cId="832777120" sldId="300"/>
            <ac:picMk id="4" creationId="{BD08D2AD-2EA1-4E33-918A-1C84410F87EC}"/>
          </ac:picMkLst>
        </pc:picChg>
      </pc:sldChg>
      <pc:sldChg chg="addSp delSp modSp add mod">
        <pc:chgData name="Michal Stoklasa" userId="7c7ba8f323bf6ffe" providerId="LiveId" clId="{51F0699E-00AF-41C9-85F6-3C798F7D9DA1}" dt="2022-10-31T16:25:00.972" v="215" actId="1076"/>
        <pc:sldMkLst>
          <pc:docMk/>
          <pc:sldMk cId="389872892" sldId="301"/>
        </pc:sldMkLst>
        <pc:spChg chg="del mod">
          <ac:chgData name="Michal Stoklasa" userId="7c7ba8f323bf6ffe" providerId="LiveId" clId="{51F0699E-00AF-41C9-85F6-3C798F7D9DA1}" dt="2022-10-31T16:23:48.154" v="200" actId="22"/>
          <ac:spMkLst>
            <pc:docMk/>
            <pc:sldMk cId="389872892" sldId="301"/>
            <ac:spMk id="3" creationId="{00000000-0000-0000-0000-000000000000}"/>
          </ac:spMkLst>
        </pc:spChg>
        <pc:spChg chg="mod">
          <ac:chgData name="Michal Stoklasa" userId="7c7ba8f323bf6ffe" providerId="LiveId" clId="{51F0699E-00AF-41C9-85F6-3C798F7D9DA1}" dt="2022-10-31T16:23:43.335" v="198" actId="20577"/>
          <ac:spMkLst>
            <pc:docMk/>
            <pc:sldMk cId="389872892" sldId="301"/>
            <ac:spMk id="6" creationId="{00000000-0000-0000-0000-000000000000}"/>
          </ac:spMkLst>
        </pc:spChg>
        <pc:picChg chg="add mod ord">
          <ac:chgData name="Michal Stoklasa" userId="7c7ba8f323bf6ffe" providerId="LiveId" clId="{51F0699E-00AF-41C9-85F6-3C798F7D9DA1}" dt="2022-10-31T16:24:03.841" v="204" actId="14100"/>
          <ac:picMkLst>
            <pc:docMk/>
            <pc:sldMk cId="389872892" sldId="301"/>
            <ac:picMk id="4" creationId="{79779D0A-CE46-B8B4-B0F3-8CBD93372092}"/>
          </ac:picMkLst>
        </pc:picChg>
        <pc:picChg chg="add mod">
          <ac:chgData name="Michal Stoklasa" userId="7c7ba8f323bf6ffe" providerId="LiveId" clId="{51F0699E-00AF-41C9-85F6-3C798F7D9DA1}" dt="2022-10-31T16:24:24.617" v="210" actId="14100"/>
          <ac:picMkLst>
            <pc:docMk/>
            <pc:sldMk cId="389872892" sldId="301"/>
            <ac:picMk id="7" creationId="{4D2A1ECD-92D6-CE10-81DD-120590390C5C}"/>
          </ac:picMkLst>
        </pc:picChg>
        <pc:picChg chg="add mod">
          <ac:chgData name="Michal Stoklasa" userId="7c7ba8f323bf6ffe" providerId="LiveId" clId="{51F0699E-00AF-41C9-85F6-3C798F7D9DA1}" dt="2022-10-31T16:25:00.972" v="215" actId="1076"/>
          <ac:picMkLst>
            <pc:docMk/>
            <pc:sldMk cId="389872892" sldId="301"/>
            <ac:picMk id="9" creationId="{1211C4EB-178E-0454-4526-E65372EC95E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31.10.2022</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zechcrunch.cz/2019/12/e-shopy-na-black-friday-opet-propagovaly-nerealne-slevy-alza-mall-a-czc-se-vsak-polepsily-hlasi-hlidac-shopu/"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1677611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3167892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2680469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195327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2152877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1520441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a:t>
            </a:r>
            <a:r>
              <a:rPr lang="cs-CZ" baseline="0" dirty="0"/>
              <a:t> </a:t>
            </a:r>
            <a:r>
              <a:rPr lang="cs-CZ" baseline="0" dirty="0" err="1"/>
              <a:t>Apek</a:t>
            </a:r>
            <a:r>
              <a:rPr lang="cs-CZ" baseline="0" dirty="0"/>
              <a:t> tisková zpráva </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2849646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879787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a:t>
            </a:r>
            <a:r>
              <a:rPr lang="cs-CZ" dirty="0" err="1"/>
              <a:t>Apek</a:t>
            </a:r>
            <a:r>
              <a:rPr lang="cs-CZ" dirty="0"/>
              <a:t> tisková zpráva</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4013836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2218275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1675926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4229995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3896510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2931727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1650391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1421251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3056666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1899277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3074620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39285150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3620556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1120060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2877585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a:t>
            </a:r>
            <a:r>
              <a:rPr lang="cs-CZ" baseline="0" dirty="0"/>
              <a:t> Janouch, 2014, s. 135-140</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22721407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a:t>
            </a:r>
            <a:r>
              <a:rPr lang="cs-CZ" baseline="0" dirty="0"/>
              <a:t> Janouch, 2014, s. </a:t>
            </a:r>
            <a:r>
              <a:rPr lang="cs-CZ" baseline="0"/>
              <a:t>141-149</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27261744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3929579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a:t>
            </a:r>
            <a:r>
              <a:rPr lang="cs-CZ" sz="1200" kern="1200" dirty="0" err="1">
                <a:solidFill>
                  <a:schemeClr val="tx1"/>
                </a:solidFill>
                <a:effectLst/>
                <a:latin typeface="+mn-lt"/>
                <a:ea typeface="+mn-ea"/>
                <a:cs typeface="+mn-cs"/>
              </a:rPr>
              <a:t>Kotler</a:t>
            </a:r>
            <a:r>
              <a:rPr lang="cs-CZ" sz="1200" kern="1200" dirty="0">
                <a:solidFill>
                  <a:schemeClr val="tx1"/>
                </a:solidFill>
                <a:effectLst/>
                <a:latin typeface="+mn-lt"/>
                <a:ea typeface="+mn-ea"/>
                <a:cs typeface="+mn-cs"/>
              </a:rPr>
              <a:t> a Keller, 2012, s. 411-425</a:t>
            </a:r>
            <a:r>
              <a:rPr lang="en-US" sz="1200" kern="1200" dirty="0">
                <a:solidFill>
                  <a:schemeClr val="tx1"/>
                </a:solidFill>
                <a:effectLst/>
                <a:latin typeface="+mn-lt"/>
                <a:ea typeface="+mn-ea"/>
                <a:cs typeface="+mn-cs"/>
              </a:rPr>
              <a:t>; Drummond a Ensor, 2005, s. 136-139</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3296750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a:t>
            </a:r>
            <a:r>
              <a:rPr lang="cs-CZ" sz="1200" kern="1200" dirty="0" err="1">
                <a:solidFill>
                  <a:schemeClr val="tx1"/>
                </a:solidFill>
                <a:effectLst/>
                <a:latin typeface="+mn-lt"/>
                <a:ea typeface="+mn-ea"/>
                <a:cs typeface="+mn-cs"/>
              </a:rPr>
              <a:t>Kotler</a:t>
            </a:r>
            <a:r>
              <a:rPr lang="cs-CZ" sz="1200" kern="1200" dirty="0">
                <a:solidFill>
                  <a:schemeClr val="tx1"/>
                </a:solidFill>
                <a:effectLst/>
                <a:latin typeface="+mn-lt"/>
                <a:ea typeface="+mn-ea"/>
                <a:cs typeface="+mn-cs"/>
              </a:rPr>
              <a:t> a Keller, 2012, s. 411-425</a:t>
            </a:r>
            <a:r>
              <a:rPr lang="en-US" sz="1200" kern="1200" dirty="0">
                <a:solidFill>
                  <a:schemeClr val="tx1"/>
                </a:solidFill>
                <a:effectLst/>
                <a:latin typeface="+mn-lt"/>
                <a:ea typeface="+mn-ea"/>
                <a:cs typeface="+mn-cs"/>
              </a:rPr>
              <a:t>; Drummond a Ensor, 2005, s. 136-139</a:t>
            </a:r>
            <a:endParaRPr lang="cs-CZ" sz="1200" kern="1200" dirty="0">
              <a:solidFill>
                <a:schemeClr val="tx1"/>
              </a:solidFill>
              <a:effectLst/>
              <a:latin typeface="+mn-lt"/>
              <a:ea typeface="+mn-ea"/>
              <a:cs typeface="+mn-cs"/>
            </a:endParaRPr>
          </a:p>
          <a:p>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Vždy se mohou vyskytovat výjimky a ne vždy budou fungovat stejné postupy. Někdy jsme schopni jít s cenou pod výši našich nákladů, abychom základní produkt prodávali levně a přitáhli tím zákazníky, zisk pak realizujeme na doplňkových službách (např. </a:t>
            </a:r>
            <a:r>
              <a:rPr lang="cs-CZ" sz="1200" kern="1200" dirty="0" err="1">
                <a:solidFill>
                  <a:schemeClr val="tx1"/>
                </a:solidFill>
                <a:effectLst/>
                <a:latin typeface="+mn-lt"/>
                <a:ea typeface="+mn-ea"/>
                <a:cs typeface="+mn-cs"/>
              </a:rPr>
              <a:t>Playstation</a:t>
            </a:r>
            <a:r>
              <a:rPr lang="cs-CZ" sz="1200" kern="1200" dirty="0">
                <a:solidFill>
                  <a:schemeClr val="tx1"/>
                </a:solidFill>
                <a:effectLst/>
                <a:latin typeface="+mn-lt"/>
                <a:ea typeface="+mn-ea"/>
                <a:cs typeface="+mn-cs"/>
              </a:rPr>
              <a:t> 3 a Xbox 360, obě herní konzole generovaly záporný zisk, ale ke každé si zákazník pořídil hry, filmy, hudbu atd.). V jiných případech naopak můžeme cenu „přestřelit“ nad poptávku a dodat naší nabídce luxusní nádech, čímž sice opustíme současný segment, ale dostaneme se do segmentu bohatších zákazníků, kde jsme schopni realizovat vyšší ziskovou marži (musíme být samozřejmě schopni poskytnout odpovídající hodnotu).</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3588088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obrázku: </a:t>
            </a:r>
            <a:r>
              <a:rPr lang="cs-CZ" dirty="0">
                <a:hlinkClick r:id="rId3"/>
              </a:rPr>
              <a:t>https://www.czechcrunch.cz/2019/12/e-shopy-na-black-friday-opet-propagovaly-nerealne-slevy-alza-mall-a-czc-se-vsak-polepsily-hlasi-hlidac-shopu/</a:t>
            </a:r>
            <a:r>
              <a:rPr lang="cs-CZ" dirty="0"/>
              <a:t> </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20760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APEK</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3144362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APEK</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3371895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4276110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enovyautomat.cz/?utm_term=%2Bcenotvorba&amp;utm_campaign=SR+%7C+Potenci%C3%A1ln%C3%AD+z%C3%A1kazn%C3%ADci+%7C+M&amp;utm_source=adwords&amp;utm_medium=ppc&amp;hsa_acc=5430316937&amp;hsa_cam=10368141342&amp;hsa_grp=104137951118&amp;hsa_ad=443827349910&amp;hsa_src=g&amp;hsa_tgt=kwd-405319734602&amp;hsa_kw=%2Bcenotvorba&amp;hsa_mt=b&amp;hsa_net=adwords&amp;hsa_ver=3&amp;gclid=Cj0KCQjwuL_8BRCXARIsAGiC51DZKrr0PccAdO9zhIRM77let0eWFLBDw0LWJ-gAcNewIimxmTO5PFYaAkxfEALw_wcB"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ifpi.com/downloads/Music-Consumer-Insight-Report-2017.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info.cz/strategie/streamovani-je-zlaty-dul-prijmy-hudebniho-prumyslu-loni-rostly-rekordnim-tempem-8467.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zechcrunch.cz/2017/10/5-odbornosti-agregatoru-o-kterych-jste-nemeli-tuseni/"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heureka.cz/" TargetMode="External"/><Relationship Id="rId7" Type="http://schemas.openxmlformats.org/officeDocument/2006/relationships/hyperlink" Target="https://porovnejsito.cz/"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cenovyautomat.cz/?gclid=CjwKCAiArJjvBRACEiwA-Wiqq7Abbkz9HusOV8IdfTfjGNvwFL2Nr63gHQ-SjvX07etWeqJ7icwMxhoCeegQAvD_BwE" TargetMode="External"/><Relationship Id="rId5" Type="http://schemas.openxmlformats.org/officeDocument/2006/relationships/hyperlink" Target="https://www.usetreno.cz/" TargetMode="External"/><Relationship Id="rId4" Type="http://schemas.openxmlformats.org/officeDocument/2006/relationships/hyperlink" Target="https://www.zbozi.cz/?utm_source=google&amp;utm_medium=cpc&amp;utm_campaign=BRAND_Zbozi&amp;utm_content=zbozi_exact&amp;project=Zbozi_MKT&amp;gclid=CjwKCAiArJjvBRACEiwA-Wiqq_-9LXz4UHFbUzQe-hcjF1poxVjWTPenhSln9jlNMIO9TDmyVPUpkRoCTYQQAvD_Bw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zpravy.aktualne.cz/ekonomika/e-shopu-v-cesku-mirne-ubylo-jejich-nabidka-se-ale-rozrostla/r~71854fe6e15e11e697210025900fea04/?redirected=150764013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novinky.cz/finance/394430-jak-si-cesi-vybiraji-e-shop-nejnizsi-cena-vzdy-nerozhoduje.htm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mpnet.cz/blog/6-nejlepsich-platebnich-bran-pro-majitele-e-shop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blog.shoptet.cz/spoustime-e-shop-2-jak-nastavit-cenu-v-eshop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oinmarketcap.com/" TargetMode="External"/><Relationship Id="rId2" Type="http://schemas.openxmlformats.org/officeDocument/2006/relationships/hyperlink" Target="https://www.svethardware.cz/kryptomeny-bitcoin-ethereum-virtualni-ale-tvrde-penize/44793" TargetMode="External"/><Relationship Id="rId1" Type="http://schemas.openxmlformats.org/officeDocument/2006/relationships/slideLayout" Target="../slideLayouts/slideLayout2.xml"/><Relationship Id="rId4" Type="http://schemas.openxmlformats.org/officeDocument/2006/relationships/hyperlink" Target="http://www.czechcrunch.cz/2017/09/chatovaci-aplikace-kik-pri-prodeji-vlastni-kryptomeny-vybrala-temer-100-milionu-dolaru/"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games.tiscali.cz/tema/zaplat-a-tahni-dal-jak-funguji-mikrotransakce-v-mainstreamovych-hrach-287476"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games.tiscali.cz/tema/zaplat-a-tahni-dal-jak-funguji-mikrotransakce-v-mainstreamovych-hrach-287476" TargetMode="External"/><Relationship Id="rId7" Type="http://schemas.openxmlformats.org/officeDocument/2006/relationships/hyperlink" Target="https://www.youtube.com/watch?v=YMDGPSWWA18"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svethardware.cz/mikrotransakce-a-dlc-pokrok-ci-zahuba-herniho-sveta/44992-4" TargetMode="External"/><Relationship Id="rId5" Type="http://schemas.openxmlformats.org/officeDocument/2006/relationships/hyperlink" Target="https://www.svethardware.cz/electronic-arts-a-mikrotransakce-trzby-13-miliardy-dolaru/41947" TargetMode="External"/><Relationship Id="rId4" Type="http://schemas.openxmlformats.org/officeDocument/2006/relationships/hyperlink" Target="http://www.eurogamer.net/articles/2016-02-02-shroud-of-the-avatar-real-money-housing-marke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engadget.com/2017/09/20/microsoft-xbox-one-x-standard-pre-orders/?sr_source=Facebook"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svethardware.cz/pirate-bay-nahradil-reklamy-skriptem-pro-tezbu-kryptomen/45170"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www.zing.cz/novinky/38202/zamysleni-nad-donate-systemem-a-prijeti-prohry" TargetMode="External"/><Relationship Id="rId4" Type="http://schemas.openxmlformats.org/officeDocument/2006/relationships/hyperlink" Target="https://www.zive.cz/clanky/misto-reklamy-tezba-kryptomen-na-pocitacich-navstevniku-i-tak-se-mohou-weby-zivit/sc-3-a-189706/default.aspx"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zive.cz/clanky/porno-insider-kvalitni-porno-uz-nebude-na-internetu-zdarma/sc-3-a-188802/default.asp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zechcrunch.cz/2019/11/tri-ceske-startupy-vytvorily-hlidace-shopu-ktery-sleduje-jestli-13-nejvetsich-e-shopu-umele-nenavysuje-slev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hlidacshopu.cz/"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Cena v </a:t>
            </a:r>
            <a:r>
              <a:rPr lang="cs-CZ" sz="4000" b="1" dirty="0" err="1">
                <a:solidFill>
                  <a:schemeClr val="bg1"/>
                </a:solidFill>
                <a:latin typeface="Times New Roman" panose="02020603050405020304" pitchFamily="18" charset="0"/>
                <a:cs typeface="Times New Roman" panose="02020603050405020304" pitchFamily="18" charset="0"/>
              </a:rPr>
              <a:t>onlinu</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dirty="0">
                <a:solidFill>
                  <a:schemeClr val="bg1"/>
                </a:solidFill>
                <a:latin typeface="Times New Roman" panose="02020603050405020304" pitchFamily="18" charset="0"/>
                <a:cs typeface="Times New Roman" panose="02020603050405020304" pitchFamily="18" charset="0"/>
              </a:rPr>
              <a:t>Aneb free to play nebo </a:t>
            </a:r>
            <a:r>
              <a:rPr lang="cs-CZ" sz="2000" dirty="0" err="1">
                <a:solidFill>
                  <a:schemeClr val="bg1"/>
                </a:solidFill>
                <a:latin typeface="Times New Roman" panose="02020603050405020304" pitchFamily="18" charset="0"/>
                <a:cs typeface="Times New Roman" panose="02020603050405020304" pitchFamily="18" charset="0"/>
              </a:rPr>
              <a:t>pay</a:t>
            </a:r>
            <a:r>
              <a:rPr lang="cs-CZ" sz="2000" dirty="0">
                <a:solidFill>
                  <a:schemeClr val="bg1"/>
                </a:solidFill>
                <a:latin typeface="Times New Roman" panose="02020603050405020304" pitchFamily="18" charset="0"/>
                <a:cs typeface="Times New Roman" panose="02020603050405020304" pitchFamily="18" charset="0"/>
              </a:rPr>
              <a:t> to </a:t>
            </a:r>
            <a:r>
              <a:rPr lang="cs-CZ" sz="2000" dirty="0" err="1">
                <a:solidFill>
                  <a:schemeClr val="bg1"/>
                </a:solidFill>
                <a:latin typeface="Times New Roman" panose="02020603050405020304" pitchFamily="18" charset="0"/>
                <a:cs typeface="Times New Roman" panose="02020603050405020304" pitchFamily="18" charset="0"/>
              </a:rPr>
              <a:t>win</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Pls</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pls</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donate</a:t>
            </a:r>
            <a:r>
              <a:rPr lang="cs-CZ" sz="2000" dirty="0">
                <a:solidFill>
                  <a:schemeClr val="bg1"/>
                </a:solidFill>
                <a:latin typeface="Times New Roman" panose="02020603050405020304" pitchFamily="18" charset="0"/>
                <a:cs typeface="Times New Roman" panose="02020603050405020304" pitchFamily="18" charset="0"/>
              </a:rPr>
              <a:t>.</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1200" dirty="0">
                <a:solidFill>
                  <a:srgbClr val="307871"/>
                </a:solidFill>
                <a:latin typeface="Times New Roman" panose="02020603050405020304" pitchFamily="18" charset="0"/>
                <a:cs typeface="Times New Roman" panose="02020603050405020304" pitchFamily="18" charset="0"/>
              </a:rPr>
              <a:t>E-marketing</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Ceny jsou dynamické, viz dynamická cenotvorba. (A)</a:t>
            </a:r>
          </a:p>
          <a:p>
            <a:r>
              <a:rPr lang="cs-CZ" altLang="cs-CZ" sz="2000" dirty="0">
                <a:solidFill>
                  <a:srgbClr val="002060"/>
                </a:solidFill>
                <a:latin typeface="Times New Roman" panose="02020603050405020304" pitchFamily="18" charset="0"/>
                <a:cs typeface="Times New Roman" panose="02020603050405020304" pitchFamily="18" charset="0"/>
              </a:rPr>
              <a:t>Internet změnil vnímání ceny v hudebním průmyslu – prvně jej „zabil“ a pak znovu vzkřísil. (B)</a:t>
            </a:r>
          </a:p>
          <a:p>
            <a:r>
              <a:rPr lang="cs-CZ" altLang="cs-CZ" sz="2000" dirty="0">
                <a:solidFill>
                  <a:srgbClr val="002060"/>
                </a:solidFill>
                <a:latin typeface="Times New Roman" panose="02020603050405020304" pitchFamily="18" charset="0"/>
                <a:cs typeface="Times New Roman" panose="02020603050405020304" pitchFamily="18" charset="0"/>
              </a:rPr>
              <a:t>Vznikly nové typy obchodních modelů. (C)</a:t>
            </a:r>
          </a:p>
          <a:p>
            <a:r>
              <a:rPr lang="cs-CZ" altLang="cs-CZ" sz="2000" dirty="0">
                <a:solidFill>
                  <a:srgbClr val="002060"/>
                </a:solidFill>
                <a:latin typeface="Times New Roman" panose="02020603050405020304" pitchFamily="18" charset="0"/>
                <a:cs typeface="Times New Roman" panose="02020603050405020304" pitchFamily="18" charset="0"/>
              </a:rPr>
              <a:t>Spotřebitelské chování ovládly možnosti cenových srovnávačů. (D)</a:t>
            </a:r>
          </a:p>
          <a:p>
            <a:r>
              <a:rPr lang="cs-CZ" altLang="cs-CZ" sz="2000" dirty="0">
                <a:solidFill>
                  <a:srgbClr val="002060"/>
                </a:solidFill>
                <a:latin typeface="Times New Roman" panose="02020603050405020304" pitchFamily="18" charset="0"/>
                <a:cs typeface="Times New Roman" panose="02020603050405020304" pitchFamily="18" charset="0"/>
              </a:rPr>
              <a:t>Jsou možné zcela nové platební systémy. (E)</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544616" cy="507703"/>
          </a:xfrm>
        </p:spPr>
        <p:txBody>
          <a:bodyPr/>
          <a:lstStyle/>
          <a:p>
            <a:r>
              <a:rPr lang="cs-CZ" dirty="0"/>
              <a:t>2 Jak internet změnil vnímání ceny?</a:t>
            </a:r>
          </a:p>
        </p:txBody>
      </p:sp>
    </p:spTree>
    <p:extLst>
      <p:ext uri="{BB962C8B-B14F-4D97-AF65-F5344CB8AC3E}">
        <p14:creationId xmlns:p14="http://schemas.microsoft.com/office/powerpoint/2010/main" val="3714246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Internet změnil způsob, jakým zákazníci uvažují o cenách, protože je to silný nástroj ke snadnému vyhledávání řady informací. </a:t>
            </a:r>
          </a:p>
          <a:p>
            <a:r>
              <a:rPr lang="cs-CZ" sz="2000" dirty="0">
                <a:solidFill>
                  <a:srgbClr val="002060"/>
                </a:solidFill>
              </a:rPr>
              <a:t>Internet mění způsob, jakým zákazníci a prodejci interagují spolu navzájem.</a:t>
            </a:r>
          </a:p>
          <a:p>
            <a:r>
              <a:rPr lang="cs-CZ" sz="2000" dirty="0">
                <a:solidFill>
                  <a:srgbClr val="002060"/>
                </a:solidFill>
              </a:rPr>
              <a:t>Spotřebitelé mohou získat okamžité porovnání ceny od tisíců prodejců skrze stránky porovnávající ceny. (je to levnější z Anglie než z </a:t>
            </a:r>
            <a:r>
              <a:rPr lang="cs-CZ" sz="2000" dirty="0" err="1">
                <a:solidFill>
                  <a:srgbClr val="002060"/>
                </a:solidFill>
              </a:rPr>
              <a:t>Alzy</a:t>
            </a:r>
            <a:r>
              <a:rPr lang="cs-CZ" sz="2000" dirty="0">
                <a:solidFill>
                  <a:srgbClr val="002060"/>
                </a:solidFill>
              </a:rPr>
              <a:t>?)</a:t>
            </a:r>
          </a:p>
          <a:p>
            <a:r>
              <a:rPr lang="cs-CZ" sz="2000" dirty="0">
                <a:solidFill>
                  <a:srgbClr val="002060"/>
                </a:solidFill>
              </a:rPr>
              <a:t>Mohou také dokonce pouze sdělit svou poptávku na internetu a kolik by byli ochotni zaplatit, a čekat na nabídku. </a:t>
            </a:r>
          </a:p>
          <a:p>
            <a:r>
              <a:rPr lang="cs-CZ" sz="2000" dirty="0">
                <a:solidFill>
                  <a:srgbClr val="002060"/>
                </a:solidFill>
              </a:rPr>
              <a:t>Díky internetu mohou spotřebitelé dokonce dostat produkty zcela zadarmo, v rámci open-source řešení apod.</a:t>
            </a:r>
          </a:p>
          <a:p>
            <a:r>
              <a:rPr lang="cs-CZ" altLang="cs-CZ" sz="2000" dirty="0">
                <a:solidFill>
                  <a:srgbClr val="002060"/>
                </a:solidFill>
                <a:latin typeface="Times New Roman" panose="02020603050405020304" pitchFamily="18" charset="0"/>
                <a:cs typeface="Times New Roman" panose="02020603050405020304" pitchFamily="18" charset="0"/>
              </a:rPr>
              <a:t>Prodejci mohou dynamicky měnit cenu, ale je zde ohrožení ze srovnávačů. </a:t>
            </a:r>
          </a:p>
        </p:txBody>
      </p:sp>
      <p:sp>
        <p:nvSpPr>
          <p:cNvPr id="6" name="Nadpis 5"/>
          <p:cNvSpPr>
            <a:spLocks noGrp="1"/>
          </p:cNvSpPr>
          <p:nvPr>
            <p:ph type="title"/>
          </p:nvPr>
        </p:nvSpPr>
        <p:spPr>
          <a:xfrm>
            <a:off x="179512" y="195486"/>
            <a:ext cx="3888432" cy="507703"/>
          </a:xfrm>
        </p:spPr>
        <p:txBody>
          <a:bodyPr/>
          <a:lstStyle/>
          <a:p>
            <a:r>
              <a:rPr lang="cs-CZ" dirty="0"/>
              <a:t>A Dynamická cenotvorba 1</a:t>
            </a:r>
          </a:p>
        </p:txBody>
      </p:sp>
    </p:spTree>
    <p:extLst>
      <p:ext uri="{BB962C8B-B14F-4D97-AF65-F5344CB8AC3E}">
        <p14:creationId xmlns:p14="http://schemas.microsoft.com/office/powerpoint/2010/main" val="2582089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U dynamického měnění ceny se dnes hovoří opravdu o nastavení rozdílné výše ceny pro jednotlivé zákazníky – je to etické? Legální? </a:t>
            </a:r>
          </a:p>
          <a:p>
            <a:r>
              <a:rPr lang="cs-CZ" sz="2000" dirty="0">
                <a:solidFill>
                  <a:srgbClr val="002060"/>
                </a:solidFill>
              </a:rPr>
              <a:t>V rámci užšího pohledu se pojmem dynamická cenotvorba rozumí například neustálá práce s cenami v rámci e-</a:t>
            </a:r>
            <a:r>
              <a:rPr lang="cs-CZ" sz="2000" dirty="0" err="1">
                <a:solidFill>
                  <a:srgbClr val="002060"/>
                </a:solidFill>
              </a:rPr>
              <a:t>shopu</a:t>
            </a:r>
            <a:r>
              <a:rPr lang="cs-CZ" sz="2000" dirty="0">
                <a:solidFill>
                  <a:srgbClr val="002060"/>
                </a:solidFill>
              </a:rPr>
              <a:t>, tedy jejich okamžitá aktualizace podle cen konkurence, skladových zásob, změny poptávky, cyklů (sezonnost), chování spotřebitelů (nový trend). Vycházíme z data </a:t>
            </a:r>
            <a:r>
              <a:rPr lang="cs-CZ" sz="2000" dirty="0" err="1">
                <a:solidFill>
                  <a:srgbClr val="002060"/>
                </a:solidFill>
              </a:rPr>
              <a:t>miningu</a:t>
            </a:r>
            <a:r>
              <a:rPr lang="cs-CZ" sz="2000" dirty="0">
                <a:solidFill>
                  <a:srgbClr val="002060"/>
                </a:solidFill>
              </a:rPr>
              <a:t>, historického vývoje, dat konkurence, odvětvových trendů apod., tato všechna data analyzujeme a využíváme pro okamžité řízení cen (a je na to </a:t>
            </a:r>
            <a:r>
              <a:rPr lang="cs-CZ" sz="2000" dirty="0">
                <a:solidFill>
                  <a:srgbClr val="002060"/>
                </a:solidFill>
                <a:hlinkClick r:id="rId3"/>
              </a:rPr>
              <a:t>algoritmus</a:t>
            </a:r>
            <a:r>
              <a:rPr lang="cs-CZ" sz="2000" dirty="0">
                <a:solidFill>
                  <a:srgbClr val="002060"/>
                </a:solidFill>
              </a:rPr>
              <a:t>). </a:t>
            </a:r>
          </a:p>
          <a:p>
            <a:r>
              <a:rPr lang="cs-CZ" sz="2000" dirty="0">
                <a:solidFill>
                  <a:srgbClr val="002060"/>
                </a:solidFill>
              </a:rPr>
              <a:t>Vznikly i zcela nové přístupy k tvorbě ceny (tzv. </a:t>
            </a:r>
            <a:r>
              <a:rPr lang="cs-CZ" sz="2000" dirty="0" err="1">
                <a:solidFill>
                  <a:srgbClr val="002060"/>
                </a:solidFill>
              </a:rPr>
              <a:t>pricing</a:t>
            </a:r>
            <a:r>
              <a:rPr lang="cs-CZ" sz="2000" dirty="0">
                <a:solidFill>
                  <a:srgbClr val="002060"/>
                </a:solidFill>
              </a:rPr>
              <a:t>), kde se např. produkt jeho digitalizací dá snadněji členit na více částí a zákazník je pak motivován dokupovat neustále nové části.</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Dynamická cenotvorba 2</a:t>
            </a:r>
          </a:p>
        </p:txBody>
      </p:sp>
    </p:spTree>
    <p:extLst>
      <p:ext uri="{BB962C8B-B14F-4D97-AF65-F5344CB8AC3E}">
        <p14:creationId xmlns:p14="http://schemas.microsoft.com/office/powerpoint/2010/main" val="1852748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259632" y="771550"/>
            <a:ext cx="6283002" cy="3861429"/>
          </a:xfrm>
          <a:prstGeom prst="rect">
            <a:avLst/>
          </a:prstGeom>
        </p:spPr>
      </p:pic>
      <p:sp>
        <p:nvSpPr>
          <p:cNvPr id="6" name="Nadpis 5"/>
          <p:cNvSpPr>
            <a:spLocks noGrp="1"/>
          </p:cNvSpPr>
          <p:nvPr>
            <p:ph type="title"/>
          </p:nvPr>
        </p:nvSpPr>
        <p:spPr>
          <a:xfrm>
            <a:off x="179512" y="195486"/>
            <a:ext cx="5112568" cy="507703"/>
          </a:xfrm>
        </p:spPr>
        <p:txBody>
          <a:bodyPr/>
          <a:lstStyle/>
          <a:p>
            <a:r>
              <a:rPr lang="cs-CZ" dirty="0"/>
              <a:t>B Digitalizace hudebního průmyslu</a:t>
            </a:r>
          </a:p>
        </p:txBody>
      </p:sp>
    </p:spTree>
    <p:extLst>
      <p:ext uri="{BB962C8B-B14F-4D97-AF65-F5344CB8AC3E}">
        <p14:creationId xmlns:p14="http://schemas.microsoft.com/office/powerpoint/2010/main" val="113922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Dokonalá </a:t>
            </a:r>
            <a:r>
              <a:rPr lang="cs-CZ" sz="2000" dirty="0">
                <a:solidFill>
                  <a:srgbClr val="002060"/>
                </a:solidFill>
                <a:latin typeface="Times New Roman" panose="02020603050405020304" pitchFamily="18" charset="0"/>
                <a:cs typeface="Times New Roman" panose="02020603050405020304" pitchFamily="18" charset="0"/>
                <a:hlinkClick r:id="rId3"/>
              </a:rPr>
              <a:t>infografika</a:t>
            </a:r>
            <a:r>
              <a:rPr lang="cs-CZ" sz="2000" dirty="0">
                <a:solidFill>
                  <a:srgbClr val="002060"/>
                </a:solidFill>
                <a:latin typeface="Times New Roman" panose="02020603050405020304" pitchFamily="18" charset="0"/>
                <a:cs typeface="Times New Roman" panose="02020603050405020304" pitchFamily="18" charset="0"/>
              </a:rPr>
              <a:t> o konzumaci hudby – </a:t>
            </a:r>
            <a:r>
              <a:rPr lang="cs-CZ" sz="2000" dirty="0" err="1">
                <a:solidFill>
                  <a:srgbClr val="002060"/>
                </a:solidFill>
                <a:latin typeface="Times New Roman" panose="02020603050405020304" pitchFamily="18" charset="0"/>
                <a:cs typeface="Times New Roman" panose="02020603050405020304" pitchFamily="18" charset="0"/>
              </a:rPr>
              <a:t>streaming</a:t>
            </a:r>
            <a:r>
              <a:rPr lang="cs-CZ" sz="2000" dirty="0">
                <a:solidFill>
                  <a:srgbClr val="002060"/>
                </a:solidFill>
                <a:latin typeface="Times New Roman" panose="02020603050405020304" pitchFamily="18" charset="0"/>
                <a:cs typeface="Times New Roman" panose="02020603050405020304" pitchFamily="18" charset="0"/>
              </a:rPr>
              <a:t> vše válcuje, nejvíce video (YT). </a:t>
            </a:r>
          </a:p>
          <a:p>
            <a:r>
              <a:rPr lang="cs-CZ" sz="2000" i="1" dirty="0">
                <a:solidFill>
                  <a:srgbClr val="002060"/>
                </a:solidFill>
                <a:latin typeface="Times New Roman" panose="02020603050405020304" pitchFamily="18" charset="0"/>
                <a:cs typeface="Times New Roman" panose="02020603050405020304" pitchFamily="18" charset="0"/>
              </a:rPr>
              <a:t>„Světový hudební průmysl si mne ruce. Jejich příjmy loni vzrostly o 5,9 procenta na 15,7 miliardy dolarů (386 miliard Kč) a zvýšily se už druhý rok po sobě. Trh hudebních nahrávek zaznamenal díky rozmachu </a:t>
            </a:r>
            <a:r>
              <a:rPr lang="cs-CZ" sz="2000" i="1" dirty="0" err="1">
                <a:solidFill>
                  <a:srgbClr val="002060"/>
                </a:solidFill>
                <a:latin typeface="Times New Roman" panose="02020603050405020304" pitchFamily="18" charset="0"/>
                <a:cs typeface="Times New Roman" panose="02020603050405020304" pitchFamily="18" charset="0"/>
              </a:rPr>
              <a:t>streamování</a:t>
            </a:r>
            <a:r>
              <a:rPr lang="cs-CZ" sz="2000" i="1" dirty="0">
                <a:solidFill>
                  <a:srgbClr val="002060"/>
                </a:solidFill>
                <a:latin typeface="Times New Roman" panose="02020603050405020304" pitchFamily="18" charset="0"/>
                <a:cs typeface="Times New Roman" panose="02020603050405020304" pitchFamily="18" charset="0"/>
              </a:rPr>
              <a:t> nejrychlejší celoroční růst za nejméně dvě desetiletí od roku 1997. Naopak prodej fyzických nosičů dál klesal a propadl se i zájem o placené digitální stahování hudby.“ (</a:t>
            </a:r>
            <a:r>
              <a:rPr lang="cs-CZ" sz="2000" i="1" dirty="0">
                <a:solidFill>
                  <a:srgbClr val="002060"/>
                </a:solidFill>
                <a:latin typeface="Times New Roman" panose="02020603050405020304" pitchFamily="18" charset="0"/>
                <a:cs typeface="Times New Roman" panose="02020603050405020304" pitchFamily="18" charset="0"/>
                <a:hlinkClick r:id="rId4"/>
              </a:rPr>
              <a:t>info.cz</a:t>
            </a:r>
            <a:r>
              <a:rPr lang="cs-CZ" sz="2000" i="1" dirty="0">
                <a:solidFill>
                  <a:srgbClr val="002060"/>
                </a:solidFill>
                <a:latin typeface="Times New Roman" panose="02020603050405020304" pitchFamily="18" charset="0"/>
                <a:cs typeface="Times New Roman" panose="02020603050405020304" pitchFamily="18" charset="0"/>
              </a:rPr>
              <a:t>) </a:t>
            </a:r>
          </a:p>
          <a:p>
            <a:r>
              <a:rPr lang="cs-CZ" sz="2000" dirty="0">
                <a:solidFill>
                  <a:srgbClr val="002060"/>
                </a:solidFill>
                <a:latin typeface="Times New Roman" panose="02020603050405020304" pitchFamily="18" charset="0"/>
                <a:cs typeface="Times New Roman" panose="02020603050405020304" pitchFamily="18" charset="0"/>
              </a:rPr>
              <a:t>Po dlouhou dobu se hovořilo o krizi hudebního průmyslu. Vydavatelé se (právem) báli digitalizace a pirátství. Lehce dostupná hudba (a levná) však nakoply prodeje. Paušály jsou u ceny cesta kupředu!</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112568" cy="507703"/>
          </a:xfrm>
        </p:spPr>
        <p:txBody>
          <a:bodyPr/>
          <a:lstStyle/>
          <a:p>
            <a:r>
              <a:rPr lang="cs-CZ" dirty="0"/>
              <a:t>Digitalizace hudebního průmyslu</a:t>
            </a:r>
          </a:p>
        </p:txBody>
      </p:sp>
    </p:spTree>
    <p:extLst>
      <p:ext uri="{BB962C8B-B14F-4D97-AF65-F5344CB8AC3E}">
        <p14:creationId xmlns:p14="http://schemas.microsoft.com/office/powerpoint/2010/main" val="777194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Nové typy obchodních modelů - C2B (</a:t>
            </a:r>
            <a:r>
              <a:rPr lang="cs-CZ" sz="2000" dirty="0" err="1">
                <a:solidFill>
                  <a:srgbClr val="002060"/>
                </a:solidFill>
              </a:rPr>
              <a:t>Consumer</a:t>
            </a:r>
            <a:r>
              <a:rPr lang="cs-CZ" sz="2000" dirty="0">
                <a:solidFill>
                  <a:srgbClr val="002060"/>
                </a:solidFill>
              </a:rPr>
              <a:t>-to-Business, tedy spotřebitel firmě) a C2C (</a:t>
            </a:r>
            <a:r>
              <a:rPr lang="cs-CZ" sz="2000" dirty="0" err="1">
                <a:solidFill>
                  <a:srgbClr val="002060"/>
                </a:solidFill>
              </a:rPr>
              <a:t>Consumer</a:t>
            </a:r>
            <a:r>
              <a:rPr lang="cs-CZ" sz="2000" dirty="0">
                <a:solidFill>
                  <a:srgbClr val="002060"/>
                </a:solidFill>
              </a:rPr>
              <a:t>-to-</a:t>
            </a:r>
            <a:r>
              <a:rPr lang="cs-CZ" sz="2000" dirty="0" err="1">
                <a:solidFill>
                  <a:srgbClr val="002060"/>
                </a:solidFill>
              </a:rPr>
              <a:t>Consumer</a:t>
            </a:r>
            <a:r>
              <a:rPr lang="cs-CZ" sz="2000" dirty="0">
                <a:solidFill>
                  <a:srgbClr val="002060"/>
                </a:solidFill>
              </a:rPr>
              <a:t>, tedy spotřebitel spotřebiteli).</a:t>
            </a:r>
          </a:p>
          <a:p>
            <a:r>
              <a:rPr lang="cs-CZ" sz="2000" dirty="0">
                <a:solidFill>
                  <a:srgbClr val="002060"/>
                </a:solidFill>
              </a:rPr>
              <a:t>C2B vytváří spotřebitel hodnotu pro firmu, např. recenzí na srovnávači cen, nebo pokud v rámci online zpětné vazby spotřebitel firmě doporučí inovaci. U C2B se také někdy hovoří o otočené aukci, kdy spotřebitel dává cenovou poptávku na internet a čeká, která firma ji bude schopna využít. Dalším pohledem je pak již samotná nabídka nějakého řešení spotřebitelem, které firma nakupuje. C2C se velmi často popisuje jako forma elektronického obchodování, u které mohou mít obchodní vztah dva spotřebitelé, bez účasti firem, ale zpravidla za účasti třetí strany zajišťující technické řešení obchodu (aukce, burzy, diskuzní fóra).</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464496" cy="507703"/>
          </a:xfrm>
        </p:spPr>
        <p:txBody>
          <a:bodyPr/>
          <a:lstStyle/>
          <a:p>
            <a:r>
              <a:rPr lang="cs-CZ" dirty="0"/>
              <a:t>C Nové typy obchodních modelů </a:t>
            </a:r>
          </a:p>
        </p:txBody>
      </p:sp>
    </p:spTree>
    <p:extLst>
      <p:ext uri="{BB962C8B-B14F-4D97-AF65-F5344CB8AC3E}">
        <p14:creationId xmlns:p14="http://schemas.microsoft.com/office/powerpoint/2010/main" val="3022489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7499"/>
            <a:ext cx="8280920" cy="3024336"/>
          </a:xfrm>
          <a:prstGeom prst="rect">
            <a:avLst/>
          </a:prstGeom>
        </p:spPr>
        <p:txBody>
          <a:bodyPr>
            <a:noAutofit/>
          </a:bodyPr>
          <a:lstStyle/>
          <a:p>
            <a:r>
              <a:rPr lang="cs-CZ" sz="2000" dirty="0">
                <a:solidFill>
                  <a:srgbClr val="002060"/>
                </a:solidFill>
              </a:rPr>
              <a:t>Srovnávače cen jsou webové stránky, které srovnávají produkty a jejich ceny. </a:t>
            </a:r>
          </a:p>
          <a:p>
            <a:r>
              <a:rPr lang="cs-CZ" sz="2000" dirty="0">
                <a:solidFill>
                  <a:srgbClr val="002060"/>
                </a:solidFill>
              </a:rPr>
              <a:t>Naši spotřebitelé jsou stále lépe vybaveni informacemi, jednou z těch, které je zajímají nejvíce, je cena produktu v e-</a:t>
            </a:r>
            <a:r>
              <a:rPr lang="cs-CZ" sz="2000" dirty="0" err="1">
                <a:solidFill>
                  <a:srgbClr val="002060"/>
                </a:solidFill>
              </a:rPr>
              <a:t>shopech</a:t>
            </a:r>
            <a:r>
              <a:rPr lang="cs-CZ" sz="2000" dirty="0">
                <a:solidFill>
                  <a:srgbClr val="002060"/>
                </a:solidFill>
              </a:rPr>
              <a:t>. </a:t>
            </a:r>
          </a:p>
          <a:p>
            <a:r>
              <a:rPr lang="cs-CZ" sz="2000" dirty="0">
                <a:solidFill>
                  <a:srgbClr val="002060"/>
                </a:solidFill>
              </a:rPr>
              <a:t>Tyto weby ale musely kvůli tvrdé konkurenci nabídnout i přidanou hodnotu, tou je nejen detailní popis zboží, ale hlavně recenze uživatelů, žebříčky prodejů produktů, hodnocení e-</a:t>
            </a:r>
            <a:r>
              <a:rPr lang="cs-CZ" sz="2000" dirty="0" err="1">
                <a:solidFill>
                  <a:srgbClr val="002060"/>
                </a:solidFill>
              </a:rPr>
              <a:t>shopů</a:t>
            </a:r>
            <a:r>
              <a:rPr lang="cs-CZ" sz="2000" dirty="0">
                <a:solidFill>
                  <a:srgbClr val="002060"/>
                </a:solidFill>
              </a:rPr>
              <a:t> apod. Kromě základní funkce, tedy najít nejnižší cenu, jsou dnes používány i pro nalezení nejvhodnějšího produktu a e-</a:t>
            </a:r>
            <a:r>
              <a:rPr lang="cs-CZ" sz="2000" dirty="0" err="1">
                <a:solidFill>
                  <a:srgbClr val="002060"/>
                </a:solidFill>
              </a:rPr>
              <a:t>shopu</a:t>
            </a:r>
            <a:r>
              <a:rPr lang="cs-CZ" sz="2000" dirty="0">
                <a:solidFill>
                  <a:srgbClr val="002060"/>
                </a:solidFill>
              </a:rPr>
              <a:t>. Staly se proto důležité i pro samotné obchodníky (důležitý marketingový kanál), kteří se snaží udržovat si na těchto stránkách dobrou reputaci svého obchodu, využívají data z těchto stránek pro monitoring konkurence, produktových řešení na trhu. </a:t>
            </a:r>
            <a:r>
              <a:rPr lang="cs-CZ" sz="2000" dirty="0">
                <a:solidFill>
                  <a:srgbClr val="002060"/>
                </a:solidFill>
                <a:hlinkClick r:id="rId3"/>
              </a:rPr>
              <a:t>Princip fungování</a:t>
            </a:r>
            <a:r>
              <a:rPr lang="cs-CZ" sz="2000" dirty="0">
                <a:solidFill>
                  <a:srgbClr val="002060"/>
                </a:solidFill>
              </a:rPr>
              <a:t>.</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D Cenové srovnávače</a:t>
            </a:r>
          </a:p>
        </p:txBody>
      </p:sp>
    </p:spTree>
    <p:extLst>
      <p:ext uri="{BB962C8B-B14F-4D97-AF65-F5344CB8AC3E}">
        <p14:creationId xmlns:p14="http://schemas.microsoft.com/office/powerpoint/2010/main" val="2547369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987574"/>
            <a:ext cx="8280920" cy="3024336"/>
          </a:xfrm>
          <a:prstGeom prst="rect">
            <a:avLst/>
          </a:prstGeom>
        </p:spPr>
        <p:txBody>
          <a:bodyPr>
            <a:noAutofit/>
          </a:bodyPr>
          <a:lstStyle/>
          <a:p>
            <a:r>
              <a:rPr lang="cs-CZ" sz="2000" dirty="0">
                <a:solidFill>
                  <a:srgbClr val="002060"/>
                </a:solidFill>
                <a:hlinkClick r:id="rId3"/>
              </a:rPr>
              <a:t>Heureka.cz</a:t>
            </a:r>
            <a:endParaRPr lang="cs-CZ" sz="2000" dirty="0">
              <a:solidFill>
                <a:srgbClr val="002060"/>
              </a:solidFill>
            </a:endParaRPr>
          </a:p>
          <a:p>
            <a:r>
              <a:rPr lang="cs-CZ" altLang="cs-CZ" sz="2000" dirty="0">
                <a:solidFill>
                  <a:srgbClr val="002060"/>
                </a:solidFill>
                <a:latin typeface="Times New Roman" panose="02020603050405020304" pitchFamily="18" charset="0"/>
                <a:cs typeface="Times New Roman" panose="02020603050405020304" pitchFamily="18" charset="0"/>
                <a:hlinkClick r:id="rId4"/>
              </a:rPr>
              <a:t>Zbozi.cz</a:t>
            </a:r>
            <a:r>
              <a:rPr lang="cs-CZ" altLang="cs-CZ" sz="2000" dirty="0">
                <a:solidFill>
                  <a:srgbClr val="002060"/>
                </a:solidFill>
                <a:latin typeface="Times New Roman" panose="02020603050405020304" pitchFamily="18" charset="0"/>
                <a:cs typeface="Times New Roman" panose="02020603050405020304" pitchFamily="18" charset="0"/>
              </a:rPr>
              <a:t> </a:t>
            </a:r>
          </a:p>
          <a:p>
            <a:r>
              <a:rPr lang="cs-CZ" altLang="cs-CZ" sz="2000" dirty="0">
                <a:solidFill>
                  <a:srgbClr val="002060"/>
                </a:solidFill>
                <a:latin typeface="Times New Roman" panose="02020603050405020304" pitchFamily="18" charset="0"/>
                <a:cs typeface="Times New Roman" panose="02020603050405020304" pitchFamily="18" charset="0"/>
                <a:hlinkClick r:id="rId5"/>
              </a:rPr>
              <a:t>Usetreno.cz</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hlinkClick r:id="rId6"/>
              </a:rPr>
              <a:t>Cenovyautomat.cz</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hlinkClick r:id="rId7"/>
              </a:rPr>
              <a:t>Porovnejsito.cz</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Ale i </a:t>
            </a:r>
            <a:r>
              <a:rPr lang="cs-CZ" altLang="cs-CZ" sz="2000" dirty="0" err="1">
                <a:solidFill>
                  <a:srgbClr val="002060"/>
                </a:solidFill>
                <a:latin typeface="Times New Roman" panose="02020603050405020304" pitchFamily="18" charset="0"/>
                <a:cs typeface="Times New Roman" panose="02020603050405020304" pitchFamily="18" charset="0"/>
              </a:rPr>
              <a:t>Glami</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Favi</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Kupi</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Trivago</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Biano</a:t>
            </a:r>
            <a:r>
              <a:rPr lang="cs-CZ" altLang="cs-CZ" sz="2000" dirty="0">
                <a:solidFill>
                  <a:srgbClr val="002060"/>
                </a:solidFill>
                <a:latin typeface="Times New Roman" panose="02020603050405020304" pitchFamily="18" charset="0"/>
                <a:cs typeface="Times New Roman" panose="02020603050405020304" pitchFamily="18" charset="0"/>
              </a:rPr>
              <a:t>, Srovnáme, </a:t>
            </a:r>
            <a:r>
              <a:rPr lang="cs-CZ" altLang="cs-CZ" sz="2000" dirty="0" err="1">
                <a:solidFill>
                  <a:srgbClr val="002060"/>
                </a:solidFill>
                <a:latin typeface="Times New Roman" panose="02020603050405020304" pitchFamily="18" charset="0"/>
                <a:cs typeface="Times New Roman" panose="02020603050405020304" pitchFamily="18" charset="0"/>
              </a:rPr>
              <a:t>Hledejceny</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Hyperzboží</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Srovnánícen</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Nejlepšíceny</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Seznamzboží</a:t>
            </a:r>
            <a:r>
              <a:rPr lang="cs-CZ" altLang="cs-CZ" sz="2000" dirty="0">
                <a:solidFill>
                  <a:srgbClr val="002060"/>
                </a:solidFill>
                <a:latin typeface="Times New Roman" panose="02020603050405020304" pitchFamily="18" charset="0"/>
                <a:cs typeface="Times New Roman" panose="02020603050405020304" pitchFamily="18" charset="0"/>
              </a:rPr>
              <a:t> a další.</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err="1">
                <a:solidFill>
                  <a:srgbClr val="002060"/>
                </a:solidFill>
                <a:latin typeface="Times New Roman" panose="02020603050405020304" pitchFamily="18" charset="0"/>
                <a:cs typeface="Times New Roman" panose="02020603050405020304" pitchFamily="18" charset="0"/>
              </a:rPr>
              <a:t>Apek</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i="1" dirty="0">
                <a:solidFill>
                  <a:srgbClr val="002060"/>
                </a:solidFill>
                <a:latin typeface="Times New Roman" panose="02020603050405020304" pitchFamily="18" charset="0"/>
                <a:cs typeface="Times New Roman" panose="02020603050405020304" pitchFamily="18" charset="0"/>
              </a:rPr>
              <a:t>„51 % využívá cenové srovnávače vždy nebo při většině nákupů“, „82 % </a:t>
            </a:r>
            <a:r>
              <a:rPr lang="cs-CZ" altLang="cs-CZ" sz="2000" i="1" dirty="0" err="1">
                <a:solidFill>
                  <a:srgbClr val="002060"/>
                </a:solidFill>
                <a:latin typeface="Times New Roman" panose="02020603050405020304" pitchFamily="18" charset="0"/>
                <a:cs typeface="Times New Roman" panose="02020603050405020304" pitchFamily="18" charset="0"/>
              </a:rPr>
              <a:t>Heureka</a:t>
            </a:r>
            <a:r>
              <a:rPr lang="cs-CZ" altLang="cs-CZ" sz="2000" i="1" dirty="0">
                <a:solidFill>
                  <a:srgbClr val="002060"/>
                </a:solidFill>
                <a:latin typeface="Times New Roman" panose="02020603050405020304" pitchFamily="18" charset="0"/>
                <a:cs typeface="Times New Roman" panose="02020603050405020304" pitchFamily="18" charset="0"/>
              </a:rPr>
              <a:t>, 30 % Zboží, 2 % Seznam“</a:t>
            </a:r>
            <a:r>
              <a:rPr lang="cs-CZ" altLang="cs-CZ" sz="2000" dirty="0">
                <a:solidFill>
                  <a:srgbClr val="002060"/>
                </a:solidFill>
                <a:latin typeface="Times New Roman" panose="02020603050405020304" pitchFamily="18" charset="0"/>
                <a:cs typeface="Times New Roman" panose="02020603050405020304" pitchFamily="18" charset="0"/>
              </a:rPr>
              <a:t>. </a:t>
            </a:r>
          </a:p>
        </p:txBody>
      </p:sp>
      <p:sp>
        <p:nvSpPr>
          <p:cNvPr id="6" name="Nadpis 5"/>
          <p:cNvSpPr>
            <a:spLocks noGrp="1"/>
          </p:cNvSpPr>
          <p:nvPr>
            <p:ph type="title"/>
          </p:nvPr>
        </p:nvSpPr>
        <p:spPr>
          <a:xfrm>
            <a:off x="179512" y="195486"/>
            <a:ext cx="6840760" cy="507703"/>
          </a:xfrm>
        </p:spPr>
        <p:txBody>
          <a:bodyPr/>
          <a:lstStyle/>
          <a:p>
            <a:r>
              <a:rPr lang="cs-CZ" dirty="0"/>
              <a:t>Cenové srovnávače</a:t>
            </a:r>
          </a:p>
        </p:txBody>
      </p:sp>
    </p:spTree>
    <p:extLst>
      <p:ext uri="{BB962C8B-B14F-4D97-AF65-F5344CB8AC3E}">
        <p14:creationId xmlns:p14="http://schemas.microsoft.com/office/powerpoint/2010/main" val="2738216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915566"/>
            <a:ext cx="8280920" cy="3024336"/>
          </a:xfrm>
          <a:prstGeom prst="rect">
            <a:avLst/>
          </a:prstGeom>
        </p:spPr>
        <p:txBody>
          <a:bodyPr>
            <a:noAutofit/>
          </a:bodyPr>
          <a:lstStyle/>
          <a:p>
            <a:r>
              <a:rPr lang="cs-CZ" sz="2000" dirty="0">
                <a:solidFill>
                  <a:srgbClr val="002060"/>
                </a:solidFill>
              </a:rPr>
              <a:t>Funguje-li dynamická cenotvorba, cenové srovnávače, a ČR má skoro </a:t>
            </a:r>
            <a:r>
              <a:rPr lang="cs-CZ" sz="2000" dirty="0">
                <a:solidFill>
                  <a:srgbClr val="002060"/>
                </a:solidFill>
                <a:hlinkClick r:id="rId3"/>
              </a:rPr>
              <a:t>40 tisíc</a:t>
            </a:r>
            <a:r>
              <a:rPr lang="cs-CZ" sz="2000" dirty="0">
                <a:solidFill>
                  <a:srgbClr val="002060"/>
                </a:solidFill>
              </a:rPr>
              <a:t> e-</a:t>
            </a:r>
            <a:r>
              <a:rPr lang="cs-CZ" sz="2000" dirty="0" err="1">
                <a:solidFill>
                  <a:srgbClr val="002060"/>
                </a:solidFill>
              </a:rPr>
              <a:t>shopů</a:t>
            </a:r>
            <a:r>
              <a:rPr lang="cs-CZ" sz="2000" dirty="0">
                <a:solidFill>
                  <a:srgbClr val="002060"/>
                </a:solidFill>
              </a:rPr>
              <a:t> – nevede to k nějakým problémům? Ano, pokud máte e-</a:t>
            </a:r>
            <a:r>
              <a:rPr lang="cs-CZ" sz="2000" dirty="0" err="1">
                <a:solidFill>
                  <a:srgbClr val="002060"/>
                </a:solidFill>
              </a:rPr>
              <a:t>shop</a:t>
            </a:r>
            <a:r>
              <a:rPr lang="cs-CZ" sz="2000" dirty="0">
                <a:solidFill>
                  <a:srgbClr val="002060"/>
                </a:solidFill>
              </a:rPr>
              <a:t>, možná budete mít nulové zisky. </a:t>
            </a:r>
          </a:p>
          <a:p>
            <a:r>
              <a:rPr lang="cs-CZ" altLang="cs-CZ" sz="2000" dirty="0">
                <a:solidFill>
                  <a:srgbClr val="002060"/>
                </a:solidFill>
                <a:latin typeface="Times New Roman" panose="02020603050405020304" pitchFamily="18" charset="0"/>
                <a:cs typeface="Times New Roman" panose="02020603050405020304" pitchFamily="18" charset="0"/>
              </a:rPr>
              <a:t>Díky srovnávačům zákazníci migrují k nejlepším nabídkám. Proto u e-</a:t>
            </a:r>
            <a:r>
              <a:rPr lang="cs-CZ" altLang="cs-CZ" sz="2000" dirty="0" err="1">
                <a:solidFill>
                  <a:srgbClr val="002060"/>
                </a:solidFill>
                <a:latin typeface="Times New Roman" panose="02020603050405020304" pitchFamily="18" charset="0"/>
                <a:cs typeface="Times New Roman" panose="02020603050405020304" pitchFamily="18" charset="0"/>
              </a:rPr>
              <a:t>shopů</a:t>
            </a:r>
            <a:r>
              <a:rPr lang="cs-CZ" altLang="cs-CZ" sz="2000" dirty="0">
                <a:solidFill>
                  <a:srgbClr val="002060"/>
                </a:solidFill>
                <a:latin typeface="Times New Roman" panose="02020603050405020304" pitchFamily="18" charset="0"/>
                <a:cs typeface="Times New Roman" panose="02020603050405020304" pitchFamily="18" charset="0"/>
              </a:rPr>
              <a:t> začínají velkou roli hrát dodatečné služby! Nebo děláte výklenkové produkty (</a:t>
            </a:r>
            <a:r>
              <a:rPr lang="cs-CZ" altLang="cs-CZ" sz="2000" dirty="0" err="1">
                <a:solidFill>
                  <a:srgbClr val="002060"/>
                </a:solidFill>
                <a:latin typeface="Times New Roman" panose="02020603050405020304" pitchFamily="18" charset="0"/>
                <a:cs typeface="Times New Roman" panose="02020603050405020304" pitchFamily="18" charset="0"/>
              </a:rPr>
              <a:t>niche</a:t>
            </a:r>
            <a:r>
              <a:rPr lang="cs-CZ" altLang="cs-CZ" sz="2000" dirty="0">
                <a:solidFill>
                  <a:srgbClr val="002060"/>
                </a:solidFill>
                <a:latin typeface="Times New Roman" panose="02020603050405020304" pitchFamily="18" charset="0"/>
                <a:cs typeface="Times New Roman" panose="02020603050405020304" pitchFamily="18" charset="0"/>
              </a:rPr>
              <a:t>) podle logiky long-</a:t>
            </a:r>
            <a:r>
              <a:rPr lang="cs-CZ" altLang="cs-CZ" sz="2000" dirty="0" err="1">
                <a:solidFill>
                  <a:srgbClr val="002060"/>
                </a:solidFill>
                <a:latin typeface="Times New Roman" panose="02020603050405020304" pitchFamily="18" charset="0"/>
                <a:cs typeface="Times New Roman" panose="02020603050405020304" pitchFamily="18" charset="0"/>
              </a:rPr>
              <a:t>tail</a:t>
            </a:r>
            <a:r>
              <a:rPr lang="cs-CZ" altLang="cs-CZ" sz="2000" dirty="0">
                <a:solidFill>
                  <a:srgbClr val="002060"/>
                </a:solidFill>
                <a:latin typeface="Times New Roman" panose="02020603050405020304" pitchFamily="18" charset="0"/>
                <a:cs typeface="Times New Roman" panose="02020603050405020304" pitchFamily="18" charset="0"/>
              </a:rPr>
              <a:t> (jsem schopen logisticky to zajistit, takže neprodávám hodně kusů od 20% nejprodávanějších produktů, ale prodávám málo kusů od 80% produktů). </a:t>
            </a:r>
            <a:r>
              <a:rPr lang="cs-CZ" altLang="cs-CZ" sz="2000" dirty="0">
                <a:solidFill>
                  <a:srgbClr val="002060"/>
                </a:solidFill>
                <a:latin typeface="Times New Roman" panose="02020603050405020304" pitchFamily="18" charset="0"/>
                <a:cs typeface="Times New Roman" panose="02020603050405020304" pitchFamily="18" charset="0"/>
                <a:hlinkClick r:id="rId4"/>
              </a:rPr>
              <a:t>Podle čeho</a:t>
            </a:r>
            <a:r>
              <a:rPr lang="cs-CZ" altLang="cs-CZ" sz="2000" dirty="0">
                <a:solidFill>
                  <a:srgbClr val="002060"/>
                </a:solidFill>
                <a:latin typeface="Times New Roman" panose="02020603050405020304" pitchFamily="18" charset="0"/>
                <a:cs typeface="Times New Roman" panose="02020603050405020304" pitchFamily="18" charset="0"/>
              </a:rPr>
              <a:t> Češi vybírají e-</a:t>
            </a:r>
            <a:r>
              <a:rPr lang="cs-CZ" altLang="cs-CZ" sz="2000" dirty="0" err="1">
                <a:solidFill>
                  <a:srgbClr val="002060"/>
                </a:solidFill>
                <a:latin typeface="Times New Roman" panose="02020603050405020304" pitchFamily="18" charset="0"/>
                <a:cs typeface="Times New Roman" panose="02020603050405020304" pitchFamily="18" charset="0"/>
              </a:rPr>
              <a:t>shop</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Dodatečné služby bývají často spojeny s věrnostními akcemi, ulehčením práce apod. (když kupuju pračku, tak se nesnažím ušetřit každou korunu, ale vyberu e-</a:t>
            </a:r>
            <a:r>
              <a:rPr lang="cs-CZ" altLang="cs-CZ" sz="2000" dirty="0" err="1">
                <a:solidFill>
                  <a:srgbClr val="002060"/>
                </a:solidFill>
                <a:latin typeface="Times New Roman" panose="02020603050405020304" pitchFamily="18" charset="0"/>
                <a:cs typeface="Times New Roman" panose="02020603050405020304" pitchFamily="18" charset="0"/>
              </a:rPr>
              <a:t>shop</a:t>
            </a:r>
            <a:r>
              <a:rPr lang="cs-CZ" altLang="cs-CZ" sz="2000" dirty="0">
                <a:solidFill>
                  <a:srgbClr val="002060"/>
                </a:solidFill>
                <a:latin typeface="Times New Roman" panose="02020603050405020304" pitchFamily="18" charset="0"/>
                <a:cs typeface="Times New Roman" panose="02020603050405020304" pitchFamily="18" charset="0"/>
              </a:rPr>
              <a:t>, kde mi to vynesou do bytu). </a:t>
            </a:r>
            <a:r>
              <a:rPr lang="cs-CZ" altLang="cs-CZ" sz="2000" dirty="0" err="1">
                <a:solidFill>
                  <a:srgbClr val="002060"/>
                </a:solidFill>
                <a:latin typeface="Times New Roman" panose="02020603050405020304" pitchFamily="18" charset="0"/>
                <a:cs typeface="Times New Roman" panose="02020603050405020304" pitchFamily="18" charset="0"/>
              </a:rPr>
              <a:t>Apek</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i="1" dirty="0">
                <a:solidFill>
                  <a:srgbClr val="002060"/>
                </a:solidFill>
                <a:latin typeface="Times New Roman" panose="02020603050405020304" pitchFamily="18" charset="0"/>
                <a:cs typeface="Times New Roman" panose="02020603050405020304" pitchFamily="18" charset="0"/>
              </a:rPr>
              <a:t>„doprava zdarma, dobře popsané produkty, okamžitá dostupnost“. </a:t>
            </a:r>
          </a:p>
        </p:txBody>
      </p:sp>
      <p:sp>
        <p:nvSpPr>
          <p:cNvPr id="6" name="Nadpis 5"/>
          <p:cNvSpPr>
            <a:spLocks noGrp="1"/>
          </p:cNvSpPr>
          <p:nvPr>
            <p:ph type="title"/>
          </p:nvPr>
        </p:nvSpPr>
        <p:spPr>
          <a:xfrm>
            <a:off x="179512" y="195486"/>
            <a:ext cx="6840760" cy="507703"/>
          </a:xfrm>
        </p:spPr>
        <p:txBody>
          <a:bodyPr/>
          <a:lstStyle/>
          <a:p>
            <a:r>
              <a:rPr lang="cs-CZ" dirty="0"/>
              <a:t>Toto vše ale vede k problémům s provozem e-</a:t>
            </a:r>
            <a:r>
              <a:rPr lang="cs-CZ" dirty="0" err="1"/>
              <a:t>shopu</a:t>
            </a:r>
            <a:endParaRPr lang="cs-CZ" dirty="0"/>
          </a:p>
        </p:txBody>
      </p:sp>
    </p:spTree>
    <p:extLst>
      <p:ext uri="{BB962C8B-B14F-4D97-AF65-F5344CB8AC3E}">
        <p14:creationId xmlns:p14="http://schemas.microsoft.com/office/powerpoint/2010/main" val="172766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Členění platebních systémů: např. dle času, kdy je za zboží provedena platba (předplacené systémy, aktuálně placené, s platbou později), podle způsobu ověření platby (platební kartou, převod mezi účty, virtuální účty), nebo nejčastější podle typu systému na klasický a elektronický.</a:t>
            </a:r>
          </a:p>
          <a:p>
            <a:r>
              <a:rPr lang="cs-CZ" sz="2000" dirty="0">
                <a:solidFill>
                  <a:srgbClr val="002060"/>
                </a:solidFill>
              </a:rPr>
              <a:t>Klasické platební systémy zůstávají stále dominantní, velmi časté je u B2B např. v rámci platby na fakturu, u B2C trhu je to klasická dobírka (pro odesílatele je zvýšený náklad finanční i časový), platba hotově při převzetí, kartou při převzetí, bankovním převodem, kartou při objednávce. Čeští zákazníci stále preferují u prvního nákupu dobírku, pokud jsou spokojeni, tak u dalších nákupů již platí některou elektronickou formou.</a:t>
            </a:r>
          </a:p>
          <a:p>
            <a:r>
              <a:rPr lang="cs-CZ" altLang="cs-CZ" sz="2000" dirty="0">
                <a:solidFill>
                  <a:srgbClr val="002060"/>
                </a:solidFill>
                <a:latin typeface="Times New Roman" panose="02020603050405020304" pitchFamily="18" charset="0"/>
                <a:cs typeface="Times New Roman" panose="02020603050405020304" pitchFamily="18" charset="0"/>
              </a:rPr>
              <a:t>2020 – změna v chování! </a:t>
            </a:r>
            <a:r>
              <a:rPr lang="cs-CZ" altLang="cs-CZ" sz="2000" dirty="0" err="1">
                <a:solidFill>
                  <a:srgbClr val="002060"/>
                </a:solidFill>
                <a:latin typeface="Times New Roman" panose="02020603050405020304" pitchFamily="18" charset="0"/>
                <a:cs typeface="Times New Roman" panose="02020603050405020304" pitchFamily="18" charset="0"/>
              </a:rPr>
              <a:t>Apek</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i="1" dirty="0">
                <a:solidFill>
                  <a:srgbClr val="002060"/>
                </a:solidFill>
                <a:latin typeface="Times New Roman" panose="02020603050405020304" pitchFamily="18" charset="0"/>
                <a:cs typeface="Times New Roman" panose="02020603050405020304" pitchFamily="18" charset="0"/>
              </a:rPr>
              <a:t>42 % platební kartou přes internet, 18 % bankovním převodem, 14 % na dobírku</a:t>
            </a:r>
            <a:r>
              <a:rPr lang="cs-CZ" altLang="cs-CZ" sz="2000" dirty="0">
                <a:solidFill>
                  <a:srgbClr val="002060"/>
                </a:solidFill>
                <a:latin typeface="Times New Roman" panose="02020603050405020304" pitchFamily="18" charset="0"/>
                <a:cs typeface="Times New Roman" panose="02020603050405020304" pitchFamily="18" charset="0"/>
              </a:rPr>
              <a:t>“. </a:t>
            </a:r>
          </a:p>
        </p:txBody>
      </p:sp>
      <p:sp>
        <p:nvSpPr>
          <p:cNvPr id="6" name="Nadpis 5"/>
          <p:cNvSpPr>
            <a:spLocks noGrp="1"/>
          </p:cNvSpPr>
          <p:nvPr>
            <p:ph type="title"/>
          </p:nvPr>
        </p:nvSpPr>
        <p:spPr>
          <a:xfrm>
            <a:off x="179512" y="195486"/>
            <a:ext cx="3888432" cy="507703"/>
          </a:xfrm>
        </p:spPr>
        <p:txBody>
          <a:bodyPr/>
          <a:lstStyle/>
          <a:p>
            <a:r>
              <a:rPr lang="cs-CZ" dirty="0"/>
              <a:t>E Platební systémy</a:t>
            </a:r>
          </a:p>
        </p:txBody>
      </p:sp>
    </p:spTree>
    <p:extLst>
      <p:ext uri="{BB962C8B-B14F-4D97-AF65-F5344CB8AC3E}">
        <p14:creationId xmlns:p14="http://schemas.microsoft.com/office/powerpoint/2010/main" val="3031199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rPr>
              <a:t>1 Cena v klasickém marketingu – definice, kalkulace</a:t>
            </a:r>
          </a:p>
          <a:p>
            <a:r>
              <a:rPr lang="cs-CZ" altLang="cs-CZ" sz="2000" b="1" dirty="0">
                <a:solidFill>
                  <a:srgbClr val="002060"/>
                </a:solidFill>
                <a:latin typeface="Times New Roman" panose="02020603050405020304" pitchFamily="18" charset="0"/>
                <a:cs typeface="Times New Roman" panose="02020603050405020304" pitchFamily="18" charset="0"/>
              </a:rPr>
              <a:t>2 Jak internet změnil vnímání ceny?</a:t>
            </a:r>
          </a:p>
          <a:p>
            <a:r>
              <a:rPr lang="cs-CZ" altLang="cs-CZ" sz="2000" b="1" dirty="0">
                <a:solidFill>
                  <a:srgbClr val="002060"/>
                </a:solidFill>
                <a:latin typeface="Times New Roman" panose="02020603050405020304" pitchFamily="18" charset="0"/>
                <a:cs typeface="Times New Roman" panose="02020603050405020304" pitchFamily="18" charset="0"/>
              </a:rPr>
              <a:t>3 Zajímavé implikace změn vnímání ceny v online prostředí.</a:t>
            </a:r>
          </a:p>
        </p:txBody>
      </p:sp>
      <p:sp>
        <p:nvSpPr>
          <p:cNvPr id="6" name="Nadpis 5"/>
          <p:cNvSpPr>
            <a:spLocks noGrp="1"/>
          </p:cNvSpPr>
          <p:nvPr>
            <p:ph type="title"/>
          </p:nvPr>
        </p:nvSpPr>
        <p:spPr>
          <a:xfrm>
            <a:off x="179512" y="195486"/>
            <a:ext cx="3888432" cy="507703"/>
          </a:xfrm>
        </p:spPr>
        <p:txBody>
          <a:bodyPr/>
          <a:lstStyle/>
          <a:p>
            <a:r>
              <a:rPr lang="cs-CZ" dirty="0"/>
              <a:t>Obsah přednášky</a:t>
            </a: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Elektronické platební systémy využívají k realizaci převodu peněz informační technologie. Díky rychlosti, snadnosti pro uživatele, nízkým poplatkům a již relativně vysoké bezpečnosti zažily obrovský boom. </a:t>
            </a:r>
          </a:p>
          <a:p>
            <a:r>
              <a:rPr lang="cs-CZ" sz="2000" dirty="0">
                <a:solidFill>
                  <a:srgbClr val="002060"/>
                </a:solidFill>
              </a:rPr>
              <a:t>Ochrana před zneužitím je stále největším problémem, proto se používají zabezpečené elektronické transakce (SET - </a:t>
            </a:r>
            <a:r>
              <a:rPr lang="cs-CZ" sz="2000" dirty="0" err="1">
                <a:solidFill>
                  <a:srgbClr val="002060"/>
                </a:solidFill>
              </a:rPr>
              <a:t>Secure</a:t>
            </a:r>
            <a:r>
              <a:rPr lang="cs-CZ" sz="2000" dirty="0">
                <a:solidFill>
                  <a:srgbClr val="002060"/>
                </a:solidFill>
              </a:rPr>
              <a:t> </a:t>
            </a:r>
            <a:r>
              <a:rPr lang="cs-CZ" sz="2000" dirty="0" err="1">
                <a:solidFill>
                  <a:srgbClr val="002060"/>
                </a:solidFill>
              </a:rPr>
              <a:t>Electronic</a:t>
            </a:r>
            <a:r>
              <a:rPr lang="cs-CZ" sz="2000" dirty="0">
                <a:solidFill>
                  <a:srgbClr val="002060"/>
                </a:solidFill>
              </a:rPr>
              <a:t> </a:t>
            </a:r>
            <a:r>
              <a:rPr lang="cs-CZ" sz="2000" dirty="0" err="1">
                <a:solidFill>
                  <a:srgbClr val="002060"/>
                </a:solidFill>
              </a:rPr>
              <a:t>Transaction</a:t>
            </a:r>
            <a:r>
              <a:rPr lang="cs-CZ" sz="2000" dirty="0">
                <a:solidFill>
                  <a:srgbClr val="002060"/>
                </a:solidFill>
              </a:rPr>
              <a:t>), doplňkové metody ochrany (jako např. kód CVV2, virtuální platební karty, ověření přes SMS apod.). </a:t>
            </a:r>
          </a:p>
          <a:p>
            <a:r>
              <a:rPr lang="cs-CZ" sz="2000" dirty="0">
                <a:solidFill>
                  <a:srgbClr val="002060"/>
                </a:solidFill>
              </a:rPr>
              <a:t>Jednou z novějších metod ochrany je tzv. 3D-Secure, což je systém využívající zabezpečené platební brány (tu provozuje přímo karetní asociace nebo certifikovaní poskytovatelé), unikátní SMS kód pro každou platbu. Je to rychlé a bezpečnější, poskytováno zpravidla zdarma. Krátký přehled platebních bran </a:t>
            </a:r>
            <a:r>
              <a:rPr lang="cs-CZ" sz="2000" dirty="0">
                <a:solidFill>
                  <a:srgbClr val="002060"/>
                </a:solidFill>
                <a:hlinkClick r:id="rId3"/>
              </a:rPr>
              <a:t>tady</a:t>
            </a:r>
            <a:r>
              <a:rPr lang="cs-CZ" sz="2000" dirty="0">
                <a:solidFill>
                  <a:srgbClr val="002060"/>
                </a:solidFill>
              </a:rPr>
              <a:t>. </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Elektronické platební systémy</a:t>
            </a:r>
          </a:p>
        </p:txBody>
      </p:sp>
    </p:spTree>
    <p:extLst>
      <p:ext uri="{BB962C8B-B14F-4D97-AF65-F5344CB8AC3E}">
        <p14:creationId xmlns:p14="http://schemas.microsoft.com/office/powerpoint/2010/main" val="3103175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4355"/>
            <a:ext cx="8280920" cy="3024336"/>
          </a:xfrm>
          <a:prstGeom prst="rect">
            <a:avLst/>
          </a:prstGeom>
        </p:spPr>
        <p:txBody>
          <a:bodyPr>
            <a:noAutofit/>
          </a:bodyPr>
          <a:lstStyle/>
          <a:p>
            <a:r>
              <a:rPr lang="cs-CZ" sz="2000" dirty="0" err="1">
                <a:solidFill>
                  <a:srgbClr val="002060"/>
                </a:solidFill>
              </a:rPr>
              <a:t>PayPal</a:t>
            </a:r>
            <a:r>
              <a:rPr lang="cs-CZ" sz="2000" dirty="0">
                <a:solidFill>
                  <a:srgbClr val="002060"/>
                </a:solidFill>
              </a:rPr>
              <a:t> je elektronický platební prostředek, kde si uživatel může zřídit účet a nabít na něj peněžní prostředky (lze samozřejmě i propojit s platební kartou/účtem). Ty pak jdou použít jako běžný bankovní účet k platbě na internetu. </a:t>
            </a:r>
          </a:p>
          <a:p>
            <a:r>
              <a:rPr lang="cs-CZ" sz="2000" dirty="0">
                <a:solidFill>
                  <a:srgbClr val="002060"/>
                </a:solidFill>
              </a:rPr>
              <a:t>Zásadní výhodou je možnost nepoužívat údaje našeho hlavního bankovního účtu, ale jen účtu </a:t>
            </a:r>
            <a:r>
              <a:rPr lang="cs-CZ" sz="2000" dirty="0" err="1">
                <a:solidFill>
                  <a:srgbClr val="002060"/>
                </a:solidFill>
              </a:rPr>
              <a:t>PayPal</a:t>
            </a:r>
            <a:r>
              <a:rPr lang="cs-CZ" sz="2000" dirty="0">
                <a:solidFill>
                  <a:srgbClr val="002060"/>
                </a:solidFill>
              </a:rPr>
              <a:t>, na kterém máme omezenou hotovost. Další výhodou je okamžitost platby. Jako výhodu je možno uvést již i velikost celého systému, který pak má vyjednávací sílu při například reklamaci platby a žádosti o vrácení peněz (tzv. </a:t>
            </a:r>
            <a:r>
              <a:rPr lang="cs-CZ" sz="2000" dirty="0" err="1">
                <a:solidFill>
                  <a:srgbClr val="002060"/>
                </a:solidFill>
              </a:rPr>
              <a:t>chargeback</a:t>
            </a:r>
            <a:r>
              <a:rPr lang="cs-CZ" sz="2000" dirty="0">
                <a:solidFill>
                  <a:srgbClr val="002060"/>
                </a:solidFill>
              </a:rPr>
              <a:t>, v západní Evropě a USA naprosto běžná funkce, u nás v ČR ne vždy podporována bankovními institucemi, proto je výhodné platit přes </a:t>
            </a:r>
            <a:r>
              <a:rPr lang="cs-CZ" sz="2000" dirty="0" err="1">
                <a:solidFill>
                  <a:srgbClr val="002060"/>
                </a:solidFill>
              </a:rPr>
              <a:t>PayPal</a:t>
            </a:r>
            <a:r>
              <a:rPr lang="cs-CZ" sz="2000" dirty="0">
                <a:solidFill>
                  <a:srgbClr val="002060"/>
                </a:solidFill>
              </a:rPr>
              <a:t> a při problémech s e-</a:t>
            </a:r>
            <a:r>
              <a:rPr lang="cs-CZ" sz="2000" dirty="0" err="1">
                <a:solidFill>
                  <a:srgbClr val="002060"/>
                </a:solidFill>
              </a:rPr>
              <a:t>shopem</a:t>
            </a:r>
            <a:r>
              <a:rPr lang="cs-CZ" sz="2000" dirty="0">
                <a:solidFill>
                  <a:srgbClr val="002060"/>
                </a:solidFill>
              </a:rPr>
              <a:t> platbu jednoduše stornovat – ALE! Kvůli tomu </a:t>
            </a:r>
            <a:r>
              <a:rPr lang="cs-CZ" sz="2000" dirty="0" err="1">
                <a:solidFill>
                  <a:srgbClr val="002060"/>
                </a:solidFill>
              </a:rPr>
              <a:t>PayPal</a:t>
            </a:r>
            <a:r>
              <a:rPr lang="cs-CZ" sz="2000" dirty="0">
                <a:solidFill>
                  <a:srgbClr val="002060"/>
                </a:solidFill>
              </a:rPr>
              <a:t> neberou všude – weby se chrání před storny).</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a:t>PayPal</a:t>
            </a:r>
            <a:endParaRPr lang="cs-CZ" dirty="0"/>
          </a:p>
        </p:txBody>
      </p:sp>
    </p:spTree>
    <p:extLst>
      <p:ext uri="{BB962C8B-B14F-4D97-AF65-F5344CB8AC3E}">
        <p14:creationId xmlns:p14="http://schemas.microsoft.com/office/powerpoint/2010/main" val="3761797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4355"/>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Pěkný </a:t>
            </a:r>
            <a:r>
              <a:rPr lang="cs-CZ" altLang="cs-CZ" sz="2000" dirty="0">
                <a:solidFill>
                  <a:srgbClr val="002060"/>
                </a:solidFill>
                <a:latin typeface="Times New Roman" panose="02020603050405020304" pitchFamily="18" charset="0"/>
                <a:cs typeface="Times New Roman" panose="02020603050405020304" pitchFamily="18" charset="0"/>
                <a:hlinkClick r:id="rId3"/>
              </a:rPr>
              <a:t>článek</a:t>
            </a:r>
            <a:r>
              <a:rPr lang="cs-CZ" altLang="cs-CZ" sz="2000" dirty="0">
                <a:solidFill>
                  <a:srgbClr val="002060"/>
                </a:solidFill>
                <a:latin typeface="Times New Roman" panose="02020603050405020304" pitchFamily="18" charset="0"/>
                <a:cs typeface="Times New Roman" panose="02020603050405020304" pitchFamily="18" charset="0"/>
              </a:rPr>
              <a:t> o nastavení cen na e-</a:t>
            </a:r>
            <a:r>
              <a:rPr lang="cs-CZ" altLang="cs-CZ" sz="2000" dirty="0" err="1">
                <a:solidFill>
                  <a:srgbClr val="002060"/>
                </a:solidFill>
                <a:latin typeface="Times New Roman" panose="02020603050405020304" pitchFamily="18" charset="0"/>
                <a:cs typeface="Times New Roman" panose="02020603050405020304" pitchFamily="18" charset="0"/>
              </a:rPr>
              <a:t>shopu</a:t>
            </a:r>
            <a:r>
              <a:rPr lang="cs-CZ" altLang="cs-CZ" sz="2000" dirty="0">
                <a:solidFill>
                  <a:srgbClr val="002060"/>
                </a:solidFill>
                <a:latin typeface="Times New Roman" panose="02020603050405020304" pitchFamily="18" charset="0"/>
                <a:cs typeface="Times New Roman" panose="02020603050405020304" pitchFamily="18" charset="0"/>
              </a:rPr>
              <a:t> přímo od </a:t>
            </a:r>
            <a:r>
              <a:rPr lang="cs-CZ" altLang="cs-CZ" sz="2000" dirty="0" err="1">
                <a:solidFill>
                  <a:srgbClr val="002060"/>
                </a:solidFill>
                <a:latin typeface="Times New Roman" panose="02020603050405020304" pitchFamily="18" charset="0"/>
                <a:cs typeface="Times New Roman" panose="02020603050405020304" pitchFamily="18" charset="0"/>
              </a:rPr>
              <a:t>Shoptetu</a:t>
            </a:r>
            <a:r>
              <a:rPr lang="cs-CZ" altLang="cs-CZ" sz="2000" dirty="0">
                <a:solidFill>
                  <a:srgbClr val="002060"/>
                </a:solidFill>
                <a:latin typeface="Times New Roman" panose="02020603050405020304" pitchFamily="18" charset="0"/>
                <a:cs typeface="Times New Roman" panose="02020603050405020304" pitchFamily="18" charset="0"/>
              </a:rPr>
              <a:t>.</a:t>
            </a: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Ceny v e-</a:t>
            </a:r>
            <a:r>
              <a:rPr lang="cs-CZ" dirty="0" err="1"/>
              <a:t>shopu</a:t>
            </a:r>
            <a:endParaRPr lang="cs-CZ" dirty="0"/>
          </a:p>
        </p:txBody>
      </p:sp>
      <p:pic>
        <p:nvPicPr>
          <p:cNvPr id="2" name="Obrázek 1">
            <a:extLst>
              <a:ext uri="{FF2B5EF4-FFF2-40B4-BE49-F238E27FC236}">
                <a16:creationId xmlns:a16="http://schemas.microsoft.com/office/drawing/2014/main" id="{EF2F38C6-8E28-4BA7-8159-C2FD2101DDA0}"/>
              </a:ext>
            </a:extLst>
          </p:cNvPr>
          <p:cNvPicPr>
            <a:picLocks noChangeAspect="1"/>
          </p:cNvPicPr>
          <p:nvPr/>
        </p:nvPicPr>
        <p:blipFill>
          <a:blip r:embed="rId4"/>
          <a:stretch>
            <a:fillRect/>
          </a:stretch>
        </p:blipFill>
        <p:spPr>
          <a:xfrm>
            <a:off x="3037119" y="1131590"/>
            <a:ext cx="5795537" cy="3870015"/>
          </a:xfrm>
          <a:prstGeom prst="rect">
            <a:avLst/>
          </a:prstGeom>
        </p:spPr>
      </p:pic>
      <p:pic>
        <p:nvPicPr>
          <p:cNvPr id="4" name="Obrázek 3">
            <a:extLst>
              <a:ext uri="{FF2B5EF4-FFF2-40B4-BE49-F238E27FC236}">
                <a16:creationId xmlns:a16="http://schemas.microsoft.com/office/drawing/2014/main" id="{7C02123F-E9FA-42B5-8F27-15B0F2356408}"/>
              </a:ext>
            </a:extLst>
          </p:cNvPr>
          <p:cNvPicPr>
            <a:picLocks noChangeAspect="1"/>
          </p:cNvPicPr>
          <p:nvPr/>
        </p:nvPicPr>
        <p:blipFill>
          <a:blip r:embed="rId5"/>
          <a:stretch>
            <a:fillRect/>
          </a:stretch>
        </p:blipFill>
        <p:spPr>
          <a:xfrm>
            <a:off x="282519" y="1131590"/>
            <a:ext cx="2555776" cy="1123950"/>
          </a:xfrm>
          <a:prstGeom prst="rect">
            <a:avLst/>
          </a:prstGeom>
        </p:spPr>
      </p:pic>
      <p:pic>
        <p:nvPicPr>
          <p:cNvPr id="5" name="Obrázek 4">
            <a:extLst>
              <a:ext uri="{FF2B5EF4-FFF2-40B4-BE49-F238E27FC236}">
                <a16:creationId xmlns:a16="http://schemas.microsoft.com/office/drawing/2014/main" id="{DD49FF41-9F0B-4567-B9FD-D5ACA83E36D9}"/>
              </a:ext>
            </a:extLst>
          </p:cNvPr>
          <p:cNvPicPr>
            <a:picLocks noChangeAspect="1"/>
          </p:cNvPicPr>
          <p:nvPr/>
        </p:nvPicPr>
        <p:blipFill>
          <a:blip r:embed="rId6"/>
          <a:stretch>
            <a:fillRect/>
          </a:stretch>
        </p:blipFill>
        <p:spPr>
          <a:xfrm>
            <a:off x="467544" y="2255540"/>
            <a:ext cx="1866298" cy="2532833"/>
          </a:xfrm>
          <a:prstGeom prst="rect">
            <a:avLst/>
          </a:prstGeom>
        </p:spPr>
      </p:pic>
    </p:spTree>
    <p:extLst>
      <p:ext uri="{BB962C8B-B14F-4D97-AF65-F5344CB8AC3E}">
        <p14:creationId xmlns:p14="http://schemas.microsoft.com/office/powerpoint/2010/main" val="3821793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a:extLst>
              <a:ext uri="{FF2B5EF4-FFF2-40B4-BE49-F238E27FC236}">
                <a16:creationId xmlns:a16="http://schemas.microsoft.com/office/drawing/2014/main" id="{0376CFF9-6B39-4447-B0B9-6C9D2AAAF617}"/>
              </a:ext>
            </a:extLst>
          </p:cNvPr>
          <p:cNvPicPr>
            <a:picLocks noGrp="1" noChangeAspect="1"/>
          </p:cNvPicPr>
          <p:nvPr>
            <p:ph idx="4294967295"/>
          </p:nvPr>
        </p:nvPicPr>
        <p:blipFill>
          <a:blip r:embed="rId3"/>
          <a:stretch>
            <a:fillRect/>
          </a:stretch>
        </p:blipFill>
        <p:spPr>
          <a:xfrm>
            <a:off x="3995936" y="2355726"/>
            <a:ext cx="5068838" cy="2376413"/>
          </a:xfrm>
          <a:prstGeom prst="rect">
            <a:avLst/>
          </a:prstGeom>
        </p:spPr>
      </p:pic>
      <p:sp>
        <p:nvSpPr>
          <p:cNvPr id="6" name="Nadpis 5"/>
          <p:cNvSpPr>
            <a:spLocks noGrp="1"/>
          </p:cNvSpPr>
          <p:nvPr>
            <p:ph type="title"/>
          </p:nvPr>
        </p:nvSpPr>
        <p:spPr>
          <a:xfrm>
            <a:off x="179512" y="195486"/>
            <a:ext cx="7632848" cy="507703"/>
          </a:xfrm>
        </p:spPr>
        <p:txBody>
          <a:bodyPr/>
          <a:lstStyle/>
          <a:p>
            <a:r>
              <a:rPr lang="cs-CZ" dirty="0"/>
              <a:t>Další nové typy zobrazování cen</a:t>
            </a:r>
          </a:p>
        </p:txBody>
      </p:sp>
      <p:pic>
        <p:nvPicPr>
          <p:cNvPr id="4" name="Obrázek 3">
            <a:extLst>
              <a:ext uri="{FF2B5EF4-FFF2-40B4-BE49-F238E27FC236}">
                <a16:creationId xmlns:a16="http://schemas.microsoft.com/office/drawing/2014/main" id="{A085F995-BB0D-4524-9ADA-5B27DE8ACFC8}"/>
              </a:ext>
            </a:extLst>
          </p:cNvPr>
          <p:cNvPicPr>
            <a:picLocks noChangeAspect="1"/>
          </p:cNvPicPr>
          <p:nvPr/>
        </p:nvPicPr>
        <p:blipFill>
          <a:blip r:embed="rId4"/>
          <a:stretch>
            <a:fillRect/>
          </a:stretch>
        </p:blipFill>
        <p:spPr>
          <a:xfrm>
            <a:off x="251520" y="771550"/>
            <a:ext cx="3744416" cy="2855391"/>
          </a:xfrm>
          <a:prstGeom prst="rect">
            <a:avLst/>
          </a:prstGeom>
        </p:spPr>
      </p:pic>
      <p:pic>
        <p:nvPicPr>
          <p:cNvPr id="5" name="Obrázek 4">
            <a:extLst>
              <a:ext uri="{FF2B5EF4-FFF2-40B4-BE49-F238E27FC236}">
                <a16:creationId xmlns:a16="http://schemas.microsoft.com/office/drawing/2014/main" id="{FA2A7856-4D0D-4305-AD13-89DC657F5223}"/>
              </a:ext>
            </a:extLst>
          </p:cNvPr>
          <p:cNvPicPr>
            <a:picLocks noChangeAspect="1"/>
          </p:cNvPicPr>
          <p:nvPr/>
        </p:nvPicPr>
        <p:blipFill>
          <a:blip r:embed="rId5"/>
          <a:stretch>
            <a:fillRect/>
          </a:stretch>
        </p:blipFill>
        <p:spPr>
          <a:xfrm>
            <a:off x="4499992" y="731287"/>
            <a:ext cx="3162300" cy="1228725"/>
          </a:xfrm>
          <a:prstGeom prst="rect">
            <a:avLst/>
          </a:prstGeom>
        </p:spPr>
      </p:pic>
      <p:pic>
        <p:nvPicPr>
          <p:cNvPr id="7" name="Obrázek 6">
            <a:extLst>
              <a:ext uri="{FF2B5EF4-FFF2-40B4-BE49-F238E27FC236}">
                <a16:creationId xmlns:a16="http://schemas.microsoft.com/office/drawing/2014/main" id="{71E0C7E6-796A-4CAE-BCDA-AB00C3129F22}"/>
              </a:ext>
            </a:extLst>
          </p:cNvPr>
          <p:cNvPicPr>
            <a:picLocks noChangeAspect="1"/>
          </p:cNvPicPr>
          <p:nvPr/>
        </p:nvPicPr>
        <p:blipFill>
          <a:blip r:embed="rId6"/>
          <a:stretch>
            <a:fillRect/>
          </a:stretch>
        </p:blipFill>
        <p:spPr>
          <a:xfrm>
            <a:off x="4716016" y="1960012"/>
            <a:ext cx="2495550" cy="257175"/>
          </a:xfrm>
          <a:prstGeom prst="rect">
            <a:avLst/>
          </a:prstGeom>
        </p:spPr>
      </p:pic>
      <p:pic>
        <p:nvPicPr>
          <p:cNvPr id="8" name="Obrázek 7">
            <a:extLst>
              <a:ext uri="{FF2B5EF4-FFF2-40B4-BE49-F238E27FC236}">
                <a16:creationId xmlns:a16="http://schemas.microsoft.com/office/drawing/2014/main" id="{E0C1BE0D-CAA1-45D2-A5DC-CA165B309F8B}"/>
              </a:ext>
            </a:extLst>
          </p:cNvPr>
          <p:cNvPicPr>
            <a:picLocks noChangeAspect="1"/>
          </p:cNvPicPr>
          <p:nvPr/>
        </p:nvPicPr>
        <p:blipFill>
          <a:blip r:embed="rId7"/>
          <a:stretch>
            <a:fillRect/>
          </a:stretch>
        </p:blipFill>
        <p:spPr>
          <a:xfrm>
            <a:off x="395536" y="3867894"/>
            <a:ext cx="3429581" cy="843667"/>
          </a:xfrm>
          <a:prstGeom prst="rect">
            <a:avLst/>
          </a:prstGeom>
        </p:spPr>
      </p:pic>
    </p:spTree>
    <p:extLst>
      <p:ext uri="{BB962C8B-B14F-4D97-AF65-F5344CB8AC3E}">
        <p14:creationId xmlns:p14="http://schemas.microsoft.com/office/powerpoint/2010/main" val="109507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cs-CZ" dirty="0"/>
              <a:t>Překvapivě nejlevnější e-</a:t>
            </a:r>
            <a:r>
              <a:rPr lang="cs-CZ" dirty="0" err="1"/>
              <a:t>shopy</a:t>
            </a:r>
            <a:r>
              <a:rPr lang="cs-CZ" dirty="0"/>
              <a:t> nemají slevy</a:t>
            </a:r>
          </a:p>
        </p:txBody>
      </p:sp>
      <p:pic>
        <p:nvPicPr>
          <p:cNvPr id="3" name="Obrázek 2">
            <a:extLst>
              <a:ext uri="{FF2B5EF4-FFF2-40B4-BE49-F238E27FC236}">
                <a16:creationId xmlns:a16="http://schemas.microsoft.com/office/drawing/2014/main" id="{417E3223-4841-47DB-AC01-29E45C94FCB6}"/>
              </a:ext>
            </a:extLst>
          </p:cNvPr>
          <p:cNvPicPr>
            <a:picLocks noChangeAspect="1"/>
          </p:cNvPicPr>
          <p:nvPr/>
        </p:nvPicPr>
        <p:blipFill>
          <a:blip r:embed="rId3"/>
          <a:stretch>
            <a:fillRect/>
          </a:stretch>
        </p:blipFill>
        <p:spPr>
          <a:xfrm>
            <a:off x="467544" y="804857"/>
            <a:ext cx="3232002" cy="3395836"/>
          </a:xfrm>
          <a:prstGeom prst="rect">
            <a:avLst/>
          </a:prstGeom>
        </p:spPr>
      </p:pic>
      <p:pic>
        <p:nvPicPr>
          <p:cNvPr id="9" name="Obrázek 8">
            <a:extLst>
              <a:ext uri="{FF2B5EF4-FFF2-40B4-BE49-F238E27FC236}">
                <a16:creationId xmlns:a16="http://schemas.microsoft.com/office/drawing/2014/main" id="{ABBCA5CB-F400-4FBF-A5AD-3FE0C42FD7F1}"/>
              </a:ext>
            </a:extLst>
          </p:cNvPr>
          <p:cNvPicPr>
            <a:picLocks noChangeAspect="1"/>
          </p:cNvPicPr>
          <p:nvPr/>
        </p:nvPicPr>
        <p:blipFill>
          <a:blip r:embed="rId4"/>
          <a:stretch>
            <a:fillRect/>
          </a:stretch>
        </p:blipFill>
        <p:spPr>
          <a:xfrm>
            <a:off x="3885968" y="987574"/>
            <a:ext cx="4801516" cy="2630413"/>
          </a:xfrm>
          <a:prstGeom prst="rect">
            <a:avLst/>
          </a:prstGeom>
        </p:spPr>
      </p:pic>
      <p:pic>
        <p:nvPicPr>
          <p:cNvPr id="10" name="Obrázek 9">
            <a:extLst>
              <a:ext uri="{FF2B5EF4-FFF2-40B4-BE49-F238E27FC236}">
                <a16:creationId xmlns:a16="http://schemas.microsoft.com/office/drawing/2014/main" id="{D181812C-FB99-4FEE-9B9F-C849F1405F75}"/>
              </a:ext>
            </a:extLst>
          </p:cNvPr>
          <p:cNvPicPr>
            <a:picLocks noChangeAspect="1"/>
          </p:cNvPicPr>
          <p:nvPr/>
        </p:nvPicPr>
        <p:blipFill>
          <a:blip r:embed="rId5"/>
          <a:stretch>
            <a:fillRect/>
          </a:stretch>
        </p:blipFill>
        <p:spPr>
          <a:xfrm>
            <a:off x="4932040" y="3891439"/>
            <a:ext cx="3354936" cy="655011"/>
          </a:xfrm>
          <a:prstGeom prst="rect">
            <a:avLst/>
          </a:prstGeom>
        </p:spPr>
      </p:pic>
    </p:spTree>
    <p:extLst>
      <p:ext uri="{BB962C8B-B14F-4D97-AF65-F5344CB8AC3E}">
        <p14:creationId xmlns:p14="http://schemas.microsoft.com/office/powerpoint/2010/main" val="3727744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Zpoplatnění služeb může na internet probíhat řadou zcela inovativních způsobů. Podíváme se zde na zajímavé nové implikace změn vnímání ceny v online prostředí.</a:t>
            </a:r>
          </a:p>
          <a:p>
            <a:r>
              <a:rPr lang="cs-CZ" altLang="cs-CZ" sz="2000" dirty="0">
                <a:solidFill>
                  <a:srgbClr val="002060"/>
                </a:solidFill>
                <a:latin typeface="Times New Roman" panose="02020603050405020304" pitchFamily="18" charset="0"/>
                <a:cs typeface="Times New Roman" panose="02020603050405020304" pitchFamily="18" charset="0"/>
              </a:rPr>
              <a:t>Výraznou novinkou jsou elektronické peníze, zvláště </a:t>
            </a:r>
            <a:r>
              <a:rPr lang="cs-CZ" altLang="cs-CZ" sz="2000" dirty="0" err="1">
                <a:solidFill>
                  <a:srgbClr val="002060"/>
                </a:solidFill>
                <a:latin typeface="Times New Roman" panose="02020603050405020304" pitchFamily="18" charset="0"/>
                <a:cs typeface="Times New Roman" panose="02020603050405020304" pitchFamily="18" charset="0"/>
              </a:rPr>
              <a:t>kryptoměny</a:t>
            </a:r>
            <a:r>
              <a:rPr lang="cs-CZ" altLang="cs-CZ" sz="2000" dirty="0">
                <a:solidFill>
                  <a:srgbClr val="002060"/>
                </a:solidFill>
                <a:latin typeface="Times New Roman" panose="02020603050405020304" pitchFamily="18" charset="0"/>
                <a:cs typeface="Times New Roman" panose="02020603050405020304" pitchFamily="18" charset="0"/>
              </a:rPr>
              <a:t>. (A)</a:t>
            </a:r>
          </a:p>
          <a:p>
            <a:r>
              <a:rPr lang="cs-CZ" altLang="cs-CZ" sz="2000" dirty="0" err="1">
                <a:solidFill>
                  <a:srgbClr val="002060"/>
                </a:solidFill>
                <a:latin typeface="Times New Roman" panose="02020603050405020304" pitchFamily="18" charset="0"/>
                <a:cs typeface="Times New Roman" panose="02020603050405020304" pitchFamily="18" charset="0"/>
              </a:rPr>
              <a:t>Mikrotransakce</a:t>
            </a:r>
            <a:r>
              <a:rPr lang="cs-CZ" altLang="cs-CZ" sz="2000" dirty="0">
                <a:solidFill>
                  <a:srgbClr val="002060"/>
                </a:solidFill>
                <a:latin typeface="Times New Roman" panose="02020603050405020304" pitchFamily="18" charset="0"/>
                <a:cs typeface="Times New Roman" panose="02020603050405020304" pitchFamily="18" charset="0"/>
              </a:rPr>
              <a:t> otřásly herním průmyslem a udělaly z něj nejdůležitější zábavní průmysl. (B)</a:t>
            </a:r>
          </a:p>
          <a:p>
            <a:r>
              <a:rPr lang="cs-CZ" altLang="cs-CZ" sz="2000" dirty="0" err="1">
                <a:solidFill>
                  <a:srgbClr val="002060"/>
                </a:solidFill>
                <a:latin typeface="Times New Roman" panose="02020603050405020304" pitchFamily="18" charset="0"/>
                <a:cs typeface="Times New Roman" panose="02020603050405020304" pitchFamily="18" charset="0"/>
              </a:rPr>
              <a:t>Preorder</a:t>
            </a:r>
            <a:r>
              <a:rPr lang="cs-CZ" altLang="cs-CZ" sz="2000" dirty="0">
                <a:solidFill>
                  <a:srgbClr val="002060"/>
                </a:solidFill>
                <a:latin typeface="Times New Roman" panose="02020603050405020304" pitchFamily="18" charset="0"/>
                <a:cs typeface="Times New Roman" panose="02020603050405020304" pitchFamily="18" charset="0"/>
              </a:rPr>
              <a:t> = předobjednávky. (C) </a:t>
            </a:r>
          </a:p>
          <a:p>
            <a:r>
              <a:rPr lang="cs-CZ" altLang="cs-CZ" sz="2000" dirty="0">
                <a:solidFill>
                  <a:srgbClr val="002060"/>
                </a:solidFill>
                <a:latin typeface="Times New Roman" panose="02020603050405020304" pitchFamily="18" charset="0"/>
                <a:cs typeface="Times New Roman" panose="02020603050405020304" pitchFamily="18" charset="0"/>
              </a:rPr>
              <a:t>Cena na webu? (D)</a:t>
            </a:r>
          </a:p>
          <a:p>
            <a:r>
              <a:rPr lang="cs-CZ" altLang="cs-CZ" sz="2000" dirty="0">
                <a:solidFill>
                  <a:srgbClr val="002060"/>
                </a:solidFill>
                <a:latin typeface="Times New Roman" panose="02020603050405020304" pitchFamily="18" charset="0"/>
                <a:cs typeface="Times New Roman" panose="02020603050405020304" pitchFamily="18" charset="0"/>
              </a:rPr>
              <a:t>Cena jako nástroj podpory prodeje? (E)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cs-CZ" dirty="0"/>
              <a:t>3 Zajímavé implikace změn vnímání ceny v online prostředí</a:t>
            </a:r>
          </a:p>
        </p:txBody>
      </p:sp>
    </p:spTree>
    <p:extLst>
      <p:ext uri="{BB962C8B-B14F-4D97-AF65-F5344CB8AC3E}">
        <p14:creationId xmlns:p14="http://schemas.microsoft.com/office/powerpoint/2010/main" val="2429306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344" y="843558"/>
            <a:ext cx="8280920" cy="3024336"/>
          </a:xfrm>
          <a:prstGeom prst="rect">
            <a:avLst/>
          </a:prstGeom>
        </p:spPr>
        <p:txBody>
          <a:bodyPr>
            <a:noAutofit/>
          </a:bodyPr>
          <a:lstStyle/>
          <a:p>
            <a:r>
              <a:rPr lang="cs-CZ" sz="2000" dirty="0">
                <a:solidFill>
                  <a:srgbClr val="002060"/>
                </a:solidFill>
              </a:rPr>
              <a:t>Elektronické peníze (hotovost) mají řadu podob, od nabitých karet (klidně i virtuálních), přes peníze v elektronických peněženkách (peníze na </a:t>
            </a:r>
            <a:r>
              <a:rPr lang="cs-CZ" sz="2000" dirty="0" err="1">
                <a:solidFill>
                  <a:srgbClr val="002060"/>
                </a:solidFill>
              </a:rPr>
              <a:t>Steamu</a:t>
            </a:r>
            <a:r>
              <a:rPr lang="cs-CZ" sz="2000" dirty="0">
                <a:solidFill>
                  <a:srgbClr val="002060"/>
                </a:solidFill>
              </a:rPr>
              <a:t>), různé věrnostní systémy, až po </a:t>
            </a:r>
            <a:r>
              <a:rPr lang="cs-CZ" sz="2000" dirty="0" err="1">
                <a:solidFill>
                  <a:srgbClr val="002060"/>
                </a:solidFill>
              </a:rPr>
              <a:t>kryptoměny</a:t>
            </a:r>
            <a:r>
              <a:rPr lang="cs-CZ" sz="2000" dirty="0">
                <a:solidFill>
                  <a:srgbClr val="002060"/>
                </a:solidFill>
              </a:rPr>
              <a:t>. </a:t>
            </a:r>
          </a:p>
          <a:p>
            <a:r>
              <a:rPr lang="cs-CZ" sz="2000" dirty="0">
                <a:solidFill>
                  <a:srgbClr val="002060"/>
                </a:solidFill>
              </a:rPr>
              <a:t>Z těch musíme zmínit </a:t>
            </a:r>
            <a:r>
              <a:rPr lang="cs-CZ" sz="2000" dirty="0" err="1">
                <a:solidFill>
                  <a:srgbClr val="002060"/>
                </a:solidFill>
              </a:rPr>
              <a:t>Bitcoin</a:t>
            </a:r>
            <a:r>
              <a:rPr lang="cs-CZ" sz="2000" dirty="0">
                <a:solidFill>
                  <a:srgbClr val="002060"/>
                </a:solidFill>
              </a:rPr>
              <a:t>, který způsobil doslova novou zlatou horečku a zpopularizoval tuto oblast i mezi laickou veřejností. </a:t>
            </a:r>
            <a:r>
              <a:rPr lang="cs-CZ" sz="2000" dirty="0" err="1">
                <a:solidFill>
                  <a:srgbClr val="002060"/>
                </a:solidFill>
              </a:rPr>
              <a:t>Bitcoin</a:t>
            </a:r>
            <a:r>
              <a:rPr lang="cs-CZ" sz="2000" dirty="0">
                <a:solidFill>
                  <a:srgbClr val="002060"/>
                </a:solidFill>
              </a:rPr>
              <a:t> se pyšní revoluční decentralizovanou technologií pro přenos digitálních prostředků a zcela transparentním systémem, přehled všech transakcí má u sebe každý počítač s nainstalovanou peněženkou.</a:t>
            </a:r>
          </a:p>
          <a:p>
            <a:r>
              <a:rPr lang="cs-CZ" sz="2000" dirty="0">
                <a:solidFill>
                  <a:srgbClr val="002060"/>
                </a:solidFill>
              </a:rPr>
              <a:t>Příkladem, jak </a:t>
            </a:r>
            <a:r>
              <a:rPr lang="cs-CZ" sz="2000" dirty="0" err="1">
                <a:solidFill>
                  <a:srgbClr val="002060"/>
                </a:solidFill>
              </a:rPr>
              <a:t>Bitcoin</a:t>
            </a:r>
            <a:r>
              <a:rPr lang="cs-CZ" sz="2000" dirty="0">
                <a:solidFill>
                  <a:srgbClr val="002060"/>
                </a:solidFill>
              </a:rPr>
              <a:t> mění svět, by mohl být projekt Paralelní Polis, kde se mimo jiné nachází kavárna </a:t>
            </a:r>
            <a:r>
              <a:rPr lang="cs-CZ" sz="2000" dirty="0" err="1">
                <a:solidFill>
                  <a:srgbClr val="002060"/>
                </a:solidFill>
              </a:rPr>
              <a:t>Bitcoin</a:t>
            </a:r>
            <a:r>
              <a:rPr lang="cs-CZ" sz="2000" dirty="0">
                <a:solidFill>
                  <a:srgbClr val="002060"/>
                </a:solidFill>
              </a:rPr>
              <a:t> </a:t>
            </a:r>
            <a:r>
              <a:rPr lang="cs-CZ" sz="2000" dirty="0" err="1">
                <a:solidFill>
                  <a:srgbClr val="002060"/>
                </a:solidFill>
              </a:rPr>
              <a:t>Coffee</a:t>
            </a:r>
            <a:r>
              <a:rPr lang="cs-CZ" sz="2000" dirty="0">
                <a:solidFill>
                  <a:srgbClr val="002060"/>
                </a:solidFill>
              </a:rPr>
              <a:t>. Zde můžete platit pouze </a:t>
            </a:r>
            <a:r>
              <a:rPr lang="cs-CZ" sz="2000" dirty="0" err="1">
                <a:solidFill>
                  <a:srgbClr val="002060"/>
                </a:solidFill>
              </a:rPr>
              <a:t>Bitcoiny</a:t>
            </a:r>
            <a:r>
              <a:rPr lang="cs-CZ" sz="2000" dirty="0">
                <a:solidFill>
                  <a:srgbClr val="002060"/>
                </a:solidFill>
              </a:rPr>
              <a:t>. Celý projekt má za úkol </a:t>
            </a:r>
            <a:r>
              <a:rPr lang="cs-CZ" sz="2000" dirty="0" err="1">
                <a:solidFill>
                  <a:srgbClr val="002060"/>
                </a:solidFill>
              </a:rPr>
              <a:t>edukovat</a:t>
            </a:r>
            <a:r>
              <a:rPr lang="cs-CZ" sz="2000" dirty="0">
                <a:solidFill>
                  <a:srgbClr val="002060"/>
                </a:solidFill>
              </a:rPr>
              <a:t> lidi v technologiích, které jim umožňují větší svobodu a nezávislost na státu.</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A Elektronické peníze</a:t>
            </a:r>
          </a:p>
        </p:txBody>
      </p:sp>
    </p:spTree>
    <p:extLst>
      <p:ext uri="{BB962C8B-B14F-4D97-AF65-F5344CB8AC3E}">
        <p14:creationId xmlns:p14="http://schemas.microsoft.com/office/powerpoint/2010/main" val="2175368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Kryptoměny</a:t>
            </a:r>
            <a:endParaRPr lang="cs-CZ" dirty="0"/>
          </a:p>
        </p:txBody>
      </p:sp>
      <p:sp>
        <p:nvSpPr>
          <p:cNvPr id="3" name="Zástupný symbol pro obsah 2"/>
          <p:cNvSpPr txBox="1">
            <a:spLocks/>
          </p:cNvSpPr>
          <p:nvPr/>
        </p:nvSpPr>
        <p:spPr>
          <a:xfrm>
            <a:off x="191344" y="843558"/>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hlinkClick r:id="rId2"/>
              </a:rPr>
              <a:t>Článek</a:t>
            </a:r>
            <a:r>
              <a:rPr lang="cs-CZ" sz="2000" dirty="0">
                <a:solidFill>
                  <a:srgbClr val="002060"/>
                </a:solidFill>
              </a:rPr>
              <a:t> – perfektně vysvětluje fungování </a:t>
            </a:r>
            <a:r>
              <a:rPr lang="cs-CZ" sz="2000" dirty="0" err="1">
                <a:solidFill>
                  <a:srgbClr val="002060"/>
                </a:solidFill>
              </a:rPr>
              <a:t>kryptoměn</a:t>
            </a:r>
            <a:r>
              <a:rPr lang="cs-CZ" sz="2000" dirty="0">
                <a:solidFill>
                  <a:srgbClr val="002060"/>
                </a:solidFill>
              </a:rPr>
              <a:t>. „Nový“ (</a:t>
            </a:r>
            <a:r>
              <a:rPr lang="cs-CZ" sz="2000" dirty="0" err="1">
                <a:solidFill>
                  <a:srgbClr val="002060"/>
                </a:solidFill>
              </a:rPr>
              <a:t>Bitcoin</a:t>
            </a:r>
            <a:r>
              <a:rPr lang="cs-CZ" sz="2000" dirty="0">
                <a:solidFill>
                  <a:srgbClr val="002060"/>
                </a:solidFill>
              </a:rPr>
              <a:t> 2008) fenomén, dává možnost zbohatnout všem, vystřelilo do závratných výšin, některé centrální banky uvažují o přijetí, ALE! jsme totálně anonymní – zneužívání vyděrači, volím si rychlost volbou výše poplatku, je to bezpečné, nezávislost – odolnost vůči klasickým ekonomickým krizím.</a:t>
            </a:r>
          </a:p>
          <a:p>
            <a:r>
              <a:rPr lang="cs-CZ" sz="2000" dirty="0" err="1">
                <a:solidFill>
                  <a:srgbClr val="002060"/>
                </a:solidFill>
              </a:rPr>
              <a:t>Kryptoměn</a:t>
            </a:r>
            <a:r>
              <a:rPr lang="cs-CZ" sz="2000" dirty="0">
                <a:solidFill>
                  <a:srgbClr val="002060"/>
                </a:solidFill>
              </a:rPr>
              <a:t> jsou již stovky (cca tisíc v 2017, 3600 v roce 2020), hodnota značně proměnlivá, viz </a:t>
            </a:r>
            <a:r>
              <a:rPr lang="cs-CZ" sz="2000" dirty="0">
                <a:solidFill>
                  <a:srgbClr val="002060"/>
                </a:solidFill>
                <a:hlinkClick r:id="rId3"/>
              </a:rPr>
              <a:t>zde</a:t>
            </a:r>
            <a:r>
              <a:rPr lang="cs-CZ" sz="2000" dirty="0">
                <a:solidFill>
                  <a:srgbClr val="002060"/>
                </a:solidFill>
              </a:rPr>
              <a:t> aktuální čísla.</a:t>
            </a:r>
          </a:p>
          <a:p>
            <a:r>
              <a:rPr lang="cs-CZ" sz="2000" dirty="0">
                <a:solidFill>
                  <a:srgbClr val="002060"/>
                </a:solidFill>
                <a:hlinkClick r:id="rId4"/>
              </a:rPr>
              <a:t>Chatovací </a:t>
            </a:r>
            <a:r>
              <a:rPr lang="cs-CZ" sz="2000" dirty="0">
                <a:solidFill>
                  <a:srgbClr val="002060"/>
                </a:solidFill>
              </a:rPr>
              <a:t>aplikace </a:t>
            </a:r>
            <a:r>
              <a:rPr lang="cs-CZ" sz="2000" dirty="0" err="1">
                <a:solidFill>
                  <a:srgbClr val="002060"/>
                </a:solidFill>
              </a:rPr>
              <a:t>Kik</a:t>
            </a:r>
            <a:r>
              <a:rPr lang="cs-CZ" sz="2000" dirty="0">
                <a:solidFill>
                  <a:srgbClr val="002060"/>
                </a:solidFill>
              </a:rPr>
              <a:t> vydala vlastní </a:t>
            </a:r>
            <a:r>
              <a:rPr lang="cs-CZ" sz="2000" dirty="0" err="1">
                <a:solidFill>
                  <a:srgbClr val="002060"/>
                </a:solidFill>
              </a:rPr>
              <a:t>kryptoměnu</a:t>
            </a:r>
            <a:r>
              <a:rPr lang="cs-CZ" sz="2000" dirty="0">
                <a:solidFill>
                  <a:srgbClr val="002060"/>
                </a:solidFill>
              </a:rPr>
              <a:t>, ta je velmi úspěšná, nahradí veškeré platby klasickými měnami.  </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1431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i="1" dirty="0">
                <a:solidFill>
                  <a:srgbClr val="002060"/>
                </a:solidFill>
                <a:latin typeface="Times New Roman" panose="02020603050405020304" pitchFamily="18" charset="0"/>
                <a:cs typeface="Times New Roman" panose="02020603050405020304" pitchFamily="18" charset="0"/>
              </a:rPr>
              <a:t>„Moderní hra je v jádru velmi komplexní produktová řada s mnoha individuálně zpoplatněnými částmi – DLC, </a:t>
            </a:r>
            <a:r>
              <a:rPr lang="cs-CZ" sz="2000" i="1" dirty="0" err="1">
                <a:solidFill>
                  <a:srgbClr val="002060"/>
                </a:solidFill>
                <a:latin typeface="Times New Roman" panose="02020603050405020304" pitchFamily="18" charset="0"/>
                <a:cs typeface="Times New Roman" panose="02020603050405020304" pitchFamily="18" charset="0"/>
              </a:rPr>
              <a:t>mikrotransakce</a:t>
            </a:r>
            <a:r>
              <a:rPr lang="cs-CZ" sz="2000" i="1" dirty="0">
                <a:solidFill>
                  <a:srgbClr val="002060"/>
                </a:solidFill>
                <a:latin typeface="Times New Roman" panose="02020603050405020304" pitchFamily="18" charset="0"/>
                <a:cs typeface="Times New Roman" panose="02020603050405020304" pitchFamily="18" charset="0"/>
              </a:rPr>
              <a:t>, speciální edice, předobjednávky... K tomu všemu můžeme ještě přidat </a:t>
            </a:r>
            <a:r>
              <a:rPr lang="cs-CZ" sz="2000" i="1" dirty="0" err="1">
                <a:solidFill>
                  <a:srgbClr val="002060"/>
                </a:solidFill>
                <a:latin typeface="Times New Roman" panose="02020603050405020304" pitchFamily="18" charset="0"/>
                <a:cs typeface="Times New Roman" panose="02020603050405020304" pitchFamily="18" charset="0"/>
              </a:rPr>
              <a:t>merchandise</a:t>
            </a:r>
            <a:r>
              <a:rPr lang="cs-CZ" sz="2000" i="1" dirty="0">
                <a:solidFill>
                  <a:srgbClr val="002060"/>
                </a:solidFill>
                <a:latin typeface="Times New Roman" panose="02020603050405020304" pitchFamily="18" charset="0"/>
                <a:cs typeface="Times New Roman" panose="02020603050405020304" pitchFamily="18" charset="0"/>
              </a:rPr>
              <a:t> jako oblečení, repliky zbraní nebo sběratelské figurky.“ </a:t>
            </a:r>
            <a:r>
              <a:rPr lang="cs-CZ" sz="2000" dirty="0">
                <a:solidFill>
                  <a:srgbClr val="002060"/>
                </a:solidFill>
                <a:latin typeface="Times New Roman" panose="02020603050405020304" pitchFamily="18" charset="0"/>
                <a:cs typeface="Times New Roman" panose="02020603050405020304" pitchFamily="18" charset="0"/>
                <a:hlinkClick r:id="rId3"/>
              </a:rPr>
              <a:t>Zdroj</a:t>
            </a:r>
            <a:endParaRPr 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err="1">
                <a:solidFill>
                  <a:srgbClr val="002060"/>
                </a:solidFill>
                <a:latin typeface="Times New Roman" panose="02020603050405020304" pitchFamily="18" charset="0"/>
                <a:cs typeface="Times New Roman" panose="02020603050405020304" pitchFamily="18" charset="0"/>
              </a:rPr>
              <a:t>Mikrotransakce</a:t>
            </a:r>
            <a:r>
              <a:rPr lang="cs-CZ" altLang="cs-CZ" sz="2000" dirty="0">
                <a:solidFill>
                  <a:srgbClr val="002060"/>
                </a:solidFill>
                <a:latin typeface="Times New Roman" panose="02020603050405020304" pitchFamily="18" charset="0"/>
                <a:cs typeface="Times New Roman" panose="02020603050405020304" pitchFamily="18" charset="0"/>
              </a:rPr>
              <a:t> jsou v podstatě dodatečné mikro platby, které mohou hráči ve hře učinit. Proto mohou být mobilní hry zdarma (F2P – free to play), protože mají mechaniky uzpůsobené tak, aby donutily hráče postupně utrácet drobné částky za výhody. Obecně jsou dobře hráči přijímány </a:t>
            </a:r>
            <a:r>
              <a:rPr lang="cs-CZ" altLang="cs-CZ" sz="2000" dirty="0" err="1">
                <a:solidFill>
                  <a:srgbClr val="002060"/>
                </a:solidFill>
                <a:latin typeface="Times New Roman" panose="02020603050405020304" pitchFamily="18" charset="0"/>
                <a:cs typeface="Times New Roman" panose="02020603050405020304" pitchFamily="18" charset="0"/>
              </a:rPr>
              <a:t>mikrotransakce</a:t>
            </a:r>
            <a:r>
              <a:rPr lang="cs-CZ" altLang="cs-CZ" sz="2000" dirty="0">
                <a:solidFill>
                  <a:srgbClr val="002060"/>
                </a:solidFill>
                <a:latin typeface="Times New Roman" panose="02020603050405020304" pitchFamily="18" charset="0"/>
                <a:cs typeface="Times New Roman" panose="02020603050405020304" pitchFamily="18" charset="0"/>
              </a:rPr>
              <a:t> kosmetické (oblečky, skiny atd.). Špatně jsou přijímány </a:t>
            </a:r>
            <a:r>
              <a:rPr lang="cs-CZ" altLang="cs-CZ" sz="2000" dirty="0" err="1">
                <a:solidFill>
                  <a:srgbClr val="002060"/>
                </a:solidFill>
                <a:latin typeface="Times New Roman" panose="02020603050405020304" pitchFamily="18" charset="0"/>
                <a:cs typeface="Times New Roman" panose="02020603050405020304" pitchFamily="18" charset="0"/>
              </a:rPr>
              <a:t>mikrotransakce</a:t>
            </a:r>
            <a:r>
              <a:rPr lang="cs-CZ" altLang="cs-CZ" sz="2000" dirty="0">
                <a:solidFill>
                  <a:srgbClr val="002060"/>
                </a:solidFill>
                <a:latin typeface="Times New Roman" panose="02020603050405020304" pitchFamily="18" charset="0"/>
                <a:cs typeface="Times New Roman" panose="02020603050405020304" pitchFamily="18" charset="0"/>
              </a:rPr>
              <a:t> zaměřené na zvýšení výkonu hráče ve hře (získání výhody zaplacením, tzv. P2W – </a:t>
            </a:r>
            <a:r>
              <a:rPr lang="cs-CZ" altLang="cs-CZ" sz="2000" dirty="0" err="1">
                <a:solidFill>
                  <a:srgbClr val="002060"/>
                </a:solidFill>
                <a:latin typeface="Times New Roman" panose="02020603050405020304" pitchFamily="18" charset="0"/>
                <a:cs typeface="Times New Roman" panose="02020603050405020304" pitchFamily="18" charset="0"/>
              </a:rPr>
              <a:t>pay</a:t>
            </a:r>
            <a:r>
              <a:rPr lang="cs-CZ" altLang="cs-CZ" sz="2000" dirty="0">
                <a:solidFill>
                  <a:srgbClr val="002060"/>
                </a:solidFill>
                <a:latin typeface="Times New Roman" panose="02020603050405020304" pitchFamily="18" charset="0"/>
                <a:cs typeface="Times New Roman" panose="02020603050405020304" pitchFamily="18" charset="0"/>
              </a:rPr>
              <a:t> to </a:t>
            </a:r>
            <a:r>
              <a:rPr lang="cs-CZ" altLang="cs-CZ" sz="2000" dirty="0" err="1">
                <a:solidFill>
                  <a:srgbClr val="002060"/>
                </a:solidFill>
                <a:latin typeface="Times New Roman" panose="02020603050405020304" pitchFamily="18" charset="0"/>
                <a:cs typeface="Times New Roman" panose="02020603050405020304" pitchFamily="18" charset="0"/>
              </a:rPr>
              <a:t>win</a:t>
            </a:r>
            <a:r>
              <a:rPr lang="cs-CZ" altLang="cs-CZ" sz="2000" dirty="0">
                <a:solidFill>
                  <a:srgbClr val="002060"/>
                </a:solidFill>
                <a:latin typeface="Times New Roman" panose="02020603050405020304" pitchFamily="18" charset="0"/>
                <a:cs typeface="Times New Roman" panose="02020603050405020304" pitchFamily="18" charset="0"/>
              </a:rPr>
              <a:t>). </a:t>
            </a:r>
          </a:p>
        </p:txBody>
      </p:sp>
      <p:sp>
        <p:nvSpPr>
          <p:cNvPr id="6" name="Nadpis 5"/>
          <p:cNvSpPr>
            <a:spLocks noGrp="1"/>
          </p:cNvSpPr>
          <p:nvPr>
            <p:ph type="title"/>
          </p:nvPr>
        </p:nvSpPr>
        <p:spPr>
          <a:xfrm>
            <a:off x="179512" y="195486"/>
            <a:ext cx="3888432" cy="507703"/>
          </a:xfrm>
        </p:spPr>
        <p:txBody>
          <a:bodyPr/>
          <a:lstStyle/>
          <a:p>
            <a:r>
              <a:rPr lang="cs-CZ" dirty="0"/>
              <a:t>B </a:t>
            </a:r>
            <a:r>
              <a:rPr lang="cs-CZ" dirty="0" err="1"/>
              <a:t>Mikrotransakce</a:t>
            </a:r>
            <a:r>
              <a:rPr lang="cs-CZ" dirty="0"/>
              <a:t> 1</a:t>
            </a:r>
          </a:p>
        </p:txBody>
      </p:sp>
    </p:spTree>
    <p:extLst>
      <p:ext uri="{BB962C8B-B14F-4D97-AF65-F5344CB8AC3E}">
        <p14:creationId xmlns:p14="http://schemas.microsoft.com/office/powerpoint/2010/main" val="3785874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(pro připomenutí – herní průmysl má 3x větší obrat, než celý filmový průmysl, a to do herního nepočítáme celou Asii, kde se odhadují extrémní příjmy z </a:t>
            </a:r>
            <a:r>
              <a:rPr lang="cs-CZ" sz="2000" dirty="0" err="1">
                <a:solidFill>
                  <a:srgbClr val="002060"/>
                </a:solidFill>
                <a:latin typeface="Times New Roman" panose="02020603050405020304" pitchFamily="18" charset="0"/>
                <a:cs typeface="Times New Roman" panose="02020603050405020304" pitchFamily="18" charset="0"/>
              </a:rPr>
              <a:t>mikrotransakcí</a:t>
            </a:r>
            <a:r>
              <a:rPr lang="cs-CZ" sz="2000" dirty="0">
                <a:solidFill>
                  <a:srgbClr val="002060"/>
                </a:solidFill>
                <a:latin typeface="Times New Roman" panose="02020603050405020304" pitchFamily="18" charset="0"/>
                <a:cs typeface="Times New Roman" panose="02020603050405020304" pitchFamily="18" charset="0"/>
              </a:rPr>
              <a:t> – tam to vzniklo)</a:t>
            </a:r>
          </a:p>
          <a:p>
            <a:r>
              <a:rPr lang="cs-CZ" altLang="cs-CZ" sz="2000" dirty="0">
                <a:solidFill>
                  <a:srgbClr val="002060"/>
                </a:solidFill>
                <a:latin typeface="Times New Roman" panose="02020603050405020304" pitchFamily="18" charset="0"/>
                <a:cs typeface="Times New Roman" panose="02020603050405020304" pitchFamily="18" charset="0"/>
              </a:rPr>
              <a:t>V </a:t>
            </a:r>
            <a:r>
              <a:rPr lang="cs-CZ" altLang="cs-CZ" sz="2000" dirty="0">
                <a:solidFill>
                  <a:srgbClr val="002060"/>
                </a:solidFill>
                <a:latin typeface="Times New Roman" panose="02020603050405020304" pitchFamily="18" charset="0"/>
                <a:cs typeface="Times New Roman" panose="02020603050405020304" pitchFamily="18" charset="0"/>
                <a:hlinkClick r:id="rId3"/>
              </a:rPr>
              <a:t>článku</a:t>
            </a:r>
            <a:r>
              <a:rPr lang="cs-CZ" altLang="cs-CZ" sz="2000" dirty="0">
                <a:solidFill>
                  <a:srgbClr val="002060"/>
                </a:solidFill>
                <a:latin typeface="Times New Roman" panose="02020603050405020304" pitchFamily="18" charset="0"/>
                <a:cs typeface="Times New Roman" panose="02020603050405020304" pitchFamily="18" charset="0"/>
              </a:rPr>
              <a:t> mnoho příkladů. </a:t>
            </a:r>
            <a:r>
              <a:rPr lang="cs-CZ" altLang="cs-CZ" sz="2000" dirty="0">
                <a:solidFill>
                  <a:srgbClr val="002060"/>
                </a:solidFill>
                <a:latin typeface="Times New Roman" panose="02020603050405020304" pitchFamily="18" charset="0"/>
                <a:cs typeface="Times New Roman" panose="02020603050405020304" pitchFamily="18" charset="0"/>
                <a:hlinkClick r:id="rId4"/>
              </a:rPr>
              <a:t>Další</a:t>
            </a:r>
            <a:r>
              <a:rPr lang="cs-CZ" altLang="cs-CZ" sz="2000" dirty="0">
                <a:solidFill>
                  <a:srgbClr val="002060"/>
                </a:solidFill>
                <a:latin typeface="Times New Roman" panose="02020603050405020304" pitchFamily="18" charset="0"/>
                <a:cs typeface="Times New Roman" panose="02020603050405020304" pitchFamily="18" charset="0"/>
              </a:rPr>
              <a:t> příklady, lidé utrácejí 12 000 USD za hrad ve hře. </a:t>
            </a:r>
            <a:r>
              <a:rPr lang="cs-CZ" altLang="cs-CZ" sz="2000" dirty="0">
                <a:solidFill>
                  <a:srgbClr val="002060"/>
                </a:solidFill>
                <a:latin typeface="Times New Roman" panose="02020603050405020304" pitchFamily="18" charset="0"/>
                <a:cs typeface="Times New Roman" panose="02020603050405020304" pitchFamily="18" charset="0"/>
                <a:hlinkClick r:id="rId5"/>
              </a:rPr>
              <a:t>EA</a:t>
            </a:r>
            <a:r>
              <a:rPr lang="cs-CZ" altLang="cs-CZ" sz="2000" dirty="0">
                <a:solidFill>
                  <a:srgbClr val="002060"/>
                </a:solidFill>
                <a:latin typeface="Times New Roman" panose="02020603050405020304" pitchFamily="18" charset="0"/>
                <a:cs typeface="Times New Roman" panose="02020603050405020304" pitchFamily="18" charset="0"/>
              </a:rPr>
              <a:t> mělo za rok 2015 1,3 mld. USD na </a:t>
            </a:r>
            <a:r>
              <a:rPr lang="cs-CZ" altLang="cs-CZ" sz="2000" dirty="0" err="1">
                <a:solidFill>
                  <a:srgbClr val="002060"/>
                </a:solidFill>
                <a:latin typeface="Times New Roman" panose="02020603050405020304" pitchFamily="18" charset="0"/>
                <a:cs typeface="Times New Roman" panose="02020603050405020304" pitchFamily="18" charset="0"/>
              </a:rPr>
              <a:t>mikrotransakcích</a:t>
            </a:r>
            <a:r>
              <a:rPr lang="cs-CZ" altLang="cs-CZ" sz="2000" dirty="0">
                <a:solidFill>
                  <a:srgbClr val="002060"/>
                </a:solidFill>
                <a:latin typeface="Times New Roman" panose="02020603050405020304" pitchFamily="18" charset="0"/>
                <a:cs typeface="Times New Roman" panose="02020603050405020304" pitchFamily="18" charset="0"/>
              </a:rPr>
              <a:t> ve sportovních hrách. Další úžasný </a:t>
            </a:r>
            <a:r>
              <a:rPr lang="cs-CZ" altLang="cs-CZ" sz="2000" dirty="0">
                <a:solidFill>
                  <a:srgbClr val="002060"/>
                </a:solidFill>
                <a:latin typeface="Times New Roman" panose="02020603050405020304" pitchFamily="18" charset="0"/>
                <a:cs typeface="Times New Roman" panose="02020603050405020304" pitchFamily="18" charset="0"/>
                <a:hlinkClick r:id="rId6"/>
              </a:rPr>
              <a:t>článek</a:t>
            </a:r>
            <a:r>
              <a:rPr lang="cs-CZ" altLang="cs-CZ" sz="2000" dirty="0">
                <a:solidFill>
                  <a:srgbClr val="002060"/>
                </a:solidFill>
                <a:latin typeface="Times New Roman" panose="02020603050405020304" pitchFamily="18" charset="0"/>
                <a:cs typeface="Times New Roman" panose="02020603050405020304" pitchFamily="18" charset="0"/>
              </a:rPr>
              <a:t> s vysvětlením a příklady. </a:t>
            </a:r>
          </a:p>
          <a:p>
            <a:r>
              <a:rPr lang="cs-CZ" altLang="cs-CZ" sz="2000" dirty="0">
                <a:solidFill>
                  <a:srgbClr val="002060"/>
                </a:solidFill>
                <a:latin typeface="Times New Roman" panose="02020603050405020304" pitchFamily="18" charset="0"/>
                <a:cs typeface="Times New Roman" panose="02020603050405020304" pitchFamily="18" charset="0"/>
              </a:rPr>
              <a:t>Nový trend – </a:t>
            </a:r>
            <a:r>
              <a:rPr lang="cs-CZ" altLang="cs-CZ" sz="2000" dirty="0" err="1">
                <a:solidFill>
                  <a:srgbClr val="002060"/>
                </a:solidFill>
                <a:latin typeface="Times New Roman" panose="02020603050405020304" pitchFamily="18" charset="0"/>
                <a:cs typeface="Times New Roman" panose="02020603050405020304" pitchFamily="18" charset="0"/>
              </a:rPr>
              <a:t>Loot</a:t>
            </a:r>
            <a:r>
              <a:rPr lang="cs-CZ" altLang="cs-CZ" sz="2000" dirty="0">
                <a:solidFill>
                  <a:srgbClr val="002060"/>
                </a:solidFill>
                <a:latin typeface="Times New Roman" panose="02020603050405020304" pitchFamily="18" charset="0"/>
                <a:cs typeface="Times New Roman" panose="02020603050405020304" pitchFamily="18" charset="0"/>
              </a:rPr>
              <a:t> Boxy (krabice s náhodnými odměnami) – lze vydělat hraním hry (pomalé), ale také koupit. Nese prvky </a:t>
            </a:r>
            <a:r>
              <a:rPr lang="cs-CZ" altLang="cs-CZ" sz="2000" dirty="0" err="1">
                <a:solidFill>
                  <a:srgbClr val="002060"/>
                </a:solidFill>
                <a:latin typeface="Times New Roman" panose="02020603050405020304" pitchFamily="18" charset="0"/>
                <a:cs typeface="Times New Roman" panose="02020603050405020304" pitchFamily="18" charset="0"/>
              </a:rPr>
              <a:t>gamblingu</a:t>
            </a:r>
            <a:r>
              <a:rPr lang="cs-CZ" altLang="cs-CZ" sz="2000" dirty="0">
                <a:solidFill>
                  <a:srgbClr val="002060"/>
                </a:solidFill>
                <a:latin typeface="Times New Roman" panose="02020603050405020304" pitchFamily="18" charset="0"/>
                <a:cs typeface="Times New Roman" panose="02020603050405020304" pitchFamily="18" charset="0"/>
              </a:rPr>
              <a:t> a je to velmi výdělečné. </a:t>
            </a:r>
            <a:r>
              <a:rPr lang="cs-CZ" altLang="cs-CZ" sz="2000" dirty="0">
                <a:solidFill>
                  <a:srgbClr val="002060"/>
                </a:solidFill>
                <a:latin typeface="Times New Roman" panose="02020603050405020304" pitchFamily="18" charset="0"/>
                <a:cs typeface="Times New Roman" panose="02020603050405020304" pitchFamily="18" charset="0"/>
                <a:hlinkClick r:id="rId7"/>
              </a:rPr>
              <a:t>Video</a:t>
            </a:r>
            <a:r>
              <a:rPr lang="cs-CZ" altLang="cs-CZ" sz="2000" dirty="0">
                <a:solidFill>
                  <a:srgbClr val="002060"/>
                </a:solidFill>
                <a:latin typeface="Times New Roman" panose="02020603050405020304" pitchFamily="18" charset="0"/>
                <a:cs typeface="Times New Roman" panose="02020603050405020304" pitchFamily="18" charset="0"/>
              </a:rPr>
              <a:t> s vysvětlením principů, ukázkami a polemikou.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a:t>Mikrotransakce</a:t>
            </a:r>
            <a:r>
              <a:rPr lang="cs-CZ" dirty="0"/>
              <a:t> 2</a:t>
            </a:r>
          </a:p>
        </p:txBody>
      </p:sp>
    </p:spTree>
    <p:extLst>
      <p:ext uri="{BB962C8B-B14F-4D97-AF65-F5344CB8AC3E}">
        <p14:creationId xmlns:p14="http://schemas.microsoft.com/office/powerpoint/2010/main" val="3949073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V klasickém marketingu je cena jediným prvkem marketingového mixu, který přináší firmě příjmy, ostatní jsou považovány za náklady. Tento pohled je ale v praxi ne zcela přesný, měli bychom se na cenu dívat jako na jednu ze součástí marketingového mixu, která musí být v souladu s přáními a potřebami zákazníků, abychom byli schopni vytvořit nabídku šitou přesně na míru. </a:t>
            </a:r>
          </a:p>
          <a:p>
            <a:r>
              <a:rPr lang="cs-CZ" sz="2000" dirty="0">
                <a:solidFill>
                  <a:srgbClr val="002060"/>
                </a:solidFill>
              </a:rPr>
              <a:t>V úzkém pohledu je cena peněžní částkou, kterou zákazník musí zaplatit za produkt, v širším pohledu je cena vše, co musí za produkt obětovat (např. i čas, nepohodlí v obchodě apod.).</a:t>
            </a:r>
          </a:p>
          <a:p>
            <a:r>
              <a:rPr lang="cs-CZ" sz="2000" dirty="0">
                <a:solidFill>
                  <a:srgbClr val="002060"/>
                </a:solidFill>
              </a:rPr>
              <a:t>Oproti produktu, distribuci a komunikaci je vysoce flexibilním nástrojem.</a:t>
            </a:r>
          </a:p>
          <a:p>
            <a:r>
              <a:rPr lang="cs-CZ" sz="2000" b="1" dirty="0">
                <a:solidFill>
                  <a:srgbClr val="002060"/>
                </a:solidFill>
              </a:rPr>
              <a:t>Historicky byly ceny smluvní, poté politika pevných cen, dnes přes internet opět dynamické</a:t>
            </a:r>
            <a:r>
              <a:rPr lang="cs-CZ" sz="2000" dirty="0">
                <a:solidFill>
                  <a:srgbClr val="002060"/>
                </a:solidFill>
              </a:rPr>
              <a:t> – internet naprosto změnil vnímání ceny.</a:t>
            </a:r>
          </a:p>
          <a:p>
            <a:endParaRPr lang="cs-CZ" sz="2000" dirty="0">
              <a:solidFill>
                <a:srgbClr val="002060"/>
              </a:solidFill>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1 Definice ceny</a:t>
            </a:r>
          </a:p>
        </p:txBody>
      </p:sp>
    </p:spTree>
    <p:extLst>
      <p:ext uri="{BB962C8B-B14F-4D97-AF65-F5344CB8AC3E}">
        <p14:creationId xmlns:p14="http://schemas.microsoft.com/office/powerpoint/2010/main" val="233710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err="1">
                <a:solidFill>
                  <a:srgbClr val="002060"/>
                </a:solidFill>
                <a:latin typeface="Times New Roman" panose="02020603050405020304" pitchFamily="18" charset="0"/>
                <a:cs typeface="Times New Roman" panose="02020603050405020304" pitchFamily="18" charset="0"/>
              </a:rPr>
              <a:t>Předobjednejte</a:t>
            </a:r>
            <a:r>
              <a:rPr lang="cs-CZ" sz="2000" dirty="0">
                <a:solidFill>
                  <a:srgbClr val="002060"/>
                </a:solidFill>
                <a:latin typeface="Times New Roman" panose="02020603050405020304" pitchFamily="18" charset="0"/>
                <a:cs typeface="Times New Roman" panose="02020603050405020304" pitchFamily="18" charset="0"/>
              </a:rPr>
              <a:t> teď! A můžete zaplatit víc. A to se vyplatí </a:t>
            </a:r>
            <a:r>
              <a:rPr lang="cs-CZ" sz="20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p>
          <a:p>
            <a:r>
              <a:rPr lang="cs-CZ" sz="2000" dirty="0">
                <a:solidFill>
                  <a:srgbClr val="002060"/>
                </a:solidFill>
                <a:latin typeface="Times New Roman" panose="02020603050405020304" pitchFamily="18" charset="0"/>
                <a:cs typeface="Times New Roman" panose="02020603050405020304" pitchFamily="18" charset="0"/>
                <a:hlinkClick r:id="rId3"/>
              </a:rPr>
              <a:t>Microsoft </a:t>
            </a:r>
            <a:r>
              <a:rPr lang="cs-CZ" sz="2000" dirty="0" err="1">
                <a:solidFill>
                  <a:srgbClr val="002060"/>
                </a:solidFill>
                <a:latin typeface="Times New Roman" panose="02020603050405020304" pitchFamily="18" charset="0"/>
                <a:cs typeface="Times New Roman" panose="02020603050405020304" pitchFamily="18" charset="0"/>
                <a:hlinkClick r:id="rId3"/>
              </a:rPr>
              <a:t>opens</a:t>
            </a:r>
            <a:r>
              <a:rPr lang="cs-CZ" sz="2000" dirty="0">
                <a:solidFill>
                  <a:srgbClr val="002060"/>
                </a:solidFill>
                <a:latin typeface="Times New Roman" panose="02020603050405020304" pitchFamily="18" charset="0"/>
                <a:cs typeface="Times New Roman" panose="02020603050405020304" pitchFamily="18" charset="0"/>
                <a:hlinkClick r:id="rId3"/>
              </a:rPr>
              <a:t> </a:t>
            </a:r>
            <a:r>
              <a:rPr lang="cs-CZ" sz="2000" dirty="0" err="1">
                <a:solidFill>
                  <a:srgbClr val="002060"/>
                </a:solidFill>
                <a:latin typeface="Times New Roman" panose="02020603050405020304" pitchFamily="18" charset="0"/>
                <a:cs typeface="Times New Roman" panose="02020603050405020304" pitchFamily="18" charset="0"/>
                <a:hlinkClick r:id="rId3"/>
              </a:rPr>
              <a:t>pre-orders</a:t>
            </a:r>
            <a:r>
              <a:rPr lang="cs-CZ" sz="2000" dirty="0">
                <a:solidFill>
                  <a:srgbClr val="002060"/>
                </a:solidFill>
                <a:latin typeface="Times New Roman" panose="02020603050405020304" pitchFamily="18" charset="0"/>
                <a:cs typeface="Times New Roman" panose="02020603050405020304" pitchFamily="18" charset="0"/>
                <a:hlinkClick r:id="rId3"/>
              </a:rPr>
              <a:t> </a:t>
            </a:r>
            <a:r>
              <a:rPr lang="cs-CZ" sz="2000" dirty="0" err="1">
                <a:solidFill>
                  <a:srgbClr val="002060"/>
                </a:solidFill>
                <a:latin typeface="Times New Roman" panose="02020603050405020304" pitchFamily="18" charset="0"/>
                <a:cs typeface="Times New Roman" panose="02020603050405020304" pitchFamily="18" charset="0"/>
                <a:hlinkClick r:id="rId3"/>
              </a:rPr>
              <a:t>for</a:t>
            </a:r>
            <a:r>
              <a:rPr lang="cs-CZ" sz="2000" dirty="0">
                <a:solidFill>
                  <a:srgbClr val="002060"/>
                </a:solidFill>
                <a:latin typeface="Times New Roman" panose="02020603050405020304" pitchFamily="18" charset="0"/>
                <a:cs typeface="Times New Roman" panose="02020603050405020304" pitchFamily="18" charset="0"/>
                <a:hlinkClick r:id="rId3"/>
              </a:rPr>
              <a:t> standard Xbox </a:t>
            </a:r>
            <a:r>
              <a:rPr lang="cs-CZ" sz="2000" dirty="0" err="1">
                <a:solidFill>
                  <a:srgbClr val="002060"/>
                </a:solidFill>
                <a:latin typeface="Times New Roman" panose="02020603050405020304" pitchFamily="18" charset="0"/>
                <a:cs typeface="Times New Roman" panose="02020603050405020304" pitchFamily="18" charset="0"/>
                <a:hlinkClick r:id="rId3"/>
              </a:rPr>
              <a:t>One</a:t>
            </a:r>
            <a:r>
              <a:rPr lang="cs-CZ" sz="2000" dirty="0">
                <a:solidFill>
                  <a:srgbClr val="002060"/>
                </a:solidFill>
                <a:latin typeface="Times New Roman" panose="02020603050405020304" pitchFamily="18" charset="0"/>
                <a:cs typeface="Times New Roman" panose="02020603050405020304" pitchFamily="18" charset="0"/>
                <a:hlinkClick r:id="rId3"/>
              </a:rPr>
              <a:t> X</a:t>
            </a:r>
            <a:r>
              <a:rPr lang="cs-CZ" sz="2000" dirty="0">
                <a:solidFill>
                  <a:srgbClr val="002060"/>
                </a:solidFill>
                <a:latin typeface="Times New Roman" panose="02020603050405020304" pitchFamily="18" charset="0"/>
                <a:cs typeface="Times New Roman" panose="02020603050405020304" pitchFamily="18" charset="0"/>
              </a:rPr>
              <a:t>.</a:t>
            </a:r>
          </a:p>
          <a:p>
            <a:r>
              <a:rPr lang="cs-CZ" sz="2000" dirty="0">
                <a:solidFill>
                  <a:srgbClr val="002060"/>
                </a:solidFill>
                <a:latin typeface="Times New Roman" panose="02020603050405020304" pitchFamily="18" charset="0"/>
                <a:cs typeface="Times New Roman" panose="02020603050405020304" pitchFamily="18" charset="0"/>
              </a:rPr>
              <a:t>Běžně využívaná taktika u digitálního obsahu, kde např. u her za předobjednávku dostanete skin na zbraň zdarma. </a:t>
            </a:r>
          </a:p>
          <a:p>
            <a:r>
              <a:rPr lang="cs-CZ" sz="2000" dirty="0">
                <a:solidFill>
                  <a:srgbClr val="002060"/>
                </a:solidFill>
                <a:latin typeface="Times New Roman" panose="02020603050405020304" pitchFamily="18" charset="0"/>
                <a:cs typeface="Times New Roman" panose="02020603050405020304" pitchFamily="18" charset="0"/>
              </a:rPr>
              <a:t>Proč se to dělá? Jste schopni pomocí pocitu omezené nabídky a bonusů donutit zákazníka k vyšší útratě. Budujete </a:t>
            </a:r>
            <a:r>
              <a:rPr lang="cs-CZ" sz="2000" dirty="0" err="1">
                <a:solidFill>
                  <a:srgbClr val="002060"/>
                </a:solidFill>
                <a:latin typeface="Times New Roman" panose="02020603050405020304" pitchFamily="18" charset="0"/>
                <a:cs typeface="Times New Roman" panose="02020603050405020304" pitchFamily="18" charset="0"/>
              </a:rPr>
              <a:t>hype</a:t>
            </a:r>
            <a:r>
              <a:rPr lang="cs-CZ" sz="2000" dirty="0">
                <a:solidFill>
                  <a:srgbClr val="002060"/>
                </a:solidFill>
                <a:latin typeface="Times New Roman" panose="02020603050405020304" pitchFamily="18" charset="0"/>
                <a:cs typeface="Times New Roman" panose="02020603050405020304" pitchFamily="18" charset="0"/>
              </a:rPr>
              <a:t> a zákazník aniž by znal výslednou kvalitu produktu jej koupí za plnou, nebo i vyšší cenu.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 </a:t>
            </a:r>
            <a:r>
              <a:rPr lang="cs-CZ" dirty="0" err="1"/>
              <a:t>Preorder</a:t>
            </a:r>
            <a:endParaRPr lang="cs-CZ" dirty="0"/>
          </a:p>
        </p:txBody>
      </p:sp>
    </p:spTree>
    <p:extLst>
      <p:ext uri="{BB962C8B-B14F-4D97-AF65-F5344CB8AC3E}">
        <p14:creationId xmlns:p14="http://schemas.microsoft.com/office/powerpoint/2010/main" val="3647392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203598"/>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Weby nefungují zadarmo, provoz webu není drahý, ale tvorba obsahu je spojena se značnými náklady. </a:t>
            </a:r>
          </a:p>
          <a:p>
            <a:r>
              <a:rPr lang="cs-CZ" altLang="cs-CZ" sz="2000" dirty="0">
                <a:solidFill>
                  <a:srgbClr val="002060"/>
                </a:solidFill>
                <a:latin typeface="Times New Roman" panose="02020603050405020304" pitchFamily="18" charset="0"/>
                <a:cs typeface="Times New Roman" panose="02020603050405020304" pitchFamily="18" charset="0"/>
              </a:rPr>
              <a:t>Běžný systém financování je přes zobrazenou reklamu. (co ale </a:t>
            </a:r>
            <a:r>
              <a:rPr lang="cs-CZ" altLang="cs-CZ" sz="2000" dirty="0" err="1">
                <a:solidFill>
                  <a:srgbClr val="002060"/>
                </a:solidFill>
                <a:latin typeface="Times New Roman" panose="02020603050405020304" pitchFamily="18" charset="0"/>
                <a:cs typeface="Times New Roman" panose="02020603050405020304" pitchFamily="18" charset="0"/>
              </a:rPr>
              <a:t>AdBlock</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Některé typy webů ale mají problém s inzerenty, proto řeší svou cenu jinak.</a:t>
            </a:r>
          </a:p>
          <a:p>
            <a:r>
              <a:rPr lang="cs-CZ" sz="2000" dirty="0">
                <a:solidFill>
                  <a:srgbClr val="002060"/>
                </a:solidFill>
                <a:latin typeface="Times New Roman" panose="02020603050405020304" pitchFamily="18" charset="0"/>
                <a:cs typeface="Times New Roman" panose="02020603050405020304" pitchFamily="18" charset="0"/>
                <a:hlinkClick r:id="rId3"/>
              </a:rPr>
              <a:t>Pirate </a:t>
            </a:r>
            <a:r>
              <a:rPr lang="cs-CZ" sz="2000" dirty="0" err="1">
                <a:solidFill>
                  <a:srgbClr val="002060"/>
                </a:solidFill>
                <a:latin typeface="Times New Roman" panose="02020603050405020304" pitchFamily="18" charset="0"/>
                <a:cs typeface="Times New Roman" panose="02020603050405020304" pitchFamily="18" charset="0"/>
                <a:hlinkClick r:id="rId3"/>
              </a:rPr>
              <a:t>Bay</a:t>
            </a:r>
            <a:r>
              <a:rPr lang="cs-CZ" sz="2000" dirty="0">
                <a:solidFill>
                  <a:srgbClr val="002060"/>
                </a:solidFill>
                <a:latin typeface="Times New Roman" panose="02020603050405020304" pitchFamily="18" charset="0"/>
                <a:cs typeface="Times New Roman" panose="02020603050405020304" pitchFamily="18" charset="0"/>
                <a:hlinkClick r:id="rId3"/>
              </a:rPr>
              <a:t> nahradil reklamy skriptem pro těžbu </a:t>
            </a:r>
            <a:r>
              <a:rPr lang="cs-CZ" sz="2000" dirty="0" err="1">
                <a:solidFill>
                  <a:srgbClr val="002060"/>
                </a:solidFill>
                <a:latin typeface="Times New Roman" panose="02020603050405020304" pitchFamily="18" charset="0"/>
                <a:cs typeface="Times New Roman" panose="02020603050405020304" pitchFamily="18" charset="0"/>
                <a:hlinkClick r:id="rId3"/>
              </a:rPr>
              <a:t>kryptoměn</a:t>
            </a:r>
            <a:r>
              <a:rPr lang="cs-CZ" sz="2000" dirty="0">
                <a:solidFill>
                  <a:srgbClr val="002060"/>
                </a:solidFill>
                <a:latin typeface="Times New Roman" panose="02020603050405020304" pitchFamily="18" charset="0"/>
                <a:cs typeface="Times New Roman" panose="02020603050405020304" pitchFamily="18" charset="0"/>
              </a:rPr>
              <a:t>.</a:t>
            </a:r>
          </a:p>
          <a:p>
            <a:r>
              <a:rPr lang="cs-CZ" sz="2000" dirty="0">
                <a:hlinkClick r:id="rId4"/>
              </a:rPr>
              <a:t>Místo reklamy těžba </a:t>
            </a:r>
            <a:r>
              <a:rPr lang="cs-CZ" sz="2000" dirty="0" err="1">
                <a:hlinkClick r:id="rId4"/>
              </a:rPr>
              <a:t>kryptoměn</a:t>
            </a:r>
            <a:r>
              <a:rPr lang="cs-CZ" sz="2000" dirty="0">
                <a:hlinkClick r:id="rId4"/>
              </a:rPr>
              <a:t> na počítačích návštěvníků. I tak se mohou weby živit</a:t>
            </a:r>
            <a:r>
              <a:rPr lang="cs-CZ" sz="2000" dirty="0"/>
              <a:t>. </a:t>
            </a:r>
          </a:p>
          <a:p>
            <a:r>
              <a:rPr lang="cs-CZ" altLang="cs-CZ" sz="2000" dirty="0">
                <a:solidFill>
                  <a:srgbClr val="002060"/>
                </a:solidFill>
                <a:latin typeface="Times New Roman" panose="02020603050405020304" pitchFamily="18" charset="0"/>
                <a:cs typeface="Times New Roman" panose="02020603050405020304" pitchFamily="18" charset="0"/>
                <a:hlinkClick r:id="rId5"/>
              </a:rPr>
              <a:t>Zamyšlení nad </a:t>
            </a:r>
            <a:r>
              <a:rPr lang="cs-CZ" altLang="cs-CZ" sz="2000" dirty="0" err="1">
                <a:solidFill>
                  <a:srgbClr val="002060"/>
                </a:solidFill>
                <a:latin typeface="Times New Roman" panose="02020603050405020304" pitchFamily="18" charset="0"/>
                <a:cs typeface="Times New Roman" panose="02020603050405020304" pitchFamily="18" charset="0"/>
                <a:hlinkClick r:id="rId5"/>
              </a:rPr>
              <a:t>donate</a:t>
            </a:r>
            <a:r>
              <a:rPr lang="cs-CZ" altLang="cs-CZ" sz="2000" dirty="0">
                <a:solidFill>
                  <a:srgbClr val="002060"/>
                </a:solidFill>
                <a:latin typeface="Times New Roman" panose="02020603050405020304" pitchFamily="18" charset="0"/>
                <a:cs typeface="Times New Roman" panose="02020603050405020304" pitchFamily="18" charset="0"/>
                <a:hlinkClick r:id="rId5"/>
              </a:rPr>
              <a:t> systémem a přijetí prohry – Zing.cz</a:t>
            </a:r>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D Cena na webu?</a:t>
            </a:r>
          </a:p>
        </p:txBody>
      </p:sp>
    </p:spTree>
    <p:extLst>
      <p:ext uri="{BB962C8B-B14F-4D97-AF65-F5344CB8AC3E}">
        <p14:creationId xmlns:p14="http://schemas.microsoft.com/office/powerpoint/2010/main" val="1591000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S tím souvisí zajímavý jev – jak se dá vydělat na porno stránce? Perfektní seriál </a:t>
            </a:r>
            <a:r>
              <a:rPr lang="cs-CZ" altLang="cs-CZ" sz="2000" dirty="0">
                <a:solidFill>
                  <a:srgbClr val="002060"/>
                </a:solidFill>
                <a:latin typeface="Times New Roman" panose="02020603050405020304" pitchFamily="18" charset="0"/>
                <a:cs typeface="Times New Roman" panose="02020603050405020304" pitchFamily="18" charset="0"/>
                <a:hlinkClick r:id="rId3"/>
              </a:rPr>
              <a:t>článků</a:t>
            </a:r>
            <a:r>
              <a:rPr lang="cs-CZ" altLang="cs-CZ" sz="2000" dirty="0">
                <a:solidFill>
                  <a:srgbClr val="002060"/>
                </a:solidFill>
                <a:latin typeface="Times New Roman" panose="02020603050405020304" pitchFamily="18" charset="0"/>
                <a:cs typeface="Times New Roman" panose="02020603050405020304" pitchFamily="18" charset="0"/>
              </a:rPr>
              <a:t>. Porno tvoří třetinu internetu (přenesených dat) – konektivita je drahá – inzerce ale nevýnosná – z čeho uživit?</a:t>
            </a:r>
          </a:p>
          <a:p>
            <a:r>
              <a:rPr lang="cs-CZ" sz="2000" dirty="0" err="1">
                <a:solidFill>
                  <a:srgbClr val="002060"/>
                </a:solidFill>
                <a:latin typeface="Times New Roman" panose="02020603050405020304" pitchFamily="18" charset="0"/>
                <a:cs typeface="Times New Roman" panose="02020603050405020304" pitchFamily="18" charset="0"/>
              </a:rPr>
              <a:t>PornHub</a:t>
            </a:r>
            <a:r>
              <a:rPr lang="cs-CZ" sz="2000" dirty="0">
                <a:solidFill>
                  <a:srgbClr val="002060"/>
                </a:solidFill>
                <a:latin typeface="Times New Roman" panose="02020603050405020304" pitchFamily="18" charset="0"/>
                <a:cs typeface="Times New Roman" panose="02020603050405020304" pitchFamily="18" charset="0"/>
              </a:rPr>
              <a:t> má prémiové členství = předplatné. </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err="1">
                <a:solidFill>
                  <a:srgbClr val="002060"/>
                </a:solidFill>
                <a:latin typeface="Times New Roman" panose="02020603050405020304" pitchFamily="18" charset="0"/>
                <a:cs typeface="Times New Roman" panose="02020603050405020304" pitchFamily="18" charset="0"/>
              </a:rPr>
              <a:t>Xhamster</a:t>
            </a:r>
            <a:r>
              <a:rPr lang="cs-CZ" altLang="cs-CZ" sz="2000" dirty="0">
                <a:solidFill>
                  <a:srgbClr val="002060"/>
                </a:solidFill>
                <a:latin typeface="Times New Roman" panose="02020603050405020304" pitchFamily="18" charset="0"/>
                <a:cs typeface="Times New Roman" panose="02020603050405020304" pitchFamily="18" charset="0"/>
              </a:rPr>
              <a:t> má kreditový systém – nabiju si peníze a platím za každé video.</a:t>
            </a:r>
          </a:p>
          <a:p>
            <a:r>
              <a:rPr lang="cs-CZ" altLang="cs-CZ" sz="2000" dirty="0">
                <a:solidFill>
                  <a:srgbClr val="002060"/>
                </a:solidFill>
                <a:latin typeface="Times New Roman" panose="02020603050405020304" pitchFamily="18" charset="0"/>
                <a:cs typeface="Times New Roman" panose="02020603050405020304" pitchFamily="18" charset="0"/>
              </a:rPr>
              <a:t>Jak uživatele přitlačím do věrnostního systému? Bez placení jen nízká kvalita.</a:t>
            </a:r>
          </a:p>
          <a:p>
            <a:r>
              <a:rPr lang="cs-CZ" altLang="cs-CZ" sz="2000" dirty="0">
                <a:solidFill>
                  <a:srgbClr val="002060"/>
                </a:solidFill>
                <a:latin typeface="Times New Roman" panose="02020603050405020304" pitchFamily="18" charset="0"/>
                <a:cs typeface="Times New Roman" panose="02020603050405020304" pitchFamily="18" charset="0"/>
              </a:rPr>
              <a:t>To se ale dá obejít – stáhnu si to z </a:t>
            </a:r>
            <a:r>
              <a:rPr lang="cs-CZ" altLang="cs-CZ" sz="2000" dirty="0" err="1">
                <a:solidFill>
                  <a:srgbClr val="002060"/>
                </a:solidFill>
                <a:latin typeface="Times New Roman" panose="02020603050405020304" pitchFamily="18" charset="0"/>
                <a:cs typeface="Times New Roman" panose="02020603050405020304" pitchFamily="18" charset="0"/>
              </a:rPr>
              <a:t>Torrentů</a:t>
            </a:r>
            <a:r>
              <a:rPr lang="cs-CZ" altLang="cs-CZ" sz="2000" dirty="0">
                <a:solidFill>
                  <a:srgbClr val="002060"/>
                </a:solidFill>
                <a:latin typeface="Times New Roman" panose="02020603050405020304" pitchFamily="18" charset="0"/>
                <a:cs typeface="Times New Roman" panose="02020603050405020304" pitchFamily="18" charset="0"/>
              </a:rPr>
              <a:t>! Firma </a:t>
            </a:r>
            <a:r>
              <a:rPr lang="cs-CZ" altLang="cs-CZ" sz="2000" dirty="0" err="1">
                <a:solidFill>
                  <a:srgbClr val="002060"/>
                </a:solidFill>
                <a:latin typeface="Times New Roman" panose="02020603050405020304" pitchFamily="18" charset="0"/>
                <a:cs typeface="Times New Roman" panose="02020603050405020304" pitchFamily="18" charset="0"/>
              </a:rPr>
              <a:t>Malibu</a:t>
            </a:r>
            <a:r>
              <a:rPr lang="cs-CZ" altLang="cs-CZ" sz="2000" dirty="0">
                <a:solidFill>
                  <a:srgbClr val="002060"/>
                </a:solidFill>
                <a:latin typeface="Times New Roman" panose="02020603050405020304" pitchFamily="18" charset="0"/>
                <a:cs typeface="Times New Roman" panose="02020603050405020304" pitchFamily="18" charset="0"/>
              </a:rPr>
              <a:t> Media v USA žaluje lidi a vydělává tímto způsobem. </a:t>
            </a:r>
          </a:p>
        </p:txBody>
      </p:sp>
      <p:sp>
        <p:nvSpPr>
          <p:cNvPr id="6" name="Nadpis 5"/>
          <p:cNvSpPr>
            <a:spLocks noGrp="1"/>
          </p:cNvSpPr>
          <p:nvPr>
            <p:ph type="title"/>
          </p:nvPr>
        </p:nvSpPr>
        <p:spPr>
          <a:xfrm>
            <a:off x="179512" y="195486"/>
            <a:ext cx="3888432" cy="507703"/>
          </a:xfrm>
        </p:spPr>
        <p:txBody>
          <a:bodyPr/>
          <a:lstStyle/>
          <a:p>
            <a:r>
              <a:rPr lang="cs-CZ" dirty="0"/>
              <a:t>Cena na porno webu?</a:t>
            </a:r>
          </a:p>
        </p:txBody>
      </p:sp>
    </p:spTree>
    <p:extLst>
      <p:ext uri="{BB962C8B-B14F-4D97-AF65-F5344CB8AC3E}">
        <p14:creationId xmlns:p14="http://schemas.microsoft.com/office/powerpoint/2010/main" val="4051379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Manipulace s cenou jsou běžně používány jako nástroj podpory prodeje. </a:t>
            </a:r>
          </a:p>
          <a:p>
            <a:r>
              <a:rPr lang="cs-CZ" altLang="cs-CZ" sz="2000" dirty="0">
                <a:solidFill>
                  <a:srgbClr val="002060"/>
                </a:solidFill>
                <a:latin typeface="Times New Roman" panose="02020603050405020304" pitchFamily="18" charset="0"/>
                <a:cs typeface="Times New Roman" panose="02020603050405020304" pitchFamily="18" charset="0"/>
              </a:rPr>
              <a:t>Manipulaci s cenou je tedy možno chápat jako pobídku k nákupu (přímý stimul na okamžitou akci).</a:t>
            </a:r>
          </a:p>
          <a:p>
            <a:r>
              <a:rPr lang="cs-CZ" altLang="cs-CZ" sz="2000" dirty="0">
                <a:solidFill>
                  <a:srgbClr val="002060"/>
                </a:solidFill>
                <a:latin typeface="Times New Roman" panose="02020603050405020304" pitchFamily="18" charset="0"/>
                <a:cs typeface="Times New Roman" panose="02020603050405020304" pitchFamily="18" charset="0"/>
              </a:rPr>
              <a:t>Sleva – v ČR jedno z nejlépe fungujících slov! Co se děje, když mají všichni slevy? Procento z ceny, pevná částka dolů, množstevní slevy, dočasné (happy </a:t>
            </a:r>
            <a:r>
              <a:rPr lang="cs-CZ" altLang="cs-CZ" sz="2000" dirty="0" err="1">
                <a:solidFill>
                  <a:srgbClr val="002060"/>
                </a:solidFill>
                <a:latin typeface="Times New Roman" panose="02020603050405020304" pitchFamily="18" charset="0"/>
                <a:cs typeface="Times New Roman" panose="02020603050405020304" pitchFamily="18" charset="0"/>
              </a:rPr>
              <a:t>hours</a:t>
            </a:r>
            <a:r>
              <a:rPr lang="cs-CZ" altLang="cs-CZ" sz="2000" dirty="0">
                <a:solidFill>
                  <a:srgbClr val="002060"/>
                </a:solidFill>
                <a:latin typeface="Times New Roman" panose="02020603050405020304" pitchFamily="18" charset="0"/>
                <a:cs typeface="Times New Roman" panose="02020603050405020304" pitchFamily="18" charset="0"/>
              </a:rPr>
              <a:t>), do vyprodání zásob (nechvalně známá </a:t>
            </a:r>
            <a:r>
              <a:rPr lang="cs-CZ" altLang="cs-CZ" sz="2000" dirty="0" err="1">
                <a:solidFill>
                  <a:srgbClr val="002060"/>
                </a:solidFill>
                <a:latin typeface="Times New Roman" panose="02020603050405020304" pitchFamily="18" charset="0"/>
                <a:cs typeface="Times New Roman" panose="02020603050405020304" pitchFamily="18" charset="0"/>
              </a:rPr>
              <a:t>Alza</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prolink</a:t>
            </a:r>
            <a:r>
              <a:rPr lang="cs-CZ" altLang="cs-CZ" sz="2000" dirty="0">
                <a:solidFill>
                  <a:srgbClr val="002060"/>
                </a:solidFill>
                <a:latin typeface="Times New Roman" panose="02020603050405020304" pitchFamily="18" charset="0"/>
                <a:cs typeface="Times New Roman" panose="02020603050405020304" pitchFamily="18" charset="0"/>
              </a:rPr>
              <a:t> ze </a:t>
            </a:r>
            <a:r>
              <a:rPr lang="cs-CZ" altLang="cs-CZ" sz="2000" dirty="0" err="1">
                <a:solidFill>
                  <a:srgbClr val="002060"/>
                </a:solidFill>
                <a:latin typeface="Times New Roman" panose="02020603050405020304" pitchFamily="18" charset="0"/>
                <a:cs typeface="Times New Roman" panose="02020603050405020304" pitchFamily="18" charset="0"/>
              </a:rPr>
              <a:t>soušlů</a:t>
            </a:r>
            <a:r>
              <a:rPr lang="cs-CZ" altLang="cs-CZ" sz="2000" dirty="0">
                <a:solidFill>
                  <a:srgbClr val="002060"/>
                </a:solidFill>
                <a:latin typeface="Times New Roman" panose="02020603050405020304" pitchFamily="18" charset="0"/>
                <a:cs typeface="Times New Roman" panose="02020603050405020304" pitchFamily="18" charset="0"/>
              </a:rPr>
              <a:t>, sleva za dotazník/registraci.</a:t>
            </a:r>
          </a:p>
          <a:p>
            <a:r>
              <a:rPr lang="cs-CZ" altLang="cs-CZ" sz="2000" dirty="0">
                <a:solidFill>
                  <a:srgbClr val="002060"/>
                </a:solidFill>
                <a:latin typeface="Times New Roman" panose="02020603050405020304" pitchFamily="18" charset="0"/>
                <a:cs typeface="Times New Roman" panose="02020603050405020304" pitchFamily="18" charset="0"/>
              </a:rPr>
              <a:t>Slevové portály – obrovský boom během týdnů (300+), pak zánik většiny, zbyly nejsilnější (cca 20) s dobrými partnery. Marže pro portál je 20-30%, nevýhodné pro firmy – v co doufají, když na portály chodí jen „notoričtí </a:t>
            </a:r>
            <a:r>
              <a:rPr lang="cs-CZ" altLang="cs-CZ" sz="2000" dirty="0" err="1">
                <a:solidFill>
                  <a:srgbClr val="002060"/>
                </a:solidFill>
                <a:latin typeface="Times New Roman" panose="02020603050405020304" pitchFamily="18" charset="0"/>
                <a:cs typeface="Times New Roman" panose="02020603050405020304" pitchFamily="18" charset="0"/>
              </a:rPr>
              <a:t>slevaři</a:t>
            </a:r>
            <a:r>
              <a:rPr lang="cs-CZ" altLang="cs-CZ" sz="2000" dirty="0">
                <a:solidFill>
                  <a:srgbClr val="002060"/>
                </a:solidFill>
                <a:latin typeface="Times New Roman" panose="02020603050405020304" pitchFamily="18" charset="0"/>
                <a:cs typeface="Times New Roman" panose="02020603050405020304" pitchFamily="18" charset="0"/>
              </a:rPr>
              <a:t>“?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00600" cy="507703"/>
          </a:xfrm>
        </p:spPr>
        <p:txBody>
          <a:bodyPr/>
          <a:lstStyle/>
          <a:p>
            <a:r>
              <a:rPr lang="cs-CZ" dirty="0"/>
              <a:t>E Cena jako nástroj podpory prodeje?</a:t>
            </a:r>
          </a:p>
        </p:txBody>
      </p:sp>
    </p:spTree>
    <p:extLst>
      <p:ext uri="{BB962C8B-B14F-4D97-AF65-F5344CB8AC3E}">
        <p14:creationId xmlns:p14="http://schemas.microsoft.com/office/powerpoint/2010/main" val="3737840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Vzorky – e-</a:t>
            </a:r>
            <a:r>
              <a:rPr lang="cs-CZ" sz="2000" dirty="0" err="1">
                <a:solidFill>
                  <a:srgbClr val="002060"/>
                </a:solidFill>
                <a:latin typeface="Times New Roman" panose="02020603050405020304" pitchFamily="18" charset="0"/>
                <a:cs typeface="Times New Roman" panose="02020603050405020304" pitchFamily="18" charset="0"/>
              </a:rPr>
              <a:t>book</a:t>
            </a:r>
            <a:r>
              <a:rPr lang="cs-CZ" sz="2000" dirty="0">
                <a:solidFill>
                  <a:srgbClr val="002060"/>
                </a:solidFill>
                <a:latin typeface="Times New Roman" panose="02020603050405020304" pitchFamily="18" charset="0"/>
                <a:cs typeface="Times New Roman" panose="02020603050405020304" pitchFamily="18" charset="0"/>
              </a:rPr>
              <a:t>! Přístup k části článků. První díl seriálu. Dárky.</a:t>
            </a:r>
          </a:p>
          <a:p>
            <a:r>
              <a:rPr lang="cs-CZ" altLang="cs-CZ" sz="2000" dirty="0">
                <a:solidFill>
                  <a:srgbClr val="002060"/>
                </a:solidFill>
                <a:latin typeface="Times New Roman" panose="02020603050405020304" pitchFamily="18" charset="0"/>
                <a:cs typeface="Times New Roman" panose="02020603050405020304" pitchFamily="18" charset="0"/>
              </a:rPr>
              <a:t>Výprodej – možnost rychlé komunikace, spárovat s ubývajícím počítadlem kusů.</a:t>
            </a:r>
          </a:p>
          <a:p>
            <a:r>
              <a:rPr lang="cs-CZ" altLang="cs-CZ" sz="2000" dirty="0">
                <a:solidFill>
                  <a:srgbClr val="002060"/>
                </a:solidFill>
                <a:latin typeface="Times New Roman" panose="02020603050405020304" pitchFamily="18" charset="0"/>
                <a:cs typeface="Times New Roman" panose="02020603050405020304" pitchFamily="18" charset="0"/>
              </a:rPr>
              <a:t>Balíčky produktů – produkt plus něco přibaleného, celkem za nižší cenu.</a:t>
            </a:r>
          </a:p>
          <a:p>
            <a:r>
              <a:rPr lang="cs-CZ" altLang="cs-CZ" sz="2000" dirty="0" err="1">
                <a:solidFill>
                  <a:srgbClr val="002060"/>
                </a:solidFill>
                <a:latin typeface="Times New Roman" panose="02020603050405020304" pitchFamily="18" charset="0"/>
                <a:cs typeface="Times New Roman" panose="02020603050405020304" pitchFamily="18" charset="0"/>
              </a:rPr>
              <a:t>Cross-selling</a:t>
            </a:r>
            <a:r>
              <a:rPr lang="cs-CZ" altLang="cs-CZ" sz="2000" dirty="0">
                <a:solidFill>
                  <a:srgbClr val="002060"/>
                </a:solidFill>
                <a:latin typeface="Times New Roman" panose="02020603050405020304" pitchFamily="18" charset="0"/>
                <a:cs typeface="Times New Roman" panose="02020603050405020304" pitchFamily="18" charset="0"/>
              </a:rPr>
              <a:t> – doporučení k nákupu, „zákazníci s tímto zbožím také nakoupili …“.</a:t>
            </a:r>
          </a:p>
          <a:p>
            <a:r>
              <a:rPr lang="cs-CZ" altLang="cs-CZ" sz="2000" dirty="0">
                <a:solidFill>
                  <a:srgbClr val="002060"/>
                </a:solidFill>
                <a:latin typeface="Times New Roman" panose="02020603050405020304" pitchFamily="18" charset="0"/>
                <a:cs typeface="Times New Roman" panose="02020603050405020304" pitchFamily="18" charset="0"/>
              </a:rPr>
              <a:t>Up-</a:t>
            </a:r>
            <a:r>
              <a:rPr lang="cs-CZ" altLang="cs-CZ" sz="2000" dirty="0" err="1">
                <a:solidFill>
                  <a:srgbClr val="002060"/>
                </a:solidFill>
                <a:latin typeface="Times New Roman" panose="02020603050405020304" pitchFamily="18" charset="0"/>
                <a:cs typeface="Times New Roman" panose="02020603050405020304" pitchFamily="18" charset="0"/>
              </a:rPr>
              <a:t>selling</a:t>
            </a:r>
            <a:r>
              <a:rPr lang="cs-CZ" altLang="cs-CZ" sz="2000" dirty="0">
                <a:solidFill>
                  <a:srgbClr val="002060"/>
                </a:solidFill>
                <a:latin typeface="Times New Roman" panose="02020603050405020304" pitchFamily="18" charset="0"/>
                <a:cs typeface="Times New Roman" panose="02020603050405020304" pitchFamily="18" charset="0"/>
              </a:rPr>
              <a:t> – výhodná nabídka pro přechod na vyšší verzi. </a:t>
            </a:r>
          </a:p>
          <a:p>
            <a:r>
              <a:rPr lang="cs-CZ" altLang="cs-CZ" sz="2000" dirty="0">
                <a:solidFill>
                  <a:srgbClr val="002060"/>
                </a:solidFill>
                <a:latin typeface="Times New Roman" panose="02020603050405020304" pitchFamily="18" charset="0"/>
                <a:cs typeface="Times New Roman" panose="02020603050405020304" pitchFamily="18" charset="0"/>
              </a:rPr>
              <a:t>Hlídač ceny – upozorní mě na mnou zvolenou cenu.</a:t>
            </a:r>
          </a:p>
          <a:p>
            <a:r>
              <a:rPr lang="cs-CZ" altLang="cs-CZ" sz="2000" dirty="0">
                <a:solidFill>
                  <a:srgbClr val="002060"/>
                </a:solidFill>
                <a:latin typeface="Times New Roman" panose="02020603050405020304" pitchFamily="18" charset="0"/>
                <a:cs typeface="Times New Roman" panose="02020603050405020304" pitchFamily="18" charset="0"/>
              </a:rPr>
              <a:t>Zobrazení nejprodávanějších produktů – manipuluje se zákazníkem.</a:t>
            </a:r>
          </a:p>
          <a:p>
            <a:r>
              <a:rPr lang="cs-CZ" altLang="cs-CZ" sz="2000" dirty="0">
                <a:solidFill>
                  <a:srgbClr val="002060"/>
                </a:solidFill>
                <a:latin typeface="Times New Roman" panose="02020603050405020304" pitchFamily="18" charset="0"/>
                <a:cs typeface="Times New Roman" panose="02020603050405020304" pitchFamily="18" charset="0"/>
              </a:rPr>
              <a:t>Zboží skladem, prodloužená záruka, doprava zdarma, osobní odběr, diskuze u produktů a recenze.</a:t>
            </a:r>
          </a:p>
        </p:txBody>
      </p:sp>
      <p:sp>
        <p:nvSpPr>
          <p:cNvPr id="6" name="Nadpis 5"/>
          <p:cNvSpPr>
            <a:spLocks noGrp="1"/>
          </p:cNvSpPr>
          <p:nvPr>
            <p:ph type="title"/>
          </p:nvPr>
        </p:nvSpPr>
        <p:spPr>
          <a:xfrm>
            <a:off x="179512" y="195486"/>
            <a:ext cx="4536504" cy="507703"/>
          </a:xfrm>
        </p:spPr>
        <p:txBody>
          <a:bodyPr/>
          <a:lstStyle/>
          <a:p>
            <a:r>
              <a:rPr lang="cs-CZ" dirty="0"/>
              <a:t>Cena jako nástroj podpory prodeje?</a:t>
            </a:r>
          </a:p>
        </p:txBody>
      </p:sp>
    </p:spTree>
    <p:extLst>
      <p:ext uri="{BB962C8B-B14F-4D97-AF65-F5344CB8AC3E}">
        <p14:creationId xmlns:p14="http://schemas.microsoft.com/office/powerpoint/2010/main" val="1739436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Vyberte si jakoukoliv část dnes probírané problematiky a najděte příklady na internetu, kde popíšete jak a proč to funguje, a jak by to měly využít malé české firmy.</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536504" cy="507703"/>
          </a:xfrm>
        </p:spPr>
        <p:txBody>
          <a:bodyPr/>
          <a:lstStyle/>
          <a:p>
            <a:r>
              <a:rPr lang="cs-CZ" dirty="0"/>
              <a:t>Úkol </a:t>
            </a:r>
          </a:p>
        </p:txBody>
      </p:sp>
    </p:spTree>
    <p:extLst>
      <p:ext uri="{BB962C8B-B14F-4D97-AF65-F5344CB8AC3E}">
        <p14:creationId xmlns:p14="http://schemas.microsoft.com/office/powerpoint/2010/main" val="1986948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Konec prezentace</a:t>
            </a:r>
          </a:p>
        </p:txBody>
      </p:sp>
      <p:sp>
        <p:nvSpPr>
          <p:cNvPr id="3" name="Zástupný symbol pro obsah 2"/>
          <p:cNvSpPr txBox="1">
            <a:spLocks/>
          </p:cNvSpPr>
          <p:nvPr/>
        </p:nvSpPr>
        <p:spPr>
          <a:xfrm>
            <a:off x="2699792" y="1779662"/>
            <a:ext cx="3888432" cy="237626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b="1" dirty="0">
                <a:solidFill>
                  <a:srgbClr val="307871"/>
                </a:solidFill>
                <a:latin typeface="Times New Roman" panose="02020603050405020304" pitchFamily="18" charset="0"/>
                <a:cs typeface="Times New Roman" panose="02020603050405020304" pitchFamily="18" charset="0"/>
              </a:rPr>
              <a:t>Děkuji za pozornost </a:t>
            </a:r>
            <a:r>
              <a:rPr lang="cs-CZ" sz="2400" b="1" dirty="0">
                <a:solidFill>
                  <a:srgbClr val="30787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345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pPr marL="457200" indent="-457200">
              <a:spcBef>
                <a:spcPts val="0"/>
              </a:spcBef>
              <a:buFont typeface="+mj-lt"/>
              <a:buAutoNum type="arabicPeriod"/>
            </a:pPr>
            <a:r>
              <a:rPr lang="cs-CZ" sz="2000" dirty="0">
                <a:solidFill>
                  <a:srgbClr val="002060"/>
                </a:solidFill>
              </a:rPr>
              <a:t>Přímý materiál (materiál bezprostředně nutný k výrobě).</a:t>
            </a:r>
          </a:p>
          <a:p>
            <a:pPr marL="457200" indent="-457200">
              <a:spcBef>
                <a:spcPts val="0"/>
              </a:spcBef>
              <a:buFont typeface="+mj-lt"/>
              <a:buAutoNum type="arabicPeriod"/>
            </a:pPr>
            <a:r>
              <a:rPr lang="cs-CZ" sz="2000" dirty="0">
                <a:solidFill>
                  <a:srgbClr val="002060"/>
                </a:solidFill>
              </a:rPr>
              <a:t>Přímé mzdy (mzdy pracovníků vyrábějící výrobek).</a:t>
            </a:r>
          </a:p>
          <a:p>
            <a:pPr marL="457200" indent="-457200">
              <a:spcBef>
                <a:spcPts val="0"/>
              </a:spcBef>
              <a:buFont typeface="+mj-lt"/>
              <a:buAutoNum type="arabicPeriod"/>
            </a:pPr>
            <a:r>
              <a:rPr lang="cs-CZ" sz="2000" dirty="0">
                <a:solidFill>
                  <a:srgbClr val="002060"/>
                </a:solidFill>
              </a:rPr>
              <a:t>Výrobní režie (režijní = společné náklady na výrobu).</a:t>
            </a:r>
          </a:p>
          <a:p>
            <a:pPr marL="457200" indent="-457200">
              <a:spcBef>
                <a:spcPts val="0"/>
              </a:spcBef>
              <a:buFont typeface="+mj-lt"/>
              <a:buAutoNum type="arabicPeriod"/>
            </a:pPr>
            <a:r>
              <a:rPr lang="cs-CZ" sz="2000" b="1" dirty="0">
                <a:solidFill>
                  <a:srgbClr val="002060"/>
                </a:solidFill>
              </a:rPr>
              <a:t>SOUČET 1+2+3: VLASTNÍ NÁKLADY VÝROBY</a:t>
            </a:r>
            <a:r>
              <a:rPr lang="cs-CZ" sz="2000" dirty="0">
                <a:solidFill>
                  <a:srgbClr val="002060"/>
                </a:solidFill>
              </a:rPr>
              <a:t> </a:t>
            </a:r>
          </a:p>
          <a:p>
            <a:pPr marL="457200" indent="-457200">
              <a:spcBef>
                <a:spcPts val="0"/>
              </a:spcBef>
              <a:buFont typeface="+mj-lt"/>
              <a:buAutoNum type="arabicPeriod"/>
            </a:pPr>
            <a:r>
              <a:rPr lang="cs-CZ" sz="2000" dirty="0">
                <a:solidFill>
                  <a:srgbClr val="002060"/>
                </a:solidFill>
              </a:rPr>
              <a:t>Správní režie (společné náklady podniku na správní aparát).</a:t>
            </a:r>
          </a:p>
          <a:p>
            <a:pPr marL="457200" indent="-457200">
              <a:spcBef>
                <a:spcPts val="0"/>
              </a:spcBef>
              <a:buFont typeface="+mj-lt"/>
              <a:buAutoNum type="arabicPeriod"/>
            </a:pPr>
            <a:r>
              <a:rPr lang="cs-CZ" sz="2000" dirty="0">
                <a:solidFill>
                  <a:srgbClr val="002060"/>
                </a:solidFill>
              </a:rPr>
              <a:t>Zásobovací režie (spol. náklady na zásobování v podnik).</a:t>
            </a:r>
          </a:p>
          <a:p>
            <a:pPr marL="457200" indent="-457200">
              <a:spcBef>
                <a:spcPts val="0"/>
              </a:spcBef>
              <a:buFont typeface="+mj-lt"/>
              <a:buAutoNum type="arabicPeriod"/>
            </a:pPr>
            <a:r>
              <a:rPr lang="cs-CZ" sz="2000" b="1" dirty="0">
                <a:solidFill>
                  <a:srgbClr val="002060"/>
                </a:solidFill>
              </a:rPr>
              <a:t>SOUČET 4+5+6: VLASTNÍ NÁKLADY VÝKONU</a:t>
            </a:r>
            <a:r>
              <a:rPr lang="cs-CZ" sz="2000" dirty="0">
                <a:solidFill>
                  <a:srgbClr val="002060"/>
                </a:solidFill>
              </a:rPr>
              <a:t> </a:t>
            </a:r>
          </a:p>
          <a:p>
            <a:pPr marL="457200" indent="-457200">
              <a:spcBef>
                <a:spcPts val="0"/>
              </a:spcBef>
              <a:buFont typeface="+mj-lt"/>
              <a:buAutoNum type="arabicPeriod"/>
            </a:pPr>
            <a:r>
              <a:rPr lang="cs-CZ" sz="2000" dirty="0">
                <a:solidFill>
                  <a:srgbClr val="002060"/>
                </a:solidFill>
              </a:rPr>
              <a:t>Odbytové náklady/režie (souvisí s odbytem – prodejem).</a:t>
            </a:r>
          </a:p>
          <a:p>
            <a:pPr marL="457200" indent="-457200">
              <a:spcBef>
                <a:spcPts val="0"/>
              </a:spcBef>
              <a:buFont typeface="+mj-lt"/>
              <a:buAutoNum type="arabicPeriod"/>
            </a:pPr>
            <a:r>
              <a:rPr lang="cs-CZ" sz="2000" b="1" dirty="0">
                <a:solidFill>
                  <a:srgbClr val="002060"/>
                </a:solidFill>
              </a:rPr>
              <a:t>SOUČET 7+8: ÚPLNÉ VLASTNÍ NÁKLADY VÝKONU</a:t>
            </a:r>
          </a:p>
          <a:p>
            <a:pPr marL="457200" indent="-457200">
              <a:spcBef>
                <a:spcPts val="0"/>
              </a:spcBef>
              <a:buFont typeface="+mj-lt"/>
              <a:buAutoNum type="arabicPeriod"/>
            </a:pPr>
            <a:r>
              <a:rPr lang="cs-CZ" sz="2000" dirty="0">
                <a:solidFill>
                  <a:srgbClr val="002060"/>
                </a:solidFill>
              </a:rPr>
              <a:t>Zisk.</a:t>
            </a:r>
          </a:p>
          <a:p>
            <a:pPr marL="457200" indent="-457200">
              <a:spcBef>
                <a:spcPts val="0"/>
              </a:spcBef>
              <a:buFontTx/>
              <a:buAutoNum type="arabicPeriod"/>
            </a:pPr>
            <a:r>
              <a:rPr lang="cs-CZ" sz="2000" b="1" dirty="0">
                <a:solidFill>
                  <a:srgbClr val="002060"/>
                </a:solidFill>
              </a:rPr>
              <a:t>SOUČET 9+10: CENA PŘED ZDANĚNÍM</a:t>
            </a:r>
          </a:p>
          <a:p>
            <a:pPr marL="457200" indent="-457200">
              <a:spcBef>
                <a:spcPts val="0"/>
              </a:spcBef>
              <a:buFontTx/>
              <a:buAutoNum type="arabicPeriod"/>
            </a:pPr>
            <a:r>
              <a:rPr lang="cs-CZ" sz="2000" dirty="0">
                <a:solidFill>
                  <a:srgbClr val="002060"/>
                </a:solidFill>
              </a:rPr>
              <a:t>DPH.</a:t>
            </a:r>
          </a:p>
          <a:p>
            <a:pPr marL="457200" indent="-457200">
              <a:spcBef>
                <a:spcPts val="0"/>
              </a:spcBef>
              <a:buFontTx/>
              <a:buAutoNum type="arabicPeriod"/>
            </a:pPr>
            <a:r>
              <a:rPr lang="cs-CZ" sz="2000" b="1" dirty="0">
                <a:solidFill>
                  <a:srgbClr val="002060"/>
                </a:solidFill>
              </a:rPr>
              <a:t>SOUČET 11+12: FINÁLNÍ CENA</a:t>
            </a:r>
            <a:endParaRPr lang="cs-CZ" sz="2000" dirty="0">
              <a:solidFill>
                <a:srgbClr val="002060"/>
              </a:solidFill>
            </a:endParaRPr>
          </a:p>
        </p:txBody>
      </p:sp>
      <p:sp>
        <p:nvSpPr>
          <p:cNvPr id="6" name="Nadpis 5"/>
          <p:cNvSpPr>
            <a:spLocks noGrp="1"/>
          </p:cNvSpPr>
          <p:nvPr>
            <p:ph type="title"/>
          </p:nvPr>
        </p:nvSpPr>
        <p:spPr>
          <a:xfrm>
            <a:off x="179512" y="195486"/>
            <a:ext cx="5112568" cy="507703"/>
          </a:xfrm>
        </p:spPr>
        <p:txBody>
          <a:bodyPr/>
          <a:lstStyle/>
          <a:p>
            <a:r>
              <a:rPr lang="cs-CZ" dirty="0"/>
              <a:t>Kalkulační rovnice – pohled manažera</a:t>
            </a:r>
          </a:p>
        </p:txBody>
      </p:sp>
    </p:spTree>
    <p:extLst>
      <p:ext uri="{BB962C8B-B14F-4D97-AF65-F5344CB8AC3E}">
        <p14:creationId xmlns:p14="http://schemas.microsoft.com/office/powerpoint/2010/main" val="2794409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pPr lvl="0"/>
            <a:r>
              <a:rPr lang="cs-CZ" sz="2000" b="1" dirty="0">
                <a:solidFill>
                  <a:srgbClr val="002060"/>
                </a:solidFill>
              </a:rPr>
              <a:t>Volba cenových cílů</a:t>
            </a:r>
            <a:r>
              <a:rPr lang="cs-CZ" sz="2000" dirty="0">
                <a:solidFill>
                  <a:srgbClr val="002060"/>
                </a:solidFill>
              </a:rPr>
              <a:t> – vycházíme z cílů strategických a cílů pro ostatní nástroje marketingového mixu. Obecně můžeme tyto cenové cíle rozdělit na marketingové (např. zvýšení podílu na trhu, vedení kvalitou, přežití, </a:t>
            </a:r>
            <a:r>
              <a:rPr lang="cs-CZ" sz="2000" dirty="0" err="1">
                <a:solidFill>
                  <a:srgbClr val="002060"/>
                </a:solidFill>
              </a:rPr>
              <a:t>skimming</a:t>
            </a:r>
            <a:r>
              <a:rPr lang="cs-CZ" sz="2000" dirty="0">
                <a:solidFill>
                  <a:srgbClr val="002060"/>
                </a:solidFill>
              </a:rPr>
              <a:t> trhu apod.) a finanční (ROI – návratnost investice, optimalizace profitu, generování cash </a:t>
            </a:r>
            <a:r>
              <a:rPr lang="cs-CZ" sz="2000" dirty="0" err="1">
                <a:solidFill>
                  <a:srgbClr val="002060"/>
                </a:solidFill>
              </a:rPr>
              <a:t>flow</a:t>
            </a:r>
            <a:r>
              <a:rPr lang="cs-CZ" sz="2000" dirty="0">
                <a:solidFill>
                  <a:srgbClr val="002060"/>
                </a:solidFill>
              </a:rPr>
              <a:t> apod.).</a:t>
            </a:r>
          </a:p>
          <a:p>
            <a:pPr lvl="0"/>
            <a:r>
              <a:rPr lang="cs-CZ" sz="2000" b="1" dirty="0">
                <a:solidFill>
                  <a:srgbClr val="002060"/>
                </a:solidFill>
              </a:rPr>
              <a:t>Odhad poptávky</a:t>
            </a:r>
            <a:r>
              <a:rPr lang="cs-CZ" sz="2000" dirty="0">
                <a:solidFill>
                  <a:srgbClr val="002060"/>
                </a:solidFill>
              </a:rPr>
              <a:t> – veškerá naše cenová rozhodnutí vždy závisí na stavu poptávky po naší nabídce na trhu. Poptávková křivka udává inverzní vztah mezi výší ceny a výší poptávky. Používáme prognostické metody, analýzu dat. </a:t>
            </a:r>
          </a:p>
          <a:p>
            <a:pPr lvl="0"/>
            <a:r>
              <a:rPr lang="cs-CZ" sz="2000" b="1" dirty="0">
                <a:solidFill>
                  <a:srgbClr val="002060"/>
                </a:solidFill>
              </a:rPr>
              <a:t>Stanovení nákladů </a:t>
            </a:r>
            <a:r>
              <a:rPr lang="cs-CZ" sz="2000" dirty="0">
                <a:solidFill>
                  <a:srgbClr val="002060"/>
                </a:solidFill>
              </a:rPr>
              <a:t>– můžeme použít kalkulační vzorec, viz výše. Další kalkulační postupy mohou být např. full </a:t>
            </a:r>
            <a:r>
              <a:rPr lang="cs-CZ" sz="2000" dirty="0" err="1">
                <a:solidFill>
                  <a:srgbClr val="002060"/>
                </a:solidFill>
              </a:rPr>
              <a:t>cost</a:t>
            </a:r>
            <a:r>
              <a:rPr lang="cs-CZ" sz="2000" dirty="0">
                <a:solidFill>
                  <a:srgbClr val="002060"/>
                </a:solidFill>
              </a:rPr>
              <a:t> </a:t>
            </a:r>
            <a:r>
              <a:rPr lang="cs-CZ" sz="2000" dirty="0" err="1">
                <a:solidFill>
                  <a:srgbClr val="002060"/>
                </a:solidFill>
              </a:rPr>
              <a:t>pricing</a:t>
            </a:r>
            <a:r>
              <a:rPr lang="cs-CZ" sz="2000" dirty="0">
                <a:solidFill>
                  <a:srgbClr val="002060"/>
                </a:solidFill>
              </a:rPr>
              <a:t>, nebo direct </a:t>
            </a:r>
            <a:r>
              <a:rPr lang="cs-CZ" sz="2000" dirty="0" err="1">
                <a:solidFill>
                  <a:srgbClr val="002060"/>
                </a:solidFill>
              </a:rPr>
              <a:t>cost</a:t>
            </a:r>
            <a:r>
              <a:rPr lang="cs-CZ" sz="2000" dirty="0">
                <a:solidFill>
                  <a:srgbClr val="002060"/>
                </a:solidFill>
              </a:rPr>
              <a:t> </a:t>
            </a:r>
            <a:r>
              <a:rPr lang="cs-CZ" sz="2000" dirty="0" err="1">
                <a:solidFill>
                  <a:srgbClr val="002060"/>
                </a:solidFill>
              </a:rPr>
              <a:t>pricing</a:t>
            </a:r>
            <a:r>
              <a:rPr lang="cs-CZ" sz="2000" dirty="0">
                <a:solidFill>
                  <a:srgbClr val="002060"/>
                </a:solidFill>
              </a:rPr>
              <a:t>.</a:t>
            </a:r>
          </a:p>
        </p:txBody>
      </p:sp>
      <p:sp>
        <p:nvSpPr>
          <p:cNvPr id="6" name="Nadpis 5"/>
          <p:cNvSpPr>
            <a:spLocks noGrp="1"/>
          </p:cNvSpPr>
          <p:nvPr>
            <p:ph type="title"/>
          </p:nvPr>
        </p:nvSpPr>
        <p:spPr>
          <a:xfrm>
            <a:off x="179512" y="195486"/>
            <a:ext cx="3888432" cy="507703"/>
          </a:xfrm>
        </p:spPr>
        <p:txBody>
          <a:bodyPr/>
          <a:lstStyle/>
          <a:p>
            <a:r>
              <a:rPr lang="cs-CZ" dirty="0" err="1"/>
              <a:t>Pricing</a:t>
            </a:r>
            <a:r>
              <a:rPr lang="cs-CZ" dirty="0"/>
              <a:t> – pohled marketéra 1</a:t>
            </a:r>
          </a:p>
        </p:txBody>
      </p:sp>
    </p:spTree>
    <p:extLst>
      <p:ext uri="{BB962C8B-B14F-4D97-AF65-F5344CB8AC3E}">
        <p14:creationId xmlns:p14="http://schemas.microsoft.com/office/powerpoint/2010/main" val="391180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lvl="0"/>
            <a:r>
              <a:rPr lang="cs-CZ" sz="2000" b="1" dirty="0">
                <a:solidFill>
                  <a:srgbClr val="002060"/>
                </a:solidFill>
              </a:rPr>
              <a:t>Analýza nákladů, cen a nabídky konkurentů </a:t>
            </a:r>
            <a:r>
              <a:rPr lang="cs-CZ" sz="2000" dirty="0">
                <a:solidFill>
                  <a:srgbClr val="002060"/>
                </a:solidFill>
              </a:rPr>
              <a:t>– naše možná cena by se měla pohybovat mezi náklady (minimum) a poptávkou (maximum), podle toho, jaký </a:t>
            </a:r>
            <a:r>
              <a:rPr lang="cs-CZ" sz="2000" dirty="0" err="1">
                <a:solidFill>
                  <a:srgbClr val="002060"/>
                </a:solidFill>
              </a:rPr>
              <a:t>positioning</a:t>
            </a:r>
            <a:r>
              <a:rPr lang="cs-CZ" sz="2000" dirty="0">
                <a:solidFill>
                  <a:srgbClr val="002060"/>
                </a:solidFill>
              </a:rPr>
              <a:t> jsme si zvolili ve vztahu ke konkurenci. Z toho důvodu musíme být schopni analyzovat náklady, ceny a nabídku konkurenčních firem na trhu. </a:t>
            </a:r>
          </a:p>
          <a:p>
            <a:pPr lvl="0"/>
            <a:r>
              <a:rPr lang="cs-CZ" sz="2000" b="1" dirty="0">
                <a:solidFill>
                  <a:srgbClr val="002060"/>
                </a:solidFill>
              </a:rPr>
              <a:t>Zvolení cenové metody</a:t>
            </a:r>
            <a:r>
              <a:rPr lang="cs-CZ" sz="2000" dirty="0">
                <a:solidFill>
                  <a:srgbClr val="002060"/>
                </a:solidFill>
              </a:rPr>
              <a:t> (strategie a taktiky) – na základě předchozích 4 kroků jsme schopni pro naši konkrétní nabídku zvolit cenovou metodu, strategii a taktiku). Můžeme volit nákladově orientovanou tvorbu cen, hodnotově orientovanou, nebo stanovení cen podle konkurence. </a:t>
            </a:r>
          </a:p>
          <a:p>
            <a:pPr lvl="0"/>
            <a:r>
              <a:rPr lang="cs-CZ" sz="2000" b="1" dirty="0">
                <a:solidFill>
                  <a:srgbClr val="002060"/>
                </a:solidFill>
              </a:rPr>
              <a:t>Volba finální ceny</a:t>
            </a:r>
            <a:r>
              <a:rPr lang="cs-CZ" sz="2000" dirty="0">
                <a:solidFill>
                  <a:srgbClr val="002060"/>
                </a:solidFill>
              </a:rPr>
              <a:t> – v posledním kroku zvolíme konečnou cenu (číslo). </a:t>
            </a:r>
          </a:p>
        </p:txBody>
      </p:sp>
      <p:sp>
        <p:nvSpPr>
          <p:cNvPr id="6" name="Nadpis 5"/>
          <p:cNvSpPr>
            <a:spLocks noGrp="1"/>
          </p:cNvSpPr>
          <p:nvPr>
            <p:ph type="title"/>
          </p:nvPr>
        </p:nvSpPr>
        <p:spPr>
          <a:xfrm>
            <a:off x="179512" y="195486"/>
            <a:ext cx="3888432" cy="507703"/>
          </a:xfrm>
        </p:spPr>
        <p:txBody>
          <a:bodyPr/>
          <a:lstStyle/>
          <a:p>
            <a:r>
              <a:rPr lang="cs-CZ" dirty="0" err="1"/>
              <a:t>Pricing</a:t>
            </a:r>
            <a:r>
              <a:rPr lang="cs-CZ" dirty="0"/>
              <a:t> – pohled marketéra 2</a:t>
            </a:r>
          </a:p>
        </p:txBody>
      </p:sp>
    </p:spTree>
    <p:extLst>
      <p:ext uri="{BB962C8B-B14F-4D97-AF65-F5344CB8AC3E}">
        <p14:creationId xmlns:p14="http://schemas.microsoft.com/office/powerpoint/2010/main" val="648707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843558"/>
            <a:ext cx="8280920" cy="3024336"/>
          </a:xfrm>
          <a:prstGeom prst="rect">
            <a:avLst/>
          </a:prstGeom>
        </p:spPr>
        <p:txBody>
          <a:bodyPr>
            <a:noAutofit/>
          </a:bodyPr>
          <a:lstStyle/>
          <a:p>
            <a:pPr lvl="0"/>
            <a:r>
              <a:rPr lang="cs-CZ" sz="2000" dirty="0">
                <a:solidFill>
                  <a:srgbClr val="002060"/>
                </a:solidFill>
              </a:rPr>
              <a:t>Krásný příklad síly spotřebitele – vznikly start-</a:t>
            </a:r>
            <a:r>
              <a:rPr lang="cs-CZ" sz="2000" dirty="0" err="1">
                <a:solidFill>
                  <a:srgbClr val="002060"/>
                </a:solidFill>
              </a:rPr>
              <a:t>upy</a:t>
            </a:r>
            <a:r>
              <a:rPr lang="cs-CZ" sz="2000" dirty="0">
                <a:solidFill>
                  <a:srgbClr val="002060"/>
                </a:solidFill>
              </a:rPr>
              <a:t>, které společně vytvořily projekt Hlídače </a:t>
            </a:r>
            <a:r>
              <a:rPr lang="cs-CZ" sz="2000" dirty="0" err="1">
                <a:solidFill>
                  <a:srgbClr val="002060"/>
                </a:solidFill>
              </a:rPr>
              <a:t>Shopů</a:t>
            </a:r>
            <a:r>
              <a:rPr lang="cs-CZ" sz="2000" dirty="0">
                <a:solidFill>
                  <a:srgbClr val="002060"/>
                </a:solidFill>
              </a:rPr>
              <a:t> (</a:t>
            </a:r>
            <a:r>
              <a:rPr lang="cs-CZ" sz="2000" dirty="0">
                <a:solidFill>
                  <a:srgbClr val="002060"/>
                </a:solidFill>
                <a:hlinkClick r:id="rId3"/>
              </a:rPr>
              <a:t>tady</a:t>
            </a:r>
            <a:r>
              <a:rPr lang="cs-CZ" sz="2000" dirty="0">
                <a:solidFill>
                  <a:srgbClr val="002060"/>
                </a:solidFill>
              </a:rPr>
              <a:t> článek, </a:t>
            </a:r>
            <a:r>
              <a:rPr lang="cs-CZ" sz="2000" dirty="0">
                <a:solidFill>
                  <a:srgbClr val="002060"/>
                </a:solidFill>
                <a:hlinkClick r:id="rId4"/>
              </a:rPr>
              <a:t>tady</a:t>
            </a:r>
            <a:r>
              <a:rPr lang="cs-CZ" sz="2000" dirty="0">
                <a:solidFill>
                  <a:srgbClr val="002060"/>
                </a:solidFill>
              </a:rPr>
              <a:t> přímo Hlídač) – hlídá reálné slevy produktů v e-</a:t>
            </a:r>
            <a:r>
              <a:rPr lang="cs-CZ" sz="2000" dirty="0" err="1">
                <a:solidFill>
                  <a:srgbClr val="002060"/>
                </a:solidFill>
              </a:rPr>
              <a:t>shopech</a:t>
            </a:r>
            <a:r>
              <a:rPr lang="cs-CZ" sz="2000" dirty="0">
                <a:solidFill>
                  <a:srgbClr val="002060"/>
                </a:solidFill>
              </a:rPr>
              <a:t>, donutil největší e-</a:t>
            </a:r>
            <a:r>
              <a:rPr lang="cs-CZ" sz="2000" dirty="0" err="1">
                <a:solidFill>
                  <a:srgbClr val="002060"/>
                </a:solidFill>
              </a:rPr>
              <a:t>shopy</a:t>
            </a:r>
            <a:r>
              <a:rPr lang="cs-CZ" sz="2000" dirty="0">
                <a:solidFill>
                  <a:srgbClr val="002060"/>
                </a:solidFill>
              </a:rPr>
              <a:t> spolupracovat a neklamat zákazníky. </a:t>
            </a:r>
          </a:p>
          <a:p>
            <a:pPr lvl="0"/>
            <a:endParaRPr lang="cs-CZ" sz="2000" dirty="0">
              <a:solidFill>
                <a:srgbClr val="002060"/>
              </a:solidFill>
            </a:endParaRPr>
          </a:p>
        </p:txBody>
      </p:sp>
      <p:sp>
        <p:nvSpPr>
          <p:cNvPr id="6" name="Nadpis 5"/>
          <p:cNvSpPr>
            <a:spLocks noGrp="1"/>
          </p:cNvSpPr>
          <p:nvPr>
            <p:ph type="title"/>
          </p:nvPr>
        </p:nvSpPr>
        <p:spPr>
          <a:xfrm>
            <a:off x="179512" y="195486"/>
            <a:ext cx="5184576" cy="507703"/>
          </a:xfrm>
        </p:spPr>
        <p:txBody>
          <a:bodyPr/>
          <a:lstStyle/>
          <a:p>
            <a:r>
              <a:rPr lang="cs-CZ" dirty="0"/>
              <a:t>„Neuvěřitelně“ vysoké slevy produktů</a:t>
            </a:r>
          </a:p>
        </p:txBody>
      </p:sp>
      <p:pic>
        <p:nvPicPr>
          <p:cNvPr id="4" name="Obrázek 3">
            <a:extLst>
              <a:ext uri="{FF2B5EF4-FFF2-40B4-BE49-F238E27FC236}">
                <a16:creationId xmlns:a16="http://schemas.microsoft.com/office/drawing/2014/main" id="{BD08D2AD-2EA1-4E33-918A-1C84410F87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1923678"/>
            <a:ext cx="5703337" cy="2787774"/>
          </a:xfrm>
          <a:prstGeom prst="rect">
            <a:avLst/>
          </a:prstGeom>
        </p:spPr>
      </p:pic>
    </p:spTree>
    <p:extLst>
      <p:ext uri="{BB962C8B-B14F-4D97-AF65-F5344CB8AC3E}">
        <p14:creationId xmlns:p14="http://schemas.microsoft.com/office/powerpoint/2010/main" val="3179564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843558"/>
            <a:ext cx="8280920" cy="3024336"/>
          </a:xfrm>
          <a:prstGeom prst="rect">
            <a:avLst/>
          </a:prstGeom>
        </p:spPr>
        <p:txBody>
          <a:bodyPr>
            <a:noAutofit/>
          </a:bodyPr>
          <a:lstStyle/>
          <a:p>
            <a:pPr lvl="0"/>
            <a:r>
              <a:rPr lang="cs-CZ" sz="2000" dirty="0">
                <a:solidFill>
                  <a:srgbClr val="002060"/>
                </a:solidFill>
              </a:rPr>
              <a:t>Zapracování nových směrnic EU.</a:t>
            </a:r>
          </a:p>
          <a:p>
            <a:pPr lvl="0"/>
            <a:r>
              <a:rPr lang="cs-CZ" sz="2000" dirty="0">
                <a:solidFill>
                  <a:srgbClr val="002060"/>
                </a:solidFill>
              </a:rPr>
              <a:t>„</a:t>
            </a:r>
            <a:r>
              <a:rPr lang="cs-CZ" sz="2000" i="1" dirty="0">
                <a:solidFill>
                  <a:srgbClr val="002060"/>
                </a:solidFill>
              </a:rPr>
              <a:t>Některé z chystaných změn budou mít vliv také na znění obchodních podmínek obchodníků, na podobu uživatelského rozhraní e-shopů či na obsah vztahů mezi obchodníky a jejich dodavateli.“</a:t>
            </a:r>
          </a:p>
          <a:p>
            <a:pPr lvl="0"/>
            <a:r>
              <a:rPr lang="cs-CZ" sz="2000" b="1" dirty="0">
                <a:solidFill>
                  <a:srgbClr val="002060"/>
                </a:solidFill>
              </a:rPr>
              <a:t>Prezentování slev</a:t>
            </a:r>
            <a:r>
              <a:rPr lang="cs-CZ" sz="2000" dirty="0">
                <a:solidFill>
                  <a:srgbClr val="002060"/>
                </a:solidFill>
              </a:rPr>
              <a:t>: „</a:t>
            </a:r>
            <a:r>
              <a:rPr lang="cs-CZ" sz="2000" i="1" dirty="0">
                <a:solidFill>
                  <a:srgbClr val="002060"/>
                </a:solidFill>
              </a:rPr>
              <a:t>Podle základního obecného pravidla bude referenční cenou pro zobrazování slev nejnižší cena výrobku za posledních 30 dnů: „Informace o slevě z ceny výrobku obsahuje informaci o nejnižší ceně výrobku, za kterou jej prodávající nabízel a prodával v době 30 dnů před poskytnutím slevy…“.5 Jsou výslovně řešeny i situace, kdy zboží není nabízeno ani 30 dnů, či situace při postupném zlevňování. Porušení povinností v této oblasti obchodníkem bude přestupkem.“</a:t>
            </a:r>
          </a:p>
          <a:p>
            <a:pPr lvl="0"/>
            <a:r>
              <a:rPr lang="cs-CZ" sz="2000" b="1" dirty="0">
                <a:solidFill>
                  <a:srgbClr val="002060"/>
                </a:solidFill>
              </a:rPr>
              <a:t>Dynamická cenotvorba</a:t>
            </a:r>
            <a:r>
              <a:rPr lang="cs-CZ" sz="2000" dirty="0">
                <a:solidFill>
                  <a:srgbClr val="002060"/>
                </a:solidFill>
              </a:rPr>
              <a:t> – nutnost informovat spotřebitele. </a:t>
            </a:r>
          </a:p>
        </p:txBody>
      </p:sp>
      <p:sp>
        <p:nvSpPr>
          <p:cNvPr id="6" name="Nadpis 5"/>
          <p:cNvSpPr>
            <a:spLocks noGrp="1"/>
          </p:cNvSpPr>
          <p:nvPr>
            <p:ph type="title"/>
          </p:nvPr>
        </p:nvSpPr>
        <p:spPr>
          <a:xfrm>
            <a:off x="179512" y="195486"/>
            <a:ext cx="5184576" cy="507703"/>
          </a:xfrm>
        </p:spPr>
        <p:txBody>
          <a:bodyPr/>
          <a:lstStyle/>
          <a:p>
            <a:r>
              <a:rPr lang="cs-CZ" dirty="0"/>
              <a:t>Novinka 2022 – zobrazování slev</a:t>
            </a:r>
          </a:p>
        </p:txBody>
      </p:sp>
    </p:spTree>
    <p:extLst>
      <p:ext uri="{BB962C8B-B14F-4D97-AF65-F5344CB8AC3E}">
        <p14:creationId xmlns:p14="http://schemas.microsoft.com/office/powerpoint/2010/main" val="832777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3">
            <a:extLst>
              <a:ext uri="{FF2B5EF4-FFF2-40B4-BE49-F238E27FC236}">
                <a16:creationId xmlns:a16="http://schemas.microsoft.com/office/drawing/2014/main" id="{79779D0A-CE46-B8B4-B0F3-8CBD93372092}"/>
              </a:ext>
            </a:extLst>
          </p:cNvPr>
          <p:cNvPicPr>
            <a:picLocks noGrp="1" noChangeAspect="1"/>
          </p:cNvPicPr>
          <p:nvPr>
            <p:ph idx="4294967295"/>
          </p:nvPr>
        </p:nvPicPr>
        <p:blipFill>
          <a:blip r:embed="rId3"/>
          <a:stretch>
            <a:fillRect/>
          </a:stretch>
        </p:blipFill>
        <p:spPr>
          <a:xfrm>
            <a:off x="323528" y="843558"/>
            <a:ext cx="2592288" cy="1944216"/>
          </a:xfrm>
          <a:prstGeom prst="rect">
            <a:avLst/>
          </a:prstGeom>
        </p:spPr>
      </p:pic>
      <p:sp>
        <p:nvSpPr>
          <p:cNvPr id="6" name="Nadpis 5"/>
          <p:cNvSpPr>
            <a:spLocks noGrp="1"/>
          </p:cNvSpPr>
          <p:nvPr>
            <p:ph type="title"/>
          </p:nvPr>
        </p:nvSpPr>
        <p:spPr>
          <a:xfrm>
            <a:off x="179512" y="195486"/>
            <a:ext cx="5184576" cy="507703"/>
          </a:xfrm>
        </p:spPr>
        <p:txBody>
          <a:bodyPr/>
          <a:lstStyle/>
          <a:p>
            <a:r>
              <a:rPr lang="cs-CZ" dirty="0"/>
              <a:t>Dynamická cenotvorba</a:t>
            </a:r>
          </a:p>
        </p:txBody>
      </p:sp>
      <p:pic>
        <p:nvPicPr>
          <p:cNvPr id="7" name="Obrázek 6">
            <a:extLst>
              <a:ext uri="{FF2B5EF4-FFF2-40B4-BE49-F238E27FC236}">
                <a16:creationId xmlns:a16="http://schemas.microsoft.com/office/drawing/2014/main" id="{4D2A1ECD-92D6-CE10-81DD-120590390C5C}"/>
              </a:ext>
            </a:extLst>
          </p:cNvPr>
          <p:cNvPicPr>
            <a:picLocks noChangeAspect="1"/>
          </p:cNvPicPr>
          <p:nvPr/>
        </p:nvPicPr>
        <p:blipFill>
          <a:blip r:embed="rId4"/>
          <a:stretch>
            <a:fillRect/>
          </a:stretch>
        </p:blipFill>
        <p:spPr>
          <a:xfrm>
            <a:off x="755576" y="2925901"/>
            <a:ext cx="6876256" cy="1662073"/>
          </a:xfrm>
          <a:prstGeom prst="rect">
            <a:avLst/>
          </a:prstGeom>
        </p:spPr>
      </p:pic>
      <p:pic>
        <p:nvPicPr>
          <p:cNvPr id="9" name="Obrázek 8">
            <a:extLst>
              <a:ext uri="{FF2B5EF4-FFF2-40B4-BE49-F238E27FC236}">
                <a16:creationId xmlns:a16="http://schemas.microsoft.com/office/drawing/2014/main" id="{1211C4EB-178E-0454-4526-E65372EC95E8}"/>
              </a:ext>
            </a:extLst>
          </p:cNvPr>
          <p:cNvPicPr>
            <a:picLocks noChangeAspect="1"/>
          </p:cNvPicPr>
          <p:nvPr/>
        </p:nvPicPr>
        <p:blipFill>
          <a:blip r:embed="rId5"/>
          <a:stretch>
            <a:fillRect/>
          </a:stretch>
        </p:blipFill>
        <p:spPr>
          <a:xfrm>
            <a:off x="4283968" y="227904"/>
            <a:ext cx="2041116" cy="2592288"/>
          </a:xfrm>
          <a:prstGeom prst="rect">
            <a:avLst/>
          </a:prstGeom>
        </p:spPr>
      </p:pic>
    </p:spTree>
    <p:extLst>
      <p:ext uri="{BB962C8B-B14F-4D97-AF65-F5344CB8AC3E}">
        <p14:creationId xmlns:p14="http://schemas.microsoft.com/office/powerpoint/2010/main" val="389872892"/>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3588</TotalTime>
  <Words>3483</Words>
  <Application>Microsoft Office PowerPoint</Application>
  <PresentationFormat>Předvádění na obrazovce (16:9)</PresentationFormat>
  <Paragraphs>227</Paragraphs>
  <Slides>36</Slides>
  <Notes>33</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36</vt:i4>
      </vt:variant>
    </vt:vector>
  </HeadingPairs>
  <TitlesOfParts>
    <vt:vector size="40" baseType="lpstr">
      <vt:lpstr>Arial</vt:lpstr>
      <vt:lpstr>Calibri</vt:lpstr>
      <vt:lpstr>Times New Roman</vt:lpstr>
      <vt:lpstr>SLU</vt:lpstr>
      <vt:lpstr>Cena v onlinu</vt:lpstr>
      <vt:lpstr>Obsah přednášky</vt:lpstr>
      <vt:lpstr>1 Definice ceny</vt:lpstr>
      <vt:lpstr>Kalkulační rovnice – pohled manažera</vt:lpstr>
      <vt:lpstr>Pricing – pohled marketéra 1</vt:lpstr>
      <vt:lpstr>Pricing – pohled marketéra 2</vt:lpstr>
      <vt:lpstr>„Neuvěřitelně“ vysoké slevy produktů</vt:lpstr>
      <vt:lpstr>Novinka 2022 – zobrazování slev</vt:lpstr>
      <vt:lpstr>Dynamická cenotvorba</vt:lpstr>
      <vt:lpstr>2 Jak internet změnil vnímání ceny?</vt:lpstr>
      <vt:lpstr>A Dynamická cenotvorba 1</vt:lpstr>
      <vt:lpstr>Dynamická cenotvorba 2</vt:lpstr>
      <vt:lpstr>B Digitalizace hudebního průmyslu</vt:lpstr>
      <vt:lpstr>Digitalizace hudebního průmyslu</vt:lpstr>
      <vt:lpstr>C Nové typy obchodních modelů </vt:lpstr>
      <vt:lpstr>D Cenové srovnávače</vt:lpstr>
      <vt:lpstr>Cenové srovnávače</vt:lpstr>
      <vt:lpstr>Toto vše ale vede k problémům s provozem e-shopu</vt:lpstr>
      <vt:lpstr>E Platební systémy</vt:lpstr>
      <vt:lpstr>Elektronické platební systémy</vt:lpstr>
      <vt:lpstr>PayPal</vt:lpstr>
      <vt:lpstr>Ceny v e-shopu</vt:lpstr>
      <vt:lpstr>Další nové typy zobrazování cen</vt:lpstr>
      <vt:lpstr>Překvapivě nejlevnější e-shopy nemají slevy</vt:lpstr>
      <vt:lpstr>3 Zajímavé implikace změn vnímání ceny v online prostředí</vt:lpstr>
      <vt:lpstr>A Elektronické peníze</vt:lpstr>
      <vt:lpstr>Kryptoměny</vt:lpstr>
      <vt:lpstr>B Mikrotransakce 1</vt:lpstr>
      <vt:lpstr>Mikrotransakce 2</vt:lpstr>
      <vt:lpstr>C Preorder</vt:lpstr>
      <vt:lpstr>D Cena na webu?</vt:lpstr>
      <vt:lpstr>Cena na porno webu?</vt:lpstr>
      <vt:lpstr>E Cena jako nástroj podpory prodeje?</vt:lpstr>
      <vt:lpstr>Cena jako nástroj podpory prodeje?</vt:lpstr>
      <vt:lpstr>Úkol </vt:lpstr>
      <vt:lpstr>Konec prezentace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Michal Stoklasa</cp:lastModifiedBy>
  <cp:revision>144</cp:revision>
  <dcterms:created xsi:type="dcterms:W3CDTF">2016-07-06T15:42:34Z</dcterms:created>
  <dcterms:modified xsi:type="dcterms:W3CDTF">2022-10-31T16:25:11Z</dcterms:modified>
</cp:coreProperties>
</file>