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6"/>
  </p:notesMasterIdLst>
  <p:sldIdLst>
    <p:sldId id="334" r:id="rId2"/>
    <p:sldId id="409" r:id="rId3"/>
    <p:sldId id="401" r:id="rId4"/>
    <p:sldId id="399" r:id="rId5"/>
    <p:sldId id="402" r:id="rId6"/>
    <p:sldId id="390" r:id="rId7"/>
    <p:sldId id="407" r:id="rId8"/>
    <p:sldId id="408" r:id="rId9"/>
    <p:sldId id="391" r:id="rId10"/>
    <p:sldId id="392" r:id="rId11"/>
    <p:sldId id="406" r:id="rId12"/>
    <p:sldId id="403" r:id="rId13"/>
    <p:sldId id="404" r:id="rId14"/>
    <p:sldId id="405" r:id="rId1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11" autoAdjust="0"/>
    <p:restoredTop sz="94660"/>
  </p:normalViewPr>
  <p:slideViewPr>
    <p:cSldViewPr>
      <p:cViewPr varScale="1">
        <p:scale>
          <a:sx n="109" d="100"/>
          <a:sy n="109" d="100"/>
        </p:scale>
        <p:origin x="696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25.11.2024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 odpovědnost, etika a udržitelnost v mezinárodním managementu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3036267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657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Koncept CSR se opírá o tzv. tři pilíře:</a:t>
            </a:r>
          </a:p>
          <a:p>
            <a:pPr algn="just"/>
            <a:r>
              <a:rPr lang="cs-CZ" sz="1800" b="1" dirty="0"/>
              <a:t>Profit – zisk (ekonomická oblast)</a:t>
            </a:r>
            <a:r>
              <a:rPr lang="cs-CZ" sz="1800" dirty="0"/>
              <a:t> – zde spadají například tyto aktivity:</a:t>
            </a:r>
            <a:r>
              <a:rPr lang="cs-CZ" sz="1800" i="1" dirty="0"/>
              <a:t> </a:t>
            </a:r>
            <a:r>
              <a:rPr lang="cs-CZ" sz="1800" dirty="0"/>
              <a:t>vytvoření etického kodexu (případně jiného podnikového dokumentu, který upravuje podnikatelské chování firmy); transparentnost jednání a chování organizace.; uplatňování principů dobrého řízení; podnikání s uplatněním protikorupční politiky a další.</a:t>
            </a:r>
          </a:p>
          <a:p>
            <a:pPr algn="just"/>
            <a:r>
              <a:rPr lang="cs-CZ" sz="1800" b="1" dirty="0" err="1"/>
              <a:t>People</a:t>
            </a:r>
            <a:r>
              <a:rPr lang="cs-CZ" sz="1800" b="1" dirty="0"/>
              <a:t> – lidé (sociální oblast)</a:t>
            </a:r>
            <a:r>
              <a:rPr lang="cs-CZ" sz="1800" dirty="0"/>
              <a:t> – může zahrnovat aktivity jako je firemní filantropie, sponzorství a firemní dobrovolnictví; vedení dialogu se </a:t>
            </a:r>
            <a:r>
              <a:rPr lang="cs-CZ" sz="1800" dirty="0" err="1"/>
              <a:t>stakeholdery</a:t>
            </a:r>
            <a:r>
              <a:rPr lang="cs-CZ" sz="1800" dirty="0"/>
              <a:t>; podpora rozvoje lidského kapitálu firmy a další.</a:t>
            </a:r>
          </a:p>
          <a:p>
            <a:pPr algn="just"/>
            <a:r>
              <a:rPr lang="cs-CZ" sz="1800" b="1" dirty="0"/>
              <a:t>Planet – planeta (environmentální oblast)</a:t>
            </a:r>
            <a:r>
              <a:rPr lang="cs-CZ" sz="1800" dirty="0"/>
              <a:t> - je tvořena těmito aktivitami: zajištění ekologické výroby, ekologických produktů a ekologických služeb; ekologická firemní politika; aktivity vedoucí k ochraně přírodních zdrojů a ke zmenšování dopadů na životní prostředí a další.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Společenská odpovědnost organizací II</a:t>
            </a:r>
          </a:p>
        </p:txBody>
      </p:sp>
    </p:spTree>
    <p:extLst>
      <p:ext uri="{BB962C8B-B14F-4D97-AF65-F5344CB8AC3E}">
        <p14:creationId xmlns:p14="http://schemas.microsoft.com/office/powerpoint/2010/main" val="2521951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Model podnikové udržitelnosti (</a:t>
            </a:r>
            <a:r>
              <a:rPr lang="cs-CZ" dirty="0" err="1"/>
              <a:t>Epstein</a:t>
            </a:r>
            <a:r>
              <a:rPr lang="cs-CZ" dirty="0"/>
              <a:t>, 2007)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BF367983-514D-4A14-9DBD-E4BC1F26C9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770153"/>
            <a:ext cx="6129536" cy="3939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1773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657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ESG</a:t>
            </a:r>
            <a:r>
              <a:rPr lang="cs-CZ" sz="1800" dirty="0"/>
              <a:t>, které lze dnes prakticky zaměňovat za pojem </a:t>
            </a:r>
            <a:r>
              <a:rPr lang="cs-CZ" sz="1800" b="1" dirty="0"/>
              <a:t>korporátní udržitelnosti, </a:t>
            </a:r>
            <a:r>
              <a:rPr lang="cs-CZ" sz="1800" dirty="0"/>
              <a:t>znamená souhrnnou zkratku pro </a:t>
            </a:r>
            <a:r>
              <a:rPr lang="cs-CZ" sz="1800" b="1" dirty="0"/>
              <a:t>otázky životního prostředí</a:t>
            </a:r>
            <a:r>
              <a:rPr lang="cs-CZ" sz="1800" dirty="0"/>
              <a:t> (</a:t>
            </a:r>
            <a:r>
              <a:rPr lang="cs-CZ" sz="1800" i="1" dirty="0" err="1"/>
              <a:t>Environmental</a:t>
            </a:r>
            <a:r>
              <a:rPr lang="cs-CZ" sz="1800" dirty="0"/>
              <a:t>), </a:t>
            </a:r>
            <a:r>
              <a:rPr lang="cs-CZ" sz="1800" b="1" dirty="0"/>
              <a:t>společenské</a:t>
            </a:r>
            <a:r>
              <a:rPr lang="cs-CZ" sz="1800" dirty="0"/>
              <a:t> (</a:t>
            </a:r>
            <a:r>
              <a:rPr lang="cs-CZ" sz="1800" i="1" dirty="0" err="1"/>
              <a:t>Social</a:t>
            </a:r>
            <a:r>
              <a:rPr lang="cs-CZ" sz="1800" dirty="0"/>
              <a:t>) a </a:t>
            </a:r>
            <a:r>
              <a:rPr lang="cs-CZ" sz="1800" b="1" dirty="0"/>
              <a:t>správy a řízení</a:t>
            </a:r>
            <a:r>
              <a:rPr lang="cs-CZ" sz="1800" dirty="0"/>
              <a:t> (</a:t>
            </a:r>
            <a:r>
              <a:rPr lang="cs-CZ" sz="1800" i="1" dirty="0" err="1"/>
              <a:t>Governance</a:t>
            </a:r>
            <a:r>
              <a:rPr lang="cs-CZ" sz="1800" i="1" dirty="0"/>
              <a:t>+</a:t>
            </a:r>
            <a:r>
              <a:rPr lang="cs-CZ" sz="1800" dirty="0"/>
              <a:t>). </a:t>
            </a:r>
          </a:p>
          <a:p>
            <a:pPr algn="just"/>
            <a:r>
              <a:rPr lang="cs-CZ" sz="1800" dirty="0"/>
              <a:t>Staví na </a:t>
            </a:r>
            <a:r>
              <a:rPr lang="cs-CZ" sz="1800" b="1" dirty="0"/>
              <a:t>myšlence pragmatického firemního růstu</a:t>
            </a:r>
            <a:r>
              <a:rPr lang="cs-CZ" sz="1800" dirty="0"/>
              <a:t> a </a:t>
            </a:r>
            <a:r>
              <a:rPr lang="cs-CZ" sz="1800" b="1" dirty="0"/>
              <a:t>tvorby hodnoty</a:t>
            </a:r>
            <a:r>
              <a:rPr lang="cs-CZ" sz="1800" dirty="0"/>
              <a:t> v dlouhém období.</a:t>
            </a:r>
          </a:p>
          <a:p>
            <a:pPr algn="just"/>
            <a:r>
              <a:rPr lang="cs-CZ" sz="1800" dirty="0"/>
              <a:t>V lednu 2023 nabyla účinnost evropská </a:t>
            </a:r>
            <a:r>
              <a:rPr lang="cs-CZ" sz="1800" b="1" dirty="0"/>
              <a:t>směrnice o reportingu korporátní udržitelnosti</a:t>
            </a:r>
            <a:r>
              <a:rPr lang="cs-CZ" sz="1800" dirty="0"/>
              <a:t> (CSRD) – nové povinnosti firem.</a:t>
            </a:r>
          </a:p>
          <a:p>
            <a:pPr algn="just"/>
            <a:r>
              <a:rPr lang="cs-CZ" sz="1800" dirty="0"/>
              <a:t>V rámci ESG reportingu jde především o řadu interních procesů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Udržitelnost – ESG </a:t>
            </a:r>
          </a:p>
        </p:txBody>
      </p:sp>
    </p:spTree>
    <p:extLst>
      <p:ext uri="{BB962C8B-B14F-4D97-AF65-F5344CB8AC3E}">
        <p14:creationId xmlns:p14="http://schemas.microsoft.com/office/powerpoint/2010/main" val="2783498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Udržitelnost – ESG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22FB2E6-4E40-4C0B-9184-0216085B48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987574"/>
            <a:ext cx="5400600" cy="359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994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Udržitelnost – ESG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6922CFF-1A1E-4452-82BC-AEF1714967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810281"/>
            <a:ext cx="3888432" cy="388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85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657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Manažerská etika se zabývá problematikou morálního, etického chování manažera/podnikatele. Etické chování znamená chování podle morálních hodnot, tj. správné chování. </a:t>
            </a:r>
          </a:p>
          <a:p>
            <a:pPr lvl="0" algn="just"/>
            <a:r>
              <a:rPr lang="cs-CZ" sz="1800" dirty="0"/>
              <a:t>Etika v podnikání, potažmo manažerská etika, se vztahuje k chování podnikatelů a manažerů vůči zákazníkům, zaměstnancům a společnosti jako celku. </a:t>
            </a:r>
          </a:p>
          <a:p>
            <a:pPr lvl="0" algn="just"/>
            <a:r>
              <a:rPr lang="cs-CZ" sz="1800" dirty="0"/>
              <a:t>Nástrojem, který pomáhá podporovat a rozvíjet etické chování v organizacích, je etický kodex.</a:t>
            </a:r>
          </a:p>
          <a:p>
            <a:pPr lvl="0" algn="just"/>
            <a:r>
              <a:rPr lang="cs-CZ" sz="1800" b="1" dirty="0"/>
              <a:t>Etika</a:t>
            </a:r>
            <a:r>
              <a:rPr lang="cs-CZ" sz="1800" dirty="0"/>
              <a:t> je vědní disciplína zkoumající vznik, vývoj a funkce morálky, mravní význam a vztah člověka ke světu. Přičemž morálka je charakterizována jako soubor specifických zvyklostí, norem, standardů, etických a kulturních pravidel nebo vzorců, které jsou požadovány a očekávány od jedince ve společnosti. Takovýto jedinec bývá pak charakterizován jako „dobrý člověk“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Etika</a:t>
            </a:r>
          </a:p>
        </p:txBody>
      </p:sp>
    </p:spTree>
    <p:extLst>
      <p:ext uri="{BB962C8B-B14F-4D97-AF65-F5344CB8AC3E}">
        <p14:creationId xmlns:p14="http://schemas.microsoft.com/office/powerpoint/2010/main" val="333083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657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Dobrovolně dodržovat zákony;</a:t>
            </a:r>
          </a:p>
          <a:p>
            <a:pPr>
              <a:buNone/>
            </a:pPr>
            <a:endParaRPr lang="cs-CZ" sz="1800" dirty="0"/>
          </a:p>
          <a:p>
            <a:r>
              <a:rPr lang="cs-CZ" sz="1800" dirty="0"/>
              <a:t>Zachovávat důvěryhodnost;</a:t>
            </a:r>
          </a:p>
          <a:p>
            <a:pPr>
              <a:buNone/>
            </a:pPr>
            <a:endParaRPr lang="cs-CZ" sz="1800" dirty="0"/>
          </a:p>
          <a:p>
            <a:r>
              <a:rPr lang="cs-CZ" sz="1800" dirty="0"/>
              <a:t>Vyhýbat se střetům zájmů;</a:t>
            </a:r>
          </a:p>
          <a:p>
            <a:pPr>
              <a:buNone/>
            </a:pPr>
            <a:endParaRPr lang="cs-CZ" sz="1800" dirty="0"/>
          </a:p>
          <a:p>
            <a:r>
              <a:rPr lang="cs-CZ" sz="1800" dirty="0"/>
              <a:t>Věnovat práci potřebnou péči;</a:t>
            </a:r>
          </a:p>
          <a:p>
            <a:pPr>
              <a:buNone/>
            </a:pPr>
            <a:endParaRPr lang="cs-CZ" sz="1800" dirty="0"/>
          </a:p>
          <a:p>
            <a:r>
              <a:rPr lang="cs-CZ" sz="1800" dirty="0"/>
              <a:t>Jednat v dobré víře;</a:t>
            </a:r>
          </a:p>
          <a:p>
            <a:pPr>
              <a:buNone/>
            </a:pPr>
            <a:endParaRPr lang="cs-CZ" sz="1800" dirty="0"/>
          </a:p>
          <a:p>
            <a:r>
              <a:rPr lang="cs-CZ" sz="1800" dirty="0"/>
              <a:t>Být si vědom odpovědnosti; </a:t>
            </a:r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Obecné zásady podnikatelské etiky</a:t>
            </a:r>
          </a:p>
        </p:txBody>
      </p:sp>
    </p:spTree>
    <p:extLst>
      <p:ext uri="{BB962C8B-B14F-4D97-AF65-F5344CB8AC3E}">
        <p14:creationId xmlns:p14="http://schemas.microsoft.com/office/powerpoint/2010/main" val="1742367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Etické řízení podniku</a:t>
            </a:r>
          </a:p>
        </p:txBody>
      </p:sp>
      <p:sp>
        <p:nvSpPr>
          <p:cNvPr id="5" name="Zástupný symbol pro obsah 1"/>
          <p:cNvSpPr txBox="1">
            <a:spLocks/>
          </p:cNvSpPr>
          <p:nvPr/>
        </p:nvSpPr>
        <p:spPr>
          <a:xfrm>
            <a:off x="323528" y="843558"/>
            <a:ext cx="8229600" cy="374441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Egoismus x altruismus</a:t>
            </a:r>
          </a:p>
          <a:p>
            <a:r>
              <a:rPr lang="cs-CZ" sz="1800" dirty="0"/>
              <a:t>Odpovědnost vůči</a:t>
            </a:r>
          </a:p>
          <a:p>
            <a:pPr lvl="1"/>
            <a:r>
              <a:rPr lang="cs-CZ" sz="1800" dirty="0"/>
              <a:t>Podniku </a:t>
            </a:r>
          </a:p>
          <a:p>
            <a:pPr lvl="1"/>
            <a:r>
              <a:rPr lang="cs-CZ" sz="1800" dirty="0"/>
              <a:t>Zaměstnancům</a:t>
            </a:r>
          </a:p>
          <a:p>
            <a:pPr lvl="1"/>
            <a:r>
              <a:rPr lang="cs-CZ" sz="1800" dirty="0"/>
              <a:t>Zákazníkům</a:t>
            </a:r>
          </a:p>
          <a:p>
            <a:pPr lvl="1"/>
            <a:r>
              <a:rPr lang="cs-CZ" sz="1800" dirty="0"/>
              <a:t>Externím uživatelům</a:t>
            </a:r>
          </a:p>
          <a:p>
            <a:r>
              <a:rPr lang="cs-CZ" sz="1800" dirty="0"/>
              <a:t>Etická rizika – krátkodobé zisky x dlouhodobý prospěch</a:t>
            </a:r>
          </a:p>
          <a:p>
            <a:r>
              <a:rPr lang="cs-CZ" sz="1800" dirty="0"/>
              <a:t>Etický audit</a:t>
            </a:r>
          </a:p>
          <a:p>
            <a:pPr lvl="1"/>
            <a:r>
              <a:rPr lang="cs-CZ" sz="1800" dirty="0"/>
              <a:t>Řešení etických problémů</a:t>
            </a:r>
          </a:p>
          <a:p>
            <a:pPr lvl="1"/>
            <a:r>
              <a:rPr lang="cs-CZ" sz="1800" dirty="0"/>
              <a:t>Možnost uplatnění vlastní osobnosti</a:t>
            </a:r>
          </a:p>
          <a:p>
            <a:pPr lvl="1"/>
            <a:r>
              <a:rPr lang="cs-CZ" sz="1800" dirty="0"/>
              <a:t>Respektování zájmů zájmových skupin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034864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Manažerská etika</a:t>
            </a:r>
          </a:p>
        </p:txBody>
      </p:sp>
      <p:sp>
        <p:nvSpPr>
          <p:cNvPr id="5" name="Zástupný symbol pro obsah 1"/>
          <p:cNvSpPr txBox="1">
            <a:spLocks/>
          </p:cNvSpPr>
          <p:nvPr/>
        </p:nvSpPr>
        <p:spPr>
          <a:xfrm>
            <a:off x="323528" y="843558"/>
            <a:ext cx="8229600" cy="374441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Ekonomické, právní a morální normy</a:t>
            </a:r>
          </a:p>
          <a:p>
            <a:pPr>
              <a:buNone/>
            </a:pPr>
            <a:endParaRPr lang="cs-CZ" sz="2000" dirty="0"/>
          </a:p>
          <a:p>
            <a:r>
              <a:rPr lang="cs-CZ" sz="2000" dirty="0"/>
              <a:t>Etický profil manažera:</a:t>
            </a:r>
          </a:p>
          <a:p>
            <a:pPr lvl="1"/>
            <a:r>
              <a:rPr lang="cs-CZ" sz="2000" dirty="0"/>
              <a:t>Principy chování se k sobě</a:t>
            </a:r>
          </a:p>
          <a:p>
            <a:pPr lvl="1"/>
            <a:r>
              <a:rPr lang="cs-CZ" sz="2000" dirty="0"/>
              <a:t>Principy chování se k lidem</a:t>
            </a:r>
          </a:p>
          <a:p>
            <a:pPr lvl="1"/>
            <a:r>
              <a:rPr lang="cs-CZ" sz="2000" dirty="0"/>
              <a:t>Profesní principy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37315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657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Etický kodex</a:t>
            </a:r>
            <a:r>
              <a:rPr lang="cs-CZ" sz="1800" dirty="0"/>
              <a:t> je soubor pravidel a zásad, které posilují odpovědné, střídmé a pospolité chování a představují minimální práh přijatelného chování při výkonu zaměstnání, nebo jsou směřovány k dodržování následujících idejí: vždy se chovat způsobem prospívajícím důvěryhodnosti;  není dovoleno činit přímo to, co je přímo zakázáno; nutno zabránit nekorektnosti. </a:t>
            </a:r>
          </a:p>
          <a:p>
            <a:pPr algn="just"/>
            <a:r>
              <a:rPr lang="cs-CZ" sz="1800" dirty="0"/>
              <a:t>Cílem etického kodexu je usnadňovat řešení etických dilemat zaměstnanců a vést organizaci k etickému a spravedlivému chování. Etické kodexy jsou nejvýznamnějšími a také nejpoužívanějšími nástroji etického řízení. Jsou vnímány jako preventivní nástroj.</a:t>
            </a:r>
          </a:p>
          <a:p>
            <a:pPr algn="just"/>
            <a:r>
              <a:rPr lang="cs-CZ" sz="1800" dirty="0"/>
              <a:t>Z pohledu organizace může etický kodex přispívat k eliminaci nežádoucích praktik, které jsou příčinou ztráty zákazníků; zavádění nových postupů; zabránění zneužití pravomocí nadřízených; řešení etických přestupků, týkajících se disciplíny zaměstnanců; řešení strukturálních změn a krizových situací a dalším nežádoucím projevům.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Etický kodex</a:t>
            </a:r>
          </a:p>
        </p:txBody>
      </p:sp>
    </p:spTree>
    <p:extLst>
      <p:ext uri="{BB962C8B-B14F-4D97-AF65-F5344CB8AC3E}">
        <p14:creationId xmlns:p14="http://schemas.microsoft.com/office/powerpoint/2010/main" val="356929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657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Mezinárodní podnikatelská etika se vztahuje na obchodní chování nebo morálku podniků působících v mezinárodním prostoru ve vztazích s jednotlivci a subjekty.</a:t>
            </a:r>
          </a:p>
          <a:p>
            <a:pPr algn="just"/>
            <a:r>
              <a:rPr lang="cs-CZ" sz="1800" dirty="0"/>
              <a:t>Etické využívání technologií</a:t>
            </a:r>
          </a:p>
          <a:p>
            <a:pPr algn="just"/>
            <a:r>
              <a:rPr lang="cs-CZ" sz="1800" dirty="0"/>
              <a:t>Úplatkářství </a:t>
            </a:r>
          </a:p>
          <a:p>
            <a:pPr algn="just"/>
            <a:r>
              <a:rPr lang="cs-CZ" sz="1800" dirty="0"/>
              <a:t>Pochybné platby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 err="1"/>
              <a:t>Foreign</a:t>
            </a:r>
            <a:r>
              <a:rPr lang="cs-CZ" sz="1800" dirty="0"/>
              <a:t> </a:t>
            </a:r>
            <a:r>
              <a:rPr lang="cs-CZ" sz="1800" dirty="0" err="1"/>
              <a:t>Corrupt</a:t>
            </a:r>
            <a:r>
              <a:rPr lang="cs-CZ" sz="1800" dirty="0"/>
              <a:t> </a:t>
            </a:r>
            <a:r>
              <a:rPr lang="cs-CZ" sz="1800" dirty="0" err="1"/>
              <a:t>Practices</a:t>
            </a:r>
            <a:r>
              <a:rPr lang="cs-CZ" sz="1800" dirty="0"/>
              <a:t> </a:t>
            </a:r>
            <a:r>
              <a:rPr lang="cs-CZ" sz="1800" dirty="0" err="1"/>
              <a:t>Act</a:t>
            </a:r>
            <a:r>
              <a:rPr lang="cs-CZ" sz="1800" dirty="0"/>
              <a:t> (FCPA) – 1977, USA</a:t>
            </a:r>
          </a:p>
          <a:p>
            <a:pPr algn="just"/>
            <a:r>
              <a:rPr lang="cs-CZ" sz="1800" dirty="0"/>
              <a:t>ICC, OECD, ILO, UN/CTC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Etické problémy v mezinárodním prostředí</a:t>
            </a:r>
          </a:p>
        </p:txBody>
      </p:sp>
    </p:spTree>
    <p:extLst>
      <p:ext uri="{BB962C8B-B14F-4D97-AF65-F5344CB8AC3E}">
        <p14:creationId xmlns:p14="http://schemas.microsoft.com/office/powerpoint/2010/main" val="2800556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Morální filozofie mezikulturní společenské etiky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DC774B7-DABF-45F4-AFB4-4C88BAA53EB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29" t="26477" r="10227" b="17463"/>
          <a:stretch/>
        </p:blipFill>
        <p:spPr>
          <a:xfrm>
            <a:off x="827584" y="798289"/>
            <a:ext cx="6408712" cy="3689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907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657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Koncepce společenské odpovědnosti organizací je uceleným konceptem sledujícím a určujícím odpovědné chování organizací vůči společnosti. </a:t>
            </a:r>
          </a:p>
          <a:p>
            <a:pPr algn="just"/>
            <a:r>
              <a:rPr lang="cs-CZ" sz="1800" dirty="0"/>
              <a:t>V podstatě se jedná o stanovení správného chování organizací vůči zákazníkům, zaměstnancům, společnosti a přírodnímu prostředí.</a:t>
            </a:r>
          </a:p>
          <a:p>
            <a:pPr algn="just"/>
            <a:r>
              <a:rPr lang="cs-CZ" sz="1800" dirty="0"/>
              <a:t>Společenská odpovědnost organizací (</a:t>
            </a:r>
            <a:r>
              <a:rPr lang="cs-CZ" sz="1800" dirty="0" err="1"/>
              <a:t>Corporate</a:t>
            </a:r>
            <a:r>
              <a:rPr lang="cs-CZ" sz="1800" dirty="0"/>
              <a:t> </a:t>
            </a:r>
            <a:r>
              <a:rPr lang="cs-CZ" sz="1800" dirty="0" err="1"/>
              <a:t>Social</a:t>
            </a:r>
            <a:r>
              <a:rPr lang="cs-CZ" sz="1800" dirty="0"/>
              <a:t> </a:t>
            </a:r>
            <a:r>
              <a:rPr lang="cs-CZ" sz="1800" dirty="0" err="1"/>
              <a:t>Responsiblity</a:t>
            </a:r>
            <a:r>
              <a:rPr lang="cs-CZ" sz="1800" dirty="0"/>
              <a:t> CSR) představuje komplexní koncepci zaměřenou na oblast společenské odpovědnosti organizací. </a:t>
            </a:r>
          </a:p>
          <a:p>
            <a:pPr algn="just"/>
            <a:r>
              <a:rPr lang="cs-CZ" sz="1800" dirty="0"/>
              <a:t>Evropská unie vymezuje CSR jako „dobrovolné integrování sociálních a ekologických hledisek do každodenních firemních operací a interakcí s firemními </a:t>
            </a:r>
            <a:r>
              <a:rPr lang="cs-CZ" sz="1800" dirty="0" err="1"/>
              <a:t>stakeholdery</a:t>
            </a:r>
            <a:r>
              <a:rPr lang="cs-CZ" sz="1800" dirty="0"/>
              <a:t>“ (KOM, 2001, s. 8)</a:t>
            </a:r>
          </a:p>
          <a:p>
            <a:pPr algn="just"/>
            <a:r>
              <a:rPr lang="cs-CZ" sz="1800" dirty="0"/>
              <a:t>Koncepce společenské odpovědnosti organizace je takové chování a jednání organizace v oblasti ekonomické, etické a ekologické, které je odpovědné vůči zaměstnancům, zákazníkům a společnosti jako celku.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Společenská odpovědnost organizací I</a:t>
            </a:r>
          </a:p>
        </p:txBody>
      </p:sp>
    </p:spTree>
    <p:extLst>
      <p:ext uri="{BB962C8B-B14F-4D97-AF65-F5344CB8AC3E}">
        <p14:creationId xmlns:p14="http://schemas.microsoft.com/office/powerpoint/2010/main" val="1039719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5051</TotalTime>
  <Words>877</Words>
  <Application>Microsoft Office PowerPoint</Application>
  <PresentationFormat>Předvádění na obrazovce (16:9)</PresentationFormat>
  <Paragraphs>84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Enriqueta</vt:lpstr>
      <vt:lpstr>Times New Roman</vt:lpstr>
      <vt:lpstr>SLU</vt:lpstr>
      <vt:lpstr>Sociální odpovědnost, etika a udržitelnost v mezinárodním managementu</vt:lpstr>
      <vt:lpstr>Etika</vt:lpstr>
      <vt:lpstr>Obecné zásady podnikatelské etiky</vt:lpstr>
      <vt:lpstr>Etické řízení podniku</vt:lpstr>
      <vt:lpstr>Manažerská etika</vt:lpstr>
      <vt:lpstr>Etický kodex</vt:lpstr>
      <vt:lpstr>Etické problémy v mezinárodním prostředí</vt:lpstr>
      <vt:lpstr>Morální filozofie mezikulturní společenské etiky</vt:lpstr>
      <vt:lpstr>Společenská odpovědnost organizací I</vt:lpstr>
      <vt:lpstr>Společenská odpovědnost organizací II</vt:lpstr>
      <vt:lpstr>Model podnikové udržitelnosti (Epstein, 2007)</vt:lpstr>
      <vt:lpstr>Udržitelnost – ESG </vt:lpstr>
      <vt:lpstr>Udržitelnost – ESG </vt:lpstr>
      <vt:lpstr>Udržitelnost – ESG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Šárka Zapletalová</cp:lastModifiedBy>
  <cp:revision>245</cp:revision>
  <dcterms:created xsi:type="dcterms:W3CDTF">2016-07-06T15:42:34Z</dcterms:created>
  <dcterms:modified xsi:type="dcterms:W3CDTF">2024-11-25T18:12:51Z</dcterms:modified>
</cp:coreProperties>
</file>