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1144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1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31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1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81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4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2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83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48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6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10/2/2023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3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B45BA4C-9B54-4496-821F-9E0985CA9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5E1BB9D-FAFF-4C3E-9E44-13F8FBABCD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A8DDC302-DBEC-4742-B54B-5E9AAFE96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9596B3-7FDA-40EC-C5A0-807EB0905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 fontScale="90000"/>
          </a:bodyPr>
          <a:lstStyle/>
          <a:p>
            <a:pPr algn="l"/>
            <a:r>
              <a:rPr lang="cs-CZ" sz="4900" b="1" dirty="0"/>
              <a:t>Sociální služby a jejich charakteristika</a:t>
            </a:r>
            <a:r>
              <a:rPr lang="cs-CZ" sz="6000" b="1" dirty="0"/>
              <a:t/>
            </a:r>
            <a:br>
              <a:rPr lang="cs-CZ" sz="6000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3E5A9B7-6A00-2FAF-711C-3CDFB53CF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Jaké jsou sociální služby?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  <a:cs typeface="Arial" panose="020B0604020202020204" pitchFamily="34" charset="0"/>
              </a:rPr>
              <a:t>Na co se musí pamatovat?</a:t>
            </a:r>
          </a:p>
          <a:p>
            <a:pPr algn="l"/>
            <a:endParaRPr lang="cs-CZ" dirty="0"/>
          </a:p>
        </p:txBody>
      </p:sp>
      <p:pic>
        <p:nvPicPr>
          <p:cNvPr id="4" name="Picture 3" descr="Barevné tužky a knihy">
            <a:extLst>
              <a:ext uri="{FF2B5EF4-FFF2-40B4-BE49-F238E27FC236}">
                <a16:creationId xmlns:a16="http://schemas.microsoft.com/office/drawing/2014/main" xmlns="" id="{79EB28F2-3522-DDC9-F3B7-4184398B4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21" r="1279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89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C4A0336-662C-41C3-8DC8-3104A1694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2768A83-8EED-8C2E-2301-D4FBEA63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6525" y="180975"/>
            <a:ext cx="7124700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7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BC4A0336-662C-41C3-8DC8-3104A1694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AF96A6AA-B3CA-350F-8D52-6E806507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5785" t="16778" r="18697" b="9395"/>
          <a:stretch>
            <a:fillRect/>
          </a:stretch>
        </p:blipFill>
        <p:spPr bwMode="auto">
          <a:xfrm>
            <a:off x="1809750" y="228599"/>
            <a:ext cx="8296275" cy="654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C4A0336-662C-41C3-8DC8-3104A1694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Zástupný symbol pro obsah 3">
            <a:extLst>
              <a:ext uri="{FF2B5EF4-FFF2-40B4-BE49-F238E27FC236}">
                <a16:creationId xmlns:a16="http://schemas.microsoft.com/office/drawing/2014/main" xmlns="" id="{85995404-4961-7A2C-3C6D-CEE8D8836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5064181"/>
              </p:ext>
            </p:extLst>
          </p:nvPr>
        </p:nvGraphicFramePr>
        <p:xfrm>
          <a:off x="542925" y="295275"/>
          <a:ext cx="11106150" cy="6285590"/>
        </p:xfrm>
        <a:graphic>
          <a:graphicData uri="http://schemas.openxmlformats.org/drawingml/2006/table">
            <a:tbl>
              <a:tblPr firstRow="1" bandRow="1"/>
              <a:tblGrid>
                <a:gridCol w="1370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3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72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Služby sociální péče</a:t>
                      </a: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Sociální prevence</a:t>
                      </a: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19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Arial"/>
                        </a:rPr>
                        <a:t>Děti </a:t>
                      </a:r>
                      <a:endParaRPr lang="cs-CZ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Arial"/>
                          <a:ea typeface="Calibri"/>
                          <a:cs typeface="Arial"/>
                        </a:rPr>
                        <a:t>a mládež</a:t>
                      </a:r>
                      <a:endParaRPr lang="cs-CZ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Osobní asistence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r>
                        <a:rPr lang="cs-CZ" sz="9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r>
                        <a:rPr lang="cs-CZ" sz="9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Průvodcovské a předčitatelské služby</a:t>
                      </a:r>
                      <a:r>
                        <a:rPr lang="cs-CZ" sz="9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Týdenní stacionáře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r>
                        <a:rPr lang="cs-CZ" sz="900" b="1" dirty="0">
                          <a:latin typeface="Arial"/>
                          <a:ea typeface="Times New Roman"/>
                        </a:rPr>
                        <a:t>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aktivizační služby pro rodiny s dětmi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Nízkoprahová zařízení pro děti a mládež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Telefonická krizová pomoc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02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Dospělá populace</a:t>
                      </a: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Sociální služby poskytované ve zdravotnickém zařízení ústavní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Raná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Domy na půl cesty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Intervenční centra 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Nízkoprahová denní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aktivizační služby pro rodiny s dětmi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3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8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Senioři</a:t>
                      </a: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Osobní asistence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Pečovatelská služba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Tísňová péče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Průvodcovské a předčitatelské služby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Podpora samostatného bydlení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Odlehčovací služby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Centra denních služeb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Denní stacionáře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Týdenní stacionáře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Domovy pro osoby se zdravotním postižením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Domovy pro seniory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Domovy se zvláštním režimem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Chráněné bydlení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>
                          <a:latin typeface="Arial"/>
                          <a:ea typeface="Times New Roman"/>
                        </a:rPr>
                        <a:t>Sociální služby poskytované ve zdravotnických zařízeních ústavní péče</a:t>
                      </a:r>
                      <a:endParaRPr lang="cs-CZ" sz="900" b="1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Telefonická krizová pomoc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Tlumočnické služby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Azylové domy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Kontaktní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Krizová pomoc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Intervenční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Nízkoprahová denní centra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Noclehárny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Služby následné péče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aktivizační služby pro seniory a osoby se zdravotním postižením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Sociálně terapeutické dílny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Terapeutické komunity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Terénní programy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cs-CZ" sz="900" b="0" dirty="0">
                          <a:latin typeface="Arial"/>
                          <a:ea typeface="Times New Roman"/>
                        </a:rPr>
                        <a:t>Sociální rehabilitace</a:t>
                      </a:r>
                      <a:endParaRPr lang="cs-CZ" sz="900" b="1" dirty="0">
                        <a:latin typeface="Calibri"/>
                        <a:ea typeface="Times New Roman"/>
                      </a:endParaRPr>
                    </a:p>
                  </a:txBody>
                  <a:tcPr marL="13749" marR="13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50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BC4A0336-662C-41C3-8DC8-3104A1694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B87FB8E-C3A4-C9D7-8444-BD46A9BB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506" t="17438" r="25000" b="11688"/>
          <a:stretch>
            <a:fillRect/>
          </a:stretch>
        </p:blipFill>
        <p:spPr bwMode="auto">
          <a:xfrm>
            <a:off x="2447925" y="316603"/>
            <a:ext cx="7543800" cy="6150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5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909AFF-8C73-9031-0497-2011E88E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416304"/>
            <a:ext cx="9144000" cy="1003623"/>
          </a:xfrm>
        </p:spPr>
        <p:txBody>
          <a:bodyPr>
            <a:noAutofit/>
          </a:bodyPr>
          <a:lstStyle/>
          <a:p>
            <a:r>
              <a:rPr lang="cs-CZ" sz="2800" dirty="0"/>
              <a:t>Podle způsobu, jakým jsou sociální služby poskytovány, se člení následujících základních skupin: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F54938-BDC7-DCF3-CD3F-AD4992912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733964"/>
            <a:ext cx="9144000" cy="3365083"/>
          </a:xfrm>
        </p:spPr>
        <p:txBody>
          <a:bodyPr/>
          <a:lstStyle/>
          <a:p>
            <a:r>
              <a:rPr lang="cs-CZ" sz="4000" dirty="0"/>
              <a:t>sociální služby ambulantní. </a:t>
            </a:r>
          </a:p>
          <a:p>
            <a:r>
              <a:rPr lang="cs-CZ" sz="4000" dirty="0"/>
              <a:t>sociální služby terénní. </a:t>
            </a:r>
          </a:p>
          <a:p>
            <a:r>
              <a:rPr lang="cs-CZ" sz="4000" dirty="0"/>
              <a:t>sociální služby pobytové.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37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4136905-015B-4510-B514-027CBA846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CD0F97-2E5B-4E84-8544-EB24DED104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B667490-DB81-488B-B0E9-A2D13C48B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D03786-856A-8F92-A8C1-43BD48B6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sz="3600" dirty="0"/>
              <a:t>Co je důležité při tvorbě služby?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61E7D0C-FCE0-E351-7E97-A2B159E9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5082921" cy="3128825"/>
          </a:xfrm>
        </p:spPr>
        <p:txBody>
          <a:bodyPr>
            <a:normAutofit/>
          </a:bodyPr>
          <a:lstStyle/>
          <a:p>
            <a:r>
              <a:rPr lang="cs-CZ" sz="3200" dirty="0"/>
              <a:t>Cílová skupina</a:t>
            </a:r>
          </a:p>
          <a:p>
            <a:r>
              <a:rPr lang="cs-CZ" sz="3200" dirty="0"/>
              <a:t>Cíl, kterého chci pomocí služby dosáhnout, v čem chci pomoci</a:t>
            </a:r>
          </a:p>
          <a:p>
            <a:endParaRPr lang="cs-CZ" dirty="0"/>
          </a:p>
        </p:txBody>
      </p:sp>
      <p:pic>
        <p:nvPicPr>
          <p:cNvPr id="4" name="Picture 2" descr="DSCN1095">
            <a:extLst>
              <a:ext uri="{FF2B5EF4-FFF2-40B4-BE49-F238E27FC236}">
                <a16:creationId xmlns:a16="http://schemas.microsoft.com/office/drawing/2014/main" xmlns="" id="{BC3C3A49-08C3-B4B6-97B7-9CD3977F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7999" y="2397432"/>
            <a:ext cx="3839571" cy="2822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1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09261-CE72-5DCA-C12D-BA16B9C5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Individualizace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898371-4C04-EB67-529D-FA826A8B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69309"/>
            <a:ext cx="9144000" cy="3429739"/>
          </a:xfrm>
        </p:spPr>
        <p:txBody>
          <a:bodyPr/>
          <a:lstStyle/>
          <a:p>
            <a:r>
              <a:rPr lang="cs-CZ" sz="3200" dirty="0"/>
              <a:t>přemýšlení pracovníků sociální služby o jejich klientech a o tom, jak by jim mohli být užiteční</a:t>
            </a:r>
          </a:p>
          <a:p>
            <a:r>
              <a:rPr lang="cs-CZ" sz="3200" dirty="0"/>
              <a:t>Individuální cíle a pokroky a jejich měření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315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332069-4C39-F66F-3CA7-ACA665F55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444014"/>
            <a:ext cx="9144000" cy="1114460"/>
          </a:xfrm>
        </p:spPr>
        <p:txBody>
          <a:bodyPr>
            <a:normAutofit fontScale="90000"/>
          </a:bodyPr>
          <a:lstStyle/>
          <a:p>
            <a:r>
              <a:rPr lang="cs-CZ" dirty="0"/>
              <a:t>Poskytovatelé a základní podmínky k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AF6D9E-0A2B-7E53-6187-09BF06306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854036"/>
            <a:ext cx="9144000" cy="3245012"/>
          </a:xfrm>
        </p:spPr>
        <p:txBody>
          <a:bodyPr/>
          <a:lstStyle/>
          <a:p>
            <a:r>
              <a:rPr lang="cs-CZ" sz="2800" dirty="0"/>
              <a:t>Sociální služby lze poskytovat jen na základě oprávnění k poskytování sociálních služeb. Toto oprávnění vzniká rozhodnutím o registraci.</a:t>
            </a:r>
          </a:p>
          <a:p>
            <a:r>
              <a:rPr lang="cs-CZ" sz="2800" dirty="0"/>
              <a:t>Dodržování standardů sociálních služeb</a:t>
            </a:r>
          </a:p>
          <a:p>
            <a:r>
              <a:rPr lang="cs-CZ" sz="2800" dirty="0"/>
              <a:t>Být součástí komunitního plánu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96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9306479-8C4D-4E4A-A330-DFC80A8A0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84039B-8CF9-47CD-8F02-B1DBD5E75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etailní záběr panáka na chodníku">
            <a:extLst>
              <a:ext uri="{FF2B5EF4-FFF2-40B4-BE49-F238E27FC236}">
                <a16:creationId xmlns:a16="http://schemas.microsoft.com/office/drawing/2014/main" xmlns="" id="{8AC2349C-29BC-7251-C889-A21BC3CA8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97" b="8634"/>
          <a:stretch/>
        </p:blipFill>
        <p:spPr>
          <a:xfrm>
            <a:off x="23" y="10"/>
            <a:ext cx="1219197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D8C7A8-9E05-4465-8B1B-577C9F1DB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99A1D46-7DE3-8E25-DAA1-40EBD394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8"/>
            <a:ext cx="5989320" cy="3348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39868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5BAE72-857E-E08D-9BEB-B5232262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Obecně o službách…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74A4D6-BE2B-C23C-F235-30FEBE1B1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30054"/>
            <a:ext cx="9144000" cy="3127248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Nehmotnost – nevyzkouším, neohmatám, neprohlédnu </a:t>
            </a:r>
          </a:p>
          <a:p>
            <a:r>
              <a:rPr lang="cs-CZ" sz="2800" dirty="0"/>
              <a:t>Neoddělitelnost – poskytování probíhá se spotřebou</a:t>
            </a:r>
          </a:p>
          <a:p>
            <a:r>
              <a:rPr lang="cs-CZ" sz="2800" dirty="0"/>
              <a:t>Proměnlivost – poskytovatel určuje kvalitu</a:t>
            </a:r>
          </a:p>
          <a:p>
            <a:r>
              <a:rPr lang="cs-CZ" sz="2800" dirty="0"/>
              <a:t>Pomíjivost – nelze skladovat</a:t>
            </a:r>
          </a:p>
          <a:p>
            <a:r>
              <a:rPr lang="cs-CZ" sz="2800" dirty="0"/>
              <a:t>Absence vlastnictví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07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416CD3A-DD91-86A3-73D6-81DF36CF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191491"/>
            <a:ext cx="9144000" cy="4907557"/>
          </a:xfrm>
        </p:spPr>
        <p:txBody>
          <a:bodyPr>
            <a:normAutofit/>
          </a:bodyPr>
          <a:lstStyle/>
          <a:p>
            <a:r>
              <a:rPr lang="cs-CZ" sz="3600" i="1" dirty="0"/>
              <a:t>Sociální služba je činnost (soubor činností) jejímž cílem </a:t>
            </a:r>
            <a:r>
              <a:rPr lang="cs-CZ" sz="3600" i="1" dirty="0">
                <a:solidFill>
                  <a:srgbClr val="FF0000"/>
                </a:solidFill>
              </a:rPr>
              <a:t>je pomoci člověku řešit jeho nepříznivou sociální situaci</a:t>
            </a:r>
            <a:r>
              <a:rPr lang="cs-CZ" sz="3600" i="1" dirty="0"/>
              <a:t>. Nepříznivou sociální situací se rozumí oslabení nebo ztráta schopnosti řešit vzniklou situaci tak, aby toto řešení </a:t>
            </a:r>
            <a:r>
              <a:rPr lang="cs-CZ" sz="3600" i="1" dirty="0">
                <a:solidFill>
                  <a:srgbClr val="FF0000"/>
                </a:solidFill>
              </a:rPr>
              <a:t>podporovalo sociální začlenění a ochranu před sociálním vyloučením</a:t>
            </a:r>
            <a:r>
              <a:rPr lang="cs-CZ" sz="3600" i="1" dirty="0"/>
              <a:t>. </a:t>
            </a:r>
            <a:r>
              <a:rPr lang="cs-CZ" sz="3600" i="1" dirty="0" err="1"/>
              <a:t>Molek</a:t>
            </a:r>
            <a:r>
              <a:rPr lang="cs-CZ" sz="3600" i="1" dirty="0"/>
              <a:t>, 2009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5869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64416B-912D-5D09-3E57-A0E4F6C3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9144000" cy="237984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Charakteristika sociálních služeb dle zákona č. 108/2006 Sb., o sociálních službách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BB880C-91A9-F585-0228-7B5094254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4285672"/>
            <a:ext cx="9144000" cy="1813375"/>
          </a:xfrm>
        </p:spPr>
        <p:txBody>
          <a:bodyPr/>
          <a:lstStyle/>
          <a:p>
            <a:pPr algn="ctr"/>
            <a:r>
              <a:rPr lang="cs-CZ" dirty="0"/>
              <a:t>https://ppropo.mpsv.cz/zakon_108_2006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4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2AD152-EEAB-BF8E-BD4F-CB443E18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846605"/>
          </a:xfrm>
        </p:spPr>
        <p:txBody>
          <a:bodyPr/>
          <a:lstStyle/>
          <a:p>
            <a:r>
              <a:rPr lang="cs-CZ" dirty="0"/>
              <a:t>Definice sociální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6CF64A-7112-969A-4743-4AC7F48B3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56873"/>
            <a:ext cx="9144000" cy="36421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službou se dle výše jmenovaného zákona rozumí činnost nebo soubor činností, jimiž se zajišťuje </a:t>
            </a:r>
            <a:r>
              <a:rPr lang="cs-CZ" dirty="0">
                <a:solidFill>
                  <a:srgbClr val="FF0000"/>
                </a:solidFill>
              </a:rPr>
              <a:t>pomoc osobám v nepříznivé sociální situaci.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POZOR:</a:t>
            </a:r>
          </a:p>
          <a:p>
            <a:r>
              <a:rPr lang="cs-CZ" i="1" dirty="0"/>
              <a:t>musí zachovávat lidskou důstojnost, </a:t>
            </a:r>
          </a:p>
          <a:p>
            <a:r>
              <a:rPr lang="cs-CZ" i="1" dirty="0"/>
              <a:t>musí působit na osoby aktivně a motivovat je k činnostem, které neprodlužují nebo nezhoršují jejich nepříznivou sociální situaci, </a:t>
            </a:r>
          </a:p>
          <a:p>
            <a:r>
              <a:rPr lang="cs-CZ" i="1" dirty="0"/>
              <a:t>a musí zabraňovat jejich sociálnímu vyloučení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564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39A307-ABC9-73E3-9226-3290793C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920496"/>
          </a:xfrm>
        </p:spPr>
        <p:txBody>
          <a:bodyPr/>
          <a:lstStyle/>
          <a:p>
            <a:r>
              <a:rPr lang="cs-CZ" dirty="0"/>
              <a:t>Cíl sociální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5FD1CDD-D6E1-ADCE-C14E-C3E2C5EE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38400"/>
            <a:ext cx="9144000" cy="366064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podpora rozvoje nebo alespoň zachování stávající soběstačnosti uživatele, </a:t>
            </a:r>
          </a:p>
          <a:p>
            <a:r>
              <a:rPr lang="cs-CZ" dirty="0"/>
              <a:t>jeho návrat do vlastního domácího prostředí, obnovení nebo zachování původního životního stylu,</a:t>
            </a:r>
          </a:p>
          <a:p>
            <a:r>
              <a:rPr lang="cs-CZ" dirty="0"/>
              <a:t>rozvíjení schopnosti uživatelů služeb a umožnit jim, pokud toho mohou být schopni, vést samostatný život,</a:t>
            </a:r>
          </a:p>
          <a:p>
            <a:r>
              <a:rPr lang="cs-CZ" dirty="0"/>
              <a:t>snížit sociální a zdravotní rizika související se způsobem života uživatelů.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72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52D1A8-ADC2-7D89-FEDF-6090F876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48509"/>
            <a:ext cx="9144000" cy="1181054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činnosti při poskytování sociálních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B956A60-10DD-D014-D5CF-0ABD3F6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604654"/>
            <a:ext cx="9144000" cy="3494393"/>
          </a:xfrm>
        </p:spPr>
        <p:txBody>
          <a:bodyPr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cs-CZ" dirty="0"/>
              <a:t>pomoc při zvládání běžných úkonů péče o vlastní osobu;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poskytnutí ubytování, popřípadě přenocování;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pomoc při zajištění chodu domácnosti;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výchovné, vzdělávací a aktivizační činnosti;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sociální poradenství;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zprostředkování kontaktu se společenským prostředím; </a:t>
            </a:r>
          </a:p>
          <a:p>
            <a:pPr marL="385763" indent="-385763">
              <a:buFont typeface="+mj-lt"/>
              <a:buAutoNum type="arabicPeriod"/>
            </a:pPr>
            <a:r>
              <a:rPr lang="cs-CZ" dirty="0"/>
              <a:t>pomoc při prosazování práv a zájmů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85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BFEBBA-24B4-186F-7038-C9F3E941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800423"/>
          </a:xfrm>
        </p:spPr>
        <p:txBody>
          <a:bodyPr/>
          <a:lstStyle/>
          <a:p>
            <a:r>
              <a:rPr lang="cs-CZ" dirty="0"/>
              <a:t>Podle druhu se sociální služby člení: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8567007-AFF2-FC62-AB64-69863F04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38400"/>
            <a:ext cx="9144000" cy="366064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sociální poradenství – člení se na základní a odborné sociální poradenství,</a:t>
            </a:r>
          </a:p>
          <a:p>
            <a:r>
              <a:rPr lang="cs-CZ" dirty="0"/>
              <a:t>služby sociální péče – zákon upravuje celkem 14 druhů služeb, které nabízejí pomoc při zvládání úkonů péče o vlastní osobu a v soběstačnosti – k zajištění těchto služeb lze použít příspěvek na péči,</a:t>
            </a:r>
          </a:p>
          <a:p>
            <a:r>
              <a:rPr lang="cs-CZ" dirty="0"/>
              <a:t>služby sociální prevence – zákon upravuje celkem 17 druhů služeb, které se zaměřují na jevy, které mohou vést k sociálnímu vyloučení osob a nejsou způsobeny neschopností pečovat o sebe z důvodu věku nebo zdravotního stavu.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3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BC4A0336-662C-41C3-8DC8-3104A1694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00DB2B4E-B176-CCDE-CBEA-26FD12CB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3075" y="209550"/>
            <a:ext cx="8453129" cy="6323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93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ticVTI">
  <a:themeElements>
    <a:clrScheme name="AnalogousFromLightSeed_2SEEDS">
      <a:dk1>
        <a:srgbClr val="000000"/>
      </a:dk1>
      <a:lt1>
        <a:srgbClr val="FFFFFF"/>
      </a:lt1>
      <a:dk2>
        <a:srgbClr val="243941"/>
      </a:dk2>
      <a:lt2>
        <a:srgbClr val="E8E5E2"/>
      </a:lt2>
      <a:accent1>
        <a:srgbClr val="7F99BA"/>
      </a:accent1>
      <a:accent2>
        <a:srgbClr val="7EA9B0"/>
      </a:accent2>
      <a:accent3>
        <a:srgbClr val="9697C6"/>
      </a:accent3>
      <a:accent4>
        <a:srgbClr val="BA807F"/>
      </a:accent4>
      <a:accent5>
        <a:srgbClr val="BB9B82"/>
      </a:accent5>
      <a:accent6>
        <a:srgbClr val="ACA476"/>
      </a:accent6>
      <a:hlink>
        <a:srgbClr val="997E5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658</Words>
  <Application>Microsoft Office PowerPoint</Application>
  <PresentationFormat>Vlastní</PresentationFormat>
  <Paragraphs>127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PrismaticVTI</vt:lpstr>
      <vt:lpstr>Sociální služby a jejich charakteristika </vt:lpstr>
      <vt:lpstr>Obecně o službách…</vt:lpstr>
      <vt:lpstr>Snímek 3</vt:lpstr>
      <vt:lpstr>Charakteristika sociálních služeb dle zákona č. 108/2006 Sb., o sociálních službách </vt:lpstr>
      <vt:lpstr>Definice sociální služby</vt:lpstr>
      <vt:lpstr>Cíl sociální služby</vt:lpstr>
      <vt:lpstr>Základní činnosti při poskytování sociálních služeb</vt:lpstr>
      <vt:lpstr>Podle druhu se sociální služby člení:</vt:lpstr>
      <vt:lpstr>Snímek 9</vt:lpstr>
      <vt:lpstr>Snímek 10</vt:lpstr>
      <vt:lpstr>Snímek 11</vt:lpstr>
      <vt:lpstr>Snímek 12</vt:lpstr>
      <vt:lpstr>Snímek 13</vt:lpstr>
      <vt:lpstr>Podle způsobu, jakým jsou sociální služby poskytovány, se člení následujících základních skupin:</vt:lpstr>
      <vt:lpstr>Co je důležité při tvorbě služby?</vt:lpstr>
      <vt:lpstr>Individualizace služeb</vt:lpstr>
      <vt:lpstr>Poskytovatelé a základní podmínky k poskytování služeb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služby a jejich charakteristika </dc:title>
  <dc:creator>Petra Krejčí</dc:creator>
  <cp:lastModifiedBy>petra.krejci@centrum.cz</cp:lastModifiedBy>
  <cp:revision>4</cp:revision>
  <dcterms:created xsi:type="dcterms:W3CDTF">2022-10-05T07:03:36Z</dcterms:created>
  <dcterms:modified xsi:type="dcterms:W3CDTF">2023-10-02T08:50:57Z</dcterms:modified>
</cp:coreProperties>
</file>