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8" r:id="rId2"/>
    <p:sldId id="335" r:id="rId3"/>
    <p:sldId id="334" r:id="rId4"/>
    <p:sldId id="333" r:id="rId5"/>
    <p:sldId id="332" r:id="rId6"/>
    <p:sldId id="342" r:id="rId7"/>
    <p:sldId id="343" r:id="rId8"/>
    <p:sldId id="340" r:id="rId9"/>
    <p:sldId id="330" r:id="rId10"/>
    <p:sldId id="329" r:id="rId11"/>
    <p:sldId id="328" r:id="rId12"/>
    <p:sldId id="327" r:id="rId13"/>
    <p:sldId id="326" r:id="rId14"/>
    <p:sldId id="325" r:id="rId15"/>
    <p:sldId id="323" r:id="rId16"/>
    <p:sldId id="339" r:id="rId17"/>
    <p:sldId id="322" r:id="rId18"/>
    <p:sldId id="321" r:id="rId1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0"/>
    <p:restoredTop sz="92925" autoAdjust="0"/>
  </p:normalViewPr>
  <p:slideViewPr>
    <p:cSldViewPr snapToGrid="0">
      <p:cViewPr varScale="1">
        <p:scale>
          <a:sx n="158" d="100"/>
          <a:sy n="158" d="100"/>
        </p:scale>
        <p:origin x="8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01.11.2024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>
              <a:solidFill>
                <a:schemeClr val="bg1"/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Nauka o podniku</a:t>
            </a: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2600" b="1" cap="all" dirty="0">
                <a:solidFill>
                  <a:schemeClr val="bg1"/>
                </a:solidFill>
              </a:rPr>
              <a:t>Náklady podniku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250675" y="3724239"/>
            <a:ext cx="2520451" cy="1136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Pražák</a:t>
            </a:r>
          </a:p>
          <a:p>
            <a:pPr algn="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48335B0-5EF5-44FF-B53E-411F28C90F20}"/>
              </a:ext>
            </a:extLst>
          </p:cNvPr>
          <p:cNvSpPr/>
          <p:nvPr/>
        </p:nvSpPr>
        <p:spPr>
          <a:xfrm>
            <a:off x="619200" y="527392"/>
            <a:ext cx="7261420" cy="3622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Kalkulační členění nákladů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sledujeme náklady v závislosti na způsobu přiřazování nákladů na nositele nákladů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přímé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náklady (jejich součástí jsou jednicové náklady)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nepřímé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náklady (režijní náklady, které nelze přiřadit na konkrétní výrobek)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vzhledem k existenci společných nepřímých nákladů pro skupinu výkonů je základní otázkou způsob přiřazování společných nákladů ke konkrétním výkonům</a:t>
            </a:r>
          </a:p>
        </p:txBody>
      </p:sp>
    </p:spTree>
    <p:extLst>
      <p:ext uri="{BB962C8B-B14F-4D97-AF65-F5344CB8AC3E}">
        <p14:creationId xmlns:p14="http://schemas.microsoft.com/office/powerpoint/2010/main" val="1944774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DCD3CF5-8EFA-4A63-9E25-15408494CE1A}"/>
              </a:ext>
            </a:extLst>
          </p:cNvPr>
          <p:cNvSpPr/>
          <p:nvPr/>
        </p:nvSpPr>
        <p:spPr>
          <a:xfrm>
            <a:off x="511200" y="527392"/>
            <a:ext cx="7221600" cy="2911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Členění nákladů v závislosti na změnách objemu výroby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variabilní náklady – jejich výše je závislá na objemu produkce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fixní náklady – jejich výše není svázána s objemem produkce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přiřazování fixních nákladů patří k nejobtížnější úkolům podnikové ekonomiky</a:t>
            </a:r>
          </a:p>
        </p:txBody>
      </p:sp>
    </p:spTree>
    <p:extLst>
      <p:ext uri="{BB962C8B-B14F-4D97-AF65-F5344CB8AC3E}">
        <p14:creationId xmlns:p14="http://schemas.microsoft.com/office/powerpoint/2010/main" val="1333544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61554" y="670784"/>
            <a:ext cx="5796846" cy="380777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200" b="1" dirty="0"/>
              <a:t>Celkové a jednotkové variabilní náklady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15C30A53-8FF3-4B14-AEE7-FC100747CDD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893" t="21977" r="3623" b="24129"/>
          <a:stretch/>
        </p:blipFill>
        <p:spPr>
          <a:xfrm>
            <a:off x="927748" y="1260000"/>
            <a:ext cx="7359451" cy="277200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3877341" y="1522655"/>
            <a:ext cx="9781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1600" i="1" baseline="-25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16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[K</a:t>
            </a: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155878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BBAD69D7-4A84-4EA8-9576-A1ADA0B8C116}"/>
              </a:ext>
            </a:extLst>
          </p:cNvPr>
          <p:cNvSpPr/>
          <p:nvPr/>
        </p:nvSpPr>
        <p:spPr>
          <a:xfrm>
            <a:off x="668412" y="628601"/>
            <a:ext cx="54515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Celkové a jednotkové fixní náklady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96635787-9E0D-49F6-BF85-C5E1343045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134" t="30796" r="10473" b="9151"/>
          <a:stretch/>
        </p:blipFill>
        <p:spPr>
          <a:xfrm>
            <a:off x="957600" y="1426099"/>
            <a:ext cx="7351200" cy="30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157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14F478F5-3CD4-471B-B822-66DAFD8848FC}"/>
              </a:ext>
            </a:extLst>
          </p:cNvPr>
          <p:cNvSpPr/>
          <p:nvPr/>
        </p:nvSpPr>
        <p:spPr>
          <a:xfrm>
            <a:off x="685067" y="527392"/>
            <a:ext cx="521173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Skoková změna výše fixních nákladů</a:t>
            </a:r>
          </a:p>
        </p:txBody>
      </p:sp>
      <p:grpSp>
        <p:nvGrpSpPr>
          <p:cNvPr id="10" name="Skupina 9"/>
          <p:cNvGrpSpPr/>
          <p:nvPr/>
        </p:nvGrpSpPr>
        <p:grpSpPr>
          <a:xfrm>
            <a:off x="1967023" y="1339056"/>
            <a:ext cx="5181600" cy="3105150"/>
            <a:chOff x="1967023" y="1339056"/>
            <a:chExt cx="5181600" cy="3105150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67023" y="1339056"/>
              <a:ext cx="5181600" cy="3105150"/>
            </a:xfrm>
            <a:prstGeom prst="rect">
              <a:avLst/>
            </a:prstGeom>
          </p:spPr>
        </p:pic>
        <p:cxnSp>
          <p:nvCxnSpPr>
            <p:cNvPr id="8" name="Přímá spojnice 7"/>
            <p:cNvCxnSpPr/>
            <p:nvPr/>
          </p:nvCxnSpPr>
          <p:spPr>
            <a:xfrm>
              <a:off x="2480930" y="3203944"/>
              <a:ext cx="1920949" cy="7089"/>
            </a:xfrm>
            <a:prstGeom prst="line">
              <a:avLst/>
            </a:prstGeom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>
              <a:off x="4401879" y="2580167"/>
              <a:ext cx="1920949" cy="7089"/>
            </a:xfrm>
            <a:prstGeom prst="line">
              <a:avLst/>
            </a:prstGeom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75447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D8B47155-BD2D-43BD-A56A-F792EEE89D38}"/>
              </a:ext>
            </a:extLst>
          </p:cNvPr>
          <p:cNvSpPr/>
          <p:nvPr/>
        </p:nvSpPr>
        <p:spPr>
          <a:xfrm>
            <a:off x="432000" y="628601"/>
            <a:ext cx="7344000" cy="2200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Náklady podle podnikových funkcí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pořízení (nákup)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skladování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výrobní proces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činnost správních útvarů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odbyt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6312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8AC1B4CC-B93A-4D6D-923C-88D7627490A0}"/>
              </a:ext>
            </a:extLst>
          </p:cNvPr>
          <p:cNvSpPr/>
          <p:nvPr/>
        </p:nvSpPr>
        <p:spPr>
          <a:xfrm>
            <a:off x="403200" y="527392"/>
            <a:ext cx="7372800" cy="3977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Manažerské pojetí nákladů</a:t>
            </a:r>
          </a:p>
          <a:p>
            <a:pPr marL="342900" indent="-3429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pracuje s ekonomickými (skutečnými, relevantními) náklady</a:t>
            </a:r>
          </a:p>
          <a:p>
            <a:pPr marL="342900" indent="-3429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zahrnuje i tzv. oportunitní (alternativní) náklady (náklady obětované (ušlé) příležitosti) - ušlý výnos, který je ztracen, když není výrobní zdroj použit na nejlepší variantu. </a:t>
            </a:r>
          </a:p>
          <a:p>
            <a:pPr marL="342900" indent="-3429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ekonomický zisk = celkový výnos - ekonomické náklady</a:t>
            </a:r>
          </a:p>
          <a:p>
            <a:pPr marL="342900" indent="-3429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nulový ekonomický zisk neznamená, že účetně vykazuje zdanitelný základ v hodnotě 0!</a:t>
            </a:r>
          </a:p>
        </p:txBody>
      </p:sp>
    </p:spTree>
    <p:extLst>
      <p:ext uri="{BB962C8B-B14F-4D97-AF65-F5344CB8AC3E}">
        <p14:creationId xmlns:p14="http://schemas.microsoft.com/office/powerpoint/2010/main" val="6952272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B4D41D6C-3DB2-4829-94EC-CD71612311BD}"/>
              </a:ext>
            </a:extLst>
          </p:cNvPr>
          <p:cNvSpPr/>
          <p:nvPr/>
        </p:nvSpPr>
        <p:spPr>
          <a:xfrm>
            <a:off x="432000" y="627051"/>
            <a:ext cx="7279200" cy="3266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Společnost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Cemitex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v současnosti využívá kapacity svých skladů na 80 %. Na údržbu nevyužitých prostor vynakládá v průměru 10 000 Kč měsíčně. Společnost obdržela nabídku na pronájem těchto nevyužitých prostor za 15 000 Kč měsíčně. To by ale znamenalo zvýšení spotřeby energie o 2 000 Kč měsíčně a zaměstnat ostrahu za 10 000 Kč měsíčně. Náklady na údržbu se nezmění. Rozhodněte, zda bude efektivní volné prostory pronajmout.</a:t>
            </a:r>
          </a:p>
        </p:txBody>
      </p:sp>
    </p:spTree>
    <p:extLst>
      <p:ext uri="{BB962C8B-B14F-4D97-AF65-F5344CB8AC3E}">
        <p14:creationId xmlns:p14="http://schemas.microsoft.com/office/powerpoint/2010/main" val="1022127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28AD0EF5-0124-4246-B8BE-7DAF819511E3}"/>
              </a:ext>
            </a:extLst>
          </p:cNvPr>
          <p:cNvSpPr txBox="1"/>
          <p:nvPr/>
        </p:nvSpPr>
        <p:spPr>
          <a:xfrm>
            <a:off x="669600" y="705600"/>
            <a:ext cx="69840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i="1" dirty="0"/>
              <a:t>Řešení:</a:t>
            </a:r>
          </a:p>
          <a:p>
            <a:r>
              <a:rPr lang="cs-CZ" sz="2200" dirty="0"/>
              <a:t>Bez pronájmu:</a:t>
            </a:r>
          </a:p>
          <a:p>
            <a:r>
              <a:rPr lang="cs-CZ" sz="2200" dirty="0"/>
              <a:t>	náklady: 10 000 Kč</a:t>
            </a:r>
          </a:p>
          <a:p>
            <a:r>
              <a:rPr lang="cs-CZ" sz="2200" dirty="0"/>
              <a:t>	výnos: 0 Kč</a:t>
            </a:r>
          </a:p>
          <a:p>
            <a:r>
              <a:rPr lang="cs-CZ" sz="2200" dirty="0"/>
              <a:t>	VH = -10 000 Kč</a:t>
            </a:r>
          </a:p>
          <a:p>
            <a:r>
              <a:rPr lang="cs-CZ" sz="2200" dirty="0"/>
              <a:t>S pronájmem:</a:t>
            </a:r>
          </a:p>
          <a:p>
            <a:r>
              <a:rPr lang="cs-CZ" sz="2200" dirty="0"/>
              <a:t>	náklady: 10 000 + 2 000 + 10 000 = 22 000 Kč</a:t>
            </a:r>
          </a:p>
          <a:p>
            <a:r>
              <a:rPr lang="cs-CZ" sz="2200" dirty="0"/>
              <a:t>	výnos: 15 000 Kč</a:t>
            </a:r>
          </a:p>
          <a:p>
            <a:r>
              <a:rPr lang="cs-CZ" sz="2200" dirty="0"/>
              <a:t>	VH = -7 000 Kč</a:t>
            </a:r>
          </a:p>
          <a:p>
            <a:endParaRPr lang="cs-CZ" sz="2200" dirty="0"/>
          </a:p>
          <a:p>
            <a:r>
              <a:rPr lang="cs-CZ" sz="2200" dirty="0"/>
              <a:t>Pronájem se vyplatí.</a:t>
            </a:r>
          </a:p>
        </p:txBody>
      </p:sp>
    </p:spTree>
    <p:extLst>
      <p:ext uri="{BB962C8B-B14F-4D97-AF65-F5344CB8AC3E}">
        <p14:creationId xmlns:p14="http://schemas.microsoft.com/office/powerpoint/2010/main" val="1416062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F5BEE27-06EE-4864-9903-0119CB564D57}"/>
              </a:ext>
            </a:extLst>
          </p:cNvPr>
          <p:cNvSpPr/>
          <p:nvPr/>
        </p:nvSpPr>
        <p:spPr>
          <a:xfrm>
            <a:off x="453600" y="527392"/>
            <a:ext cx="7344000" cy="3077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0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Náklady podniku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finanční ohodnocení spotřebovaných výrobních faktorů při tvorbě výrobku (služby) a jeho prodeji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ukazatel kvality vnitropodnikových procesů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dvojí pojetí nákladů: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pohledu finančního účetnictví - pro externí uživatele (finanční úřad, banky, …),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pohledu manažerského účetnictví - pro interního uživatele, (vnitropodnikové účetnictví)</a:t>
            </a:r>
          </a:p>
        </p:txBody>
      </p:sp>
    </p:spTree>
    <p:extLst>
      <p:ext uri="{BB962C8B-B14F-4D97-AF65-F5344CB8AC3E}">
        <p14:creationId xmlns:p14="http://schemas.microsoft.com/office/powerpoint/2010/main" val="3468221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B3788FDD-4D49-4BA2-A683-96931A93A698}"/>
              </a:ext>
            </a:extLst>
          </p:cNvPr>
          <p:cNvSpPr/>
          <p:nvPr/>
        </p:nvSpPr>
        <p:spPr>
          <a:xfrm>
            <a:off x="511200" y="527392"/>
            <a:ext cx="7185600" cy="2556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vs. výdaje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Výdaje = úbytek peněz v pokladně nebo na běžném účtu bez ohledu na jejich použití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 nákup stroje</a:t>
            </a:r>
          </a:p>
          <a:p>
            <a:pPr algn="just">
              <a:lnSpc>
                <a:spcPct val="105000"/>
              </a:lnSpc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Výdaje = platba za stroj</a:t>
            </a:r>
          </a:p>
          <a:p>
            <a:pPr algn="just">
              <a:lnSpc>
                <a:spcPct val="105000"/>
              </a:lnSpc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Náklad = odpis (jen část výdajů za stroj v 			    závislosti na odpisové skupině) </a:t>
            </a:r>
          </a:p>
        </p:txBody>
      </p:sp>
    </p:spTree>
    <p:extLst>
      <p:ext uri="{BB962C8B-B14F-4D97-AF65-F5344CB8AC3E}">
        <p14:creationId xmlns:p14="http://schemas.microsoft.com/office/powerpoint/2010/main" val="2542222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1D963FA-0655-4B7C-AC80-9B5C0B256F23}"/>
              </a:ext>
            </a:extLst>
          </p:cNvPr>
          <p:cNvSpPr/>
          <p:nvPr/>
        </p:nvSpPr>
        <p:spPr>
          <a:xfrm>
            <a:off x="468000" y="527392"/>
            <a:ext cx="7243200" cy="3202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0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Klasifikace nákladů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podle nákladových druhů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účelové třídění nákladů: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podle místa vzniku a odpovědnosti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podle výkonů (kalkulační hledisko)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závislosti na změnách objemu výroby 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pohledu vnitropodnikového řízení nákladů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podle podnikových funkcí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pohledu nákladů v manažerském rozhodování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305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017B8FFC-2E83-4543-89B3-417CFBCD15BD}"/>
              </a:ext>
            </a:extLst>
          </p:cNvPr>
          <p:cNvSpPr/>
          <p:nvPr/>
        </p:nvSpPr>
        <p:spPr>
          <a:xfrm>
            <a:off x="496800" y="527392"/>
            <a:ext cx="7293600" cy="3045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skupiny nákladů: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provozní náklady: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materiálu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energie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a použití externích prací a služeb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osobní náklady (mzdové náklady včetně zdravotního a sociálního pojištění)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odpisy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finanční náklady (úroky, pojistné, daně)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mimořádné náklady (manka, škody,…)</a:t>
            </a:r>
          </a:p>
        </p:txBody>
      </p:sp>
    </p:spTree>
    <p:extLst>
      <p:ext uri="{BB962C8B-B14F-4D97-AF65-F5344CB8AC3E}">
        <p14:creationId xmlns:p14="http://schemas.microsoft.com/office/powerpoint/2010/main" val="2152326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B63CA7D-7CAB-4C33-A460-46E75DF32529}"/>
              </a:ext>
            </a:extLst>
          </p:cNvPr>
          <p:cNvSpPr/>
          <p:nvPr/>
        </p:nvSpPr>
        <p:spPr>
          <a:xfrm>
            <a:off x="482400" y="527392"/>
            <a:ext cx="7228800" cy="2839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 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Škody způsobené sněhovou kalamitou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Krádeže zaměstnanců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Ochranné pracovní prostředky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PHM do služebních vozidel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Náhradní díly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Mimořádné odměny zaměstnanců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Pojištění majetku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612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B63CA7D-7CAB-4C33-A460-46E75DF32529}"/>
              </a:ext>
            </a:extLst>
          </p:cNvPr>
          <p:cNvSpPr/>
          <p:nvPr/>
        </p:nvSpPr>
        <p:spPr>
          <a:xfrm>
            <a:off x="482400" y="742177"/>
            <a:ext cx="7228800" cy="232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Členění nákladů podle místa vzniku a odpovědnosti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třídění podle vnitropodnikových útvarů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jednicové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náklady: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výrobní technologické náklady, které lze spojit jednoznačně s určitým výkonem (výrobkem, službou)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přímo souvisí s jednotkou výkonu (t, kg, kus,…)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proporcionálně závislé na objemu výroby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354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B63CA7D-7CAB-4C33-A460-46E75DF32529}"/>
              </a:ext>
            </a:extLst>
          </p:cNvPr>
          <p:cNvSpPr/>
          <p:nvPr/>
        </p:nvSpPr>
        <p:spPr>
          <a:xfrm>
            <a:off x="462377" y="622037"/>
            <a:ext cx="7228800" cy="2774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režijní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náklady: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nelze je jednoznačně přiřadit k určitému výkonu: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výrobní režie (technologické náklady, náklady na obsluhu, zajištění a řízení)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odbytová režie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správní režie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zásobovací režie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jejich řízení je obtížnější a méně přesné než v případě jednicových nákladů</a:t>
            </a:r>
          </a:p>
        </p:txBody>
      </p:sp>
    </p:spTree>
    <p:extLst>
      <p:ext uri="{BB962C8B-B14F-4D97-AF65-F5344CB8AC3E}">
        <p14:creationId xmlns:p14="http://schemas.microsoft.com/office/powerpoint/2010/main" val="509327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B63CA7D-7CAB-4C33-A460-46E75DF32529}"/>
              </a:ext>
            </a:extLst>
          </p:cNvPr>
          <p:cNvSpPr/>
          <p:nvPr/>
        </p:nvSpPr>
        <p:spPr>
          <a:xfrm>
            <a:off x="495749" y="740974"/>
            <a:ext cx="7228800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 1: jednicové náklady při výrobě nábytku: dřevo, kování, tenkostěnné ocelové profily, plastové kryty, lak 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 2: jednicové náklady při malování kancelářských prostor: spotřeba barev, spotřeba vody</a:t>
            </a:r>
          </a:p>
        </p:txBody>
      </p:sp>
    </p:spTree>
    <p:extLst>
      <p:ext uri="{BB962C8B-B14F-4D97-AF65-F5344CB8AC3E}">
        <p14:creationId xmlns:p14="http://schemas.microsoft.com/office/powerpoint/2010/main" val="3654805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1364</TotalTime>
  <Words>681</Words>
  <Application>Microsoft Macintosh PowerPoint</Application>
  <PresentationFormat>Předvádění na obrazovce (16:9)</PresentationFormat>
  <Paragraphs>99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Calibri</vt:lpstr>
      <vt:lpstr>Courier New</vt:lpstr>
      <vt:lpstr>StarSymbol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377</cp:revision>
  <dcterms:created xsi:type="dcterms:W3CDTF">2016-07-06T15:42:34Z</dcterms:created>
  <dcterms:modified xsi:type="dcterms:W3CDTF">2024-11-01T10:58:14Z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