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9"/>
  </p:notesMasterIdLst>
  <p:sldIdLst>
    <p:sldId id="378" r:id="rId2"/>
    <p:sldId id="380" r:id="rId3"/>
    <p:sldId id="343" r:id="rId4"/>
    <p:sldId id="344" r:id="rId5"/>
    <p:sldId id="345" r:id="rId6"/>
    <p:sldId id="346" r:id="rId7"/>
    <p:sldId id="347" r:id="rId8"/>
    <p:sldId id="349" r:id="rId9"/>
    <p:sldId id="263" r:id="rId10"/>
    <p:sldId id="315" r:id="rId11"/>
    <p:sldId id="359" r:id="rId12"/>
    <p:sldId id="364" r:id="rId13"/>
    <p:sldId id="357" r:id="rId14"/>
    <p:sldId id="360" r:id="rId15"/>
    <p:sldId id="356" r:id="rId16"/>
    <p:sldId id="355" r:id="rId17"/>
    <p:sldId id="354" r:id="rId18"/>
    <p:sldId id="361" r:id="rId19"/>
    <p:sldId id="353" r:id="rId20"/>
    <p:sldId id="369" r:id="rId21"/>
    <p:sldId id="381" r:id="rId22"/>
    <p:sldId id="382" r:id="rId23"/>
    <p:sldId id="371" r:id="rId24"/>
    <p:sldId id="367" r:id="rId25"/>
    <p:sldId id="373" r:id="rId26"/>
    <p:sldId id="376" r:id="rId27"/>
    <p:sldId id="377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2"/>
    <p:restoredTop sz="92945" autoAdjust="0"/>
  </p:normalViewPr>
  <p:slideViewPr>
    <p:cSldViewPr snapToGrid="0">
      <p:cViewPr varScale="1">
        <p:scale>
          <a:sx n="99" d="100"/>
          <a:sy n="99" d="100"/>
        </p:scale>
        <p:origin x="176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09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Úvod do problematiky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1412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69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nákup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jedna ze základních podnikových funkcí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realizují jej všechny typy podniků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zabezpečuje bezporuchový chod výrobních i nevýrobních procesů v podniku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organizačně zabezpečen nákupním oddělením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alternativní označení: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zásobování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opatřování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materiálové hospodářství</a:t>
            </a:r>
            <a:endParaRPr lang="cs-CZ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E2CA174-07E4-4F23-B9A5-D8801EED29CF}"/>
              </a:ext>
            </a:extLst>
          </p:cNvPr>
          <p:cNvSpPr/>
          <p:nvPr/>
        </p:nvSpPr>
        <p:spPr>
          <a:xfrm>
            <a:off x="489600" y="473163"/>
            <a:ext cx="72792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Fáze nákupního procesu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iniciace nákupu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specifikace požadavků (nezbytnost, charakter, rozsah)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analýza trhu možných dodavatelů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výběr vhodného dodavatele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formulace objednávky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realizace logistických aktivit spojených se vstupem dodávky do podniku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úhrada dodávky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hodnocení výkonu dodavatele</a:t>
            </a:r>
          </a:p>
        </p:txBody>
      </p:sp>
    </p:spTree>
    <p:extLst>
      <p:ext uri="{BB962C8B-B14F-4D97-AF65-F5344CB8AC3E}">
        <p14:creationId xmlns:p14="http://schemas.microsoft.com/office/powerpoint/2010/main" val="100984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50784"/>
            <a:ext cx="7192800" cy="253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Zásoby</a:t>
            </a: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</a:endParaRP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oběžný majetek podniku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výsledek nákupní nebo podnikatelské činnosti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vždy na sebe vážou finanční prostředky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Mít či nemít? Lze podnikat bez zásob?</a:t>
            </a:r>
          </a:p>
        </p:txBody>
      </p:sp>
    </p:spTree>
    <p:extLst>
      <p:ext uri="{BB962C8B-B14F-4D97-AF65-F5344CB8AC3E}">
        <p14:creationId xmlns:p14="http://schemas.microsoft.com/office/powerpoint/2010/main" val="6866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27392"/>
            <a:ext cx="71928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Druhy zásob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I. Druhové členění zásob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výrobní zásoby: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suroviny, základní materiál, provozní látky, náhradní díly, obaly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hmotný majetek, jehož doba spotřeby je kratší než 1 rok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zásoby nedokončené výroby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zásoby hotových výrobků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zboží</a:t>
            </a:r>
          </a:p>
        </p:txBody>
      </p:sp>
    </p:spTree>
    <p:extLst>
      <p:ext uri="{BB962C8B-B14F-4D97-AF65-F5344CB8AC3E}">
        <p14:creationId xmlns:p14="http://schemas.microsoft.com/office/powerpoint/2010/main" val="4208833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II. Členění zásob dle funkčních složek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běžná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 zajištění předpokládané spotřeby v období mezi dvěma dodávkami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pojistná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 pokrytí případných odchylek v dodávkách nebo ve spotřebě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technologická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je-li potřeba materiál před výdejem do spotřeby upravit, její výše vyplývá z výrobní technologie</a:t>
            </a:r>
          </a:p>
        </p:txBody>
      </p:sp>
    </p:spTree>
    <p:extLst>
      <p:ext uri="{BB962C8B-B14F-4D97-AF65-F5344CB8AC3E}">
        <p14:creationId xmlns:p14="http://schemas.microsoft.com/office/powerpoint/2010/main" val="2146039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sezónní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příležitostná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) zásoba – vyrovnává předpokládané výkyvy v dodávkách nebo ve spotřebě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spekulativní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k dosažení mimořádného zisku vhodným nákupem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havarijní zásoba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zajišťuje přežití podniku při nepředvídaných událostech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55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B66DD2D-1E50-44C5-8742-D44219E6B95B}"/>
              </a:ext>
            </a:extLst>
          </p:cNvPr>
          <p:cNvSpPr txBox="1"/>
          <p:nvPr/>
        </p:nvSpPr>
        <p:spPr>
          <a:xfrm>
            <a:off x="2821813" y="337003"/>
            <a:ext cx="303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Vývoj stavu zásob v čase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597600" y="1123950"/>
            <a:ext cx="6725855" cy="3743250"/>
            <a:chOff x="597600" y="1123950"/>
            <a:chExt cx="6725855" cy="3743250"/>
          </a:xfrm>
        </p:grpSpPr>
        <p:pic>
          <p:nvPicPr>
            <p:cNvPr id="7" name="obrázek 10">
              <a:extLst>
                <a:ext uri="{FF2B5EF4-FFF2-40B4-BE49-F238E27FC236}">
                  <a16:creationId xmlns:a16="http://schemas.microsoft.com/office/drawing/2014/main" id="{1625AD1E-0BEA-43B1-AAB6-493A8D84A9D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45"/>
            <a:stretch/>
          </p:blipFill>
          <p:spPr bwMode="auto">
            <a:xfrm>
              <a:off x="597600" y="1123950"/>
              <a:ext cx="6725855" cy="37432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" name="TextovéPole 2"/>
            <p:cNvSpPr txBox="1"/>
            <p:nvPr/>
          </p:nvSpPr>
          <p:spPr>
            <a:xfrm>
              <a:off x="597600" y="4559423"/>
              <a:ext cx="2967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0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631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8F9CDC0-9851-4034-98B1-1FC12D58877C}"/>
              </a:ext>
            </a:extLst>
          </p:cNvPr>
          <p:cNvSpPr/>
          <p:nvPr/>
        </p:nvSpPr>
        <p:spPr>
          <a:xfrm>
            <a:off x="2896579" y="454229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/>
              <a:t>Čerpání pojistné zásoby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774378" y="814569"/>
            <a:ext cx="6292800" cy="4088716"/>
            <a:chOff x="774378" y="814569"/>
            <a:chExt cx="6292800" cy="4088716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0A7A46E3-F4B6-4D33-8774-F18656C38931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78" y="814569"/>
              <a:ext cx="6292800" cy="40887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TextovéPole 2"/>
            <p:cNvSpPr txBox="1"/>
            <p:nvPr/>
          </p:nvSpPr>
          <p:spPr>
            <a:xfrm>
              <a:off x="1548472" y="3804438"/>
              <a:ext cx="2669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0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1061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D4F195-8C24-4AA7-8F23-2EE545C01A55}"/>
              </a:ext>
            </a:extLst>
          </p:cNvPr>
          <p:cNvSpPr/>
          <p:nvPr/>
        </p:nvSpPr>
        <p:spPr>
          <a:xfrm>
            <a:off x="468000" y="475504"/>
            <a:ext cx="727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III. Členění zásob podle kapacitních propočtů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minimální zásoba </a:t>
            </a:r>
            <a:r>
              <a:rPr lang="cs-CZ" sz="2200" dirty="0"/>
              <a:t>– stav zásoby v okamžiku před novou dodávkou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maximální zásoba </a:t>
            </a:r>
            <a:r>
              <a:rPr lang="cs-CZ" sz="2200" dirty="0"/>
              <a:t>– nejvyšší stav zásob, kterého je dosaženo v okamžiku nové dodávky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okamžitá zásoba</a:t>
            </a:r>
            <a:r>
              <a:rPr lang="cs-CZ" sz="2200" dirty="0"/>
              <a:t>: </a:t>
            </a:r>
          </a:p>
          <a:p>
            <a:pPr marL="741600" lvl="1" indent="-284400">
              <a:buFont typeface="Courier New" panose="02070309020205020404" pitchFamily="49" charset="0"/>
              <a:buChar char="o"/>
            </a:pPr>
            <a:r>
              <a:rPr lang="cs-CZ" dirty="0"/>
              <a:t>faktická fyzická zásoba – skutečný stav zásob ve skladu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dispoziční zásoba – faktická zásoba zmenšená o již uplatněné požadavky na výdej (zboží připravené k expedici)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bilanční zásoba – dispoziční zásoba zvětšená o velikost objednaných, ale doposud neobdržených dodávek zásob (materiál na cestě)</a:t>
            </a:r>
          </a:p>
        </p:txBody>
      </p:sp>
    </p:spTree>
    <p:extLst>
      <p:ext uri="{BB962C8B-B14F-4D97-AF65-F5344CB8AC3E}">
        <p14:creationId xmlns:p14="http://schemas.microsoft.com/office/powerpoint/2010/main" val="10252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2D4F195-8C24-4AA7-8F23-2EE545C01A55}"/>
                  </a:ext>
                </a:extLst>
              </p:cNvPr>
              <p:cNvSpPr/>
              <p:nvPr/>
            </p:nvSpPr>
            <p:spPr>
              <a:xfrm>
                <a:off x="601420" y="569300"/>
                <a:ext cx="727920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b="1" dirty="0"/>
                  <a:t>průměrná zásoba </a:t>
                </a:r>
                <a:r>
                  <a:rPr lang="cs-CZ" sz="2200" dirty="0"/>
                  <a:t>– ideálně aritmetický průměr denních stavů fyzické zásoby za určité obdob: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b="1" dirty="0"/>
                  <a:t>průměrnou běžnou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cs-CZ" dirty="0"/>
                  <a:t>, kterou v případě rovnoměrné spotřeby vypočítáme ze vztahu: </a:t>
                </a:r>
              </a:p>
              <a:p>
                <a:r>
                  <a:rPr lang="cs-CZ" sz="2200" dirty="0"/>
                  <a:t>	 </a:t>
                </a:r>
              </a:p>
              <a:p>
                <a:endParaRPr lang="cs-CZ" sz="2200" dirty="0"/>
              </a:p>
              <a:p>
                <a:r>
                  <a:rPr lang="cs-CZ" sz="2200" dirty="0"/>
                  <a:t>	</a:t>
                </a:r>
                <a:r>
                  <a:rPr lang="cs-CZ" dirty="0"/>
                  <a:t>kde </a:t>
                </a:r>
                <a:r>
                  <a:rPr lang="cs-CZ" i="1" dirty="0"/>
                  <a:t>D</a:t>
                </a:r>
                <a:r>
                  <a:rPr lang="cs-CZ" dirty="0"/>
                  <a:t> je velikost dodávky v naturálních jednotkách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b="1" dirty="0"/>
                  <a:t>celkovou průměrnou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dirty="0"/>
                  <a:t>, která je dána jako součet průměrné běžné zásoby a relativně stálých složek zásob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endParaRPr lang="cs-CZ" dirty="0"/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dirty="0"/>
                  <a:t>D = celková spotřeba/počet dodávkových cyklů</a:t>
                </a: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2D4F195-8C24-4AA7-8F23-2EE545C01A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20" y="569300"/>
                <a:ext cx="7279200" cy="3447098"/>
              </a:xfrm>
              <a:prstGeom prst="rect">
                <a:avLst/>
              </a:prstGeom>
              <a:blipFill>
                <a:blip r:embed="rId3"/>
                <a:stretch>
                  <a:fillRect l="-1045" t="-1099" r="-697" b="-18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8F8AE04F-67E7-4EE0-BACA-23B519A82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00" y="294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6AF2FB9-D96C-4709-8B09-53AE5244E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653834"/>
              </p:ext>
            </p:extLst>
          </p:nvPr>
        </p:nvGraphicFramePr>
        <p:xfrm>
          <a:off x="3556800" y="1893601"/>
          <a:ext cx="996428" cy="553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583947" imgH="444307" progId="Equation.3">
                  <p:embed/>
                </p:oleObj>
              </mc:Choice>
              <mc:Fallback>
                <p:oleObj r:id="rId4" imgW="58394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800" y="1893601"/>
                        <a:ext cx="996428" cy="553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80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BA3A90-FFD0-40B8-80DF-9F3B6FCA1E8F}"/>
              </a:ext>
            </a:extLst>
          </p:cNvPr>
          <p:cNvSpPr/>
          <p:nvPr/>
        </p:nvSpPr>
        <p:spPr>
          <a:xfrm>
            <a:off x="525600" y="527392"/>
            <a:ext cx="716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Životní cyklus podniku a jeho fáze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souvisí s vývojem okolí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jimi obvykle během své existence prochází: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 (a případná sanace)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21141D0-E7F3-994C-83E3-FD9FD7610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972" y="2000522"/>
            <a:ext cx="4553125" cy="275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59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/>
              <p:nvPr/>
            </p:nvSpPr>
            <p:spPr>
              <a:xfrm>
                <a:off x="662400" y="559982"/>
                <a:ext cx="7063200" cy="37521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15000"/>
                  </a:lnSpc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Tvorba plánu nákupu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bilanční princip </a:t>
                </a:r>
                <a:r>
                  <a:rPr lang="cs-CZ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Zdroje = Potřeba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zdroje: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počáteční zásoba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𝑝𝑜</m:t>
                        </m:r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dodávky </a:t>
                </a:r>
                <a:r>
                  <a:rPr lang="cs-CZ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příslušné materiálové položky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potřeba: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celková spotřeba materiálu </a:t>
                </a:r>
                <a14:m>
                  <m:oMath xmlns:m="http://schemas.openxmlformats.org/officeDocument/2006/math">
                    <m:r>
                      <a:rPr lang="cs-CZ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cs-CZ" i="1" baseline="-250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</m:t>
                    </m:r>
                    <m:r>
                      <a:rPr lang="cs-CZ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daném plánovacím období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požadovaná výše zásob na konci sledovaného období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𝑘𝑜𝑛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cs-CZ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just">
                  <a:lnSpc>
                    <a:spcPct val="115000"/>
                  </a:lnSpc>
                </a:pPr>
                <a:r>
                  <a:rPr lang="cs-CZ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𝑘𝑜𝑛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0" y="559982"/>
                <a:ext cx="7063200" cy="3752117"/>
              </a:xfrm>
              <a:prstGeom prst="rect">
                <a:avLst/>
              </a:prstGeom>
              <a:blipFill>
                <a:blip r:embed="rId3"/>
                <a:stretch>
                  <a:fillRect l="-1554" t="-976" b="-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65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04DAE6A-143C-44AB-9C77-F34B3F89F159}"/>
              </a:ext>
            </a:extLst>
          </p:cNvPr>
          <p:cNvSpPr/>
          <p:nvPr/>
        </p:nvSpPr>
        <p:spPr>
          <a:xfrm>
            <a:off x="1040400" y="1142608"/>
            <a:ext cx="7063200" cy="2613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5000"/>
              </a:lnSpc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Hotel plánuje nákupní činnost na další měsíc listopad. Za den se průměrně v hotelu spotřebuje 600 l džusu. Džusy jsou uchovávány v lahvích po 0,5 l. Na konci měsíce listopad plánuje hotel mít zásobu 2 500 ks lahví. Na začátku listopadu tato zásoba bude 2 600 ks lahví. Kolik lahví džusu musí hotel na listopad objednat?</a:t>
            </a:r>
          </a:p>
          <a:p>
            <a:pPr lvl="1" algn="just">
              <a:lnSpc>
                <a:spcPct val="115000"/>
              </a:lnSpc>
            </a:pPr>
            <a:r>
              <a:rPr lang="cs-CZ" dirty="0"/>
              <a:t>		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7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04DAE6A-143C-44AB-9C77-F34B3F89F159}"/>
              </a:ext>
            </a:extLst>
          </p:cNvPr>
          <p:cNvSpPr/>
          <p:nvPr/>
        </p:nvSpPr>
        <p:spPr>
          <a:xfrm>
            <a:off x="466222" y="1199253"/>
            <a:ext cx="7963710" cy="215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5000"/>
              </a:lnSpc>
            </a:pPr>
            <a:r>
              <a:rPr lang="cs-CZ" dirty="0"/>
              <a:t>		</a:t>
            </a:r>
          </a:p>
          <a:p>
            <a:pPr lvl="1" algn="just">
              <a:lnSpc>
                <a:spcPct val="115000"/>
              </a:lnSpc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Zdroje = Potřeby</a:t>
            </a:r>
          </a:p>
          <a:p>
            <a:pPr lvl="1" algn="just">
              <a:lnSpc>
                <a:spcPct val="115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Poč. zásoba + nákup (dodávka) = spotřeba + konečná zásoba</a:t>
            </a:r>
          </a:p>
          <a:p>
            <a:pPr lvl="1" algn="just">
              <a:lnSpc>
                <a:spcPct val="115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2600 + </a:t>
            </a:r>
            <a:r>
              <a:rPr lang="cs-CZ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=  36 000   + 2500</a:t>
            </a:r>
          </a:p>
          <a:p>
            <a:pPr lvl="1" algn="just">
              <a:lnSpc>
                <a:spcPct val="115000"/>
              </a:lnSpc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Nákup = 35 900 ks</a:t>
            </a:r>
          </a:p>
        </p:txBody>
      </p:sp>
    </p:spTree>
    <p:extLst>
      <p:ext uri="{BB962C8B-B14F-4D97-AF65-F5344CB8AC3E}">
        <p14:creationId xmlns:p14="http://schemas.microsoft.com/office/powerpoint/2010/main" val="21019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15DD5662-1EC8-4F0A-8276-834D4771B2EB}"/>
              </a:ext>
            </a:extLst>
          </p:cNvPr>
          <p:cNvSpPr/>
          <p:nvPr/>
        </p:nvSpPr>
        <p:spPr>
          <a:xfrm>
            <a:off x="691200" y="635900"/>
            <a:ext cx="7034400" cy="207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Normy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stanovují, na jak dlouho, v jakém množství a v jaké hodnotě má mít podnik v průměru zásoby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slouží jako podklad k vyhodnocení toho, zda je skutečná průměrná zásoba na přijatelné úrovni</a:t>
            </a:r>
          </a:p>
        </p:txBody>
      </p:sp>
    </p:spTree>
    <p:extLst>
      <p:ext uri="{BB962C8B-B14F-4D97-AF65-F5344CB8AC3E}">
        <p14:creationId xmlns:p14="http://schemas.microsoft.com/office/powerpoint/2010/main" val="241260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15DD5662-1EC8-4F0A-8276-834D4771B2EB}"/>
                  </a:ext>
                </a:extLst>
              </p:cNvPr>
              <p:cNvSpPr/>
              <p:nvPr/>
            </p:nvSpPr>
            <p:spPr>
              <a:xfrm>
                <a:off x="589132" y="700700"/>
                <a:ext cx="7150868" cy="3181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Časová norma zásob </a:t>
                </a:r>
                <a:r>
                  <a:rPr lang="cs-CZ" sz="2200" b="1" i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CNZ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udávána dobu ve dnech, kterou je v průměru držená zásoba schopna z hlediska spotřeby pokrýt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d</a:t>
                </a:r>
                <a:r>
                  <a:rPr lang="cs-CZ" i="1" baseline="-25000" dirty="0"/>
                  <a:t>	</a:t>
                </a:r>
                <a:r>
                  <a:rPr lang="cs-CZ" dirty="0"/>
                  <a:t>… délka dodávkového cyklu [dny]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t</a:t>
                </a:r>
                <a:r>
                  <a:rPr lang="cs-CZ" i="1" baseline="-25000" dirty="0"/>
                  <a:t>	</a:t>
                </a:r>
                <a:r>
                  <a:rPr lang="cs-CZ" dirty="0"/>
                  <a:t>… doba, po kterou je držena technologická zásoba [dny]</a:t>
                </a:r>
              </a:p>
              <a:p>
                <a:r>
                  <a:rPr lang="cs-CZ" i="1" dirty="0" err="1"/>
                  <a:t>t</a:t>
                </a:r>
                <a:r>
                  <a:rPr lang="cs-CZ" i="1" baseline="-25000" dirty="0" err="1"/>
                  <a:t>p</a:t>
                </a:r>
                <a:r>
                  <a:rPr lang="cs-CZ" dirty="0"/>
                  <a:t>	… doba, kterou pokryje pojistná zásoba [dny]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15DD5662-1EC8-4F0A-8276-834D4771B2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2" y="700700"/>
                <a:ext cx="7150868" cy="3181384"/>
              </a:xfrm>
              <a:prstGeom prst="rect">
                <a:avLst/>
              </a:prstGeom>
              <a:blipFill>
                <a:blip r:embed="rId3"/>
                <a:stretch>
                  <a:fillRect l="-1108" t="-766" r="-1108" b="-21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150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1FFBC17-0757-4542-82DF-6D574E8C1F53}"/>
                  </a:ext>
                </a:extLst>
              </p:cNvPr>
              <p:cNvSpPr/>
              <p:nvPr/>
            </p:nvSpPr>
            <p:spPr>
              <a:xfrm>
                <a:off x="540000" y="527392"/>
                <a:ext cx="7196620" cy="4271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Norma zásob </a:t>
                </a:r>
                <a:r>
                  <a:rPr lang="cs-CZ" sz="2200" b="1" i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NZ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 naturálních jednotách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dirty="0"/>
                  <a:t> 	… denní spotřeba [ks, l, kg, …]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cs typeface="Times New Roman" panose="02020603050405020304" pitchFamily="18" charset="0"/>
                  </a:rPr>
                  <a:t>Normativ zásob </a:t>
                </a:r>
                <a:r>
                  <a:rPr lang="cs-CZ" sz="2200" b="1" i="1" cap="small" dirty="0" err="1">
                    <a:solidFill>
                      <a:srgbClr val="981E3A"/>
                    </a:solidFill>
                    <a:latin typeface="+mj-lt"/>
                    <a:cs typeface="Times New Roman" panose="02020603050405020304" pitchFamily="18" charset="0"/>
                  </a:rPr>
                  <a:t>NoZ</a:t>
                </a:r>
                <a:endParaRPr lang="cs-CZ" sz="2200" b="1" i="1" cap="small" dirty="0">
                  <a:solidFill>
                    <a:srgbClr val="981E3A"/>
                  </a:solidFill>
                  <a:latin typeface="+mj-lt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ve finančních jednotkách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𝑁𝑜𝑍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kde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cs-CZ" i="1" dirty="0"/>
                  <a:t>	</a:t>
                </a:r>
                <a:r>
                  <a:rPr lang="cs-CZ" dirty="0"/>
                  <a:t>… cena za jednotku zásob 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1FFBC17-0757-4542-82DF-6D574E8C1F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527392"/>
                <a:ext cx="7196620" cy="4271106"/>
              </a:xfrm>
              <a:prstGeom prst="rect">
                <a:avLst/>
              </a:prstGeom>
              <a:blipFill>
                <a:blip r:embed="rId3"/>
                <a:stretch>
                  <a:fillRect l="-1102" t="-571" r="-3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943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2E2F664-3D01-448A-8FA1-5521234FDDA9}"/>
                  </a:ext>
                </a:extLst>
              </p:cNvPr>
              <p:cNvSpPr/>
              <p:nvPr/>
            </p:nvSpPr>
            <p:spPr>
              <a:xfrm>
                <a:off x="446400" y="527392"/>
                <a:ext cx="7290220" cy="41998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15000"/>
                  </a:lnSpc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Měření výkonu v oblasti řízení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posouzení správnosti řízení zásob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b="1" cap="small" dirty="0">
                  <a:solidFill>
                    <a:srgbClr val="981E3A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obrátek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vyjadřuje, kolikrát se zásoba materiálu obrátí za sledované období ve spotřebě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dirty="0"/>
                  <a:t>kde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cs-CZ" dirty="0"/>
                  <a:t>	… spotřeba za sledované období [Kč]</a:t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dirty="0"/>
                  <a:t>	… celková průměrná zásoba [Kč]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2E2F664-3D01-448A-8FA1-5521234FDD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290220" cy="4199868"/>
              </a:xfrm>
              <a:prstGeom prst="rect">
                <a:avLst/>
              </a:prstGeom>
              <a:blipFill>
                <a:blip r:embed="rId3"/>
                <a:stretch>
                  <a:fillRect l="-1505" t="-1017" r="-1087" b="-15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443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7564BFE-93DD-4307-973F-13AA0A43E7C0}"/>
                  </a:ext>
                </a:extLst>
              </p:cNvPr>
              <p:cNvSpPr/>
              <p:nvPr/>
            </p:nvSpPr>
            <p:spPr>
              <a:xfrm>
                <a:off x="446400" y="527392"/>
                <a:ext cx="7336800" cy="29631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cap="small" dirty="0">
                    <a:solidFill>
                      <a:srgbClr val="981E3A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Doba obratu zásob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 čas potřebný k tomu, aby se zásoba materiálu přeměnila v následující formu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dirty="0"/>
                  <a:t>kde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cs-CZ" dirty="0"/>
                  <a:t>	… délka sledovaného období [dny]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7564BFE-93DD-4307-973F-13AA0A43E7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336800" cy="2963119"/>
              </a:xfrm>
              <a:prstGeom prst="rect">
                <a:avLst/>
              </a:prstGeom>
              <a:blipFill>
                <a:blip r:embed="rId3"/>
                <a:stretch>
                  <a:fillRect l="-1080" t="-823" r="-9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222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CB71CAD-EF4E-4512-AF2D-100223005A46}"/>
              </a:ext>
            </a:extLst>
          </p:cNvPr>
          <p:cNvSpPr/>
          <p:nvPr/>
        </p:nvSpPr>
        <p:spPr>
          <a:xfrm>
            <a:off x="608620" y="628601"/>
            <a:ext cx="7181780" cy="4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1E0A1FD-4ED3-6A4E-AA70-3D70775652C8}"/>
              </a:ext>
            </a:extLst>
          </p:cNvPr>
          <p:cNvSpPr/>
          <p:nvPr/>
        </p:nvSpPr>
        <p:spPr>
          <a:xfrm>
            <a:off x="608620" y="1412446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Ve fázi vzniku většina společností přistupuje k nenápadné, neagresivní strategii, jejímž hlavním cílem je přežít a dostat se do další fáze, kterou je fáze růstu. </a:t>
            </a:r>
          </a:p>
          <a:p>
            <a:pPr algn="just"/>
            <a:endParaRPr lang="cs-CZ" dirty="0">
              <a:solidFill>
                <a:srgbClr val="043464"/>
              </a:solidFill>
              <a:latin typeface="Robot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V této fázi jsou obvykle marketingové nástroje využívané opatrně, vzhledem k tomu, že na ně firmám nezůstávají peníze.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solidFill>
                <a:srgbClr val="043464"/>
              </a:solidFill>
              <a:latin typeface="Robot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Možnost využít agresivní, růstovou strategii a vybojovat si tržní podíl.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58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6357D8-097C-41A5-9506-49098A78EA40}"/>
              </a:ext>
            </a:extLst>
          </p:cNvPr>
          <p:cNvSpPr/>
          <p:nvPr/>
        </p:nvSpPr>
        <p:spPr>
          <a:xfrm>
            <a:off x="448713" y="547483"/>
            <a:ext cx="7336800" cy="4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829B55F-44C9-1A47-A4CC-20D245084995}"/>
              </a:ext>
            </a:extLst>
          </p:cNvPr>
          <p:cNvSpPr/>
          <p:nvPr/>
        </p:nvSpPr>
        <p:spPr>
          <a:xfrm>
            <a:off x="656896" y="1463627"/>
            <a:ext cx="74465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Fáze růstu je spojena s vysokými marketingovými náklady zaměřenými na podporu prodeje a často agresivní cenovou politikou. </a:t>
            </a:r>
          </a:p>
          <a:p>
            <a:endParaRPr lang="cs-CZ" dirty="0">
              <a:solidFill>
                <a:srgbClr val="043464"/>
              </a:solidFill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V této fázi by měla firma dělat aktivní kroky k udržení přiměřeného růstu a ustanovit organizační strukturu. </a:t>
            </a:r>
          </a:p>
          <a:p>
            <a:endParaRPr lang="cs-CZ" dirty="0">
              <a:solidFill>
                <a:srgbClr val="043464"/>
              </a:solidFill>
              <a:latin typeface="Robo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43464"/>
                </a:solidFill>
                <a:latin typeface="Roboto"/>
              </a:rPr>
              <a:t>Pro tuto fázi je zcela zásadní přehledné a stabilní cash-</a:t>
            </a:r>
            <a:r>
              <a:rPr lang="cs-CZ" dirty="0" err="1">
                <a:solidFill>
                  <a:srgbClr val="043464"/>
                </a:solidFill>
                <a:latin typeface="Roboto"/>
              </a:rPr>
              <a:t>flow</a:t>
            </a:r>
            <a:r>
              <a:rPr lang="cs-CZ" dirty="0">
                <a:solidFill>
                  <a:srgbClr val="043464"/>
                </a:solidFill>
                <a:latin typeface="Roboto"/>
              </a:rPr>
              <a:t> a investice do rozvoje podnikání.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51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C805E03-C323-4AEF-AF47-C8368C4BFB8B}"/>
              </a:ext>
            </a:extLst>
          </p:cNvPr>
          <p:cNvSpPr/>
          <p:nvPr/>
        </p:nvSpPr>
        <p:spPr>
          <a:xfrm>
            <a:off x="371254" y="893906"/>
            <a:ext cx="7805793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 – fáze zralosti</a:t>
            </a:r>
          </a:p>
          <a:p>
            <a:pPr algn="just">
              <a:lnSpc>
                <a:spcPct val="115000"/>
              </a:lnSpc>
            </a:pPr>
            <a:endParaRPr lang="cs-CZ" sz="2200" b="1" cap="small" dirty="0">
              <a:solidFill>
                <a:srgbClr val="981E3A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má vzhledem k trhu optimální velikost, dostatek zákazníků a tvoří zisk.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Firma by také měla přistoupit k automatizaci a zefektivnění svých procesů, věnovat přiměřené finanční prostředky marketingu a objevovat nové příležitosti.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0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98D18B3-FD3A-472F-820C-834D046A8BE7}"/>
              </a:ext>
            </a:extLst>
          </p:cNvPr>
          <p:cNvSpPr/>
          <p:nvPr/>
        </p:nvSpPr>
        <p:spPr>
          <a:xfrm>
            <a:off x="532800" y="527392"/>
            <a:ext cx="72000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</a:t>
            </a:r>
          </a:p>
          <a:p>
            <a:pPr algn="just">
              <a:lnSpc>
                <a:spcPct val="115000"/>
              </a:lnSpc>
            </a:pPr>
            <a:endParaRPr lang="cs-CZ" sz="2200" b="1" cap="small" dirty="0">
              <a:solidFill>
                <a:srgbClr val="981E3A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Předmět podnikání je stále složitější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tato fáze trvá příliš dlouho, je nezbytné přijmout soubor opatření, jejichž cílem je ozdravení a obnova finanční výkonosti a prosperity firmy.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třeba najít mezeru na trhu, využít své znalosti a know-how a opět si vybudovat své místo na trhu.</a:t>
            </a:r>
          </a:p>
        </p:txBody>
      </p:sp>
    </p:spTree>
    <p:extLst>
      <p:ext uri="{BB962C8B-B14F-4D97-AF65-F5344CB8AC3E}">
        <p14:creationId xmlns:p14="http://schemas.microsoft.com/office/powerpoint/2010/main" val="75364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DE6F150-A9FC-4106-80D6-2E437433CE6B}"/>
              </a:ext>
            </a:extLst>
          </p:cNvPr>
          <p:cNvSpPr/>
          <p:nvPr/>
        </p:nvSpPr>
        <p:spPr>
          <a:xfrm>
            <a:off x="597600" y="527392"/>
            <a:ext cx="7128000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nebyla opatření účinná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korporace - vymazání z obchodního rejstříku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formy zániku: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dobrovolné rozhodnutí o ukončení činnosti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zrušení obchodní korporace bez likvidace: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fúze, rozdělení podniku, změna právní formy, převod jmění na společníka či přeshraniční přemístění sídla</a:t>
            </a:r>
          </a:p>
        </p:txBody>
      </p:sp>
    </p:spTree>
    <p:extLst>
      <p:ext uri="{BB962C8B-B14F-4D97-AF65-F5344CB8AC3E}">
        <p14:creationId xmlns:p14="http://schemas.microsoft.com/office/powerpoint/2010/main" val="149887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 descr="https://o.quizlet.com/i/G5-dkVos_3y6ped9P7gKAw.jpg">
            <a:extLst>
              <a:ext uri="{FF2B5EF4-FFF2-40B4-BE49-F238E27FC236}">
                <a16:creationId xmlns:a16="http://schemas.microsoft.com/office/drawing/2014/main" id="{1C1B1108-C772-4D4C-946F-D60D532E13B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" t="22822" r="5560" b="4701"/>
          <a:stretch/>
        </p:blipFill>
        <p:spPr bwMode="auto">
          <a:xfrm>
            <a:off x="943200" y="1224000"/>
            <a:ext cx="6060707" cy="33634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44D285E-5B30-4512-B841-3653B09752CD}"/>
              </a:ext>
            </a:extLst>
          </p:cNvPr>
          <p:cNvSpPr/>
          <p:nvPr/>
        </p:nvSpPr>
        <p:spPr>
          <a:xfrm>
            <a:off x="2523600" y="556046"/>
            <a:ext cx="4572000" cy="4485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Životní cyklus podniku</a:t>
            </a:r>
          </a:p>
        </p:txBody>
      </p:sp>
    </p:spTree>
    <p:extLst>
      <p:ext uri="{BB962C8B-B14F-4D97-AF65-F5344CB8AC3E}">
        <p14:creationId xmlns:p14="http://schemas.microsoft.com/office/powerpoint/2010/main" val="422743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Nákup a řízení zásob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Nákup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Druhy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Plán nákupu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Normy zásob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Měření výkonu v oblasti zásob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1061</Words>
  <Application>Microsoft Macintosh PowerPoint</Application>
  <PresentationFormat>Předvádění na obrazovce (16:9)</PresentationFormat>
  <Paragraphs>173</Paragraphs>
  <Slides>27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8" baseType="lpstr">
      <vt:lpstr>Arial</vt:lpstr>
      <vt:lpstr>Calibri</vt:lpstr>
      <vt:lpstr>Cambria Math</vt:lpstr>
      <vt:lpstr>Courier New</vt:lpstr>
      <vt:lpstr>Roboto</vt:lpstr>
      <vt:lpstr>StarSymbol</vt:lpstr>
      <vt:lpstr>Symbol</vt:lpstr>
      <vt:lpstr>Times New Roman</vt:lpstr>
      <vt:lpstr>Wingdings</vt:lpstr>
      <vt:lpstr>Office Theme</vt:lpstr>
      <vt:lpstr>Equation.3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413</cp:revision>
  <dcterms:created xsi:type="dcterms:W3CDTF">2016-07-06T15:42:34Z</dcterms:created>
  <dcterms:modified xsi:type="dcterms:W3CDTF">2024-10-07T08:47:37Z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