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8" r:id="rId2"/>
    <p:sldId id="340" r:id="rId3"/>
    <p:sldId id="341" r:id="rId4"/>
    <p:sldId id="315" r:id="rId5"/>
    <p:sldId id="337" r:id="rId6"/>
    <p:sldId id="338" r:id="rId7"/>
    <p:sldId id="342" r:id="rId8"/>
    <p:sldId id="343" r:id="rId9"/>
    <p:sldId id="335" r:id="rId10"/>
    <p:sldId id="344" r:id="rId11"/>
    <p:sldId id="328" r:id="rId12"/>
    <p:sldId id="345" r:id="rId13"/>
    <p:sldId id="346" r:id="rId14"/>
    <p:sldId id="334" r:id="rId15"/>
    <p:sldId id="339" r:id="rId16"/>
    <p:sldId id="333" r:id="rId17"/>
    <p:sldId id="332" r:id="rId18"/>
    <p:sldId id="331" r:id="rId19"/>
    <p:sldId id="330" r:id="rId20"/>
    <p:sldId id="347" r:id="rId2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87"/>
    <p:restoredTop sz="92912" autoAdjust="0"/>
  </p:normalViewPr>
  <p:slideViewPr>
    <p:cSldViewPr snapToGrid="0">
      <p:cViewPr varScale="1">
        <p:scale>
          <a:sx n="139" d="100"/>
          <a:sy n="139" d="100"/>
        </p:scale>
        <p:origin x="87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17.11.2024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Microsoft_Wordu.docx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Nauka o podniku</a:t>
            </a:r>
          </a:p>
          <a:p>
            <a:pPr lvl="0"/>
            <a:r>
              <a:rPr lang="cs-CZ" sz="3000" b="1" cap="all" dirty="0">
                <a:solidFill>
                  <a:schemeClr val="bg1"/>
                </a:solidFill>
              </a:rPr>
              <a:t>-</a:t>
            </a:r>
          </a:p>
          <a:p>
            <a:pPr lvl="0"/>
            <a:r>
              <a:rPr lang="cs-CZ" sz="2600" b="1" cap="all" dirty="0">
                <a:solidFill>
                  <a:schemeClr val="bg1"/>
                </a:solidFill>
              </a:rPr>
              <a:t>Výsledek hospodaření a bod zvratu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výsledkem hospodaření a s bodem zvratu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833445"/>
            <a:ext cx="2016224" cy="1042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Tomáš Pražák</a:t>
            </a:r>
          </a:p>
          <a:p>
            <a:pPr algn="r"/>
            <a:r>
              <a:rPr lang="cs-CZ" altLang="cs-CZ" sz="1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D6B20AB-791B-457B-B478-3BE38A78A629}"/>
                  </a:ext>
                </a:extLst>
              </p:cNvPr>
              <p:cNvSpPr/>
              <p:nvPr/>
            </p:nvSpPr>
            <p:spPr>
              <a:xfrm>
                <a:off x="396000" y="527392"/>
                <a:ext cx="7336800" cy="36754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742950" lvl="1" algn="ctr">
                  <a:lnSpc>
                    <a:spcPct val="115000"/>
                  </a:lnSpc>
                </a:pPr>
                <a:r>
                  <a:rPr lang="cs-CZ" sz="2600" b="1" dirty="0">
                    <a:solidFill>
                      <a:srgbClr val="FF0000"/>
                    </a:solidFill>
                    <a:latin typeface="+mj-lt"/>
                  </a:rPr>
                  <a:t>Diagram bodu zvratu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graf, který vyjadřuje vzájemný vztah tržeb a nákladů v závislosti na objemu produkce</a:t>
                </a: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ose 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cs-CZ" sz="22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:</m:t>
                    </m:r>
                  </m:oMath>
                </a14:m>
                <a:endParaRPr lang="cs-CZ" sz="2200" b="0" i="1" dirty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objem produkce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 ose </a:t>
                </a:r>
                <a14:m>
                  <m:oMath xmlns:m="http://schemas.openxmlformats.org/officeDocument/2006/math">
                    <m:r>
                      <a:rPr lang="cs-CZ" sz="22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</m:oMath>
                </a14:m>
                <a:r>
                  <a:rPr lang="cs-CZ" sz="2200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tržby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náklady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variabilní náklady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e>
                      <m:sub>
                        <m:r>
                          <a:rPr lang="cs-C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𝑣</m:t>
                        </m:r>
                      </m:sub>
                    </m:sSub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1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effectLst/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celkové fixní náklady </a:t>
                </a:r>
                <a14:m>
                  <m:oMath xmlns:m="http://schemas.openxmlformats.org/officeDocument/2006/math">
                    <m:r>
                      <a:rPr lang="cs-CZ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D6B20AB-791B-457B-B478-3BE38A78A62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527392"/>
                <a:ext cx="7336800" cy="3675493"/>
              </a:xfrm>
              <a:prstGeom prst="rect">
                <a:avLst/>
              </a:prstGeom>
              <a:blipFill>
                <a:blip r:embed="rId3"/>
                <a:stretch>
                  <a:fillRect l="-997" t="-1163" r="-997" b="-19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9537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AD63C52B-1BE6-423C-B0EC-989B95E3F42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005833"/>
              </p:ext>
            </p:extLst>
          </p:nvPr>
        </p:nvGraphicFramePr>
        <p:xfrm>
          <a:off x="684376" y="205641"/>
          <a:ext cx="6567100" cy="4531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15447" imgH="3805962" progId="Word.Document.12">
                  <p:embed/>
                </p:oleObj>
              </mc:Choice>
              <mc:Fallback>
                <p:oleObj name="Document" r:id="rId3" imgW="5515447" imgH="3805962" progId="Word.Documen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76" y="205641"/>
                        <a:ext cx="6567100" cy="45319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32508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Příklad: 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podniku MONTENA s. r. o. evidují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ve výši 200 tis. Kč. V hodnoceném období je jediným variabilním nákladem materiál v ceně 20 Kč/ks. Prodejní cena jedné součástky je 35 Kč/ks.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Jaké množství součástek musí být vyrobeno a prodáno, abychom dosahovali alespoň nulového zisku?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3250826"/>
              </a:xfrm>
              <a:prstGeom prst="rect">
                <a:avLst/>
              </a:prstGeom>
              <a:blipFill>
                <a:blip r:embed="rId3"/>
                <a:stretch>
                  <a:fillRect l="-868" t="-391" r="-1042" b="-273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9920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/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Bod zvratu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objem produkce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𝐵𝑍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, při kterém je výše tržeb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ve stejné výši jako celkové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= 0</a:t>
                </a:r>
              </a:p>
              <a:p>
                <a:pPr lvl="1"/>
                <a:endParaRPr lang="cs-CZ" sz="2200" dirty="0">
                  <a:latin typeface="+mj-lt"/>
                </a:endParaRPr>
              </a:p>
              <a:p>
                <a:pPr lvl="1"/>
                <a:r>
                  <a:rPr lang="cs-CZ" sz="2200" dirty="0"/>
                  <a:t>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𝐵𝑍</m:t>
                            </m:r>
                          </m:sub>
                        </m:sSub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cs-CZ" sz="2200" dirty="0"/>
                  <a:t>			nebo</a:t>
                </a:r>
              </a:p>
              <a:p>
                <a:pPr lvl="1"/>
                <a:endParaRPr lang="cs-CZ" sz="22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  <a:blipFill>
                <a:blip r:embed="rId3"/>
                <a:stretch>
                  <a:fillRect l="-1058" t="-1108" b="-2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371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:a16="http://schemas.microsoft.com/office/drawing/2014/main" id="{984454F3-1ACD-4118-B72A-6696E1C677FB}"/>
              </a:ext>
            </a:extLst>
          </p:cNvPr>
          <p:cNvSpPr/>
          <p:nvPr/>
        </p:nvSpPr>
        <p:spPr>
          <a:xfrm>
            <a:off x="496800" y="628601"/>
            <a:ext cx="7200000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nalezený vztah lze použít k výpočtu tzv. „limitních“ veličin: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hodnota fixních nákladů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hodnota jednotkových variabilních nákladů</a:t>
            </a:r>
          </a:p>
          <a:p>
            <a:pPr marL="800100" lvl="1" indent="-342900" algn="just">
              <a:lnSpc>
                <a:spcPct val="114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limitní cena</a:t>
            </a:r>
          </a:p>
          <a:p>
            <a:pPr>
              <a:lnSpc>
                <a:spcPct val="114000"/>
              </a:lnSpc>
            </a:pPr>
            <a:endParaRPr lang="cs-CZ" sz="2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84454F3-1ACD-4118-B72A-6696E1C677FB}"/>
                  </a:ext>
                </a:extLst>
              </p:cNvPr>
              <p:cNvSpPr/>
              <p:nvPr/>
            </p:nvSpPr>
            <p:spPr>
              <a:xfrm>
                <a:off x="516554" y="217218"/>
                <a:ext cx="7200000" cy="45921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výpočet limitní ceny:</a:t>
                </a:r>
              </a:p>
              <a:p>
                <a:pPr marL="342900" indent="-342900" algn="just">
                  <a:lnSpc>
                    <a:spcPct val="114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cs-CZ" sz="2200" dirty="0">
                    <a:ea typeface="Calibri" panose="020F0502020204030204" pitchFamily="34" charset="0"/>
                  </a:rPr>
                  <a:t> = 0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cs-CZ" sz="2200" dirty="0"/>
                  <a:t>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200" b="0" i="1" smtClean="0">
                                <a:latin typeface="Cambria Math" panose="02040503050406030204" pitchFamily="18" charset="0"/>
                              </a:rPr>
                              <m:t>𝑙𝑖𝑚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		nebo</a:t>
                </a: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effectLst/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𝑄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4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∙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</m:num>
                        <m:den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den>
                      </m:f>
                      <m:r>
                        <a:rPr lang="cs-CZ" sz="2200" b="1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cs-CZ" sz="2200" b="1" i="1">
                          <a:latin typeface="Cambria Math" panose="02040503050406030204" pitchFamily="18" charset="0"/>
                        </a:rPr>
                        <m:t>𝒗</m:t>
                      </m:r>
                    </m:oMath>
                  </m:oMathPara>
                </a14:m>
                <a:endParaRPr lang="cs-CZ" sz="22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984454F3-1ACD-4118-B72A-6696E1C677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554" y="217218"/>
                <a:ext cx="7200000" cy="4592155"/>
              </a:xfrm>
              <a:prstGeom prst="rect">
                <a:avLst/>
              </a:prstGeom>
              <a:blipFill>
                <a:blip r:embed="rId3"/>
                <a:stretch>
                  <a:fillRect l="-880" t="-275" b="-5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07816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1BFC9EB-9697-44D5-8B7C-CBEDAA48149D}"/>
                  </a:ext>
                </a:extLst>
              </p:cNvPr>
              <p:cNvSpPr/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just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objem produkce zajistí dosažení požadovaného výsledku hospodaření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?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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𝑸</m:t>
                          </m:r>
                        </m:e>
                        <m:sub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𝑽𝑯</m:t>
                          </m:r>
                        </m:sub>
                      </m:sSub>
                      <m:r>
                        <a:rPr lang="cs-CZ" sz="2200" b="1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𝑭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𝑽𝑯</m:t>
                          </m:r>
                        </m:num>
                        <m:den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𝒑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b="1" i="1">
                              <a:latin typeface="Cambria Math" panose="02040503050406030204" pitchFamily="18" charset="0"/>
                            </a:rPr>
                            <m:t>𝒗</m:t>
                          </m:r>
                        </m:den>
                      </m:f>
                    </m:oMath>
                  </m:oMathPara>
                </a14:m>
                <a:endParaRPr lang="cs-CZ" sz="2200" b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71BFC9EB-9697-44D5-8B7C-CBEDAA48149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400" y="604545"/>
                <a:ext cx="7092000" cy="2982804"/>
              </a:xfrm>
              <a:prstGeom prst="rect">
                <a:avLst/>
              </a:prstGeom>
              <a:blipFill>
                <a:blip r:embed="rId3"/>
                <a:stretch>
                  <a:fillRect l="-894" t="-855" r="-10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Příklad: 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podniku MONTENA s. r. o. evidují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ve výši 200 tis. Kč. Podnik vyrábí 20 tis. ks součástek. V hodnoceném období je jediným variabilním nákladem materiál v ceně 20 Kč/ks. 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Jaká je dlouhodobá dolní hranice ceny (limitní cena)?</a:t>
                </a: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objem produkce zajistí zisk ve výši 400 tis. Kč, bude-li firma prodávat své výrobky za 50 Kč? 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3048527"/>
              </a:xfrm>
              <a:prstGeom prst="rect">
                <a:avLst/>
              </a:prstGeom>
              <a:blipFill rotWithShape="0">
                <a:blip r:embed="rId3"/>
                <a:stretch>
                  <a:fillRect l="-1086" t="-800" r="-1086"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1B0DBC1-B55B-4EFA-84CC-C7B49C401E9A}"/>
                  </a:ext>
                </a:extLst>
              </p:cNvPr>
              <p:cNvSpPr/>
              <p:nvPr/>
            </p:nvSpPr>
            <p:spPr>
              <a:xfrm>
                <a:off x="453600" y="527753"/>
                <a:ext cx="7207200" cy="34671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  <a:spcBef>
                    <a:spcPts val="1200"/>
                  </a:spcBef>
                  <a:spcAft>
                    <a:spcPts val="1000"/>
                  </a:spcAft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Řešení: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 indent="-457200">
                  <a:lnSpc>
                    <a:spcPct val="115000"/>
                  </a:lnSpc>
                  <a:spcAft>
                    <a:spcPts val="1000"/>
                  </a:spcAft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 limitní cenu platí, že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</m:t>
                    </m:r>
                    <m:r>
                      <a:rPr lang="cs-CZ" sz="2200" b="0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 </m:t>
                    </m:r>
                  </m:oMath>
                </a14:m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proto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cs-CZ" sz="2200" dirty="0"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dirty="0"/>
                  <a:t>  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𝑙𝑖𝑚</m:t>
                            </m:r>
                          </m:sub>
                        </m:s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∙</m:t>
                        </m:r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+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  <a:r>
                  <a:rPr lang="cs-CZ" sz="2200" dirty="0"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nebo</a:t>
                </a:r>
              </a:p>
              <a:p>
                <a:pPr indent="450215">
                  <a:lnSpc>
                    <a:spcPct val="115000"/>
                  </a:lnSpc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𝑙𝑖𝑚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den>
                      </m:f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F1B0DBC1-B55B-4EFA-84CC-C7B49C401E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527753"/>
                <a:ext cx="7207200" cy="3467168"/>
              </a:xfrm>
              <a:prstGeom prst="rect">
                <a:avLst/>
              </a:prstGeom>
              <a:blipFill>
                <a:blip r:embed="rId3"/>
                <a:stretch>
                  <a:fillRect l="-1235" t="-365" b="-7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49A181B-70B3-4F5C-A819-8CDFC3DE4EA4}"/>
                  </a:ext>
                </a:extLst>
              </p:cNvPr>
              <p:cNvSpPr/>
              <p:nvPr/>
            </p:nvSpPr>
            <p:spPr>
              <a:xfrm>
                <a:off x="439200" y="534953"/>
                <a:ext cx="7358400" cy="28335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b) Vyjdeme ze vztahu pro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𝑉𝐻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𝑝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𝑥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–(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𝑣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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nebo</a:t>
                </a:r>
              </a:p>
              <a:p>
                <a:pPr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𝑉𝐻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549A181B-70B3-4F5C-A819-8CDFC3DE4E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00" y="534953"/>
                <a:ext cx="7358400" cy="2833533"/>
              </a:xfrm>
              <a:prstGeom prst="rect">
                <a:avLst/>
              </a:prstGeom>
              <a:blipFill>
                <a:blip r:embed="rId3"/>
                <a:stretch>
                  <a:fillRect l="-1034" t="-893" b="-8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527281" y="1051561"/>
            <a:ext cx="7446781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=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 =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 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 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+ F</a:t>
            </a:r>
          </a:p>
          <a:p>
            <a:pPr indent="450215" algn="just">
              <a:spcAft>
                <a:spcPts val="600"/>
              </a:spcAft>
            </a:pP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	N = V + F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celkové fixní náklady [Kč]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v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jednotkové variabilní náklady [Kč/ks, Kč/kg, Kč/l, …]</a:t>
            </a:r>
          </a:p>
          <a:p>
            <a:pPr indent="450215"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   … celkové variabilní náklady</a:t>
            </a:r>
          </a:p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objem produkce [ks,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3233172" y="265782"/>
            <a:ext cx="19415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cap="all" dirty="0">
                <a:solidFill>
                  <a:srgbClr val="307871"/>
                </a:solidFill>
              </a:rPr>
              <a:t>Náklady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359328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B040ED-5BDB-DCCA-953D-FF92E3F625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75B6D6FE-2C4C-87DA-4D82-BDBC09D6EB59}"/>
              </a:ext>
            </a:extLst>
          </p:cNvPr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B369F3F-CBED-C1F9-91BD-2480B7863F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81838D4F-ABD7-6826-FC58-918F492363C9}"/>
              </a:ext>
            </a:extLst>
          </p:cNvPr>
          <p:cNvSpPr txBox="1"/>
          <p:nvPr/>
        </p:nvSpPr>
        <p:spPr>
          <a:xfrm>
            <a:off x="704088" y="813817"/>
            <a:ext cx="6876288" cy="3080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Firma „TO, s. r. o.“ vykázala v roce 2020 celkové náklady ve výši 6 546 000 Kč a vyrobila i prodala celkem 2 032 500 ks nafukovacích balonků. V roce 2021 bylo vyrobeno o 10 % balonků více oproti produkci v roce 2020 a u celkových nákladů byl zaznamenán nárůst o 536 800 Kč. Firma prodávala balonky za 3,50 Kč/ks.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cs-CZ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cs-CZ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 využitím metody dvou období sestavte a zapište nákladovou funkci.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cs-CZ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Vypočítejte výsledek hospodaření v obou letech.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cs-CZ" sz="1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Stanovte nezbytnou výši výroby balonků pro dosažení bodu zvratu v kusech.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74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155078" y="1515584"/>
            <a:ext cx="7446781" cy="1769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60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T = (p 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x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cs-CZ" sz="24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400" i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)</a:t>
            </a:r>
            <a:r>
              <a:rPr lang="cs-CZ" sz="24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	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						</a:t>
            </a:r>
          </a:p>
          <a:p>
            <a:pPr algn="just">
              <a:spcAft>
                <a:spcPts val="0"/>
              </a:spcAft>
            </a:pP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kde </a:t>
            </a:r>
          </a:p>
          <a:p>
            <a:pPr indent="450215" algn="just">
              <a:spcAft>
                <a:spcPts val="0"/>
              </a:spcAft>
            </a:pPr>
            <a:r>
              <a:rPr lang="cs-CZ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prodejní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cena za kus [Kč/ks]</a:t>
            </a:r>
          </a:p>
          <a:p>
            <a:pPr indent="450215" algn="just">
              <a:spcAft>
                <a:spcPts val="600"/>
              </a:spcAft>
            </a:pPr>
            <a:r>
              <a:rPr lang="cs-CZ" sz="2000" i="1" dirty="0" err="1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Q</a:t>
            </a:r>
            <a:r>
              <a:rPr lang="cs-CZ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… </a:t>
            </a:r>
            <a:r>
              <a:rPr lang="cs-CZ" sz="20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objem produkce [ks, kg, l, …]</a:t>
            </a:r>
            <a:endParaRPr lang="cs-CZ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DE6D87-500E-4B4E-B433-DC70F0086100}"/>
              </a:ext>
            </a:extLst>
          </p:cNvPr>
          <p:cNvSpPr txBox="1"/>
          <p:nvPr/>
        </p:nvSpPr>
        <p:spPr>
          <a:xfrm>
            <a:off x="3233172" y="265782"/>
            <a:ext cx="13821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cap="all" dirty="0">
                <a:solidFill>
                  <a:srgbClr val="307871"/>
                </a:solidFill>
              </a:rPr>
              <a:t>Tržby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1141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/>
              <p:nvPr/>
            </p:nvSpPr>
            <p:spPr>
              <a:xfrm>
                <a:off x="583200" y="337003"/>
                <a:ext cx="7012800" cy="444737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indent="180340" algn="ctr">
                  <a:lnSpc>
                    <a:spcPct val="115000"/>
                  </a:lnSpc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Výsledek hospodaření</a:t>
                </a: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Arial" panose="020B0604020202020204" pitchFamily="34" charset="0"/>
                  </a:rPr>
                  <a:t>hodnocení hospodářské činnosti podnikatelských subjektů je založeno na srovnání výnosů (v podobě tržeb) a celkových nákladů</a:t>
                </a:r>
              </a:p>
              <a:p>
                <a:pPr algn="just">
                  <a:lnSpc>
                    <a:spcPct val="115000"/>
                  </a:lnSpc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</a:rPr>
                        <m:t>𝑉𝐻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200" dirty="0">
                  <a:latin typeface="Arial" panose="020B0604020202020204" pitchFamily="34" charset="0"/>
                </a:endParaRPr>
              </a:p>
              <a:p>
                <a:pPr marL="285750" indent="-285750" algn="just">
                  <a:lnSpc>
                    <a:spcPct val="115000"/>
                  </a:lnSpc>
                  <a:buFont typeface="Arial" panose="020B0604020202020204" pitchFamily="34" charset="0"/>
                  <a:buChar char="•"/>
                </a:pPr>
                <a:endParaRPr lang="cs-CZ" sz="2200" dirty="0">
                  <a:latin typeface="Arial" panose="020B0604020202020204" pitchFamily="34" charset="0"/>
                </a:endParaRPr>
              </a:p>
              <a:p>
                <a:pPr algn="just">
                  <a:lnSpc>
                    <a:spcPct val="115000"/>
                  </a:lnSpc>
                </a:pPr>
                <a:r>
                  <a:rPr lang="cs-CZ" sz="2200" dirty="0">
                    <a:latin typeface="Arial" panose="020B0604020202020204" pitchFamily="34" charset="0"/>
                  </a:rPr>
                  <a:t>kde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</m:oMath>
                </a14:m>
                <a:r>
                  <a:rPr lang="cs-CZ" i="1" dirty="0"/>
                  <a:t> </a:t>
                </a:r>
                <a:r>
                  <a:rPr lang="cs-CZ" dirty="0"/>
                  <a:t>	</a:t>
                </a:r>
                <a:r>
                  <a:rPr lang="cs-CZ" sz="2200" dirty="0"/>
                  <a:t>… výsledek hospodaření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cs-CZ" sz="2200" i="1" dirty="0"/>
                  <a:t> </a:t>
                </a:r>
                <a:r>
                  <a:rPr lang="cs-CZ" sz="2200" dirty="0"/>
                  <a:t>	… celkové výnosy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	… celkové náklady</a:t>
                </a:r>
                <a:endParaRPr 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E4A4E06-53CA-4DD8-B57B-878E5C4EE6F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00" y="337003"/>
                <a:ext cx="7012800" cy="4447371"/>
              </a:xfrm>
              <a:prstGeom prst="rect">
                <a:avLst/>
              </a:prstGeom>
              <a:blipFill>
                <a:blip r:embed="rId3"/>
                <a:stretch>
                  <a:fillRect l="-1085" t="-570" r="-1085" b="-170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/>
              <p:nvPr/>
            </p:nvSpPr>
            <p:spPr>
              <a:xfrm>
                <a:off x="396000" y="628601"/>
                <a:ext cx="8157600" cy="34778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>
                    <a:latin typeface="+mj-lt"/>
                  </a:rPr>
                  <a:t>Respektive: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 smtClean="0">
                          <a:latin typeface="Cambria Math" panose="02040503050406030204" pitchFamily="18" charset="0"/>
                        </a:rPr>
                        <m:t>𝑉𝐻</m:t>
                      </m:r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cs-CZ" sz="2200" i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2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cs-CZ" sz="2200" dirty="0"/>
              </a:p>
              <a:p>
                <a:r>
                  <a:rPr lang="cs-CZ" sz="2200" dirty="0"/>
                  <a:t>kde</a:t>
                </a:r>
              </a:p>
              <a:p>
                <a:r>
                  <a:rPr lang="cs-CZ" sz="2200" dirty="0"/>
                  <a:t>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cs-CZ" sz="2200" dirty="0"/>
                  <a:t>	… celkové tržby							</a:t>
                </a:r>
              </a:p>
              <a:p>
                <a:r>
                  <a:rPr lang="cs-CZ" sz="2200" dirty="0"/>
                  <a:t>Je-li: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&gt;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, potom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&gt; 0</m:t>
                    </m:r>
                  </m:oMath>
                </a14:m>
                <a:r>
                  <a:rPr lang="cs-CZ" sz="2200" dirty="0"/>
                  <a:t>  ….. </a:t>
                </a:r>
                <a:r>
                  <a:rPr lang="cs-CZ" sz="2200" b="1" dirty="0"/>
                  <a:t>Zisk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&lt;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cs-CZ" sz="2200" dirty="0"/>
                  <a:t>, potom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𝑉𝐻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&lt; 0</m:t>
                    </m:r>
                  </m:oMath>
                </a14:m>
                <a:r>
                  <a:rPr lang="cs-CZ" sz="2200" dirty="0"/>
                  <a:t> ….. </a:t>
                </a:r>
                <a:r>
                  <a:rPr lang="cs-CZ" sz="2200" b="1" dirty="0"/>
                  <a:t>Ztráta</a:t>
                </a:r>
              </a:p>
              <a:p>
                <a:r>
                  <a:rPr lang="cs-CZ" sz="2200" dirty="0"/>
                  <a:t>T = N , potom VH = 0 … </a:t>
                </a:r>
                <a:r>
                  <a:rPr lang="cs-CZ" sz="2200" b="1" dirty="0"/>
                  <a:t>Nulový zisk</a:t>
                </a:r>
              </a:p>
              <a:p>
                <a:endParaRPr lang="cs-CZ" sz="2200" dirty="0"/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80A46DCE-602F-4CD1-8DCC-FD178DF37A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" y="628601"/>
                <a:ext cx="8157600" cy="3477875"/>
              </a:xfrm>
              <a:prstGeom prst="rect">
                <a:avLst/>
              </a:prstGeom>
              <a:blipFill>
                <a:blip r:embed="rId3"/>
                <a:stretch>
                  <a:fillRect l="-932" t="-7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447153" y="495226"/>
                <a:ext cx="7264800" cy="44319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Dosadíme-li</a:t>
                </a:r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			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</a:t>
                </a:r>
                <a:endParaRPr lang="cs-CZ" sz="22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cs-CZ" sz="2200" b="0" i="0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a:rPr lang="cs-CZ" sz="22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𝐹</m:t>
                      </m:r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</m:t>
                      </m:r>
                    </m:oMath>
                  </m:oMathPara>
                </a14:m>
                <a:endParaRPr lang="cs-CZ" sz="22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                       N</a:t>
                </a:r>
                <a14:m>
                  <m:oMath xmlns:m="http://schemas.openxmlformats.org/officeDocument/2006/math"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	do </a:t>
                </a:r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VH</a:t>
                </a:r>
              </a:p>
              <a:p>
                <a:r>
                  <a:rPr lang="cs-CZ" sz="2200" dirty="0"/>
                  <a:t>potom</a:t>
                </a:r>
              </a:p>
              <a:p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:r>
                  <a:rPr lang="cs-CZ" sz="22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cs-CZ" sz="2200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sz="2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 –</m:t>
                    </m:r>
                    <m:d>
                      <m:dPr>
                        <m:ctrlPr>
                          <a:rPr lang="cs-CZ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d>
                  </m:oMath>
                </a14:m>
                <a:endParaRPr lang="cs-CZ" sz="2200" b="1" i="1" dirty="0">
                  <a:latin typeface="Cambria Math" panose="020405030504060302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</a:t>
                </a:r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 (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 –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cs-CZ" sz="2200" dirty="0"/>
              </a:p>
              <a:p>
                <a:endParaRPr lang="cs-CZ" sz="22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53" y="495226"/>
                <a:ext cx="7264800" cy="4431983"/>
              </a:xfrm>
              <a:prstGeom prst="rect">
                <a:avLst/>
              </a:prstGeom>
              <a:blipFill>
                <a:blip r:embed="rId3"/>
                <a:stretch>
                  <a:fillRect l="-873" t="-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370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/>
              <p:nvPr/>
            </p:nvSpPr>
            <p:spPr>
              <a:xfrm>
                <a:off x="381600" y="527392"/>
                <a:ext cx="7300800" cy="28614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1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Příklad: </a:t>
                </a: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 podniku MONTENA s. r. o. evidují fixní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ve výši 200 tis. Kč. Podnik vyrábí 20 tis. ks součástek. V hodnoceném období je jediným variabilním nákladem materiál v ceně 20 Kč/ks. Prodejní cena jedné součástky je 35 Kč/ks.</a:t>
                </a:r>
              </a:p>
              <a:p>
                <a:pPr>
                  <a:lnSpc>
                    <a:spcPct val="11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15000"/>
                  </a:lnSpc>
                  <a:spcBef>
                    <a:spcPts val="600"/>
                  </a:spcBef>
                  <a:spcAft>
                    <a:spcPts val="600"/>
                  </a:spcAft>
                  <a:buFont typeface="+mj-lt"/>
                  <a:buAutoNum type="alphaLcParenR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Jaký je výsledek hospodaření v daném období?</a:t>
                </a: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99DF13ED-79A0-48F8-9A3C-89A6307F4C9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00" y="527392"/>
                <a:ext cx="7300800" cy="2861489"/>
              </a:xfrm>
              <a:prstGeom prst="rect">
                <a:avLst/>
              </a:prstGeom>
              <a:blipFill>
                <a:blip r:embed="rId3"/>
                <a:stretch>
                  <a:fillRect l="-868" t="-442" r="-347" b="-30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43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/>
              <p:nvPr/>
            </p:nvSpPr>
            <p:spPr>
              <a:xfrm>
                <a:off x="447153" y="495226"/>
                <a:ext cx="7264800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</a:t>
                </a:r>
              </a:p>
              <a:p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</a:endParaRPr>
              </a:p>
              <a:p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			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r>
                  <a:rPr lang="cs-CZ" sz="2200" dirty="0">
                    <a:latin typeface="Times New Roman" panose="02020603050405020304" pitchFamily="18" charset="0"/>
                    <a:ea typeface="Calibri" panose="020F0502020204030204" pitchFamily="34" charset="0"/>
                  </a:rPr>
                  <a:t>    </a:t>
                </a:r>
                <a:endParaRPr lang="cs-CZ" sz="2200" i="1" dirty="0"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N</a:t>
                </a:r>
                <a14:m>
                  <m:oMath xmlns:m="http://schemas.openxmlformats.org/officeDocument/2006/math"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cs-CZ" sz="2200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cs-CZ" sz="22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	</a:t>
                </a:r>
              </a:p>
              <a:p>
                <a:r>
                  <a:rPr lang="cs-CZ" sz="220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		</a:t>
                </a:r>
                <a:r>
                  <a:rPr lang="cs-CZ" sz="2200" b="1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cs-CZ" sz="2200" b="1" i="1">
                        <a:latin typeface="Cambria Math" panose="02040503050406030204" pitchFamily="18" charset="0"/>
                      </a:rPr>
                      <m:t>𝑯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=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𝒑</m:t>
                    </m:r>
                    <m:r>
                      <a:rPr lang="cs-CZ" sz="22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</m:t>
                    </m:r>
                    <m:r>
                      <a:rPr lang="cs-CZ" sz="2200" b="1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𝑸</m:t>
                    </m:r>
                    <m:r>
                      <a:rPr lang="cs-CZ" sz="2200" b="1" i="1">
                        <a:latin typeface="Cambria Math" panose="02040503050406030204" pitchFamily="18" charset="0"/>
                      </a:rPr>
                      <m:t> –</m:t>
                    </m:r>
                    <m:d>
                      <m:dPr>
                        <m:ctrlPr>
                          <a:rPr lang="cs-CZ" sz="22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𝑸</m:t>
                        </m:r>
                        <m:r>
                          <a:rPr lang="cs-CZ" sz="2200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1" i="1">
                            <a:latin typeface="Cambria Math" panose="02040503050406030204" pitchFamily="18" charset="0"/>
                          </a:rPr>
                          <m:t>𝑭</m:t>
                        </m:r>
                      </m:e>
                    </m:d>
                  </m:oMath>
                </a14:m>
                <a:endParaRPr lang="cs-CZ" sz="2200" b="1" i="1" dirty="0">
                  <a:latin typeface="Cambria Math" panose="02040503050406030204" pitchFamily="18" charset="0"/>
                </a:endParaRPr>
              </a:p>
              <a:p>
                <a:endParaRPr lang="cs-CZ" sz="2200" dirty="0"/>
              </a:p>
              <a:p>
                <a:r>
                  <a:rPr lang="cs-CZ" sz="2200" dirty="0"/>
                  <a:t>		</a:t>
                </a: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EBE639A2-8FC4-465F-97F9-0DFEC1E9E8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153" y="495226"/>
                <a:ext cx="7264800" cy="34163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87359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/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cs-CZ" sz="2600" b="1" cap="all" dirty="0">
                    <a:solidFill>
                      <a:srgbClr val="307871"/>
                    </a:solidFill>
                    <a:latin typeface="+mj-lt"/>
                  </a:rPr>
                  <a:t>Bod zvratu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cs-CZ" sz="2200" dirty="0">
                  <a:latin typeface="+mj-lt"/>
                  <a:ea typeface="Calibri" panose="020F0502020204030204" pitchFamily="34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objem produkce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𝐵𝑍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, při kterém je výše tržeb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𝑇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ve stejné výši jako celkové náklady 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𝑁</m:t>
                    </m:r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1"/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𝑉𝐻</m:t>
                    </m:r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</a:rPr>
                  <a:t> = 0</a:t>
                </a:r>
              </a:p>
              <a:p>
                <a:pPr lvl="1"/>
                <a:endParaRPr lang="cs-CZ" sz="2200" dirty="0">
                  <a:latin typeface="+mj-lt"/>
                </a:endParaRPr>
              </a:p>
              <a:p>
                <a:pPr lvl="1"/>
                <a:r>
                  <a:rPr lang="cs-CZ" sz="2200" dirty="0"/>
                  <a:t>		</a:t>
                </a:r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0=</m:t>
                    </m:r>
                    <m:d>
                      <m:dPr>
                        <m:ctrlPr>
                          <a:rPr lang="cs-CZ" sz="2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𝑝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cs-CZ" sz="2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sz="2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cs-CZ" sz="2200" i="1">
                                <a:latin typeface="Cambria Math" panose="02040503050406030204" pitchFamily="18" charset="0"/>
                              </a:rPr>
                              <m:t>𝐵𝑍</m:t>
                            </m:r>
                          </m:sub>
                        </m:sSub>
                      </m:e>
                    </m:d>
                    <m:r>
                      <a:rPr lang="cs-CZ" sz="2200" i="1">
                        <a:latin typeface="Cambria Math" panose="02040503050406030204" pitchFamily="18" charset="0"/>
                      </a:rPr>
                      <m:t>–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𝑥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𝐵𝑍</m:t>
                        </m:r>
                      </m:sub>
                    </m:sSub>
                    <m:r>
                      <a:rPr lang="cs-CZ" sz="22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cs-CZ" sz="2200" i="1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cs-CZ" sz="2200" dirty="0"/>
                  <a:t>)</a:t>
                </a:r>
              </a:p>
              <a:p>
                <a:pPr lvl="1"/>
                <a:endParaRPr lang="cs-CZ" sz="2200" dirty="0"/>
              </a:p>
              <a:p>
                <a:pPr lvl="1"/>
                <a:r>
                  <a:rPr lang="cs-CZ" sz="2200" dirty="0"/>
                  <a:t>			nebo</a:t>
                </a:r>
              </a:p>
              <a:p>
                <a:pPr lvl="1"/>
                <a:endParaRPr lang="cs-CZ" sz="2200" dirty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𝐵𝑍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</p:txBody>
          </p:sp>
        </mc:Choice>
        <mc:Fallback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C2363A9-354C-41DF-8B2B-68065E2D62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477" y="337003"/>
                <a:ext cx="7192800" cy="4568879"/>
              </a:xfrm>
              <a:prstGeom prst="rect">
                <a:avLst/>
              </a:prstGeom>
              <a:blipFill>
                <a:blip r:embed="rId3"/>
                <a:stretch>
                  <a:fillRect l="-1058" t="-1108" b="-27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</TotalTime>
  <Words>930</Words>
  <Application>Microsoft Macintosh PowerPoint</Application>
  <PresentationFormat>Předvádění na obrazovce (16:9)</PresentationFormat>
  <Paragraphs>139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Courier New</vt:lpstr>
      <vt:lpstr>StarSymbol</vt:lpstr>
      <vt:lpstr>Times New Roman</vt:lpstr>
      <vt:lpstr>Office Theme</vt:lpstr>
      <vt:lpstr>Document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Tomáš Pražák</cp:lastModifiedBy>
  <cp:revision>360</cp:revision>
  <dcterms:created xsi:type="dcterms:W3CDTF">2016-07-06T15:42:34Z</dcterms:created>
  <dcterms:modified xsi:type="dcterms:W3CDTF">2024-11-17T09:38:16Z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