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8" r:id="rId2"/>
    <p:sldId id="315" r:id="rId3"/>
    <p:sldId id="337" r:id="rId4"/>
    <p:sldId id="336" r:id="rId5"/>
    <p:sldId id="339" r:id="rId6"/>
    <p:sldId id="335" r:id="rId7"/>
    <p:sldId id="334" r:id="rId8"/>
    <p:sldId id="340" r:id="rId9"/>
    <p:sldId id="333" r:id="rId10"/>
    <p:sldId id="332" r:id="rId11"/>
    <p:sldId id="331" r:id="rId12"/>
    <p:sldId id="341" r:id="rId13"/>
    <p:sldId id="329" r:id="rId14"/>
    <p:sldId id="343" r:id="rId15"/>
    <p:sldId id="327" r:id="rId16"/>
    <p:sldId id="326" r:id="rId17"/>
    <p:sldId id="325" r:id="rId18"/>
    <p:sldId id="344" r:id="rId19"/>
    <p:sldId id="323" r:id="rId20"/>
    <p:sldId id="322" r:id="rId21"/>
    <p:sldId id="345" r:id="rId22"/>
    <p:sldId id="34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/>
    <p:restoredTop sz="92945" autoAdjust="0"/>
  </p:normalViewPr>
  <p:slideViewPr>
    <p:cSldViewPr snapToGrid="0">
      <p:cViewPr varScale="1">
        <p:scale>
          <a:sx n="139" d="100"/>
          <a:sy n="139" d="100"/>
        </p:scale>
        <p:origin x="1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Prodejní činnost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69FC7F1-BD8B-48D3-9C5E-1DF4840F29B9}"/>
              </a:ext>
            </a:extLst>
          </p:cNvPr>
          <p:cNvSpPr/>
          <p:nvPr/>
        </p:nvSpPr>
        <p:spPr>
          <a:xfrm>
            <a:off x="482400" y="473163"/>
            <a:ext cx="7092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které produkty kterým zákazníkům poskytovat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lze: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vyrábět v současné podobě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přistoupit k inovaci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vyřadit a nahradit jiným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rozhodnutí o jakosti, designu, vlastnostech a velikosti, obalu výrobku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2498138-833D-467C-9607-DEAD82880AE0}"/>
              </a:ext>
            </a:extLst>
          </p:cNvPr>
          <p:cNvSpPr/>
          <p:nvPr/>
        </p:nvSpPr>
        <p:spPr>
          <a:xfrm>
            <a:off x="493420" y="527392"/>
            <a:ext cx="738720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(marketingová komunikace)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realizována prostřednictvím pěti základních nástrojů: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 relations (PR)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prodej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podpora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reklama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marketing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on-line i off-line forma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194995" y="514784"/>
            <a:ext cx="7691980" cy="3675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Cena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peněžní částka sjednaná při prodeji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zásadním způsobem rozhoduje o úspěchu prodeje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rozvojových zemích a u ekonomicky slabších vrstev obyvatelstva stále jediný faktor rozhodující o koupi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historický vývoj: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nejdříve různé ceny pro různé kupující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cca od konce 19. století politika jednotných cen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přelomu 20. a 21. století návrat k původnímu mechanismu stanovovány ceny</a:t>
            </a:r>
          </a:p>
        </p:txBody>
      </p:sp>
    </p:spTree>
    <p:extLst>
      <p:ext uri="{BB962C8B-B14F-4D97-AF65-F5344CB8AC3E}">
        <p14:creationId xmlns:p14="http://schemas.microsoft.com/office/powerpoint/2010/main" val="88885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15B8EA0-DF2E-4320-B713-13DC19457F2F}"/>
              </a:ext>
            </a:extLst>
          </p:cNvPr>
          <p:cNvSpPr/>
          <p:nvPr/>
        </p:nvSpPr>
        <p:spPr>
          <a:xfrm>
            <a:off x="475200" y="403257"/>
            <a:ext cx="7466400" cy="257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zde se setkává marketing s logistikou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způsobu (jakými kanály, jakými cestami) prodeje výrobku: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zástupci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velkoobchodu a maloobchodu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FBE0E3C-E564-474B-9A12-39F7B4E92E79}"/>
              </a:ext>
            </a:extLst>
          </p:cNvPr>
          <p:cNvSpPr/>
          <p:nvPr/>
        </p:nvSpPr>
        <p:spPr>
          <a:xfrm>
            <a:off x="504000" y="527392"/>
            <a:ext cx="7214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Logistika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vědní disciplína, která se zabývá řízením materiálového toku od místa vzniku do místa spotřeby včetně řízení toku potřebných informací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uvnitř podniku spjata s každou jeho funkční oblastí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prodeji zabezpečuje dobrou dostupnost produktů, spolehlivé služby a efektivní provoz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zodpovědná za poskytování zákaznického servisu na úrovni očekávané zákazníkem</a:t>
            </a:r>
          </a:p>
        </p:txBody>
      </p:sp>
    </p:spTree>
    <p:extLst>
      <p:ext uri="{BB962C8B-B14F-4D97-AF65-F5344CB8AC3E}">
        <p14:creationId xmlns:p14="http://schemas.microsoft.com/office/powerpoint/2010/main" val="2859570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C8943F4-F2ED-4541-916B-97ADB012A7AC}"/>
              </a:ext>
            </a:extLst>
          </p:cNvPr>
          <p:cNvSpPr/>
          <p:nvPr/>
        </p:nvSpPr>
        <p:spPr>
          <a:xfrm>
            <a:off x="414220" y="527392"/>
            <a:ext cx="7466400" cy="424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Distribuční kanál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organizačních jednotek, institucí či agentur realizujících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prodej výrobce uživateli produktu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distribuce pod kontrolou výrobce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vysoké náklady na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mezi výrobcem a uživatelem stojí externí instituce a prostředníci (dopravci, veřejné sklady, velkoobchodní a maloobchodní firmy)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přesun značné části nákladů a rizik na prostředníka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nižší tržby za prodané zboží pro výrobce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EC9FF3-C2E2-4B8B-8F91-30AB2F079A71}"/>
              </a:ext>
            </a:extLst>
          </p:cNvPr>
          <p:cNvSpPr/>
          <p:nvPr/>
        </p:nvSpPr>
        <p:spPr>
          <a:xfrm>
            <a:off x="457200" y="527392"/>
            <a:ext cx="7315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Vyřizování objednávek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činností: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přijímání objednávek od zákazníků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stavu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komunikace se zákazníkem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samotné vyřízení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zajištění dostupnosti zboží pro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skladových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kreditního limitu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fakturace a kontrola stavu pohledávek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E73E06-B403-4CC6-8739-B83DA87D3F51}"/>
              </a:ext>
            </a:extLst>
          </p:cNvPr>
          <p:cNvSpPr/>
          <p:nvPr/>
        </p:nvSpPr>
        <p:spPr>
          <a:xfrm>
            <a:off x="609599" y="337003"/>
            <a:ext cx="70866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Balení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logistiky plní jiné úkoly než v marketingu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správně navržený obal umožní: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jednouchou manipulaci s výrobkem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dobrou skladovatelnost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maximálně využít dopravní prostředek a skladový prostor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poskytnutí potřebných informací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zákazníkovi snadný přístup k výrobku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opakovatelnost svého použití či možnou recyklovatelnost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0612277-B17D-4F6C-810D-A0BFCF560C1F}"/>
              </a:ext>
            </a:extLst>
          </p:cNvPr>
          <p:cNvSpPr/>
          <p:nvPr/>
        </p:nvSpPr>
        <p:spPr>
          <a:xfrm>
            <a:off x="394855" y="417641"/>
            <a:ext cx="7322128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Doprava a přeprava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 přesunu produktu od místa vzniku (výroby) k místu spotřeby (k zákazníkovi) nelze prodejní činnost realizovat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jedna  z nejnákladnějších logistických činností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významnou měrou přispívá </a:t>
            </a:r>
            <a:r>
              <a:rPr lang="cs-CZ" sz="22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požadované úrovni zákaznického servisu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79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66D2687-8F35-450C-9523-9797E5B38007}"/>
              </a:ext>
            </a:extLst>
          </p:cNvPr>
          <p:cNvSpPr/>
          <p:nvPr/>
        </p:nvSpPr>
        <p:spPr>
          <a:xfrm>
            <a:off x="345600" y="540395"/>
            <a:ext cx="72648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Skladování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umožňuje, aby produkty byly uloženy a uchovány pro pozdější spotřebu – zachování či zvýšení kvality produktů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spojovací článek mezi výrobcem a zákazníkem.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volba počtu, velikosti, místa a typu skladů, jejich vlastnictví a typu manipulačních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250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4D312B5-1170-43C8-9B3E-35B5051998C5}"/>
              </a:ext>
            </a:extLst>
          </p:cNvPr>
          <p:cNvSpPr/>
          <p:nvPr/>
        </p:nvSpPr>
        <p:spPr>
          <a:xfrm>
            <a:off x="324000" y="492014"/>
            <a:ext cx="739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Výkony, výnosy, tržby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ýkon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výsledkem podnikatelské činnosti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ýnos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peněžní ocenění všech výkonů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říjem = 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veškerý skutečný peněžní přírůstek v pokladně nebo na bankovním účtu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a výnos nejsou synonyma!!!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32F73A5-A22B-4B8C-8109-AEE1986B408B}"/>
              </a:ext>
            </a:extLst>
          </p:cNvPr>
          <p:cNvSpPr/>
          <p:nvPr/>
        </p:nvSpPr>
        <p:spPr>
          <a:xfrm>
            <a:off x="432000" y="424996"/>
            <a:ext cx="7322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Zákaznický servis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filosofie orientovaná na zákazníka, která spojuje a řídí všechny složky napojené na zákazníka v rámci stanoveného poměru nákladů a poskytovaných služeb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výstup logistického systému v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měřítko fungování logistického systému z hlediska vytváření užitné hodnoty místa a času pro určitý 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úroveň poskytovaného servisu má přímý dopad na tržní podíl a tím i na výsledek hospodaření podniku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589696" y="863590"/>
            <a:ext cx="7056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Podnik produkuje ročně 120 000 kusů výrobku A s náklady 150,- Kč na kus. Dosud prodával své produkty velkoobchodu (s odběrem </a:t>
            </a:r>
            <a:br>
              <a:rPr lang="cs-CZ" dirty="0"/>
            </a:br>
            <a:r>
              <a:rPr lang="cs-CZ" dirty="0"/>
              <a:t>v podniku) za cenu 190, Kč/ks. Svou celkovou produkci by ale také mohl prodávat maloobchodníkům za cenu 220,- Kč/ks. V tom případě by ale musel nést přepravní náklady v částce 33,- Kč/ks a náklady spojené s činností dvou obchodních cestujících </a:t>
            </a:r>
            <a:br>
              <a:rPr lang="cs-CZ" dirty="0"/>
            </a:br>
            <a:r>
              <a:rPr lang="cs-CZ" dirty="0"/>
              <a:t>(+ automobil) v celkové výši 700 000,- Kč/rok. Kterou odbytovou cestu by měl podnik zvolit?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5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2B6D5E4-F582-F685-2A5C-D8D917AA63DD}"/>
              </a:ext>
            </a:extLst>
          </p:cNvPr>
          <p:cNvSpPr txBox="1"/>
          <p:nvPr/>
        </p:nvSpPr>
        <p:spPr>
          <a:xfrm>
            <a:off x="606903" y="527392"/>
            <a:ext cx="70562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Velkoobchod</a:t>
            </a:r>
          </a:p>
          <a:p>
            <a:r>
              <a:rPr lang="cs-CZ" dirty="0"/>
              <a:t>VH = (120 000 </a:t>
            </a:r>
            <a:r>
              <a:rPr lang="cs-CZ" dirty="0" err="1"/>
              <a:t>x</a:t>
            </a:r>
            <a:r>
              <a:rPr lang="cs-CZ" dirty="0"/>
              <a:t> 190) – (120 000 </a:t>
            </a:r>
            <a:r>
              <a:rPr lang="cs-CZ" dirty="0" err="1"/>
              <a:t>x</a:t>
            </a:r>
            <a:r>
              <a:rPr lang="cs-CZ" dirty="0"/>
              <a:t> 150) = 22 800 000 – 18 000 000 = 4 800 000 Kč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Maloobchod</a:t>
            </a:r>
          </a:p>
          <a:p>
            <a:r>
              <a:rPr lang="cs-CZ" dirty="0"/>
              <a:t>VH = (120 000 </a:t>
            </a:r>
            <a:r>
              <a:rPr lang="cs-CZ" dirty="0" err="1"/>
              <a:t>x</a:t>
            </a:r>
            <a:r>
              <a:rPr lang="cs-CZ" dirty="0"/>
              <a:t> 220) – ((120 000 </a:t>
            </a:r>
            <a:r>
              <a:rPr lang="cs-CZ" dirty="0" err="1"/>
              <a:t>x</a:t>
            </a:r>
            <a:r>
              <a:rPr lang="cs-CZ" dirty="0"/>
              <a:t> 150) + 120 000 </a:t>
            </a:r>
            <a:r>
              <a:rPr lang="cs-CZ" dirty="0" err="1"/>
              <a:t>x</a:t>
            </a:r>
            <a:r>
              <a:rPr lang="cs-CZ" dirty="0"/>
              <a:t> 33) + 700 000) = 26 400 000 – 22 660 000 = 3 740 000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21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933ADAA-14A0-4A72-BD7E-E285F95BDA1B}"/>
              </a:ext>
            </a:extLst>
          </p:cNvPr>
          <p:cNvSpPr/>
          <p:nvPr/>
        </p:nvSpPr>
        <p:spPr>
          <a:xfrm>
            <a:off x="324000" y="465020"/>
            <a:ext cx="7416000" cy="2938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Složky výnosů: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tržby z prodeje výrobků a služeb - nejčastěji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výsledek finančních investic, cenných papírů, vkladů atd.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získané mimořádně, např. prodejem nepoužívaného majetku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/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Faktory ovlivňující tržby: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:r>
                  <a:rPr lang="cs-CZ" sz="2200" i="1" dirty="0">
                    <a:latin typeface="Math"/>
                    <a:ea typeface="Calibri" panose="020F050202020403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poskytnutých 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jednotková prodejní cena 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sortimentní struktura výroby (služeb)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cs-CZ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dirty="0"/>
                  <a:t> 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  <a:blipFill>
                <a:blip r:embed="rId3"/>
                <a:stretch>
                  <a:fillRect l="-1172" t="-816" b="-32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Prodejní činnost 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umět vyrobit výrobek (poskytnout službu) pro další existenci nestačí - podnik musí být schopen své výrobky (služby) prodat zákazníků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ukončení toku materiálu podnikem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cena musí: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pokrýt veškeré podnikové náklady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umožnit podniku další rozvoj</a:t>
            </a:r>
          </a:p>
          <a:p>
            <a:pPr marL="342000" indent="-3420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činnost je náplní prodejního (odbytového) oddělení</a:t>
            </a:r>
          </a:p>
        </p:txBody>
      </p:sp>
    </p:spTree>
    <p:extLst>
      <p:ext uri="{BB962C8B-B14F-4D97-AF65-F5344CB8AC3E}">
        <p14:creationId xmlns:p14="http://schemas.microsoft.com/office/powerpoint/2010/main" val="324172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76FE60F-B033-47E9-9F7C-B8AD399902E0}"/>
              </a:ext>
            </a:extLst>
          </p:cNvPr>
          <p:cNvSpPr/>
          <p:nvPr/>
        </p:nvSpPr>
        <p:spPr>
          <a:xfrm>
            <a:off x="422060" y="362363"/>
            <a:ext cx="7250400" cy="4418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Prodejní činnost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prodej: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prodávající: převod vlastnického práva na užívání na kupujícího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kupující: závazek uhradit kupní cenu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aktivity před samotným prodejem: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strategie a plánování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zakázek a zakázkové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fyzická distribuce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zásob hotových výrobků a jejich skladování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balení a adjustace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předání příkazu k fakturaci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8CA2CBF-E82E-4052-B9C8-144E0273AEFD}"/>
              </a:ext>
            </a:extLst>
          </p:cNvPr>
          <p:cNvSpPr/>
          <p:nvPr/>
        </p:nvSpPr>
        <p:spPr>
          <a:xfrm>
            <a:off x="446400" y="428775"/>
            <a:ext cx="71424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Obchodní plán</a:t>
            </a:r>
            <a:endParaRPr lang="cs-CZ" sz="2200" b="1" kern="0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nástroj pro řízení obchodní činnosti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obvykle probíhá v těchto etapách: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diagnóza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prognóza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cílů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marketingového mixu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logistických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rozpočtu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9206"/>
            <a:ext cx="7704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Marketing a jeho techniky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 orientovaný na zákazníky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rozpoznat zákazníkovy budoucí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pochopit zákazníkovy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uspokojit zákazníkovy potřeby a přeměnit je na zisk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cíle marketingu musí být v souladu s celopodnikovými cíli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2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2006"/>
            <a:ext cx="7178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marketéři sledují: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vývoj okolního prostředí firmy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účastníky daného trhu a míru jejich vlivu na podnikatelské aktivity daného podniku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vnitřní možnosti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marketingových nástrojů pro dosažení cílů = marketingový mix 4P: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cena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 (place)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983</Words>
  <Application>Microsoft Macintosh PowerPoint</Application>
  <PresentationFormat>Předvádění na obrazovce (16:9)</PresentationFormat>
  <Paragraphs>160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Math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375</cp:revision>
  <dcterms:created xsi:type="dcterms:W3CDTF">2016-07-06T15:42:34Z</dcterms:created>
  <dcterms:modified xsi:type="dcterms:W3CDTF">2024-11-24T08:38:48Z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