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sldIdLst>
    <p:sldId id="258" r:id="rId2"/>
    <p:sldId id="315" r:id="rId3"/>
    <p:sldId id="338" r:id="rId4"/>
    <p:sldId id="336" r:id="rId5"/>
    <p:sldId id="340" r:id="rId6"/>
    <p:sldId id="335" r:id="rId7"/>
    <p:sldId id="333" r:id="rId8"/>
    <p:sldId id="332" r:id="rId9"/>
    <p:sldId id="331" r:id="rId10"/>
    <p:sldId id="342" r:id="rId11"/>
    <p:sldId id="327" r:id="rId12"/>
    <p:sldId id="324" r:id="rId13"/>
    <p:sldId id="325" r:id="rId14"/>
    <p:sldId id="323" r:id="rId15"/>
    <p:sldId id="322" r:id="rId16"/>
    <p:sldId id="321" r:id="rId17"/>
    <p:sldId id="326" r:id="rId18"/>
    <p:sldId id="343" r:id="rId19"/>
    <p:sldId id="344" r:id="rId20"/>
    <p:sldId id="345" r:id="rId21"/>
    <p:sldId id="346" r:id="rId22"/>
    <p:sldId id="339" r:id="rId23"/>
    <p:sldId id="347" r:id="rId24"/>
    <p:sldId id="341" r:id="rId25"/>
    <p:sldId id="348" r:id="rId26"/>
    <p:sldId id="349" r:id="rId27"/>
    <p:sldId id="350" r:id="rId28"/>
    <p:sldId id="351" r:id="rId29"/>
    <p:sldId id="352" r:id="rId30"/>
    <p:sldId id="353" r:id="rId31"/>
    <p:sldId id="354" r:id="rId32"/>
    <p:sldId id="355" r:id="rId33"/>
    <p:sldId id="337" r:id="rId34"/>
    <p:sldId id="356" r:id="rId35"/>
    <p:sldId id="357" r:id="rId36"/>
    <p:sldId id="334" r:id="rId37"/>
    <p:sldId id="358" r:id="rId38"/>
    <p:sldId id="359" r:id="rId39"/>
    <p:sldId id="330" r:id="rId4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65"/>
    <p:restoredTop sz="92956" autoAdjust="0"/>
  </p:normalViewPr>
  <p:slideViewPr>
    <p:cSldViewPr snapToGrid="0">
      <p:cViewPr varScale="1">
        <p:scale>
          <a:sx n="140" d="100"/>
          <a:sy n="140" d="100"/>
        </p:scale>
        <p:origin x="11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a:prstGeom prst="rect">
            <a:avLst/>
          </a:prstGeom>
          <a:noFill/>
          <a:ln w="12700">
            <a:solidFill>
              <a:prstClr val="black"/>
            </a:solidFill>
          </a:ln>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p:nvPr>
        </p:nvSpPr>
        <p:spPr/>
        <p:txBody>
          <a:bodyPr/>
          <a:lstStyle/>
          <a:p>
            <a:pPr algn="r"/>
            <a:fld id="{B50A2ECB-C4ED-4CCD-B6F6-23C85EAE876C}" type="slidenum">
              <a:rPr lang="cs-CZ" sz="1400" smtClean="0">
                <a:latin typeface="Times New Roman"/>
              </a:rPr>
              <a:t>22</a:t>
            </a:fld>
            <a:endParaRPr lang="cs-CZ"/>
          </a:p>
        </p:txBody>
      </p:sp>
    </p:spTree>
    <p:extLst>
      <p:ext uri="{BB962C8B-B14F-4D97-AF65-F5344CB8AC3E}">
        <p14:creationId xmlns:p14="http://schemas.microsoft.com/office/powerpoint/2010/main" val="86113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cs-CZ" sz="3000" b="1" cap="all" dirty="0">
                <a:solidFill>
                  <a:schemeClr val="bg1"/>
                </a:solidFill>
              </a:rPr>
              <a:t>Nauka o podniku</a:t>
            </a:r>
          </a:p>
          <a:p>
            <a:pPr lvl="0"/>
            <a:r>
              <a:rPr lang="cs-CZ" sz="3000" b="1" cap="all" dirty="0">
                <a:solidFill>
                  <a:schemeClr val="bg1"/>
                </a:solidFill>
              </a:rPr>
              <a:t>-</a:t>
            </a:r>
          </a:p>
          <a:p>
            <a:pPr lvl="0"/>
            <a:r>
              <a:rPr lang="cs-CZ" sz="2600" b="1" cap="all" dirty="0">
                <a:solidFill>
                  <a:schemeClr val="bg1"/>
                </a:solidFill>
              </a:rPr>
              <a:t>Kalkulace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8" name="Podnadpis 2"/>
          <p:cNvSpPr txBox="1">
            <a:spLocks/>
          </p:cNvSpPr>
          <p:nvPr/>
        </p:nvSpPr>
        <p:spPr>
          <a:xfrm>
            <a:off x="6413708" y="3467331"/>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Tomáš Pražák</a:t>
            </a:r>
          </a:p>
          <a:p>
            <a:pPr algn="r"/>
            <a:r>
              <a:rPr lang="cs-CZ" altLang="cs-CZ" sz="1800" dirty="0">
                <a:solidFill>
                  <a:srgbClr val="307871"/>
                </a:solidFill>
                <a:latin typeface="Times New Roman" panose="02020603050405020304" pitchFamily="18" charset="0"/>
                <a:cs typeface="Times New Roman" panose="02020603050405020304" pitchFamily="18" charset="0"/>
              </a:rPr>
              <a:t>Přednášející </a:t>
            </a:r>
            <a:endParaRPr lang="en-GB"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30329" y="527392"/>
            <a:ext cx="7399891" cy="3031599"/>
          </a:xfrm>
          <a:prstGeom prst="rect">
            <a:avLst/>
          </a:prstGeom>
        </p:spPr>
        <p:txBody>
          <a:bodyPr wrap="square">
            <a:spAutoFit/>
          </a:bodyPr>
          <a:lstStyle/>
          <a:p>
            <a:pPr algn="just">
              <a:spcAft>
                <a:spcPts val="600"/>
              </a:spcAft>
            </a:pPr>
            <a:r>
              <a:rPr lang="cs-CZ" sz="2200" b="1" dirty="0">
                <a:solidFill>
                  <a:srgbClr val="FF0000"/>
                </a:solidFill>
                <a:latin typeface="+mj-lt"/>
                <a:ea typeface="Calibri" panose="020F0502020204030204" pitchFamily="34" charset="0"/>
                <a:cs typeface="Times New Roman" panose="02020603050405020304" pitchFamily="18" charset="0"/>
              </a:rPr>
              <a:t>Postup kalkulace</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stanovení okruhu činností vyvolávajících náklady</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definice kalkulační jednice (služba, činnost, zakázka, obchodní případ, zákazník)</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přiřazení nákladů zvoleným činnostem podle nákladové analýzy, které musí respektovat vztah k výsledné kalkulační jednici s cílem zachovat transparentnost nákladů</a:t>
            </a:r>
          </a:p>
        </p:txBody>
      </p:sp>
    </p:spTree>
    <p:extLst>
      <p:ext uri="{BB962C8B-B14F-4D97-AF65-F5344CB8AC3E}">
        <p14:creationId xmlns:p14="http://schemas.microsoft.com/office/powerpoint/2010/main" val="3172984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23129" y="527392"/>
            <a:ext cx="7399891" cy="2200602"/>
          </a:xfrm>
          <a:prstGeom prst="rect">
            <a:avLst/>
          </a:prstGeom>
        </p:spPr>
        <p:txBody>
          <a:bodyPr wrap="square">
            <a:spAutoFit/>
          </a:bodyPr>
          <a:lstStyle/>
          <a:p>
            <a:pPr algn="just">
              <a:spcAft>
                <a:spcPts val="600"/>
              </a:spcAft>
            </a:pPr>
            <a:r>
              <a:rPr lang="cs-CZ" sz="2200" dirty="0">
                <a:latin typeface="+mj-lt"/>
                <a:ea typeface="Calibri" panose="020F0502020204030204" pitchFamily="34" charset="0"/>
                <a:cs typeface="Times New Roman" panose="02020603050405020304" pitchFamily="18" charset="0"/>
              </a:rPr>
              <a:t>4. sestavení vhodného kalkulačního vzorce (definice položek dle potřeb podniku), výběr vhodné metody a techniky pro rozdělení režijních nákladů a přiřazení kalkulačním jednicím</a:t>
            </a:r>
          </a:p>
          <a:p>
            <a:pPr algn="just">
              <a:spcAft>
                <a:spcPts val="600"/>
              </a:spcAft>
            </a:pPr>
            <a:r>
              <a:rPr lang="cs-CZ" sz="2200" dirty="0">
                <a:latin typeface="+mj-lt"/>
                <a:ea typeface="Calibri" panose="020F0502020204030204" pitchFamily="34" charset="0"/>
                <a:cs typeface="Times New Roman" panose="02020603050405020304" pitchFamily="18" charset="0"/>
              </a:rPr>
              <a:t>5. vazby na rozpočtování a plánování, tvorba ceníků a cenové politiky podniku</a:t>
            </a:r>
          </a:p>
        </p:txBody>
      </p:sp>
    </p:spTree>
    <p:extLst>
      <p:ext uri="{BB962C8B-B14F-4D97-AF65-F5344CB8AC3E}">
        <p14:creationId xmlns:p14="http://schemas.microsoft.com/office/powerpoint/2010/main" val="3155878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systemkalk.png">
            <a:extLst>
              <a:ext uri="{FF2B5EF4-FFF2-40B4-BE49-F238E27FC236}">
                <a16:creationId xmlns:a16="http://schemas.microsoft.com/office/drawing/2014/main" id="{4069E569-0B37-4000-9CCF-A0278FB5B8ED}"/>
              </a:ext>
            </a:extLst>
          </p:cNvPr>
          <p:cNvPicPr/>
          <p:nvPr/>
        </p:nvPicPr>
        <p:blipFill>
          <a:blip r:embed="rId2" cstate="print"/>
          <a:srcRect l="4855" r="78851" b="49858"/>
          <a:stretch>
            <a:fillRect/>
          </a:stretch>
        </p:blipFill>
        <p:spPr bwMode="auto">
          <a:xfrm>
            <a:off x="3096360" y="266400"/>
            <a:ext cx="4647460" cy="4877100"/>
          </a:xfrm>
          <a:prstGeom prst="rect">
            <a:avLst/>
          </a:prstGeom>
          <a:noFill/>
          <a:ln w="9525">
            <a:noFill/>
            <a:miter lim="800000"/>
            <a:headEnd/>
            <a:tailEnd/>
          </a:ln>
        </p:spPr>
      </p:pic>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97BACA-A376-4B77-A963-B5FA24FFD369}"/>
              </a:ext>
            </a:extLst>
          </p:cNvPr>
          <p:cNvSpPr/>
          <p:nvPr/>
        </p:nvSpPr>
        <p:spPr>
          <a:xfrm>
            <a:off x="265854" y="1511822"/>
            <a:ext cx="3118161" cy="769441"/>
          </a:xfrm>
          <a:prstGeom prst="rect">
            <a:avLst/>
          </a:prstGeom>
        </p:spPr>
        <p:txBody>
          <a:bodyPr wrap="none">
            <a:spAutoFit/>
          </a:bodyPr>
          <a:lstStyle/>
          <a:p>
            <a:pPr algn="ctr">
              <a:spcAft>
                <a:spcPts val="1000"/>
              </a:spcAft>
            </a:pPr>
            <a:r>
              <a:rPr lang="cs-CZ" sz="2200" b="1" dirty="0">
                <a:latin typeface="Times New Roman" panose="02020603050405020304" pitchFamily="18" charset="0"/>
                <a:ea typeface="Calibri" panose="020F0502020204030204" pitchFamily="34" charset="0"/>
                <a:cs typeface="Times New Roman" panose="02020603050405020304" pitchFamily="18" charset="0"/>
              </a:rPr>
              <a:t>Postup tvorby kalkulace</a:t>
            </a:r>
            <a:br>
              <a:rPr lang="cs-CZ" sz="2200" b="1" dirty="0">
                <a:latin typeface="Times New Roman" panose="02020603050405020304" pitchFamily="18" charset="0"/>
                <a:ea typeface="Calibri" panose="020F0502020204030204" pitchFamily="34" charset="0"/>
                <a:cs typeface="Times New Roman" panose="02020603050405020304" pitchFamily="18" charset="0"/>
              </a:rPr>
            </a:br>
            <a:r>
              <a:rPr lang="cs-CZ" sz="2200" b="1" dirty="0">
                <a:latin typeface="Times New Roman" panose="02020603050405020304" pitchFamily="18" charset="0"/>
                <a:ea typeface="Calibri" panose="020F0502020204030204" pitchFamily="34" charset="0"/>
                <a:cs typeface="Times New Roman" panose="02020603050405020304" pitchFamily="18" charset="0"/>
              </a:rPr>
              <a:t> a ceny</a:t>
            </a:r>
          </a:p>
        </p:txBody>
      </p:sp>
    </p:spTree>
    <p:extLst>
      <p:ext uri="{BB962C8B-B14F-4D97-AF65-F5344CB8AC3E}">
        <p14:creationId xmlns:p14="http://schemas.microsoft.com/office/powerpoint/2010/main" val="15660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152C6A7-9DBF-4483-94B5-96457C35A032}"/>
              </a:ext>
            </a:extLst>
          </p:cNvPr>
          <p:cNvSpPr/>
          <p:nvPr/>
        </p:nvSpPr>
        <p:spPr>
          <a:xfrm>
            <a:off x="367200" y="628601"/>
            <a:ext cx="7258510" cy="3147593"/>
          </a:xfrm>
          <a:prstGeom prst="rect">
            <a:avLst/>
          </a:prstGeom>
        </p:spPr>
        <p:txBody>
          <a:bodyPr wrap="square">
            <a:spAutoFit/>
          </a:bodyPr>
          <a:lstStyle/>
          <a:p>
            <a:pPr marL="0" lvl="1" algn="just">
              <a:lnSpc>
                <a:spcPct val="114000"/>
              </a:lnSpc>
            </a:pPr>
            <a:r>
              <a:rPr lang="cs-CZ" sz="2200" b="1" dirty="0">
                <a:solidFill>
                  <a:srgbClr val="FF0000"/>
                </a:solidFill>
                <a:latin typeface="+mj-lt"/>
              </a:rPr>
              <a:t>Kalkulační techniky </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jen znalost výrobních postupů umožní objektivně přiřazovat náklady s využitím principů kauzality</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použití kalkulací je do jisté míry svázáno s charakterem výrobního procesu</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neobjektivní vypovídací schopnost může mít negativní následky na hospodaření hodnoceného podnikatelského subjektu</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5447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0E0DEC9-8DE8-487A-9A37-934E08160BA9}"/>
              </a:ext>
            </a:extLst>
          </p:cNvPr>
          <p:cNvSpPr/>
          <p:nvPr/>
        </p:nvSpPr>
        <p:spPr>
          <a:xfrm>
            <a:off x="525600" y="527392"/>
            <a:ext cx="7221600" cy="3179653"/>
          </a:xfrm>
          <a:prstGeom prst="rect">
            <a:avLst/>
          </a:prstGeom>
        </p:spPr>
        <p:txBody>
          <a:bodyPr wrap="square">
            <a:spAutoFit/>
          </a:bodyPr>
          <a:lstStyle/>
          <a:p>
            <a:pPr marL="0" lvl="2">
              <a:lnSpc>
                <a:spcPct val="114000"/>
              </a:lnSpc>
            </a:pPr>
            <a:r>
              <a:rPr lang="cs-CZ" sz="2200" b="1" dirty="0"/>
              <a:t>Kalkulace dělením prostá</a:t>
            </a:r>
          </a:p>
          <a:p>
            <a:pPr marL="285750" lvl="2" indent="-285750">
              <a:lnSpc>
                <a:spcPct val="114000"/>
              </a:lnSpc>
              <a:buFont typeface="Arial" panose="020B0604020202020204" pitchFamily="34" charset="0"/>
              <a:buChar char="•"/>
            </a:pPr>
            <a:r>
              <a:rPr lang="cs-CZ" sz="2200" dirty="0"/>
              <a:t>v případě lineární závislosti nákladů při </a:t>
            </a:r>
            <a:r>
              <a:rPr lang="cs-CZ" sz="2200" dirty="0" err="1"/>
              <a:t>jednodruhové</a:t>
            </a:r>
            <a:r>
              <a:rPr lang="cs-CZ" sz="2200" dirty="0"/>
              <a:t> produkci výrobků či služeb (výroba energie, limonád, těžba nerostů)</a:t>
            </a:r>
          </a:p>
          <a:p>
            <a:pPr marL="285750" lvl="2" indent="-285750">
              <a:lnSpc>
                <a:spcPct val="114000"/>
              </a:lnSpc>
              <a:buFont typeface="Arial" panose="020B0604020202020204" pitchFamily="34" charset="0"/>
              <a:buChar char="•"/>
            </a:pPr>
            <a:r>
              <a:rPr lang="cs-CZ" sz="2200" dirty="0"/>
              <a:t>náklady na jednotku </a:t>
            </a:r>
            <a:r>
              <a:rPr lang="cs-CZ" sz="2200" i="1" dirty="0" err="1">
                <a:latin typeface="Cambria Math" panose="02040503050406030204" pitchFamily="18" charset="0"/>
                <a:ea typeface="Cambria Math" panose="02040503050406030204" pitchFamily="18" charset="0"/>
              </a:rPr>
              <a:t>n</a:t>
            </a:r>
            <a:r>
              <a:rPr lang="cs-CZ" sz="2200" i="1" baseline="-25000" dirty="0" err="1">
                <a:latin typeface="Cambria Math" panose="02040503050406030204" pitchFamily="18" charset="0"/>
                <a:ea typeface="Cambria Math" panose="02040503050406030204" pitchFamily="18" charset="0"/>
              </a:rPr>
              <a:t>j</a:t>
            </a:r>
            <a:r>
              <a:rPr lang="cs-CZ" sz="2200" dirty="0"/>
              <a:t> lze zjistit přímo vydělením nákladů </a:t>
            </a:r>
            <a:r>
              <a:rPr lang="cs-CZ" sz="2200" i="1" dirty="0">
                <a:latin typeface="Cambria Math" panose="02040503050406030204" pitchFamily="18" charset="0"/>
                <a:ea typeface="Cambria Math" panose="02040503050406030204" pitchFamily="18" charset="0"/>
              </a:rPr>
              <a:t>N</a:t>
            </a:r>
            <a:r>
              <a:rPr lang="cs-CZ" sz="2200" dirty="0"/>
              <a:t> produkcí </a:t>
            </a:r>
            <a:r>
              <a:rPr lang="cs-CZ" sz="2200" i="1" dirty="0">
                <a:latin typeface="Cambria Math" panose="02040503050406030204" pitchFamily="18" charset="0"/>
                <a:ea typeface="Cambria Math" panose="02040503050406030204" pitchFamily="18" charset="0"/>
              </a:rPr>
              <a:t>Q</a:t>
            </a:r>
          </a:p>
          <a:p>
            <a:pPr marL="285750" lvl="2" indent="-285750">
              <a:lnSpc>
                <a:spcPct val="114000"/>
              </a:lnSpc>
              <a:buFont typeface="Arial" panose="020B0604020202020204" pitchFamily="34" charset="0"/>
              <a:buChar char="•"/>
            </a:pPr>
            <a:endParaRPr lang="cs-CZ" sz="2200" b="1" i="1" dirty="0"/>
          </a:p>
          <a:p>
            <a:pPr marL="457200" lvl="3">
              <a:lnSpc>
                <a:spcPct val="114000"/>
              </a:lnSpc>
            </a:pPr>
            <a:r>
              <a:rPr lang="cs-CZ" sz="2400" b="1" i="1" dirty="0">
                <a:latin typeface="Cambria Math" panose="02040503050406030204" pitchFamily="18" charset="0"/>
                <a:ea typeface="Cambria Math" panose="02040503050406030204" pitchFamily="18" charset="0"/>
              </a:rPr>
              <a:t>			</a:t>
            </a:r>
            <a:r>
              <a:rPr lang="cs-CZ" sz="2400" b="1" i="1" dirty="0" err="1">
                <a:latin typeface="Cambria Math" panose="02040503050406030204" pitchFamily="18" charset="0"/>
                <a:ea typeface="Cambria Math" panose="02040503050406030204" pitchFamily="18" charset="0"/>
              </a:rPr>
              <a:t>n</a:t>
            </a:r>
            <a:r>
              <a:rPr lang="cs-CZ" sz="2400" b="1" i="1" baseline="-25000" dirty="0" err="1">
                <a:latin typeface="Cambria Math" panose="02040503050406030204" pitchFamily="18" charset="0"/>
                <a:ea typeface="Cambria Math" panose="02040503050406030204" pitchFamily="18" charset="0"/>
              </a:rPr>
              <a:t>j</a:t>
            </a:r>
            <a:r>
              <a:rPr lang="cs-CZ" sz="2400" b="1" i="1" dirty="0">
                <a:latin typeface="Cambria Math" panose="02040503050406030204" pitchFamily="18" charset="0"/>
                <a:ea typeface="Cambria Math" panose="02040503050406030204" pitchFamily="18" charset="0"/>
              </a:rPr>
              <a:t> </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 N</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Q</a:t>
            </a:r>
            <a:endParaRPr lang="cs-CZ" sz="2400"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4663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cs-CZ" sz="2200" b="1" dirty="0">
                <a:latin typeface="+mj-lt"/>
                <a:ea typeface="Calibri" panose="020F0502020204030204" pitchFamily="34" charset="0"/>
                <a:cs typeface="Times New Roman" panose="02020603050405020304" pitchFamily="18" charset="0"/>
              </a:rPr>
              <a:t>Příklad:</a:t>
            </a:r>
          </a:p>
          <a:p>
            <a:pPr algn="just">
              <a:spcAft>
                <a:spcPts val="600"/>
              </a:spcAft>
            </a:pPr>
            <a:r>
              <a:rPr lang="cs-CZ" sz="2200" dirty="0">
                <a:latin typeface="+mj-lt"/>
                <a:ea typeface="Calibri" panose="020F0502020204030204" pitchFamily="34" charset="0"/>
                <a:cs typeface="Times New Roman" panose="02020603050405020304" pitchFamily="18" charset="0"/>
              </a:rPr>
              <a:t>Vybraný podnik se zabývá balením Směsi na grilování po 25g dodané směsi koření. Materiálové náklady byly 14 000 Kč za 54 kg kořenící směsi. Podniku vznikly mzdové náklady ve výši 10 000 Kč a další režijní náklady (odpisy balící linky, podíl na nákladech na administrativní personál) ve výši 15 000 Kč. Jaké budou náklady výroby jednoho sáčku směsi po 25 g?</a:t>
            </a:r>
          </a:p>
        </p:txBody>
      </p:sp>
    </p:spTree>
    <p:extLst>
      <p:ext uri="{BB962C8B-B14F-4D97-AF65-F5344CB8AC3E}">
        <p14:creationId xmlns:p14="http://schemas.microsoft.com/office/powerpoint/2010/main" val="1022127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cs-CZ" sz="2200" b="1" i="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latin typeface="+mj-lt"/>
                <a:ea typeface="Calibri" panose="020F0502020204030204" pitchFamily="34" charset="0"/>
                <a:cs typeface="Times New Roman" panose="02020603050405020304" pitchFamily="18" charset="0"/>
              </a:rPr>
              <a:t>Sečteme všechny vzniklé náklady (materiál, mzdy a ostatní náklady) a  vydělíme je požadovanou kalkulační jednicí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a:t>
            </a:r>
            <a:r>
              <a:rPr lang="cs-CZ" sz="2200" dirty="0">
                <a:latin typeface="+mj-lt"/>
                <a:ea typeface="Calibri" panose="020F0502020204030204" pitchFamily="34" charset="0"/>
                <a:cs typeface="Times New Roman" panose="02020603050405020304" pitchFamily="18" charset="0"/>
              </a:rPr>
              <a:t>/sáček.</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N</a:t>
            </a:r>
            <a:r>
              <a:rPr lang="cs-CZ" sz="2200" dirty="0">
                <a:latin typeface="Cambria Math" panose="02040503050406030204" pitchFamily="18" charset="0"/>
                <a:ea typeface="Cambria Math" panose="02040503050406030204" pitchFamily="18" charset="0"/>
                <a:cs typeface="Times New Roman" panose="02020603050405020304" pitchFamily="18" charset="0"/>
              </a:rPr>
              <a:t> = 14 000 + 10 000 + 15 000 = 39 000</a:t>
            </a:r>
            <a:r>
              <a:rPr lang="cs-CZ" sz="2200" dirty="0">
                <a:latin typeface="+mj-lt"/>
                <a:ea typeface="Calibri" panose="020F0502020204030204" pitchFamily="34" charset="0"/>
                <a:cs typeface="Times New Roman" panose="02020603050405020304" pitchFamily="18" charset="0"/>
              </a:rPr>
              <a:t> Kč</a:t>
            </a:r>
          </a:p>
          <a:p>
            <a:pPr algn="just">
              <a:lnSpc>
                <a:spcPct val="114000"/>
              </a:lnSpc>
            </a:pPr>
            <a:r>
              <a:rPr lang="cs-CZ" sz="2200" dirty="0">
                <a:latin typeface="+mj-lt"/>
                <a:ea typeface="Calibri" panose="020F0502020204030204" pitchFamily="34" charset="0"/>
                <a:cs typeface="Times New Roman" panose="02020603050405020304" pitchFamily="18" charset="0"/>
              </a:rPr>
              <a:t>Počet jednic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 = 54 000 g /25 g = 2 160 </a:t>
            </a:r>
            <a:r>
              <a:rPr lang="cs-CZ" sz="2200" dirty="0">
                <a:latin typeface="+mj-lt"/>
                <a:ea typeface="Calibri" panose="020F0502020204030204" pitchFamily="34" charset="0"/>
                <a:cs typeface="Times New Roman" panose="02020603050405020304" pitchFamily="18" charset="0"/>
              </a:rPr>
              <a:t>sáčků</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n</a:t>
            </a:r>
            <a:r>
              <a:rPr lang="cs-CZ" sz="2200" i="1" baseline="-25000" dirty="0" err="1">
                <a:latin typeface="Cambria Math" panose="02040503050406030204" pitchFamily="18" charset="0"/>
                <a:ea typeface="Cambria Math" panose="02040503050406030204" pitchFamily="18" charset="0"/>
                <a:cs typeface="Times New Roman" panose="02020603050405020304" pitchFamily="18" charset="0"/>
              </a:rPr>
              <a:t>j</a:t>
            </a:r>
            <a:r>
              <a:rPr lang="cs-CZ" sz="2200" dirty="0">
                <a:latin typeface="Cambria Math" panose="02040503050406030204" pitchFamily="18" charset="0"/>
                <a:ea typeface="Cambria Math" panose="02040503050406030204" pitchFamily="18" charset="0"/>
                <a:cs typeface="Times New Roman" panose="02020603050405020304" pitchFamily="18" charset="0"/>
              </a:rPr>
              <a:t> = 39 000 /2 160 =18,05 </a:t>
            </a:r>
            <a:r>
              <a:rPr lang="cs-CZ" sz="2200" dirty="0">
                <a:latin typeface="+mj-lt"/>
                <a:ea typeface="Calibri" panose="020F0502020204030204" pitchFamily="34" charset="0"/>
                <a:cs typeface="Times New Roman" panose="02020603050405020304" pitchFamily="18" charset="0"/>
              </a:rPr>
              <a:t>Kč/ks</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41CDB02-52DC-4F1F-AA44-7633BA1F2851}"/>
              </a:ext>
            </a:extLst>
          </p:cNvPr>
          <p:cNvSpPr/>
          <p:nvPr/>
        </p:nvSpPr>
        <p:spPr>
          <a:xfrm>
            <a:off x="694533" y="443935"/>
            <a:ext cx="3573286" cy="430887"/>
          </a:xfrm>
          <a:prstGeom prst="rect">
            <a:avLst/>
          </a:prstGeom>
        </p:spPr>
        <p:txBody>
          <a:bodyPr wrap="none">
            <a:spAutoFit/>
          </a:bodyPr>
          <a:lstStyle/>
          <a:p>
            <a:r>
              <a:rPr lang="cs-CZ" sz="2200" b="1" dirty="0">
                <a:ea typeface="Calibri" panose="020F0502020204030204" pitchFamily="34" charset="0"/>
                <a:cs typeface="Times New Roman" panose="02020603050405020304" pitchFamily="18" charset="0"/>
              </a:rPr>
              <a:t>Typový kalkulační vzorec</a:t>
            </a:r>
            <a:endParaRPr lang="cs-CZ" sz="2200" b="1" dirty="0"/>
          </a:p>
        </p:txBody>
      </p:sp>
      <p:graphicFrame>
        <p:nvGraphicFramePr>
          <p:cNvPr id="7" name="Tabulka 6">
            <a:extLst>
              <a:ext uri="{FF2B5EF4-FFF2-40B4-BE49-F238E27FC236}">
                <a16:creationId xmlns:a16="http://schemas.microsoft.com/office/drawing/2014/main" id="{75AED627-6C99-4301-8460-D16D88C55638}"/>
              </a:ext>
            </a:extLst>
          </p:cNvPr>
          <p:cNvGraphicFramePr>
            <a:graphicFrameLocks noGrp="1"/>
          </p:cNvGraphicFramePr>
          <p:nvPr>
            <p:extLst>
              <p:ext uri="{D42A27DB-BD31-4B8C-83A1-F6EECF244321}">
                <p14:modId xmlns:p14="http://schemas.microsoft.com/office/powerpoint/2010/main" val="3418805172"/>
              </p:ext>
            </p:extLst>
          </p:nvPr>
        </p:nvGraphicFramePr>
        <p:xfrm>
          <a:off x="590400" y="874822"/>
          <a:ext cx="7113600" cy="3945322"/>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val="20000"/>
                    </a:ext>
                  </a:extLst>
                </a:gridCol>
                <a:gridCol w="6257355">
                  <a:extLst>
                    <a:ext uri="{9D8B030D-6E8A-4147-A177-3AD203B41FA5}">
                      <a16:colId xmlns:a16="http://schemas.microsoft.com/office/drawing/2014/main" val="20001"/>
                    </a:ext>
                  </a:extLst>
                </a:gridCol>
              </a:tblGrid>
              <a:tr h="250457">
                <a:tc>
                  <a:txBody>
                    <a:bodyPr/>
                    <a:lstStyle/>
                    <a:p>
                      <a:pPr>
                        <a:spcAft>
                          <a:spcPts val="0"/>
                        </a:spcAft>
                        <a:tabLst>
                          <a:tab pos="-1028700" algn="l"/>
                          <a:tab pos="4343400" algn="dec"/>
                        </a:tabLst>
                      </a:pPr>
                      <a:r>
                        <a:rPr lang="cs-CZ"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Přímý materiál (suroviny, materiál, polotovary, nakupované výrobky)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8516">
                <a:tc>
                  <a:txBody>
                    <a:bodyPr/>
                    <a:lstStyle/>
                    <a:p>
                      <a:pPr>
                        <a:spcAft>
                          <a:spcPts val="0"/>
                        </a:spcAft>
                        <a:tabLst>
                          <a:tab pos="-1028700" algn="l"/>
                          <a:tab pos="4343400" algn="dec"/>
                        </a:tabLst>
                      </a:pPr>
                      <a:r>
                        <a:rPr lang="cs-CZ"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Přímé mzdy (mzdy provozních dělníků, prémie, odměny, příplatky, doplatky)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8516">
                <a:tc>
                  <a:txBody>
                    <a:bodyPr/>
                    <a:lstStyle/>
                    <a:p>
                      <a:pPr>
                        <a:spcAft>
                          <a:spcPts val="0"/>
                        </a:spcAft>
                        <a:tabLst>
                          <a:tab pos="-1028700" algn="l"/>
                          <a:tab pos="4343400" algn="dec"/>
                        </a:tabLst>
                      </a:pPr>
                      <a:r>
                        <a:rPr lang="cs-CZ"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Ostatní přímé náklady (technologická paliva a energie, odpisy, přepravné, opravy, náklady na technický rozvoj atd.)</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8516">
                <a:tc>
                  <a:txBody>
                    <a:bodyPr/>
                    <a:lstStyle/>
                    <a:p>
                      <a:pPr>
                        <a:spcAft>
                          <a:spcPts val="0"/>
                        </a:spcAft>
                        <a:tabLst>
                          <a:tab pos="-1028700" algn="l"/>
                          <a:tab pos="4343400" algn="dec"/>
                        </a:tabLst>
                      </a:pPr>
                      <a:r>
                        <a:rPr lang="cs-CZ"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Výrobní režie (technologická a všeobecná) (náklady související s řízením výrobních činností, s obsluhou procesu)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0457">
                <a:tc>
                  <a:txBody>
                    <a:bodyPr/>
                    <a:lstStyle/>
                    <a:p>
                      <a:pPr>
                        <a:spcAft>
                          <a:spcPts val="0"/>
                        </a:spcAft>
                        <a:tabLst>
                          <a:tab pos="-1028700" algn="l"/>
                          <a:tab pos="4343400" algn="dec"/>
                        </a:tabLst>
                      </a:pPr>
                      <a:r>
                        <a:rPr lang="cs-CZ" sz="1400" b="0">
                          <a:solidFill>
                            <a:schemeClr val="tx1"/>
                          </a:solidFill>
                          <a:effectLst/>
                        </a:rPr>
                        <a:t>Σ (1.-4.)</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výroby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8516">
                <a:tc>
                  <a:txBody>
                    <a:bodyPr/>
                    <a:lstStyle/>
                    <a:p>
                      <a:pPr>
                        <a:spcAft>
                          <a:spcPts val="0"/>
                        </a:spcAft>
                        <a:tabLst>
                          <a:tab pos="-1028700" algn="l"/>
                          <a:tab pos="4343400" algn="dec"/>
                        </a:tabLst>
                      </a:pPr>
                      <a:r>
                        <a:rPr lang="cs-CZ"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Správní režie (může obsahovat zásobovací režii) (související s řízením a správou organizace)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0457">
                <a:tc>
                  <a:txBody>
                    <a:bodyPr/>
                    <a:lstStyle/>
                    <a:p>
                      <a:pPr>
                        <a:spcAft>
                          <a:spcPts val="0"/>
                        </a:spcAft>
                        <a:tabLst>
                          <a:tab pos="-1028700" algn="l"/>
                          <a:tab pos="4343400" algn="dec"/>
                        </a:tabLst>
                      </a:pPr>
                      <a:r>
                        <a:rPr lang="cs-CZ" sz="1400" b="0">
                          <a:solidFill>
                            <a:schemeClr val="tx1"/>
                          </a:solidFill>
                          <a:effectLst/>
                        </a:rPr>
                        <a:t>Σ (1.-5.)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8516">
                <a:tc>
                  <a:txBody>
                    <a:bodyPr/>
                    <a:lstStyle/>
                    <a:p>
                      <a:pPr>
                        <a:spcAft>
                          <a:spcPts val="0"/>
                        </a:spcAft>
                        <a:tabLst>
                          <a:tab pos="-1028700" algn="l"/>
                          <a:tab pos="4343400" algn="dec"/>
                        </a:tabLst>
                      </a:pPr>
                      <a:r>
                        <a:rPr lang="cs-CZ"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Odbytové náklady (může být součástí správní režie) (expedice, reklama, propagace, odbyt)</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0457">
                <a:tc>
                  <a:txBody>
                    <a:bodyPr/>
                    <a:lstStyle/>
                    <a:p>
                      <a:pPr>
                        <a:spcAft>
                          <a:spcPts val="0"/>
                        </a:spcAft>
                        <a:tabLst>
                          <a:tab pos="-1028700" algn="l"/>
                          <a:tab pos="4343400" algn="dec"/>
                        </a:tabLst>
                      </a:pPr>
                      <a:r>
                        <a:rPr lang="cs-CZ"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Úplné 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0457">
                <a:tc>
                  <a:txBody>
                    <a:bodyPr/>
                    <a:lstStyle/>
                    <a:p>
                      <a:pPr>
                        <a:spcAft>
                          <a:spcPts val="0"/>
                        </a:spcAft>
                        <a:tabLst>
                          <a:tab pos="-1028700" algn="l"/>
                          <a:tab pos="4343400" algn="dec"/>
                        </a:tabLst>
                      </a:pPr>
                      <a:r>
                        <a:rPr lang="cs-CZ"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Výsledek hospodaření – zisk/ztráta</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0457">
                <a:tc>
                  <a:txBody>
                    <a:bodyPr/>
                    <a:lstStyle/>
                    <a:p>
                      <a:pPr>
                        <a:spcAft>
                          <a:spcPts val="0"/>
                        </a:spcAft>
                        <a:tabLst>
                          <a:tab pos="-1028700" algn="l"/>
                          <a:tab pos="4343400" algn="dec"/>
                        </a:tabLst>
                      </a:pPr>
                      <a:r>
                        <a:rPr lang="cs-CZ"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Cena (výrobní)</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F6D81416-A55A-0246-A966-2D8243564AE9}"/>
              </a:ext>
            </a:extLst>
          </p:cNvPr>
          <p:cNvSpPr/>
          <p:nvPr/>
        </p:nvSpPr>
        <p:spPr>
          <a:xfrm>
            <a:off x="765208" y="878306"/>
            <a:ext cx="6646245" cy="3166764"/>
          </a:xfrm>
          <a:prstGeom prst="rect">
            <a:avLst/>
          </a:prstGeom>
        </p:spPr>
        <p:txBody>
          <a:bodyPr wrap="square">
            <a:spAutoFit/>
          </a:bodyPr>
          <a:lstStyle/>
          <a:p>
            <a:pPr>
              <a:lnSpc>
                <a:spcPct val="107000"/>
              </a:lnSpc>
              <a:spcAft>
                <a:spcPts val="800"/>
              </a:spcAft>
            </a:pPr>
            <a:r>
              <a:rPr lang="cs-CZ" b="1" dirty="0">
                <a:latin typeface="Times New Roman" panose="02020603050405020304" pitchFamily="18" charset="0"/>
                <a:ea typeface="Calibri" panose="020F0502020204030204" pitchFamily="34" charset="0"/>
                <a:cs typeface="Times New Roman" panose="02020603050405020304" pitchFamily="18" charset="0"/>
              </a:rPr>
              <a:t>Označte jednotlivé položky dle kalkulačního vzorce číslem:</a:t>
            </a:r>
            <a:endParaRPr lang="cs-CZ"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Přirážka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Přeprava dopravcem do prodejny odběratele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Dřevo na výrobu stolu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Školení zaměstnanců na nový výrobní stroj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Mzdy managementu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- 13. plat dělníků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Odpis výrobního stroje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840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3" name="Tabulka 2">
            <a:extLst>
              <a:ext uri="{FF2B5EF4-FFF2-40B4-BE49-F238E27FC236}">
                <a16:creationId xmlns:a16="http://schemas.microsoft.com/office/drawing/2014/main" id="{36F504BC-875B-5947-8AAC-36E33C655E0F}"/>
              </a:ext>
            </a:extLst>
          </p:cNvPr>
          <p:cNvGraphicFramePr>
            <a:graphicFrameLocks noGrp="1"/>
          </p:cNvGraphicFramePr>
          <p:nvPr>
            <p:extLst>
              <p:ext uri="{D42A27DB-BD31-4B8C-83A1-F6EECF244321}">
                <p14:modId xmlns:p14="http://schemas.microsoft.com/office/powerpoint/2010/main" val="3457805556"/>
              </p:ext>
            </p:extLst>
          </p:nvPr>
        </p:nvGraphicFramePr>
        <p:xfrm>
          <a:off x="4426497" y="1765741"/>
          <a:ext cx="4552748" cy="2926080"/>
        </p:xfrm>
        <a:graphic>
          <a:graphicData uri="http://schemas.openxmlformats.org/drawingml/2006/table">
            <a:tbl>
              <a:tblPr firstRow="1" firstCol="1" bandRow="1">
                <a:tableStyleId>{5C22544A-7EE6-4342-B048-85BDC9FD1C3A}</a:tableStyleId>
              </a:tblPr>
              <a:tblGrid>
                <a:gridCol w="1137936">
                  <a:extLst>
                    <a:ext uri="{9D8B030D-6E8A-4147-A177-3AD203B41FA5}">
                      <a16:colId xmlns:a16="http://schemas.microsoft.com/office/drawing/2014/main" val="986078893"/>
                    </a:ext>
                  </a:extLst>
                </a:gridCol>
                <a:gridCol w="1137936">
                  <a:extLst>
                    <a:ext uri="{9D8B030D-6E8A-4147-A177-3AD203B41FA5}">
                      <a16:colId xmlns:a16="http://schemas.microsoft.com/office/drawing/2014/main" val="971777027"/>
                    </a:ext>
                  </a:extLst>
                </a:gridCol>
                <a:gridCol w="1138438">
                  <a:extLst>
                    <a:ext uri="{9D8B030D-6E8A-4147-A177-3AD203B41FA5}">
                      <a16:colId xmlns:a16="http://schemas.microsoft.com/office/drawing/2014/main" val="1648073095"/>
                    </a:ext>
                  </a:extLst>
                </a:gridCol>
                <a:gridCol w="1138438">
                  <a:extLst>
                    <a:ext uri="{9D8B030D-6E8A-4147-A177-3AD203B41FA5}">
                      <a16:colId xmlns:a16="http://schemas.microsoft.com/office/drawing/2014/main" val="3174279895"/>
                    </a:ext>
                  </a:extLst>
                </a:gridCol>
              </a:tblGrid>
              <a:tr h="511200">
                <a:tc>
                  <a:txBody>
                    <a:bodyPr/>
                    <a:lstStyle/>
                    <a:p>
                      <a:pPr>
                        <a:spcAft>
                          <a:spcPts val="0"/>
                        </a:spcAft>
                      </a:pPr>
                      <a:r>
                        <a:rPr lang="cs-CZ" sz="1200">
                          <a:effectLst/>
                        </a:rPr>
                        <a:t>Řádek kalkulačního vzorce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Druh nákladu</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Výpočet nakladu na jednotku</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Náklad na jednotku (Kč/ks)</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4305239"/>
                  </a:ext>
                </a:extLst>
              </a:tr>
              <a:tr h="170400">
                <a:tc>
                  <a:txBody>
                    <a:bodyPr/>
                    <a:lstStyle/>
                    <a:p>
                      <a:pPr>
                        <a:spcAft>
                          <a:spcPts val="0"/>
                        </a:spcAft>
                      </a:pPr>
                      <a:r>
                        <a:rPr lang="cs-CZ" sz="1200">
                          <a:effectLst/>
                        </a:rPr>
                        <a:t>1</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materiál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550477"/>
                  </a:ext>
                </a:extLst>
              </a:tr>
              <a:tr h="340800">
                <a:tc>
                  <a:txBody>
                    <a:bodyPr/>
                    <a:lstStyle/>
                    <a:p>
                      <a:pPr>
                        <a:spcAft>
                          <a:spcPts val="0"/>
                        </a:spcAft>
                      </a:pPr>
                      <a:r>
                        <a:rPr lang="cs-CZ" sz="1200">
                          <a:effectLst/>
                        </a:rPr>
                        <a:t>2</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plat zaměstnance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4467983"/>
                  </a:ext>
                </a:extLst>
              </a:tr>
              <a:tr h="340800">
                <a:tc>
                  <a:txBody>
                    <a:bodyPr/>
                    <a:lstStyle/>
                    <a:p>
                      <a:pPr>
                        <a:spcAft>
                          <a:spcPts val="0"/>
                        </a:spcAft>
                      </a:pPr>
                      <a:r>
                        <a:rPr lang="cs-CZ" sz="1200">
                          <a:effectLst/>
                        </a:rPr>
                        <a:t>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dirty="0">
                          <a:effectLst/>
                        </a:rPr>
                        <a:t>ostatní přímé náklady</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63018850"/>
                  </a:ext>
                </a:extLst>
              </a:tr>
              <a:tr h="170400">
                <a:tc>
                  <a:txBody>
                    <a:bodyPr/>
                    <a:lstStyle/>
                    <a:p>
                      <a:pPr>
                        <a:spcAft>
                          <a:spcPts val="0"/>
                        </a:spcAft>
                      </a:pPr>
                      <a:r>
                        <a:rPr lang="cs-CZ" sz="1200">
                          <a:effectLst/>
                        </a:rPr>
                        <a:t>4</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výrobní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2018645"/>
                  </a:ext>
                </a:extLst>
              </a:tr>
              <a:tr h="17040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4521876"/>
                  </a:ext>
                </a:extLst>
              </a:tr>
              <a:tr h="170400">
                <a:tc>
                  <a:txBody>
                    <a:bodyPr/>
                    <a:lstStyle/>
                    <a:p>
                      <a:pPr>
                        <a:spcAft>
                          <a:spcPts val="0"/>
                        </a:spcAft>
                      </a:pPr>
                      <a:r>
                        <a:rPr lang="cs-CZ" sz="1200">
                          <a:effectLst/>
                        </a:rPr>
                        <a:t>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správní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05288719"/>
                  </a:ext>
                </a:extLst>
              </a:tr>
              <a:tr h="17040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40694844"/>
                  </a:ext>
                </a:extLst>
              </a:tr>
              <a:tr h="340800">
                <a:tc>
                  <a:txBody>
                    <a:bodyPr/>
                    <a:lstStyle/>
                    <a:p>
                      <a:pPr>
                        <a:spcAft>
                          <a:spcPts val="0"/>
                        </a:spcAft>
                      </a:pPr>
                      <a:r>
                        <a:rPr lang="cs-CZ" sz="1200">
                          <a:effectLst/>
                        </a:rPr>
                        <a:t>7</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Marže – zisková přirážka</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76235944"/>
                  </a:ext>
                </a:extLst>
              </a:tr>
              <a:tr h="17040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náklady</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5227952"/>
                  </a:ext>
                </a:extLst>
              </a:tr>
            </a:tbl>
          </a:graphicData>
        </a:graphic>
      </p:graphicFrame>
      <p:sp>
        <p:nvSpPr>
          <p:cNvPr id="5" name="Rectangle 1">
            <a:extLst>
              <a:ext uri="{FF2B5EF4-FFF2-40B4-BE49-F238E27FC236}">
                <a16:creationId xmlns:a16="http://schemas.microsoft.com/office/drawing/2014/main" id="{2FF62851-3295-614D-840F-8554C1CE2228}"/>
              </a:ext>
            </a:extLst>
          </p:cNvPr>
          <p:cNvSpPr>
            <a:spLocks noChangeArrowheads="1"/>
          </p:cNvSpPr>
          <p:nvPr/>
        </p:nvSpPr>
        <p:spPr bwMode="auto">
          <a:xfrm>
            <a:off x="188640" y="758398"/>
            <a:ext cx="4965232"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Jsou dány následující položky výroby středně velké svíčky: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plán výroby činí 10 000 ks,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spotřeba materiálu činí 0,05 kg včelího vosku po 1000 Kč/kg na 1 ks,</a:t>
            </a:r>
          </a:p>
          <a:p>
            <a:pPr marL="0" marR="0" lvl="0" indent="0" algn="l" defTabSz="914400" rtl="0" eaLnBrk="0" fontAlgn="base" latinLnBrk="0" hangingPunct="0">
              <a:lnSpc>
                <a:spcPct val="100000"/>
              </a:lnSpc>
              <a:spcBef>
                <a:spcPct val="0"/>
              </a:spcBef>
              <a:spcAft>
                <a:spcPct val="0"/>
              </a:spcAft>
              <a:buClrTx/>
              <a:buSzTx/>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 </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spotřeba času činí 18 min/ks,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hodinový mzdový tarif = 150 Kč/hod,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rozpočet výrobní režie = 45 000 Kč na celý plán výroby,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rozpočet správní režie = 60 000 Kč na celý plán výroby,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ostatní přímé náklady 31,5 % sociálního a zdravotního pojištění, </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marže je 30 % z úplných vlastních nákladů výkonu.</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Sestavte předběžnou kalkulaci:</a:t>
            </a:r>
            <a:endParaRPr kumimoji="0" lang="cs-CZ" altLang="cs-CZ"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9230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cs-CZ" sz="2600" b="1" cap="all" dirty="0">
                <a:solidFill>
                  <a:srgbClr val="307871"/>
                </a:solidFill>
                <a:latin typeface="+mj-lt"/>
              </a:rPr>
              <a:t>Kalkulace</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propočet nákladů, marže, zisku, ceny nebo jiné hodnotové veličiny na výrobek, práci nebo službu případně na činnost nebo operaci (kalkulační jednici)</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zobrazuje ve vzájemné souvislosti jak naturálně, tak hodnotově vyjádřenou jednotkou výkonu</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nejvýznamnější nástroj ekonomického řízení</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369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A20DEEEA-896A-2849-A893-00ACFB9736A2}"/>
              </a:ext>
            </a:extLst>
          </p:cNvPr>
          <p:cNvGraphicFramePr>
            <a:graphicFrameLocks noGrp="1"/>
          </p:cNvGraphicFramePr>
          <p:nvPr>
            <p:extLst>
              <p:ext uri="{D42A27DB-BD31-4B8C-83A1-F6EECF244321}">
                <p14:modId xmlns:p14="http://schemas.microsoft.com/office/powerpoint/2010/main" val="4082800044"/>
              </p:ext>
            </p:extLst>
          </p:nvPr>
        </p:nvGraphicFramePr>
        <p:xfrm>
          <a:off x="1386807" y="1313555"/>
          <a:ext cx="6272432" cy="2854181"/>
        </p:xfrm>
        <a:graphic>
          <a:graphicData uri="http://schemas.openxmlformats.org/drawingml/2006/table">
            <a:tbl>
              <a:tblPr firstRow="1" firstCol="1" bandRow="1">
                <a:tableStyleId>{5C22544A-7EE6-4342-B048-85BDC9FD1C3A}</a:tableStyleId>
              </a:tblPr>
              <a:tblGrid>
                <a:gridCol w="1567762">
                  <a:extLst>
                    <a:ext uri="{9D8B030D-6E8A-4147-A177-3AD203B41FA5}">
                      <a16:colId xmlns:a16="http://schemas.microsoft.com/office/drawing/2014/main" val="711775521"/>
                    </a:ext>
                  </a:extLst>
                </a:gridCol>
                <a:gridCol w="1567762">
                  <a:extLst>
                    <a:ext uri="{9D8B030D-6E8A-4147-A177-3AD203B41FA5}">
                      <a16:colId xmlns:a16="http://schemas.microsoft.com/office/drawing/2014/main" val="3140621806"/>
                    </a:ext>
                  </a:extLst>
                </a:gridCol>
                <a:gridCol w="1568454">
                  <a:extLst>
                    <a:ext uri="{9D8B030D-6E8A-4147-A177-3AD203B41FA5}">
                      <a16:colId xmlns:a16="http://schemas.microsoft.com/office/drawing/2014/main" val="1685201682"/>
                    </a:ext>
                  </a:extLst>
                </a:gridCol>
                <a:gridCol w="1568454">
                  <a:extLst>
                    <a:ext uri="{9D8B030D-6E8A-4147-A177-3AD203B41FA5}">
                      <a16:colId xmlns:a16="http://schemas.microsoft.com/office/drawing/2014/main" val="3961175278"/>
                    </a:ext>
                  </a:extLst>
                </a:gridCol>
              </a:tblGrid>
              <a:tr h="611611">
                <a:tc>
                  <a:txBody>
                    <a:bodyPr/>
                    <a:lstStyle/>
                    <a:p>
                      <a:pPr>
                        <a:spcAft>
                          <a:spcPts val="0"/>
                        </a:spcAft>
                      </a:pPr>
                      <a:r>
                        <a:rPr lang="cs-CZ" sz="1200">
                          <a:effectLst/>
                        </a:rPr>
                        <a:t>Řádek kalkulačního vzorce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Druh nákladu</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dirty="0">
                          <a:effectLst/>
                        </a:rPr>
                        <a:t>Výpočet nakladu na jednotku</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Náklad na jednotku (Kč/ks)</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47948695"/>
                  </a:ext>
                </a:extLst>
              </a:tr>
              <a:tr h="203870">
                <a:tc>
                  <a:txBody>
                    <a:bodyPr/>
                    <a:lstStyle/>
                    <a:p>
                      <a:pPr>
                        <a:spcAft>
                          <a:spcPts val="0"/>
                        </a:spcAft>
                      </a:pPr>
                      <a:r>
                        <a:rPr lang="cs-CZ" sz="1200">
                          <a:effectLst/>
                        </a:rPr>
                        <a:t>1</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materiál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0,05*800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84733104"/>
                  </a:ext>
                </a:extLst>
              </a:tr>
              <a:tr h="203870">
                <a:tc>
                  <a:txBody>
                    <a:bodyPr/>
                    <a:lstStyle/>
                    <a:p>
                      <a:pPr>
                        <a:spcAft>
                          <a:spcPts val="0"/>
                        </a:spcAft>
                      </a:pPr>
                      <a:r>
                        <a:rPr lang="cs-CZ" sz="1200">
                          <a:effectLst/>
                        </a:rPr>
                        <a:t>2</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plat zaměstnance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150/60*18</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1147891"/>
                  </a:ext>
                </a:extLst>
              </a:tr>
              <a:tr h="407740">
                <a:tc>
                  <a:txBody>
                    <a:bodyPr/>
                    <a:lstStyle/>
                    <a:p>
                      <a:pPr>
                        <a:spcAft>
                          <a:spcPts val="0"/>
                        </a:spcAft>
                      </a:pPr>
                      <a:r>
                        <a:rPr lang="cs-CZ" sz="1200">
                          <a:effectLst/>
                        </a:rPr>
                        <a:t>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ostatní přímé náklady</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0,315*45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14,175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14610053"/>
                  </a:ext>
                </a:extLst>
              </a:tr>
              <a:tr h="203870">
                <a:tc>
                  <a:txBody>
                    <a:bodyPr/>
                    <a:lstStyle/>
                    <a:p>
                      <a:pPr>
                        <a:spcAft>
                          <a:spcPts val="0"/>
                        </a:spcAft>
                      </a:pPr>
                      <a:r>
                        <a:rPr lang="cs-CZ" sz="1200">
                          <a:effectLst/>
                        </a:rPr>
                        <a:t>4</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výrobní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45 000/10 000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4,50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1380759"/>
                  </a:ext>
                </a:extLst>
              </a:tr>
              <a:tr h="20387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113,675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81077852"/>
                  </a:ext>
                </a:extLst>
              </a:tr>
              <a:tr h="203870">
                <a:tc>
                  <a:txBody>
                    <a:bodyPr/>
                    <a:lstStyle/>
                    <a:p>
                      <a:pPr>
                        <a:spcAft>
                          <a:spcPts val="0"/>
                        </a:spcAft>
                      </a:pPr>
                      <a:r>
                        <a:rPr lang="cs-CZ" sz="1200">
                          <a:effectLst/>
                        </a:rPr>
                        <a:t>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správní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60 000/10 000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6</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01245014"/>
                  </a:ext>
                </a:extLst>
              </a:tr>
              <a:tr h="20387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119,675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7690183"/>
                  </a:ext>
                </a:extLst>
              </a:tr>
              <a:tr h="407740">
                <a:tc>
                  <a:txBody>
                    <a:bodyPr/>
                    <a:lstStyle/>
                    <a:p>
                      <a:pPr>
                        <a:spcAft>
                          <a:spcPts val="0"/>
                        </a:spcAft>
                      </a:pPr>
                      <a:r>
                        <a:rPr lang="cs-CZ" sz="1200">
                          <a:effectLst/>
                        </a:rPr>
                        <a:t>7</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Marže – zisková přirážka</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119,675*0,3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35,9025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3883129"/>
                  </a:ext>
                </a:extLst>
              </a:tr>
              <a:tr h="20387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cena</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dirty="0">
                          <a:effectLst/>
                        </a:rPr>
                        <a:t>155,58</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86544487"/>
                  </a:ext>
                </a:extLst>
              </a:tr>
            </a:tbl>
          </a:graphicData>
        </a:graphic>
      </p:graphicFrame>
    </p:spTree>
    <p:extLst>
      <p:ext uri="{BB962C8B-B14F-4D97-AF65-F5344CB8AC3E}">
        <p14:creationId xmlns:p14="http://schemas.microsoft.com/office/powerpoint/2010/main" val="1588139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cs-CZ" sz="3000" b="1" cap="all" dirty="0">
                <a:solidFill>
                  <a:schemeClr val="bg1"/>
                </a:solidFill>
              </a:rPr>
              <a:t>Nauka o podniku</a:t>
            </a:r>
          </a:p>
          <a:p>
            <a:pPr lvl="0"/>
            <a:r>
              <a:rPr lang="cs-CZ" sz="3000" b="1" cap="all" dirty="0">
                <a:solidFill>
                  <a:schemeClr val="bg1"/>
                </a:solidFill>
              </a:rPr>
              <a:t>-</a:t>
            </a:r>
          </a:p>
          <a:p>
            <a:pPr lvl="0"/>
            <a:r>
              <a:rPr lang="cs-CZ" sz="2600" b="1" cap="all" dirty="0">
                <a:solidFill>
                  <a:schemeClr val="bg1"/>
                </a:solidFill>
              </a:rPr>
              <a:t>Kalkulace </a:t>
            </a:r>
            <a:r>
              <a:rPr lang="cs-CZ" sz="2600" b="1" cap="all" dirty="0" err="1">
                <a:solidFill>
                  <a:schemeClr val="bg1"/>
                </a:solidFill>
              </a:rPr>
              <a:t>ii</a:t>
            </a:r>
            <a:endParaRPr lang="cs-CZ" sz="2600" b="1" cap="all"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931524"/>
            <a:ext cx="3604568" cy="1456040"/>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 seznámit se s vybranými technikami kalkulací</a:t>
            </a:r>
          </a:p>
          <a:p>
            <a:pPr marL="0" indent="0" algn="ctr">
              <a:buNone/>
            </a:pPr>
            <a:r>
              <a:rPr lang="cs-CZ" sz="1800" b="1" i="1" dirty="0">
                <a:solidFill>
                  <a:srgbClr val="002060"/>
                </a:solidFill>
              </a:rPr>
              <a:t> </a:t>
            </a:r>
            <a:endParaRPr lang="en-GB" sz="1800" dirty="0">
              <a:solidFill>
                <a:schemeClr val="bg1"/>
              </a:solidFill>
              <a:cs typeface="Times New Roman" panose="02020603050405020304" pitchFamily="18" charset="0"/>
            </a:endParaRPr>
          </a:p>
        </p:txBody>
      </p:sp>
      <p:sp>
        <p:nvSpPr>
          <p:cNvPr id="8" name="Podnadpis 2"/>
          <p:cNvSpPr txBox="1">
            <a:spLocks/>
          </p:cNvSpPr>
          <p:nvPr/>
        </p:nvSpPr>
        <p:spPr>
          <a:xfrm>
            <a:off x="6956047" y="3723879"/>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dirty="0">
                <a:solidFill>
                  <a:srgbClr val="307871"/>
                </a:solidFill>
                <a:latin typeface="Times New Roman" panose="02020603050405020304" pitchFamily="18" charset="0"/>
                <a:cs typeface="Times New Roman" panose="02020603050405020304" pitchFamily="18" charset="0"/>
              </a:rPr>
              <a:t>Tomáš Pražák</a:t>
            </a:r>
          </a:p>
          <a:p>
            <a:pPr algn="r"/>
            <a:r>
              <a:rPr lang="cs-CZ" altLang="cs-CZ" sz="2400" dirty="0">
                <a:solidFill>
                  <a:srgbClr val="307871"/>
                </a:solidFill>
                <a:latin typeface="Times New Roman" panose="02020603050405020304" pitchFamily="18" charset="0"/>
                <a:cs typeface="Times New Roman" panose="02020603050405020304" pitchFamily="18" charset="0"/>
              </a:rPr>
              <a:t>Přednášející </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066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DDE40036-5953-476A-98B5-9F294EBD28B9}"/>
              </a:ext>
            </a:extLst>
          </p:cNvPr>
          <p:cNvSpPr/>
          <p:nvPr/>
        </p:nvSpPr>
        <p:spPr>
          <a:xfrm>
            <a:off x="412112" y="527392"/>
            <a:ext cx="7412216" cy="3847207"/>
          </a:xfrm>
          <a:prstGeom prst="rect">
            <a:avLst/>
          </a:prstGeom>
        </p:spPr>
        <p:txBody>
          <a:bodyPr wrap="square">
            <a:spAutoFit/>
          </a:bodyPr>
          <a:lstStyle/>
          <a:p>
            <a:pPr marL="0" lvl="2" algn="ctr">
              <a:spcBef>
                <a:spcPts val="1200"/>
              </a:spcBef>
              <a:spcAft>
                <a:spcPts val="600"/>
              </a:spcAft>
            </a:pPr>
            <a:r>
              <a:rPr lang="cs-CZ" sz="2600" b="1" cap="all" dirty="0">
                <a:solidFill>
                  <a:srgbClr val="307871"/>
                </a:solidFill>
                <a:latin typeface="+mj-lt"/>
              </a:rPr>
              <a:t>Kalkulace přirážková</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pro rozvrhování režijních nákladů při produkci různorodých výrobků s různou technologií a různým množstvím nepřímých nákladů v jednotlivých položkách</a:t>
            </a:r>
          </a:p>
          <a:p>
            <a:pPr marL="285750" indent="-285750" algn="just">
              <a:spcAft>
                <a:spcPts val="600"/>
              </a:spcAft>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marL="285750" indent="-285750" algn="just">
              <a:spcAft>
                <a:spcPts val="600"/>
              </a:spcAft>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algn="just">
              <a:spcAft>
                <a:spcPts val="0"/>
              </a:spcAft>
            </a:pPr>
            <a:r>
              <a:rPr lang="cs-CZ" sz="2200" dirty="0">
                <a:ea typeface="Calibri" panose="020F0502020204030204" pitchFamily="34" charset="0"/>
                <a:cs typeface="Times New Roman" panose="02020603050405020304" pitchFamily="18" charset="0"/>
              </a:rPr>
              <a:t>kde</a:t>
            </a:r>
          </a:p>
          <a:p>
            <a:pPr algn="just">
              <a:spcAft>
                <a:spcPts val="0"/>
              </a:spcAft>
            </a:pPr>
            <a:r>
              <a:rPr lang="cs-CZ" sz="2200" dirty="0">
                <a:ea typeface="Calibri" panose="020F0502020204030204" pitchFamily="34" charset="0"/>
                <a:cs typeface="Times New Roman" panose="02020603050405020304" pitchFamily="18" charset="0"/>
              </a:rPr>
              <a:t>	</a:t>
            </a:r>
            <a:r>
              <a:rPr lang="cs-CZ" sz="2200" i="1" dirty="0">
                <a:ea typeface="Calibri" panose="020F0502020204030204" pitchFamily="34" charset="0"/>
                <a:cs typeface="Times New Roman" panose="02020603050405020304" pitchFamily="18" charset="0"/>
              </a:rPr>
              <a:t>RS</a:t>
            </a:r>
            <a:r>
              <a:rPr lang="cs-CZ" sz="2200" dirty="0">
                <a:ea typeface="Calibri" panose="020F0502020204030204" pitchFamily="34" charset="0"/>
                <a:cs typeface="Times New Roman" panose="02020603050405020304" pitchFamily="18" charset="0"/>
              </a:rPr>
              <a:t>	… režijní sazba	</a:t>
            </a:r>
          </a:p>
          <a:p>
            <a:pPr indent="450215" algn="just">
              <a:spcAft>
                <a:spcPts val="0"/>
              </a:spcAft>
            </a:pPr>
            <a:r>
              <a:rPr lang="cs-CZ" sz="2200" i="1" dirty="0">
                <a:ea typeface="Calibri" panose="020F0502020204030204" pitchFamily="34" charset="0"/>
                <a:cs typeface="Times New Roman" panose="02020603050405020304" pitchFamily="18" charset="0"/>
              </a:rPr>
              <a:t>	</a:t>
            </a:r>
            <a:r>
              <a:rPr lang="cs-CZ" sz="2200" i="1" dirty="0" err="1">
                <a:ea typeface="Calibri" panose="020F0502020204030204" pitchFamily="34" charset="0"/>
                <a:cs typeface="Times New Roman" panose="02020603050405020304" pitchFamily="18" charset="0"/>
              </a:rPr>
              <a:t>N</a:t>
            </a:r>
            <a:r>
              <a:rPr lang="cs-CZ" sz="2200" i="1" baseline="-25000" dirty="0" err="1">
                <a:ea typeface="Calibri" panose="020F0502020204030204" pitchFamily="34" charset="0"/>
                <a:cs typeface="Times New Roman" panose="02020603050405020304" pitchFamily="18" charset="0"/>
              </a:rPr>
              <a:t>n</a:t>
            </a:r>
            <a:r>
              <a:rPr lang="cs-CZ" sz="2200" dirty="0">
                <a:ea typeface="Calibri" panose="020F0502020204030204" pitchFamily="34" charset="0"/>
                <a:cs typeface="Times New Roman" panose="02020603050405020304" pitchFamily="18" charset="0"/>
              </a:rPr>
              <a:t>	… celkové nepřímé společné náklady</a:t>
            </a:r>
          </a:p>
          <a:p>
            <a:pPr algn="just">
              <a:spcAft>
                <a:spcPts val="600"/>
              </a:spcAft>
            </a:pPr>
            <a:r>
              <a:rPr lang="cs-CZ" sz="2200" dirty="0">
                <a:ea typeface="Calibri" panose="020F0502020204030204" pitchFamily="34" charset="0"/>
                <a:cs typeface="Times New Roman" panose="02020603050405020304" pitchFamily="18" charset="0"/>
              </a:rPr>
              <a:t>	</a:t>
            </a:r>
            <a:r>
              <a:rPr lang="cs-CZ" sz="2200" i="1" dirty="0">
                <a:ea typeface="Calibri" panose="020F0502020204030204" pitchFamily="34" charset="0"/>
                <a:cs typeface="Times New Roman" panose="02020603050405020304" pitchFamily="18" charset="0"/>
              </a:rPr>
              <a:t>KZ</a:t>
            </a:r>
            <a:r>
              <a:rPr lang="cs-CZ" sz="2200" dirty="0">
                <a:ea typeface="Calibri" panose="020F0502020204030204" pitchFamily="34" charset="0"/>
                <a:cs typeface="Times New Roman" panose="02020603050405020304" pitchFamily="18" charset="0"/>
              </a:rPr>
              <a:t>	… celkový objem rozvrhové základny</a:t>
            </a:r>
            <a:endParaRPr lang="cs-CZ" sz="2200" dirty="0">
              <a:latin typeface="+mj-lt"/>
              <a:ea typeface="Calibri" panose="020F0502020204030204" pitchFamily="34" charset="0"/>
              <a:cs typeface="Times New Roman" panose="02020603050405020304" pitchFamily="18" charset="0"/>
            </a:endParaRPr>
          </a:p>
        </p:txBody>
      </p:sp>
      <p:graphicFrame>
        <p:nvGraphicFramePr>
          <p:cNvPr id="7" name="Objekt 6">
            <a:extLst>
              <a:ext uri="{FF2B5EF4-FFF2-40B4-BE49-F238E27FC236}">
                <a16:creationId xmlns:a16="http://schemas.microsoft.com/office/drawing/2014/main" id="{DB3947B2-4C33-4CDC-8F75-16F8146C63A0}"/>
              </a:ext>
            </a:extLst>
          </p:cNvPr>
          <p:cNvGraphicFramePr>
            <a:graphicFrameLocks noChangeAspect="1"/>
          </p:cNvGraphicFramePr>
          <p:nvPr/>
        </p:nvGraphicFramePr>
        <p:xfrm>
          <a:off x="2801322" y="2334150"/>
          <a:ext cx="1579392" cy="812250"/>
        </p:xfrm>
        <a:graphic>
          <a:graphicData uri="http://schemas.openxmlformats.org/presentationml/2006/ole">
            <mc:AlternateContent xmlns:mc="http://schemas.openxmlformats.org/markup-compatibility/2006">
              <mc:Choice xmlns:v="urn:schemas-microsoft-com:vml" Requires="v">
                <p:oleObj name="Rovnice" r:id="rId4" imgW="710891" imgH="444307" progId="Equation.3">
                  <p:embed/>
                </p:oleObj>
              </mc:Choice>
              <mc:Fallback>
                <p:oleObj name="Rovnice" r:id="rId4" imgW="710891" imgH="444307" progId="Equation.3">
                  <p:embed/>
                  <p:pic>
                    <p:nvPicPr>
                      <p:cNvPr id="7" name="Objekt 6">
                        <a:extLst>
                          <a:ext uri="{FF2B5EF4-FFF2-40B4-BE49-F238E27FC236}">
                            <a16:creationId xmlns:a16="http://schemas.microsoft.com/office/drawing/2014/main" id="{DB3947B2-4C33-4CDC-8F75-16F8146C63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1322" y="2334150"/>
                        <a:ext cx="1579392" cy="812250"/>
                      </a:xfrm>
                      <a:prstGeom prst="rect">
                        <a:avLst/>
                      </a:prstGeom>
                      <a:noFill/>
                    </p:spPr>
                  </p:pic>
                </p:oleObj>
              </mc:Fallback>
            </mc:AlternateContent>
          </a:graphicData>
        </a:graphic>
      </p:graphicFrame>
    </p:spTree>
    <p:extLst>
      <p:ext uri="{BB962C8B-B14F-4D97-AF65-F5344CB8AC3E}">
        <p14:creationId xmlns:p14="http://schemas.microsoft.com/office/powerpoint/2010/main" val="829474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2AB95A9-727F-4D09-BE7E-BBFF7B6F8267}"/>
              </a:ext>
            </a:extLst>
          </p:cNvPr>
          <p:cNvSpPr/>
          <p:nvPr/>
        </p:nvSpPr>
        <p:spPr>
          <a:xfrm>
            <a:off x="396000" y="527392"/>
            <a:ext cx="7222817" cy="3662541"/>
          </a:xfrm>
          <a:prstGeom prst="rect">
            <a:avLst/>
          </a:prstGeom>
        </p:spPr>
        <p:txBody>
          <a:bodyPr wrap="square">
            <a:spAutoFit/>
          </a:bodyPr>
          <a:lstStyle/>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rozvrhovou základnu si stanoví organizace sama, tak, aby byla k rozvrhovaným režijním nákladům přímo úměrná – často přímá mzda nebo součet přímých nákladů</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vybraná rozvrhová základna musí splňovat tyto požadavky:</a:t>
            </a:r>
          </a:p>
          <a:p>
            <a:pPr marL="800100" lvl="1" indent="-342900" algn="just">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musí mít příčinný vztah ke vzniku režijních nákladů</a:t>
            </a:r>
          </a:p>
          <a:p>
            <a:pPr marL="800100" lvl="1" indent="-342900" algn="just">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musí mít stálost vztahu k vývoji nákladů, tzn. změní-li se rozvrhová základna, změní se výše režijních nákladů</a:t>
            </a:r>
          </a:p>
          <a:p>
            <a:pPr marL="800100" lvl="1" indent="-342900" algn="just">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rozvrhová základna musí být dostatečně veliká, aby změny v ní nezpůsobovaly chyby ve výpočtech</a:t>
            </a: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7784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8E9FF21-A5D8-44EB-8835-D04FA69BBBB7}"/>
              </a:ext>
            </a:extLst>
          </p:cNvPr>
          <p:cNvSpPr/>
          <p:nvPr/>
        </p:nvSpPr>
        <p:spPr>
          <a:xfrm>
            <a:off x="302040" y="527392"/>
            <a:ext cx="7412216" cy="2030877"/>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rozvrhová základna může existovat ve dvou podobách:</a:t>
            </a:r>
          </a:p>
          <a:p>
            <a:pPr marL="800100" lvl="1" indent="-342900" algn="just">
              <a:lnSpc>
                <a:spcPct val="114000"/>
              </a:lnSpc>
              <a:buFont typeface="Courier New" panose="02070309020205020404" pitchFamily="49" charset="0"/>
              <a:buChar char="o"/>
            </a:pPr>
            <a:r>
              <a:rPr lang="cs-CZ" spc="150" dirty="0">
                <a:latin typeface="+mj-lt"/>
                <a:ea typeface="Calibri" panose="020F0502020204030204" pitchFamily="34" charset="0"/>
                <a:cs typeface="Times New Roman" panose="02020603050405020304" pitchFamily="18" charset="0"/>
              </a:rPr>
              <a:t>v peněžních jednotkách</a:t>
            </a:r>
            <a:r>
              <a:rPr lang="cs-CZ" dirty="0">
                <a:latin typeface="+mj-lt"/>
                <a:ea typeface="Calibri" panose="020F0502020204030204" pitchFamily="34" charset="0"/>
                <a:cs typeface="Times New Roman" panose="02020603050405020304" pitchFamily="18" charset="0"/>
              </a:rPr>
              <a:t> – přímé mzdy, přímý materiál, celkové přímé náklady, náklady zpracovatelské</a:t>
            </a:r>
          </a:p>
          <a:p>
            <a:pPr marL="800100" lvl="1" indent="-342900" algn="just">
              <a:lnSpc>
                <a:spcPct val="114000"/>
              </a:lnSpc>
              <a:buFont typeface="Courier New" panose="02070309020205020404" pitchFamily="49" charset="0"/>
              <a:buChar char="o"/>
            </a:pPr>
            <a:r>
              <a:rPr lang="cs-CZ" spc="150" dirty="0">
                <a:latin typeface="+mj-lt"/>
                <a:ea typeface="Calibri" panose="020F0502020204030204" pitchFamily="34" charset="0"/>
                <a:cs typeface="Times New Roman" panose="02020603050405020304" pitchFamily="18" charset="0"/>
              </a:rPr>
              <a:t>v naturálních jednotkách</a:t>
            </a:r>
            <a:r>
              <a:rPr lang="cs-CZ" dirty="0">
                <a:latin typeface="+mj-lt"/>
                <a:ea typeface="Calibri" panose="020F0502020204030204" pitchFamily="34" charset="0"/>
                <a:cs typeface="Times New Roman" panose="02020603050405020304" pitchFamily="18" charset="0"/>
              </a:rPr>
              <a:t> – pracovní hodiny, strojové hodiny, hmotnosti, koeficient pracnosti, doba poskytování služby</a:t>
            </a: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839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21D4DD0B-17AC-4043-B4A2-8C4CD022BEC2}"/>
              </a:ext>
            </a:extLst>
          </p:cNvPr>
          <p:cNvSpPr/>
          <p:nvPr/>
        </p:nvSpPr>
        <p:spPr>
          <a:xfrm>
            <a:off x="432000" y="691786"/>
            <a:ext cx="7221600" cy="2005870"/>
          </a:xfrm>
          <a:prstGeom prst="rect">
            <a:avLst/>
          </a:prstGeom>
        </p:spPr>
        <p:txBody>
          <a:bodyPr wrap="square">
            <a:spAutoFit/>
          </a:bodyPr>
          <a:lstStyle/>
          <a:p>
            <a:pPr algn="just">
              <a:lnSpc>
                <a:spcPct val="115000"/>
              </a:lnSpc>
            </a:pPr>
            <a:r>
              <a:rPr lang="cs-CZ" sz="2200" b="1" dirty="0">
                <a:solidFill>
                  <a:srgbClr val="FF0000"/>
                </a:solidFill>
                <a:latin typeface="+mj-lt"/>
                <a:ea typeface="Calibri" panose="020F0502020204030204" pitchFamily="34" charset="0"/>
                <a:cs typeface="Times New Roman" panose="02020603050405020304" pitchFamily="18" charset="0"/>
              </a:rPr>
              <a:t>Postup přirážkové kalkulace:</a:t>
            </a:r>
          </a:p>
          <a:p>
            <a:pPr marL="457200" lvl="0" indent="-457200" algn="just">
              <a:lnSpc>
                <a:spcPct val="115000"/>
              </a:lnSpc>
              <a:buFont typeface="+mj-lt"/>
              <a:buAutoNum type="arabicPeriod"/>
              <a:tabLst>
                <a:tab pos="228600" algn="l"/>
                <a:tab pos="449580" algn="l"/>
              </a:tabLst>
            </a:pPr>
            <a:r>
              <a:rPr lang="cs-CZ" sz="2200" dirty="0">
                <a:latin typeface="+mj-lt"/>
                <a:ea typeface="Calibri" panose="020F0502020204030204" pitchFamily="34" charset="0"/>
                <a:cs typeface="Times New Roman" panose="02020603050405020304" pitchFamily="18" charset="0"/>
              </a:rPr>
              <a:t>Stanovíme rozvrhovou základnu.</a:t>
            </a:r>
          </a:p>
          <a:p>
            <a:pPr marL="457200" lvl="0" indent="-457200" algn="just">
              <a:lnSpc>
                <a:spcPct val="115000"/>
              </a:lnSpc>
              <a:buFont typeface="+mj-lt"/>
              <a:buAutoNum type="arabicPeriod"/>
              <a:tabLst>
                <a:tab pos="228600" algn="l"/>
                <a:tab pos="449580" algn="l"/>
              </a:tabLst>
            </a:pPr>
            <a:r>
              <a:rPr lang="cs-CZ" sz="2200" dirty="0">
                <a:latin typeface="+mj-lt"/>
                <a:ea typeface="Calibri" panose="020F0502020204030204" pitchFamily="34" charset="0"/>
                <a:cs typeface="Times New Roman" panose="02020603050405020304" pitchFamily="18" charset="0"/>
              </a:rPr>
              <a:t>Vypočítáme výši režijní sazby.</a:t>
            </a:r>
          </a:p>
          <a:p>
            <a:pPr marL="457200" lvl="0" indent="-457200" algn="just">
              <a:lnSpc>
                <a:spcPct val="115000"/>
              </a:lnSpc>
              <a:buFont typeface="+mj-lt"/>
              <a:buAutoNum type="arabicPeriod"/>
              <a:tabLst>
                <a:tab pos="228600" algn="l"/>
                <a:tab pos="449580" algn="l"/>
              </a:tabLst>
            </a:pPr>
            <a:r>
              <a:rPr lang="cs-CZ" sz="2200" dirty="0">
                <a:latin typeface="+mj-lt"/>
                <a:ea typeface="Calibri" panose="020F0502020204030204" pitchFamily="34" charset="0"/>
                <a:cs typeface="Times New Roman" panose="02020603050405020304" pitchFamily="18" charset="0"/>
              </a:rPr>
              <a:t>Rozpočítáme režijní náklady na jednotlivé typy služeb.</a:t>
            </a:r>
          </a:p>
        </p:txBody>
      </p:sp>
    </p:spTree>
    <p:extLst>
      <p:ext uri="{BB962C8B-B14F-4D97-AF65-F5344CB8AC3E}">
        <p14:creationId xmlns:p14="http://schemas.microsoft.com/office/powerpoint/2010/main" val="3662889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5" name="Tabulka 4">
            <a:extLst>
              <a:ext uri="{FF2B5EF4-FFF2-40B4-BE49-F238E27FC236}">
                <a16:creationId xmlns:a16="http://schemas.microsoft.com/office/drawing/2014/main" id="{DAA5CAD3-8D03-4308-B893-BD4C87B0484A}"/>
              </a:ext>
            </a:extLst>
          </p:cNvPr>
          <p:cNvGraphicFramePr>
            <a:graphicFrameLocks noGrp="1"/>
          </p:cNvGraphicFramePr>
          <p:nvPr/>
        </p:nvGraphicFramePr>
        <p:xfrm>
          <a:off x="633600" y="3480426"/>
          <a:ext cx="7336800" cy="1030732"/>
        </p:xfrm>
        <a:graphic>
          <a:graphicData uri="http://schemas.openxmlformats.org/drawingml/2006/table">
            <a:tbl>
              <a:tblPr firstRow="1" firstCol="1" lastRow="1" lastCol="1" bandRow="1" bandCol="1">
                <a:tableStyleId>{5C22544A-7EE6-4342-B048-85BDC9FD1C3A}</a:tableStyleId>
              </a:tblPr>
              <a:tblGrid>
                <a:gridCol w="1835370">
                  <a:extLst>
                    <a:ext uri="{9D8B030D-6E8A-4147-A177-3AD203B41FA5}">
                      <a16:colId xmlns:a16="http://schemas.microsoft.com/office/drawing/2014/main" val="93118522"/>
                    </a:ext>
                  </a:extLst>
                </a:gridCol>
                <a:gridCol w="1835370">
                  <a:extLst>
                    <a:ext uri="{9D8B030D-6E8A-4147-A177-3AD203B41FA5}">
                      <a16:colId xmlns:a16="http://schemas.microsoft.com/office/drawing/2014/main" val="5285580"/>
                    </a:ext>
                  </a:extLst>
                </a:gridCol>
                <a:gridCol w="1833030">
                  <a:extLst>
                    <a:ext uri="{9D8B030D-6E8A-4147-A177-3AD203B41FA5}">
                      <a16:colId xmlns:a16="http://schemas.microsoft.com/office/drawing/2014/main" val="1705747005"/>
                    </a:ext>
                  </a:extLst>
                </a:gridCol>
                <a:gridCol w="1833030">
                  <a:extLst>
                    <a:ext uri="{9D8B030D-6E8A-4147-A177-3AD203B41FA5}">
                      <a16:colId xmlns:a16="http://schemas.microsoft.com/office/drawing/2014/main" val="2374128185"/>
                    </a:ext>
                  </a:extLst>
                </a:gridCol>
              </a:tblGrid>
              <a:tr h="177165">
                <a:tc rowSpan="2">
                  <a:txBody>
                    <a:bodyPr/>
                    <a:lstStyle/>
                    <a:p>
                      <a:pPr algn="ctr">
                        <a:lnSpc>
                          <a:spcPct val="115000"/>
                        </a:lnSpc>
                        <a:spcAft>
                          <a:spcPts val="0"/>
                        </a:spcAft>
                      </a:pPr>
                      <a:r>
                        <a:rPr lang="cs-CZ" sz="1600">
                          <a:solidFill>
                            <a:schemeClr val="tx1"/>
                          </a:solidFill>
                          <a:effectLst/>
                        </a:rPr>
                        <a:t>Výrobek</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Objem produkce</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Přímý materiál</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Přímé mzdy</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7375264"/>
                  </a:ext>
                </a:extLst>
              </a:tr>
              <a:tr h="153670">
                <a:tc vMerge="1">
                  <a:txBody>
                    <a:bodyPr/>
                    <a:lstStyle/>
                    <a:p>
                      <a:endParaRPr lang="cs-CZ"/>
                    </a:p>
                  </a:txBody>
                  <a:tcPr/>
                </a:tc>
                <a:tc>
                  <a:txBody>
                    <a:bodyPr/>
                    <a:lstStyle/>
                    <a:p>
                      <a:pPr indent="366395" algn="ctr">
                        <a:lnSpc>
                          <a:spcPct val="115000"/>
                        </a:lnSpc>
                        <a:spcAft>
                          <a:spcPts val="0"/>
                        </a:spcAft>
                      </a:pPr>
                      <a:r>
                        <a:rPr lang="cs-CZ" sz="1600" dirty="0">
                          <a:solidFill>
                            <a:schemeClr val="tx1"/>
                          </a:solidFill>
                          <a:effectLst/>
                        </a:rPr>
                        <a:t>[ks]</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75590" algn="ctr">
                        <a:lnSpc>
                          <a:spcPct val="115000"/>
                        </a:lnSpc>
                        <a:spcAft>
                          <a:spcPts val="0"/>
                        </a:spcAft>
                      </a:pPr>
                      <a:r>
                        <a:rPr lang="cs-CZ" sz="1600" dirty="0">
                          <a:solidFill>
                            <a:schemeClr val="tx1"/>
                          </a:solidFill>
                          <a:effectLst/>
                        </a:rPr>
                        <a:t>[Kč/ks]</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99085" algn="ctr">
                        <a:lnSpc>
                          <a:spcPct val="115000"/>
                        </a:lnSpc>
                        <a:spcAft>
                          <a:spcPts val="0"/>
                        </a:spcAft>
                      </a:pPr>
                      <a:r>
                        <a:rPr lang="cs-CZ" sz="1600" b="0" dirty="0">
                          <a:solidFill>
                            <a:schemeClr val="tx1"/>
                          </a:solidFill>
                          <a:effectLst/>
                        </a:rPr>
                        <a:t>[Kč]</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586881"/>
                  </a:ext>
                </a:extLst>
              </a:tr>
              <a:tr h="215900">
                <a:tc>
                  <a:txBody>
                    <a:bodyPr/>
                    <a:lstStyle/>
                    <a:p>
                      <a:pPr indent="342900" algn="just">
                        <a:lnSpc>
                          <a:spcPct val="115000"/>
                        </a:lnSpc>
                        <a:spcAft>
                          <a:spcPts val="0"/>
                        </a:spcAft>
                      </a:pPr>
                      <a:r>
                        <a:rPr lang="cs-CZ" sz="1600">
                          <a:solidFill>
                            <a:schemeClr val="tx1"/>
                          </a:solidFill>
                          <a:effectLst/>
                        </a:rPr>
                        <a:t>A</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6395" algn="ctr">
                        <a:lnSpc>
                          <a:spcPct val="115000"/>
                        </a:lnSpc>
                        <a:spcAft>
                          <a:spcPts val="0"/>
                        </a:spcAft>
                        <a:tabLst>
                          <a:tab pos="902970" algn="dec"/>
                        </a:tabLst>
                      </a:pPr>
                      <a:r>
                        <a:rPr lang="cs-CZ" sz="1600" b="0" dirty="0">
                          <a:solidFill>
                            <a:schemeClr val="tx1"/>
                          </a:solidFill>
                          <a:effectLst/>
                        </a:rPr>
                        <a:t>50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75590" algn="ctr">
                        <a:lnSpc>
                          <a:spcPct val="115000"/>
                        </a:lnSpc>
                        <a:spcAft>
                          <a:spcPts val="0"/>
                        </a:spcAft>
                        <a:tabLst>
                          <a:tab pos="824230" algn="dec"/>
                        </a:tabLst>
                      </a:pPr>
                      <a:r>
                        <a:rPr lang="cs-CZ" sz="1600" b="0" dirty="0">
                          <a:solidFill>
                            <a:schemeClr val="tx1"/>
                          </a:solidFill>
                          <a:effectLst/>
                        </a:rPr>
                        <a:t>300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99085" algn="ctr">
                        <a:lnSpc>
                          <a:spcPct val="115000"/>
                        </a:lnSpc>
                        <a:spcAft>
                          <a:spcPts val="0"/>
                        </a:spcAft>
                        <a:tabLst>
                          <a:tab pos="887730" algn="dec"/>
                        </a:tabLst>
                      </a:pPr>
                      <a:r>
                        <a:rPr lang="cs-CZ" sz="1600" b="0" dirty="0">
                          <a:solidFill>
                            <a:schemeClr val="tx1"/>
                          </a:solidFill>
                          <a:effectLst/>
                        </a:rPr>
                        <a:t>150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593931"/>
                  </a:ext>
                </a:extLst>
              </a:tr>
              <a:tr h="215900">
                <a:tc>
                  <a:txBody>
                    <a:bodyPr/>
                    <a:lstStyle/>
                    <a:p>
                      <a:pPr indent="342900" algn="just">
                        <a:lnSpc>
                          <a:spcPct val="115000"/>
                        </a:lnSpc>
                        <a:spcAft>
                          <a:spcPts val="0"/>
                        </a:spcAft>
                      </a:pPr>
                      <a:r>
                        <a:rPr lang="cs-CZ" sz="1600">
                          <a:solidFill>
                            <a:schemeClr val="tx1"/>
                          </a:solidFill>
                          <a:effectLst/>
                        </a:rPr>
                        <a:t>B</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6395" algn="ctr">
                        <a:lnSpc>
                          <a:spcPct val="115000"/>
                        </a:lnSpc>
                        <a:spcAft>
                          <a:spcPts val="0"/>
                        </a:spcAft>
                        <a:tabLst>
                          <a:tab pos="902970" algn="dec"/>
                        </a:tabLst>
                      </a:pPr>
                      <a:r>
                        <a:rPr lang="cs-CZ" sz="1600" b="0" dirty="0">
                          <a:solidFill>
                            <a:schemeClr val="tx1"/>
                          </a:solidFill>
                          <a:effectLst/>
                        </a:rPr>
                        <a:t>80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75590" algn="ctr">
                        <a:lnSpc>
                          <a:spcPct val="115000"/>
                        </a:lnSpc>
                        <a:spcAft>
                          <a:spcPts val="0"/>
                        </a:spcAft>
                        <a:tabLst>
                          <a:tab pos="824230" algn="dec"/>
                        </a:tabLst>
                      </a:pPr>
                      <a:r>
                        <a:rPr lang="cs-CZ" sz="1600" b="0" dirty="0">
                          <a:solidFill>
                            <a:schemeClr val="tx1"/>
                          </a:solidFill>
                          <a:effectLst/>
                        </a:rPr>
                        <a:t>480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9085" algn="ctr">
                        <a:lnSpc>
                          <a:spcPct val="115000"/>
                        </a:lnSpc>
                        <a:spcAft>
                          <a:spcPts val="0"/>
                        </a:spcAft>
                        <a:tabLst>
                          <a:tab pos="887730" algn="dec"/>
                        </a:tabLst>
                      </a:pPr>
                      <a:r>
                        <a:rPr lang="cs-CZ" sz="1600" b="0" dirty="0">
                          <a:solidFill>
                            <a:schemeClr val="tx1"/>
                          </a:solidFill>
                          <a:effectLst/>
                        </a:rPr>
                        <a:t>180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5704629"/>
                  </a:ext>
                </a:extLst>
              </a:tr>
            </a:tbl>
          </a:graphicData>
        </a:graphic>
      </p:graphicFrame>
      <p:sp>
        <p:nvSpPr>
          <p:cNvPr id="7" name="Rectangle 1">
            <a:extLst>
              <a:ext uri="{FF2B5EF4-FFF2-40B4-BE49-F238E27FC236}">
                <a16:creationId xmlns:a16="http://schemas.microsoft.com/office/drawing/2014/main" id="{4421994A-C40F-4F54-AF72-A6902A1DDBAD}"/>
              </a:ext>
            </a:extLst>
          </p:cNvPr>
          <p:cNvSpPr>
            <a:spLocks noChangeArrowheads="1"/>
          </p:cNvSpPr>
          <p:nvPr/>
        </p:nvSpPr>
        <p:spPr bwMode="auto">
          <a:xfrm>
            <a:off x="460800" y="546949"/>
            <a:ext cx="7207200" cy="2761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76225" eaLnBrk="0" fontAlgn="base" hangingPunct="0">
              <a:spcBef>
                <a:spcPct val="0"/>
              </a:spcBef>
              <a:spcAft>
                <a:spcPct val="0"/>
              </a:spcAft>
              <a:tabLst>
                <a:tab pos="887413" algn="dec"/>
              </a:tabLst>
              <a:defRPr>
                <a:solidFill>
                  <a:schemeClr val="tx1"/>
                </a:solidFill>
                <a:latin typeface="Arial" panose="020B0604020202020204" pitchFamily="34" charset="0"/>
              </a:defRPr>
            </a:lvl1pPr>
            <a:lvl2pPr eaLnBrk="0" fontAlgn="base" hangingPunct="0">
              <a:spcBef>
                <a:spcPct val="0"/>
              </a:spcBef>
              <a:spcAft>
                <a:spcPct val="0"/>
              </a:spcAft>
              <a:tabLst>
                <a:tab pos="887413" algn="dec"/>
              </a:tabLst>
              <a:defRPr>
                <a:solidFill>
                  <a:schemeClr val="tx1"/>
                </a:solidFill>
                <a:latin typeface="Arial" panose="020B0604020202020204" pitchFamily="34" charset="0"/>
              </a:defRPr>
            </a:lvl2pPr>
            <a:lvl3pPr eaLnBrk="0" fontAlgn="base" hangingPunct="0">
              <a:spcBef>
                <a:spcPct val="0"/>
              </a:spcBef>
              <a:spcAft>
                <a:spcPct val="0"/>
              </a:spcAft>
              <a:tabLst>
                <a:tab pos="887413" algn="dec"/>
              </a:tabLst>
              <a:defRPr>
                <a:solidFill>
                  <a:schemeClr val="tx1"/>
                </a:solidFill>
                <a:latin typeface="Arial" panose="020B0604020202020204" pitchFamily="34" charset="0"/>
              </a:defRPr>
            </a:lvl3pPr>
            <a:lvl4pPr eaLnBrk="0" fontAlgn="base" hangingPunct="0">
              <a:spcBef>
                <a:spcPct val="0"/>
              </a:spcBef>
              <a:spcAft>
                <a:spcPct val="0"/>
              </a:spcAft>
              <a:tabLst>
                <a:tab pos="887413" algn="dec"/>
              </a:tabLst>
              <a:defRPr>
                <a:solidFill>
                  <a:schemeClr val="tx1"/>
                </a:solidFill>
                <a:latin typeface="Arial" panose="020B0604020202020204" pitchFamily="34" charset="0"/>
              </a:defRPr>
            </a:lvl4pPr>
            <a:lvl5pPr eaLnBrk="0" fontAlgn="base" hangingPunct="0">
              <a:spcBef>
                <a:spcPct val="0"/>
              </a:spcBef>
              <a:spcAft>
                <a:spcPct val="0"/>
              </a:spcAft>
              <a:tabLst>
                <a:tab pos="887413" algn="dec"/>
              </a:tabLst>
              <a:defRPr>
                <a:solidFill>
                  <a:schemeClr val="tx1"/>
                </a:solidFill>
                <a:latin typeface="Arial" panose="020B0604020202020204" pitchFamily="34" charset="0"/>
              </a:defRPr>
            </a:lvl5pPr>
            <a:lvl6pPr eaLnBrk="0" fontAlgn="base" hangingPunct="0">
              <a:spcBef>
                <a:spcPct val="0"/>
              </a:spcBef>
              <a:spcAft>
                <a:spcPct val="0"/>
              </a:spcAft>
              <a:tabLst>
                <a:tab pos="887413" algn="dec"/>
              </a:tabLst>
              <a:defRPr>
                <a:solidFill>
                  <a:schemeClr val="tx1"/>
                </a:solidFill>
                <a:latin typeface="Arial" panose="020B0604020202020204" pitchFamily="34" charset="0"/>
              </a:defRPr>
            </a:lvl6pPr>
            <a:lvl7pPr eaLnBrk="0" fontAlgn="base" hangingPunct="0">
              <a:spcBef>
                <a:spcPct val="0"/>
              </a:spcBef>
              <a:spcAft>
                <a:spcPct val="0"/>
              </a:spcAft>
              <a:tabLst>
                <a:tab pos="887413" algn="dec"/>
              </a:tabLst>
              <a:defRPr>
                <a:solidFill>
                  <a:schemeClr val="tx1"/>
                </a:solidFill>
                <a:latin typeface="Arial" panose="020B0604020202020204" pitchFamily="34" charset="0"/>
              </a:defRPr>
            </a:lvl7pPr>
            <a:lvl8pPr eaLnBrk="0" fontAlgn="base" hangingPunct="0">
              <a:spcBef>
                <a:spcPct val="0"/>
              </a:spcBef>
              <a:spcAft>
                <a:spcPct val="0"/>
              </a:spcAft>
              <a:tabLst>
                <a:tab pos="887413" algn="dec"/>
              </a:tabLst>
              <a:defRPr>
                <a:solidFill>
                  <a:schemeClr val="tx1"/>
                </a:solidFill>
                <a:latin typeface="Arial" panose="020B0604020202020204" pitchFamily="34" charset="0"/>
              </a:defRPr>
            </a:lvl8pPr>
            <a:lvl9pPr eaLnBrk="0" fontAlgn="base" hangingPunct="0">
              <a:spcBef>
                <a:spcPct val="0"/>
              </a:spcBef>
              <a:spcAft>
                <a:spcPct val="0"/>
              </a:spcAft>
              <a:tabLst>
                <a:tab pos="887413" algn="dec"/>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14000"/>
              </a:lnSpc>
              <a:spcBef>
                <a:spcPct val="0"/>
              </a:spcBef>
              <a:spcAft>
                <a:spcPct val="0"/>
              </a:spcAft>
              <a:buClrTx/>
              <a:buSzTx/>
              <a:buFontTx/>
              <a:buNone/>
              <a:tabLst>
                <a:tab pos="887413" algn="dec"/>
              </a:tabLst>
            </a:pPr>
            <a:r>
              <a:rPr kumimoji="0" lang="cs-CZ" altLang="cs-CZ"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Příklad:</a:t>
            </a: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Podnik vyrábí dva odlišné výrobky „A“ a „B“, na které byly vynaloženy náklady, viz tabulka. </a:t>
            </a:r>
            <a:endParaRPr kumimoji="0" lang="cs-CZ" altLang="cs-CZ" sz="22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14000"/>
              </a:lnSpc>
              <a:spcBef>
                <a:spcPct val="0"/>
              </a:spcBef>
              <a:spcAft>
                <a:spcPct val="0"/>
              </a:spcAft>
              <a:buClrTx/>
              <a:buSzTx/>
              <a:buFontTx/>
              <a:buNone/>
              <a:tabLst>
                <a:tab pos="887413" algn="dec"/>
              </a:tabLst>
            </a:pP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Sestavte výslednou kalkulaci na úrovni vlastních nákladů výkonu, jestliže rozvrhovou základnou pro výrobní režii (VR) jsou přímé mzdy a pro správní režii (SR) přímý materiál. </a:t>
            </a:r>
            <a:r>
              <a:rPr lang="cs-CZ" altLang="cs-CZ" sz="2200" dirty="0">
                <a:ea typeface="Calibri" panose="020F0502020204030204" pitchFamily="34" charset="0"/>
                <a:cs typeface="Times New Roman" panose="02020603050405020304" pitchFamily="18" charset="0"/>
              </a:rPr>
              <a:t>C</a:t>
            </a: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elková výše výrobní režie činí 3 000 Kč a správní režie je ve výši 1 000 Kč.</a:t>
            </a:r>
            <a:endParaRPr kumimoji="0" lang="cs-CZ" altLang="cs-CZ" sz="2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3461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13ECDB42-8974-47AD-B863-D62FD7778BD9}"/>
                  </a:ext>
                </a:extLst>
              </p:cNvPr>
              <p:cNvSpPr/>
              <p:nvPr/>
            </p:nvSpPr>
            <p:spPr>
              <a:xfrm>
                <a:off x="547200" y="668280"/>
                <a:ext cx="8344800" cy="2005293"/>
              </a:xfrm>
              <a:prstGeom prst="rect">
                <a:avLst/>
              </a:prstGeom>
            </p:spPr>
            <p:txBody>
              <a:bodyPr wrap="square">
                <a:spAutoFit/>
              </a:bodyPr>
              <a:lstStyle/>
              <a:p>
                <a:pPr algn="just">
                  <a:lnSpc>
                    <a:spcPct val="115000"/>
                  </a:lnSpc>
                </a:pPr>
                <a:r>
                  <a:rPr lang="cs-CZ" sz="2200" b="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marL="342900" indent="-34290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Vypočítáme režijní sazby:</a:t>
                </a: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𝑉𝑅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r>
                              <a:rPr lang="cs-CZ" sz="2200" i="1">
                                <a:latin typeface="Cambria Math" panose="02040503050406030204" pitchFamily="18" charset="0"/>
                                <a:ea typeface="Calibri" panose="020F0502020204030204" pitchFamily="34" charset="0"/>
                                <a:cs typeface="Times New Roman" panose="02020603050405020304" pitchFamily="18" charset="0"/>
                              </a:rPr>
                              <m:t>𝑛</m:t>
                            </m:r>
                          </m:sub>
                        </m:sSub>
                      </m:num>
                      <m:den>
                        <m:r>
                          <a:rPr lang="cs-CZ" sz="2200" i="1">
                            <a:latin typeface="Cambria Math" panose="02040503050406030204" pitchFamily="18" charset="0"/>
                            <a:ea typeface="Calibri" panose="020F0502020204030204" pitchFamily="34" charset="0"/>
                            <a:cs typeface="Times New Roman" panose="02020603050405020304" pitchFamily="18" charset="0"/>
                          </a:rPr>
                          <m:t>𝑅𝑍</m:t>
                        </m:r>
                      </m:den>
                    </m:f>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r>
                          <a:rPr lang="cs-CZ" sz="2200" i="1">
                            <a:latin typeface="Cambria Math" panose="02040503050406030204" pitchFamily="18" charset="0"/>
                            <a:ea typeface="Calibri" panose="020F0502020204030204" pitchFamily="34" charset="0"/>
                            <a:cs typeface="Times New Roman" panose="02020603050405020304" pitchFamily="18" charset="0"/>
                          </a:rPr>
                          <m:t>3 000</m:t>
                        </m:r>
                      </m:num>
                      <m:den>
                        <m:r>
                          <a:rPr lang="cs-CZ" sz="2200" i="1">
                            <a:latin typeface="Cambria Math" panose="02040503050406030204" pitchFamily="18" charset="0"/>
                            <a:ea typeface="Calibri" panose="020F0502020204030204" pitchFamily="34" charset="0"/>
                            <a:cs typeface="Times New Roman" panose="02020603050405020304" pitchFamily="18" charset="0"/>
                          </a:rPr>
                          <m:t>150+180</m:t>
                        </m:r>
                      </m:den>
                    </m:f>
                    <m:r>
                      <a:rPr lang="cs-CZ" sz="2200" i="1">
                        <a:latin typeface="Cambria Math" panose="02040503050406030204" pitchFamily="18" charset="0"/>
                        <a:ea typeface="Calibri" panose="020F0502020204030204" pitchFamily="34" charset="0"/>
                        <a:cs typeface="Times New Roman" panose="02020603050405020304" pitchFamily="18" charset="0"/>
                      </a:rPr>
                      <m:t>=9,0909</m:t>
                    </m:r>
                  </m:oMath>
                </a14:m>
                <a:r>
                  <a:rPr lang="cs-CZ" sz="2200" dirty="0">
                    <a:latin typeface="+mj-lt"/>
                    <a:ea typeface="Times New Roman" panose="02020603050405020304" pitchFamily="18" charset="0"/>
                    <a:cs typeface="Times New Roman" panose="02020603050405020304" pitchFamily="18" charset="0"/>
                  </a:rPr>
                  <a:t> Kč VR/1 Kč přímých mezd</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𝑆𝑅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r>
                              <a:rPr lang="cs-CZ" sz="2200" i="1">
                                <a:latin typeface="Cambria Math" panose="02040503050406030204" pitchFamily="18" charset="0"/>
                                <a:ea typeface="Calibri" panose="020F0502020204030204" pitchFamily="34" charset="0"/>
                                <a:cs typeface="Times New Roman" panose="02020603050405020304" pitchFamily="18" charset="0"/>
                              </a:rPr>
                              <m:t>𝑛</m:t>
                            </m:r>
                          </m:sub>
                        </m:sSub>
                      </m:num>
                      <m:den>
                        <m:r>
                          <a:rPr lang="cs-CZ" sz="2200" i="1">
                            <a:latin typeface="Cambria Math" panose="02040503050406030204" pitchFamily="18" charset="0"/>
                            <a:ea typeface="Calibri" panose="020F0502020204030204" pitchFamily="34" charset="0"/>
                            <a:cs typeface="Times New Roman" panose="02020603050405020304" pitchFamily="18" charset="0"/>
                          </a:rPr>
                          <m:t>𝑅𝑍</m:t>
                        </m:r>
                      </m:den>
                    </m:f>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r>
                          <a:rPr lang="cs-CZ" sz="2200" i="1">
                            <a:latin typeface="Cambria Math" panose="02040503050406030204" pitchFamily="18" charset="0"/>
                            <a:ea typeface="Calibri" panose="020F0502020204030204" pitchFamily="34" charset="0"/>
                            <a:cs typeface="Times New Roman" panose="02020603050405020304" pitchFamily="18" charset="0"/>
                          </a:rPr>
                          <m:t>1 000</m:t>
                        </m:r>
                      </m:num>
                      <m:den>
                        <m:r>
                          <a:rPr lang="cs-CZ" sz="2200" i="1">
                            <a:latin typeface="Cambria Math" panose="02040503050406030204" pitchFamily="18" charset="0"/>
                            <a:ea typeface="Calibri" panose="020F0502020204030204" pitchFamily="34" charset="0"/>
                            <a:cs typeface="Times New Roman" panose="02020603050405020304" pitchFamily="18" charset="0"/>
                          </a:rPr>
                          <m:t>15 000+38 400</m:t>
                        </m:r>
                      </m:den>
                    </m:f>
                    <m:r>
                      <a:rPr lang="cs-CZ" sz="2200" i="1">
                        <a:latin typeface="Cambria Math" panose="02040503050406030204" pitchFamily="18" charset="0"/>
                        <a:ea typeface="Calibri" panose="020F0502020204030204" pitchFamily="34" charset="0"/>
                        <a:cs typeface="Times New Roman" panose="02020603050405020304" pitchFamily="18" charset="0"/>
                      </a:rPr>
                      <m:t>=0,0187</m:t>
                    </m:r>
                  </m:oMath>
                </a14:m>
                <a:r>
                  <a:rPr lang="cs-CZ" sz="2200" dirty="0">
                    <a:latin typeface="+mj-lt"/>
                    <a:ea typeface="Times New Roman" panose="02020603050405020304" pitchFamily="18" charset="0"/>
                    <a:cs typeface="Times New Roman" panose="02020603050405020304" pitchFamily="18" charset="0"/>
                  </a:rPr>
                  <a:t> Kč SR/1 Kč přímého materiálu</a:t>
                </a:r>
                <a:endParaRPr lang="cs-CZ" sz="2200" dirty="0">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13ECDB42-8974-47AD-B863-D62FD7778BD9}"/>
                  </a:ext>
                </a:extLst>
              </p:cNvPr>
              <p:cNvSpPr>
                <a:spLocks noRot="1" noChangeAspect="1" noMove="1" noResize="1" noEditPoints="1" noAdjustHandles="1" noChangeArrowheads="1" noChangeShapeType="1" noTextEdit="1"/>
              </p:cNvSpPr>
              <p:nvPr/>
            </p:nvSpPr>
            <p:spPr>
              <a:xfrm>
                <a:off x="547200" y="668280"/>
                <a:ext cx="8344800" cy="2005293"/>
              </a:xfrm>
              <a:prstGeom prst="rect">
                <a:avLst/>
              </a:prstGeom>
              <a:blipFill>
                <a:blip r:embed="rId3"/>
                <a:stretch>
                  <a:fillRect l="-950" t="-1216" b="-1216"/>
                </a:stretch>
              </a:blipFill>
            </p:spPr>
            <p:txBody>
              <a:bodyPr/>
              <a:lstStyle/>
              <a:p>
                <a:r>
                  <a:rPr lang="cs-CZ">
                    <a:noFill/>
                  </a:rPr>
                  <a:t> </a:t>
                </a:r>
              </a:p>
            </p:txBody>
          </p:sp>
        </mc:Fallback>
      </mc:AlternateContent>
    </p:spTree>
    <p:extLst>
      <p:ext uri="{BB962C8B-B14F-4D97-AF65-F5344CB8AC3E}">
        <p14:creationId xmlns:p14="http://schemas.microsoft.com/office/powerpoint/2010/main" val="4172375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392755AD-B34C-4235-8B12-797CDF5A9939}"/>
                  </a:ext>
                </a:extLst>
              </p:cNvPr>
              <p:cNvSpPr/>
              <p:nvPr/>
            </p:nvSpPr>
            <p:spPr>
              <a:xfrm>
                <a:off x="273600" y="769718"/>
                <a:ext cx="8647200" cy="2481385"/>
              </a:xfrm>
              <a:prstGeom prst="rect">
                <a:avLst/>
              </a:prstGeom>
            </p:spPr>
            <p:txBody>
              <a:bodyPr wrap="square">
                <a:spAutoFit/>
              </a:bodyPr>
              <a:lstStyle/>
              <a:p>
                <a:pPr marL="342900" indent="-342900">
                  <a:lnSpc>
                    <a:spcPct val="115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Přepočítáme jednotlivé režie na kalkulační</a:t>
                </a:r>
                <a:br>
                  <a:rPr lang="cs-CZ" sz="2200" dirty="0">
                    <a:latin typeface="+mj-lt"/>
                    <a:ea typeface="Times New Roman" panose="02020603050405020304" pitchFamily="18" charset="0"/>
                    <a:cs typeface="Times New Roman" panose="02020603050405020304" pitchFamily="18" charset="0"/>
                  </a:rPr>
                </a:br>
                <a:r>
                  <a:rPr lang="cs-CZ" sz="2200" dirty="0">
                    <a:latin typeface="+mj-lt"/>
                    <a:ea typeface="Times New Roman" panose="02020603050405020304" pitchFamily="18" charset="0"/>
                    <a:cs typeface="Times New Roman" panose="02020603050405020304" pitchFamily="18" charset="0"/>
                  </a:rPr>
                  <a:t>jednice. </a:t>
                </a:r>
              </a:p>
              <a:p>
                <a:pPr>
                  <a:lnSpc>
                    <a:spcPct val="115000"/>
                  </a:lnSpc>
                </a:pPr>
                <a:br>
                  <a:rPr lang="cs-CZ" sz="2200" dirty="0">
                    <a:latin typeface="+mj-lt"/>
                    <a:ea typeface="Times New Roman" panose="02020603050405020304" pitchFamily="18" charset="0"/>
                    <a:cs typeface="Times New Roman" panose="02020603050405020304" pitchFamily="18" charset="0"/>
                  </a:rPr>
                </a:br>
                <a:r>
                  <a:rPr lang="cs-CZ" sz="2200" dirty="0">
                    <a:latin typeface="+mj-lt"/>
                    <a:ea typeface="Times New Roman" panose="02020603050405020304" pitchFamily="18" charset="0"/>
                    <a:cs typeface="Times New Roman" panose="02020603050405020304" pitchFamily="18" charset="0"/>
                  </a:rPr>
                  <a:t>VR podle přímých mezd:</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𝑉𝑅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𝑉𝑅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r>
                      <a:rPr lang="cs-CZ" sz="2200" i="1">
                        <a:latin typeface="Cambria Math" panose="02040503050406030204" pitchFamily="18" charset="0"/>
                        <a:ea typeface="Calibri" panose="020F0502020204030204" pitchFamily="34" charset="0"/>
                        <a:cs typeface="Times New Roman" panose="02020603050405020304" pitchFamily="18" charset="0"/>
                      </a:rPr>
                      <m:t>=9,0909∙3=27,27</m:t>
                    </m:r>
                  </m:oMath>
                </a14:m>
                <a:r>
                  <a:rPr lang="cs-CZ" sz="2200" dirty="0">
                    <a:latin typeface="+mj-lt"/>
                    <a:ea typeface="Times New Roman" panose="02020603050405020304" pitchFamily="18" charset="0"/>
                    <a:cs typeface="Times New Roman" panose="02020603050405020304" pitchFamily="18" charset="0"/>
                  </a:rPr>
                  <a:t> Kč VR na 1 ks výrobku A</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𝑉𝑅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𝑉𝑅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r>
                      <a:rPr lang="cs-CZ" sz="2200" i="1">
                        <a:latin typeface="Cambria Math" panose="02040503050406030204" pitchFamily="18" charset="0"/>
                        <a:ea typeface="Calibri" panose="020F0502020204030204" pitchFamily="34" charset="0"/>
                        <a:cs typeface="Times New Roman" panose="02020603050405020304" pitchFamily="18" charset="0"/>
                      </a:rPr>
                      <m:t>=9,0909∙2,25=20,45</m:t>
                    </m:r>
                  </m:oMath>
                </a14:m>
                <a:r>
                  <a:rPr lang="cs-CZ" sz="2200" dirty="0">
                    <a:latin typeface="+mj-lt"/>
                    <a:ea typeface="Times New Roman" panose="02020603050405020304" pitchFamily="18" charset="0"/>
                    <a:cs typeface="Times New Roman" panose="02020603050405020304" pitchFamily="18" charset="0"/>
                  </a:rPr>
                  <a:t> Kč VR na 1 ks výrobku B</a:t>
                </a:r>
                <a:endParaRPr lang="cs-CZ" sz="2200" dirty="0">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392755AD-B34C-4235-8B12-797CDF5A9939}"/>
                  </a:ext>
                </a:extLst>
              </p:cNvPr>
              <p:cNvSpPr>
                <a:spLocks noRot="1" noChangeAspect="1" noMove="1" noResize="1" noEditPoints="1" noAdjustHandles="1" noChangeArrowheads="1" noChangeShapeType="1" noTextEdit="1"/>
              </p:cNvSpPr>
              <p:nvPr/>
            </p:nvSpPr>
            <p:spPr>
              <a:xfrm>
                <a:off x="273600" y="769718"/>
                <a:ext cx="8647200" cy="2481385"/>
              </a:xfrm>
              <a:prstGeom prst="rect">
                <a:avLst/>
              </a:prstGeom>
              <a:blipFill>
                <a:blip r:embed="rId3"/>
                <a:stretch>
                  <a:fillRect l="-917" t="-737" b="-2948"/>
                </a:stretch>
              </a:blipFill>
            </p:spPr>
            <p:txBody>
              <a:bodyPr/>
              <a:lstStyle/>
              <a:p>
                <a:r>
                  <a:rPr lang="cs-CZ">
                    <a:noFill/>
                  </a:rPr>
                  <a:t> </a:t>
                </a:r>
              </a:p>
            </p:txBody>
          </p:sp>
        </mc:Fallback>
      </mc:AlternateContent>
    </p:spTree>
    <p:extLst>
      <p:ext uri="{BB962C8B-B14F-4D97-AF65-F5344CB8AC3E}">
        <p14:creationId xmlns:p14="http://schemas.microsoft.com/office/powerpoint/2010/main" val="350560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839627A8-4F7B-4E4D-A250-DF787393ECF2}"/>
                  </a:ext>
                </a:extLst>
              </p:cNvPr>
              <p:cNvSpPr/>
              <p:nvPr/>
            </p:nvSpPr>
            <p:spPr>
              <a:xfrm>
                <a:off x="324000" y="1198016"/>
                <a:ext cx="8229600" cy="1313373"/>
              </a:xfrm>
              <a:prstGeom prst="rect">
                <a:avLst/>
              </a:prstGeom>
            </p:spPr>
            <p:txBody>
              <a:bodyPr wrap="square">
                <a:spAutoFit/>
              </a:bodyPr>
              <a:lstStyle/>
              <a:p>
                <a:pPr algn="just">
                  <a:lnSpc>
                    <a:spcPct val="115000"/>
                  </a:lnSpc>
                </a:pPr>
                <a:r>
                  <a:rPr lang="cs-CZ" sz="2200" dirty="0">
                    <a:latin typeface="+mj-lt"/>
                    <a:ea typeface="Times New Roman" panose="02020603050405020304" pitchFamily="18" charset="0"/>
                    <a:cs typeface="Times New Roman" panose="02020603050405020304" pitchFamily="18" charset="0"/>
                  </a:rPr>
                  <a:t>SR podle přímého materiálu:</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𝑆𝑅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𝑆𝑅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r>
                      <a:rPr lang="cs-CZ" sz="2200" i="1">
                        <a:latin typeface="Cambria Math" panose="02040503050406030204" pitchFamily="18" charset="0"/>
                        <a:ea typeface="Calibri" panose="020F0502020204030204" pitchFamily="34" charset="0"/>
                        <a:cs typeface="Times New Roman" panose="02020603050405020304" pitchFamily="18" charset="0"/>
                      </a:rPr>
                      <m:t>=0,0187∙300=5,62</m:t>
                    </m:r>
                  </m:oMath>
                </a14:m>
                <a:r>
                  <a:rPr lang="cs-CZ" sz="2200" dirty="0">
                    <a:latin typeface="+mj-lt"/>
                    <a:ea typeface="Times New Roman" panose="02020603050405020304" pitchFamily="18" charset="0"/>
                    <a:cs typeface="Times New Roman" panose="02020603050405020304" pitchFamily="18" charset="0"/>
                  </a:rPr>
                  <a:t> Kč SR na 1 ks výrobku A</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𝑆𝑅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𝑆𝑅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r>
                      <a:rPr lang="cs-CZ" sz="2200" i="1">
                        <a:latin typeface="Cambria Math" panose="02040503050406030204" pitchFamily="18" charset="0"/>
                        <a:ea typeface="Calibri" panose="020F0502020204030204" pitchFamily="34" charset="0"/>
                        <a:cs typeface="Times New Roman" panose="02020603050405020304" pitchFamily="18" charset="0"/>
                      </a:rPr>
                      <m:t>=0,0187∙480=8,99</m:t>
                    </m:r>
                  </m:oMath>
                </a14:m>
                <a:r>
                  <a:rPr lang="cs-CZ" sz="2200" dirty="0">
                    <a:latin typeface="+mj-lt"/>
                    <a:ea typeface="Times New Roman" panose="02020603050405020304" pitchFamily="18" charset="0"/>
                    <a:cs typeface="Times New Roman" panose="02020603050405020304" pitchFamily="18" charset="0"/>
                  </a:rPr>
                  <a:t> Kč SR na 1 ks výrobku B</a:t>
                </a:r>
                <a:endParaRPr lang="cs-CZ" sz="2200" dirty="0">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839627A8-4F7B-4E4D-A250-DF787393ECF2}"/>
                  </a:ext>
                </a:extLst>
              </p:cNvPr>
              <p:cNvSpPr>
                <a:spLocks noRot="1" noChangeAspect="1" noMove="1" noResize="1" noEditPoints="1" noAdjustHandles="1" noChangeArrowheads="1" noChangeShapeType="1" noTextEdit="1"/>
              </p:cNvSpPr>
              <p:nvPr/>
            </p:nvSpPr>
            <p:spPr>
              <a:xfrm>
                <a:off x="324000" y="1198016"/>
                <a:ext cx="8229600" cy="1313373"/>
              </a:xfrm>
              <a:prstGeom prst="rect">
                <a:avLst/>
              </a:prstGeom>
              <a:blipFill>
                <a:blip r:embed="rId3"/>
                <a:stretch>
                  <a:fillRect l="-963" t="-1860" r="-741" b="-6047"/>
                </a:stretch>
              </a:blipFill>
            </p:spPr>
            <p:txBody>
              <a:bodyPr/>
              <a:lstStyle/>
              <a:p>
                <a:r>
                  <a:rPr lang="cs-CZ">
                    <a:noFill/>
                  </a:rPr>
                  <a:t> </a:t>
                </a:r>
              </a:p>
            </p:txBody>
          </p:sp>
        </mc:Fallback>
      </mc:AlternateContent>
    </p:spTree>
    <p:extLst>
      <p:ext uri="{BB962C8B-B14F-4D97-AF65-F5344CB8AC3E}">
        <p14:creationId xmlns:p14="http://schemas.microsoft.com/office/powerpoint/2010/main" val="113596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cs-CZ" sz="2200" b="1" dirty="0">
                <a:solidFill>
                  <a:srgbClr val="FF0000"/>
                </a:solidFill>
              </a:rPr>
              <a:t>Účel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přiřadit náklady na nositele nákladů (produkt, služba, zakázka), tj. na kalkulační jednici</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přímá alokace na jednici výkonu nebo na nákladové středisko</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nepřímé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před rozvrhováním na jednici výkonu jejich alokace na koncová střediska</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nelze je přímo přiřadit na jednici výkonu – využití kalkulační rozvrhové základny</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0613B937-B569-4748-B375-65963FACF1AE}"/>
              </a:ext>
            </a:extLst>
          </p:cNvPr>
          <p:cNvGraphicFramePr>
            <a:graphicFrameLocks noGrp="1"/>
          </p:cNvGraphicFramePr>
          <p:nvPr/>
        </p:nvGraphicFramePr>
        <p:xfrm>
          <a:off x="410400" y="1159282"/>
          <a:ext cx="7236000" cy="2092071"/>
        </p:xfrm>
        <a:graphic>
          <a:graphicData uri="http://schemas.openxmlformats.org/drawingml/2006/table">
            <a:tbl>
              <a:tblPr firstRow="1" firstCol="1" bandRow="1">
                <a:tableStyleId>{5C22544A-7EE6-4342-B048-85BDC9FD1C3A}</a:tableStyleId>
              </a:tblPr>
              <a:tblGrid>
                <a:gridCol w="2563200">
                  <a:extLst>
                    <a:ext uri="{9D8B030D-6E8A-4147-A177-3AD203B41FA5}">
                      <a16:colId xmlns:a16="http://schemas.microsoft.com/office/drawing/2014/main" val="3138978881"/>
                    </a:ext>
                  </a:extLst>
                </a:gridCol>
                <a:gridCol w="1166400">
                  <a:extLst>
                    <a:ext uri="{9D8B030D-6E8A-4147-A177-3AD203B41FA5}">
                      <a16:colId xmlns:a16="http://schemas.microsoft.com/office/drawing/2014/main" val="4011158681"/>
                    </a:ext>
                  </a:extLst>
                </a:gridCol>
                <a:gridCol w="1216800">
                  <a:extLst>
                    <a:ext uri="{9D8B030D-6E8A-4147-A177-3AD203B41FA5}">
                      <a16:colId xmlns:a16="http://schemas.microsoft.com/office/drawing/2014/main" val="2970974277"/>
                    </a:ext>
                  </a:extLst>
                </a:gridCol>
                <a:gridCol w="1166400">
                  <a:extLst>
                    <a:ext uri="{9D8B030D-6E8A-4147-A177-3AD203B41FA5}">
                      <a16:colId xmlns:a16="http://schemas.microsoft.com/office/drawing/2014/main" val="1516875673"/>
                    </a:ext>
                  </a:extLst>
                </a:gridCol>
                <a:gridCol w="1123200">
                  <a:extLst>
                    <a:ext uri="{9D8B030D-6E8A-4147-A177-3AD203B41FA5}">
                      <a16:colId xmlns:a16="http://schemas.microsoft.com/office/drawing/2014/main" val="3210173547"/>
                    </a:ext>
                  </a:extLst>
                </a:gridCol>
              </a:tblGrid>
              <a:tr h="288290">
                <a:tc rowSpan="2">
                  <a:txBody>
                    <a:bodyPr/>
                    <a:lstStyle/>
                    <a:p>
                      <a:pPr>
                        <a:lnSpc>
                          <a:spcPct val="115000"/>
                        </a:lnSpc>
                        <a:spcAft>
                          <a:spcPts val="0"/>
                        </a:spcAft>
                      </a:pPr>
                      <a:r>
                        <a:rPr lang="cs-CZ" sz="1600">
                          <a:solidFill>
                            <a:schemeClr val="tx1"/>
                          </a:solidFill>
                          <a:effectLst/>
                        </a:rPr>
                        <a:t>Položka</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A</a:t>
                      </a:r>
                      <a:r>
                        <a:rPr lang="cs-CZ" sz="1600" baseline="-25000">
                          <a:solidFill>
                            <a:schemeClr val="tx1"/>
                          </a:solidFill>
                          <a:effectLst/>
                        </a:rPr>
                        <a:t>CELKEM</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B</a:t>
                      </a:r>
                      <a:r>
                        <a:rPr lang="cs-CZ" sz="1600" baseline="-25000">
                          <a:solidFill>
                            <a:schemeClr val="tx1"/>
                          </a:solidFill>
                          <a:effectLst/>
                        </a:rPr>
                        <a:t>CELKEM</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A</a:t>
                      </a:r>
                      <a:r>
                        <a:rPr lang="cs-CZ" sz="1600" baseline="-25000">
                          <a:solidFill>
                            <a:schemeClr val="tx1"/>
                          </a:solidFill>
                          <a:effectLst/>
                        </a:rPr>
                        <a:t>NA JEDN.</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B</a:t>
                      </a:r>
                      <a:r>
                        <a:rPr lang="cs-CZ" sz="1600" baseline="-25000">
                          <a:solidFill>
                            <a:schemeClr val="tx1"/>
                          </a:solidFill>
                          <a:effectLst/>
                        </a:rPr>
                        <a:t>NA JEDN.</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306472"/>
                  </a:ext>
                </a:extLst>
              </a:tr>
              <a:tr h="252095">
                <a:tc vMerge="1">
                  <a:txBody>
                    <a:bodyPr/>
                    <a:lstStyle/>
                    <a:p>
                      <a:endParaRPr lang="cs-CZ"/>
                    </a:p>
                  </a:txBody>
                  <a:tcPr/>
                </a:tc>
                <a:tc>
                  <a:txBody>
                    <a:bodyPr/>
                    <a:lstStyle/>
                    <a:p>
                      <a:pPr algn="ctr">
                        <a:lnSpc>
                          <a:spcPct val="115000"/>
                        </a:lnSpc>
                        <a:spcAft>
                          <a:spcPts val="0"/>
                        </a:spcAft>
                        <a:tabLst>
                          <a:tab pos="228600" algn="l"/>
                        </a:tabLst>
                      </a:pPr>
                      <a:r>
                        <a:rPr lang="cs-CZ" sz="1600">
                          <a:solidFill>
                            <a:schemeClr val="tx1"/>
                          </a:solidFill>
                          <a:effectLst/>
                        </a:rPr>
                        <a:t>[Kč]</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[Kč]</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4045" algn="dec"/>
                        </a:tabLst>
                      </a:pPr>
                      <a:r>
                        <a:rPr lang="cs-CZ" sz="1600">
                          <a:solidFill>
                            <a:schemeClr val="tx1"/>
                          </a:solidFill>
                          <a:effectLst/>
                        </a:rPr>
                        <a:t>[Kč/ks]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445770" algn="dec"/>
                        </a:tabLst>
                      </a:pPr>
                      <a:r>
                        <a:rPr lang="cs-CZ" sz="1600">
                          <a:solidFill>
                            <a:schemeClr val="tx1"/>
                          </a:solidFill>
                          <a:effectLst/>
                        </a:rPr>
                        <a:t>[Kč/ks]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7332350"/>
                  </a:ext>
                </a:extLst>
              </a:tr>
              <a:tr h="0">
                <a:tc>
                  <a:txBody>
                    <a:bodyPr/>
                    <a:lstStyle/>
                    <a:p>
                      <a:pPr>
                        <a:lnSpc>
                          <a:spcPct val="115000"/>
                        </a:lnSpc>
                        <a:spcAft>
                          <a:spcPts val="0"/>
                        </a:spcAft>
                        <a:tabLst>
                          <a:tab pos="228600" algn="l"/>
                        </a:tabLst>
                      </a:pPr>
                      <a:r>
                        <a:rPr lang="cs-CZ" sz="1600">
                          <a:solidFill>
                            <a:schemeClr val="tx1"/>
                          </a:solidFill>
                          <a:effectLst/>
                        </a:rPr>
                        <a:t>Přímý materiál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dirty="0">
                          <a:solidFill>
                            <a:schemeClr val="tx1"/>
                          </a:solidFill>
                          <a:effectLst/>
                        </a:rPr>
                        <a:t>15 000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721360" algn="dec"/>
                        </a:tabLst>
                      </a:pPr>
                      <a:r>
                        <a:rPr lang="cs-CZ" sz="1600">
                          <a:solidFill>
                            <a:schemeClr val="tx1"/>
                          </a:solidFill>
                          <a:effectLst/>
                        </a:rPr>
                        <a:t>38 400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300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a:solidFill>
                            <a:schemeClr val="tx1"/>
                          </a:solidFill>
                          <a:effectLst/>
                        </a:rPr>
                        <a:t>	480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362292"/>
                  </a:ext>
                </a:extLst>
              </a:tr>
              <a:tr h="0">
                <a:tc>
                  <a:txBody>
                    <a:bodyPr/>
                    <a:lstStyle/>
                    <a:p>
                      <a:pPr>
                        <a:lnSpc>
                          <a:spcPct val="115000"/>
                        </a:lnSpc>
                        <a:spcAft>
                          <a:spcPts val="0"/>
                        </a:spcAft>
                        <a:tabLst>
                          <a:tab pos="228600" algn="l"/>
                        </a:tabLst>
                      </a:pPr>
                      <a:r>
                        <a:rPr lang="cs-CZ" sz="1600">
                          <a:solidFill>
                            <a:schemeClr val="tx1"/>
                          </a:solidFill>
                          <a:effectLst/>
                        </a:rPr>
                        <a:t>Přímé mzdy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150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721360" algn="dec"/>
                        </a:tabLst>
                      </a:pPr>
                      <a:r>
                        <a:rPr lang="cs-CZ" sz="1600" dirty="0">
                          <a:solidFill>
                            <a:schemeClr val="tx1"/>
                          </a:solidFill>
                          <a:effectLst/>
                        </a:rPr>
                        <a:t>180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3</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a:solidFill>
                            <a:schemeClr val="tx1"/>
                          </a:solidFill>
                          <a:effectLst/>
                        </a:rPr>
                        <a:t>	2,25</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3510"/>
                  </a:ext>
                </a:extLst>
              </a:tr>
              <a:tr h="0">
                <a:tc>
                  <a:txBody>
                    <a:bodyPr/>
                    <a:lstStyle/>
                    <a:p>
                      <a:pPr>
                        <a:lnSpc>
                          <a:spcPct val="115000"/>
                        </a:lnSpc>
                        <a:spcAft>
                          <a:spcPts val="0"/>
                        </a:spcAft>
                        <a:tabLst>
                          <a:tab pos="228600" algn="l"/>
                        </a:tabLst>
                      </a:pPr>
                      <a:r>
                        <a:rPr lang="cs-CZ" sz="1600">
                          <a:solidFill>
                            <a:schemeClr val="tx1"/>
                          </a:solidFill>
                          <a:effectLst/>
                        </a:rPr>
                        <a:t>Výrobní režie VR</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dirty="0">
                          <a:solidFill>
                            <a:schemeClr val="tx1"/>
                          </a:solidFill>
                          <a:effectLst/>
                        </a:rPr>
                        <a:t> </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dirty="0">
                          <a:solidFill>
                            <a:schemeClr val="tx1"/>
                          </a:solidFill>
                          <a:effectLst/>
                        </a:rPr>
                        <a:t>27,27</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20,45</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8961800"/>
                  </a:ext>
                </a:extLst>
              </a:tr>
              <a:tr h="0">
                <a:tc>
                  <a:txBody>
                    <a:bodyPr/>
                    <a:lstStyle/>
                    <a:p>
                      <a:pPr>
                        <a:lnSpc>
                          <a:spcPct val="115000"/>
                        </a:lnSpc>
                        <a:spcAft>
                          <a:spcPts val="0"/>
                        </a:spcAft>
                        <a:tabLst>
                          <a:tab pos="228600" algn="l"/>
                        </a:tabLst>
                      </a:pPr>
                      <a:r>
                        <a:rPr lang="cs-CZ" sz="1600">
                          <a:solidFill>
                            <a:schemeClr val="tx1"/>
                          </a:solidFill>
                          <a:effectLst/>
                        </a:rPr>
                        <a:t>Vlastní náklady výroby</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dirty="0">
                          <a:solidFill>
                            <a:schemeClr val="tx1"/>
                          </a:solidFill>
                          <a:effectLst/>
                        </a:rPr>
                        <a:t>330,27</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502,70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1006918"/>
                  </a:ext>
                </a:extLst>
              </a:tr>
              <a:tr h="0">
                <a:tc>
                  <a:txBody>
                    <a:bodyPr/>
                    <a:lstStyle/>
                    <a:p>
                      <a:pPr>
                        <a:lnSpc>
                          <a:spcPct val="115000"/>
                        </a:lnSpc>
                        <a:spcAft>
                          <a:spcPts val="0"/>
                        </a:spcAft>
                        <a:tabLst>
                          <a:tab pos="228600" algn="l"/>
                        </a:tabLst>
                      </a:pPr>
                      <a:r>
                        <a:rPr lang="cs-CZ" sz="1600">
                          <a:solidFill>
                            <a:schemeClr val="tx1"/>
                          </a:solidFill>
                          <a:effectLst/>
                        </a:rPr>
                        <a:t>Správní režie SR</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5,62</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8,99</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5685428"/>
                  </a:ext>
                </a:extLst>
              </a:tr>
              <a:tr h="0">
                <a:tc>
                  <a:txBody>
                    <a:bodyPr/>
                    <a:lstStyle/>
                    <a:p>
                      <a:pPr>
                        <a:lnSpc>
                          <a:spcPct val="115000"/>
                        </a:lnSpc>
                        <a:spcAft>
                          <a:spcPts val="0"/>
                        </a:spcAft>
                        <a:tabLst>
                          <a:tab pos="228600" algn="l"/>
                        </a:tabLst>
                      </a:pPr>
                      <a:r>
                        <a:rPr lang="cs-CZ" sz="1600">
                          <a:solidFill>
                            <a:schemeClr val="tx1"/>
                          </a:solidFill>
                          <a:effectLst/>
                        </a:rPr>
                        <a:t>Vlastní náklady výkonu</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335,89</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511,69</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7934712"/>
                  </a:ext>
                </a:extLst>
              </a:tr>
            </a:tbl>
          </a:graphicData>
        </a:graphic>
      </p:graphicFrame>
    </p:spTree>
    <p:extLst>
      <p:ext uri="{BB962C8B-B14F-4D97-AF65-F5344CB8AC3E}">
        <p14:creationId xmlns:p14="http://schemas.microsoft.com/office/powerpoint/2010/main" val="4081344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3D51C65-E8F1-44F7-8444-3F1537A24450}"/>
              </a:ext>
            </a:extLst>
          </p:cNvPr>
          <p:cNvSpPr/>
          <p:nvPr/>
        </p:nvSpPr>
        <p:spPr>
          <a:xfrm>
            <a:off x="349590" y="728992"/>
            <a:ext cx="7425373" cy="2339102"/>
          </a:xfrm>
          <a:prstGeom prst="rect">
            <a:avLst/>
          </a:prstGeom>
        </p:spPr>
        <p:txBody>
          <a:bodyPr wrap="square">
            <a:spAutoFit/>
          </a:bodyPr>
          <a:lstStyle/>
          <a:p>
            <a:pPr marL="0" lvl="2" algn="just">
              <a:spcBef>
                <a:spcPts val="1200"/>
              </a:spcBef>
              <a:spcAft>
                <a:spcPts val="600"/>
              </a:spcAft>
            </a:pPr>
            <a:r>
              <a:rPr lang="cs-CZ" sz="2600" b="1" cap="all" dirty="0">
                <a:solidFill>
                  <a:srgbClr val="307871"/>
                </a:solidFill>
                <a:latin typeface="+mj-lt"/>
              </a:rPr>
              <a:t>Kalkulace dělením poměrovými čísly</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u výrob zaměřených na tvarově či rozměrově příbuzné produkty, které se pro rozdělovanou nákladovou položku dají transformovat na jediný produkt</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využívá se výhod kalkulace prostým dělením, která je jednoduchá a přesná</a:t>
            </a:r>
          </a:p>
        </p:txBody>
      </p:sp>
    </p:spTree>
    <p:extLst>
      <p:ext uri="{BB962C8B-B14F-4D97-AF65-F5344CB8AC3E}">
        <p14:creationId xmlns:p14="http://schemas.microsoft.com/office/powerpoint/2010/main" val="2947245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3D51C65-E8F1-44F7-8444-3F1537A24450}"/>
              </a:ext>
            </a:extLst>
          </p:cNvPr>
          <p:cNvSpPr/>
          <p:nvPr/>
        </p:nvSpPr>
        <p:spPr>
          <a:xfrm>
            <a:off x="455247" y="1046153"/>
            <a:ext cx="7425373" cy="2200602"/>
          </a:xfrm>
          <a:prstGeom prst="rect">
            <a:avLst/>
          </a:prstGeom>
        </p:spPr>
        <p:txBody>
          <a:bodyPr wrap="square">
            <a:spAutoFit/>
          </a:bodyPr>
          <a:lstStyle/>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odpovídá na otázku, jak by byly přiřazeny režijní náklady (nepřímé), kdyby podnik fiktivně poskytoval jeden výrobek či službu</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homogenizuje sortiment pro výpočet (ukazuje, kolikrát je služba/výrobek náročnější, výkonnější než ta druhá a zohledňuje to při rozdělení režijních nákladů)</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6668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58B9D28-05F2-4416-8EBE-12A4AA626027}"/>
              </a:ext>
            </a:extLst>
          </p:cNvPr>
          <p:cNvSpPr/>
          <p:nvPr/>
        </p:nvSpPr>
        <p:spPr>
          <a:xfrm>
            <a:off x="468404" y="628601"/>
            <a:ext cx="7170796" cy="2486963"/>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základem je správná volba </a:t>
            </a:r>
            <a:r>
              <a:rPr lang="cs-CZ" sz="2200" b="1" spc="150" dirty="0">
                <a:latin typeface="+mj-lt"/>
                <a:ea typeface="Calibri" panose="020F0502020204030204" pitchFamily="34" charset="0"/>
                <a:cs typeface="Times New Roman" panose="02020603050405020304" pitchFamily="18" charset="0"/>
              </a:rPr>
              <a:t>konvenčního (fiktivního) výrobku</a:t>
            </a:r>
            <a:r>
              <a:rPr lang="cs-CZ" sz="2200" b="1" dirty="0">
                <a:latin typeface="+mj-lt"/>
                <a:ea typeface="Calibri" panose="020F0502020204030204" pitchFamily="34" charset="0"/>
                <a:cs typeface="Times New Roman" panose="02020603050405020304" pitchFamily="18" charset="0"/>
              </a:rPr>
              <a:t> </a:t>
            </a:r>
            <a:r>
              <a:rPr lang="cs-CZ" sz="2200" dirty="0">
                <a:latin typeface="+mj-lt"/>
                <a:ea typeface="Calibri" panose="020F0502020204030204" pitchFamily="34" charset="0"/>
                <a:cs typeface="Times New Roman" panose="02020603050405020304" pitchFamily="18" charset="0"/>
              </a:rPr>
              <a:t>(smluvené, dohodnuté služby/výrobku) a </a:t>
            </a:r>
            <a:r>
              <a:rPr lang="cs-CZ" sz="2200" spc="150" dirty="0">
                <a:latin typeface="+mj-lt"/>
                <a:ea typeface="Calibri" panose="020F0502020204030204" pitchFamily="34" charset="0"/>
                <a:cs typeface="Times New Roman" panose="02020603050405020304" pitchFamily="18" charset="0"/>
              </a:rPr>
              <a:t>stanovení </a:t>
            </a:r>
            <a:r>
              <a:rPr lang="cs-CZ" sz="2200" b="1" spc="150" dirty="0">
                <a:latin typeface="+mj-lt"/>
                <a:ea typeface="Calibri" panose="020F0502020204030204" pitchFamily="34" charset="0"/>
                <a:cs typeface="Times New Roman" panose="02020603050405020304" pitchFamily="18" charset="0"/>
              </a:rPr>
              <a:t>poměrových čísel:</a:t>
            </a:r>
            <a:endParaRPr lang="cs-CZ" sz="2200" b="1" dirty="0">
              <a:latin typeface="+mj-lt"/>
              <a:ea typeface="Calibri" panose="020F0502020204030204" pitchFamily="34" charset="0"/>
              <a:cs typeface="Times New Roman" panose="02020603050405020304" pitchFamily="18" charset="0"/>
            </a:endParaRPr>
          </a:p>
          <a:p>
            <a:pPr marL="74295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řada poměrových čísel vystihuje podobnost – například časovou náročnost, velikost, pracnost</a:t>
            </a:r>
          </a:p>
          <a:p>
            <a:pPr marL="74295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pro každou položku režijních nákladů lze zvolit jinou řadu poměrových čísel</a:t>
            </a:r>
          </a:p>
        </p:txBody>
      </p:sp>
    </p:spTree>
    <p:extLst>
      <p:ext uri="{BB962C8B-B14F-4D97-AF65-F5344CB8AC3E}">
        <p14:creationId xmlns:p14="http://schemas.microsoft.com/office/powerpoint/2010/main" val="28637167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AED4553-0BA4-4230-BFE4-22EE908B0687}"/>
              </a:ext>
            </a:extLst>
          </p:cNvPr>
          <p:cNvSpPr/>
          <p:nvPr/>
        </p:nvSpPr>
        <p:spPr>
          <a:xfrm>
            <a:off x="474840" y="527392"/>
            <a:ext cx="7265160" cy="3431709"/>
          </a:xfrm>
          <a:prstGeom prst="rect">
            <a:avLst/>
          </a:prstGeom>
        </p:spPr>
        <p:txBody>
          <a:bodyPr wrap="square">
            <a:spAutoFit/>
          </a:bodyPr>
          <a:lstStyle/>
          <a:p>
            <a:pPr algn="just">
              <a:spcAft>
                <a:spcPts val="600"/>
              </a:spcAft>
            </a:pPr>
            <a:r>
              <a:rPr lang="cs-CZ" sz="2200" b="1" dirty="0">
                <a:solidFill>
                  <a:srgbClr val="FF0000"/>
                </a:solidFill>
                <a:latin typeface="+mj-lt"/>
                <a:ea typeface="Calibri" panose="020F0502020204030204" pitchFamily="34" charset="0"/>
                <a:cs typeface="Times New Roman" panose="02020603050405020304" pitchFamily="18" charset="0"/>
              </a:rPr>
              <a:t>Postup kalkulace dělením s poměrovými čísly</a:t>
            </a:r>
          </a:p>
          <a:p>
            <a:pPr marL="457200" lvl="0" indent="-4572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Určíme konvenční produkt, k tomuto produktu přiřadíme poměrové číslo 1.</a:t>
            </a:r>
          </a:p>
          <a:p>
            <a:pPr marL="457200" lvl="0" indent="-4572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Vypočítáme poměrová čísla pro ostatní produkty:</a:t>
            </a:r>
          </a:p>
          <a:p>
            <a:pPr marL="800100" lvl="1" indent="-342900" algn="just">
              <a:spcAft>
                <a:spcPts val="600"/>
              </a:spcAft>
              <a:buFont typeface="Courier New" panose="02070309020205020404" pitchFamily="49" charset="0"/>
              <a:buChar char="o"/>
            </a:pPr>
            <a:r>
              <a:rPr lang="cs-CZ" kern="0" spc="150" dirty="0">
                <a:latin typeface="+mj-lt"/>
                <a:ea typeface="Calibri" panose="020F0502020204030204" pitchFamily="34" charset="0"/>
                <a:cs typeface="Times New Roman" panose="02020603050405020304" pitchFamily="18" charset="0"/>
              </a:rPr>
              <a:t>produkty se liší </a:t>
            </a:r>
            <a:r>
              <a:rPr lang="cs-CZ" b="1" kern="0" spc="150" dirty="0">
                <a:latin typeface="+mj-lt"/>
                <a:ea typeface="Calibri" panose="020F0502020204030204" pitchFamily="34" charset="0"/>
                <a:cs typeface="Times New Roman" panose="02020603050405020304" pitchFamily="18" charset="0"/>
              </a:rPr>
              <a:t>výkonem:</a:t>
            </a:r>
            <a:endParaRPr lang="cs-CZ" dirty="0">
              <a:latin typeface="+mj-lt"/>
              <a:ea typeface="Calibri" panose="020F0502020204030204" pitchFamily="34" charset="0"/>
              <a:cs typeface="Times New Roman" panose="02020603050405020304" pitchFamily="18" charset="0"/>
            </a:endParaRPr>
          </a:p>
          <a:p>
            <a:pPr marL="683895" algn="just">
              <a:spcAft>
                <a:spcPts val="600"/>
              </a:spcAft>
            </a:pPr>
            <a:r>
              <a:rPr lang="cs-CZ" dirty="0">
                <a:latin typeface="+mj-lt"/>
                <a:ea typeface="Calibri" panose="020F0502020204030204" pitchFamily="34" charset="0"/>
                <a:cs typeface="Times New Roman" panose="02020603050405020304" pitchFamily="18" charset="0"/>
              </a:rPr>
              <a:t>	PČ = výkon </a:t>
            </a:r>
            <a:r>
              <a:rPr lang="cs-CZ" dirty="0" err="1">
                <a:latin typeface="+mj-lt"/>
                <a:ea typeface="Calibri" panose="020F0502020204030204" pitchFamily="34" charset="0"/>
                <a:cs typeface="Times New Roman" panose="02020603050405020304" pitchFamily="18" charset="0"/>
              </a:rPr>
              <a:t>konv</a:t>
            </a:r>
            <a:r>
              <a:rPr lang="cs-CZ" dirty="0">
                <a:latin typeface="+mj-lt"/>
                <a:ea typeface="Calibri" panose="020F0502020204030204" pitchFamily="34" charset="0"/>
                <a:cs typeface="Times New Roman" panose="02020603050405020304" pitchFamily="18" charset="0"/>
              </a:rPr>
              <a:t>. výrobku / výkon ostatních</a:t>
            </a:r>
          </a:p>
          <a:p>
            <a:pPr marL="800100" lvl="1" indent="-342900" algn="just">
              <a:spcAft>
                <a:spcPts val="600"/>
              </a:spcAft>
              <a:buFont typeface="Courier New" panose="02070309020205020404" pitchFamily="49" charset="0"/>
              <a:buChar char="o"/>
            </a:pPr>
            <a:r>
              <a:rPr lang="cs-CZ" spc="150" dirty="0">
                <a:ea typeface="Calibri" panose="020F0502020204030204" pitchFamily="34" charset="0"/>
                <a:cs typeface="Times New Roman" panose="02020603050405020304" pitchFamily="18" charset="0"/>
              </a:rPr>
              <a:t>produkty se liší </a:t>
            </a:r>
            <a:r>
              <a:rPr lang="cs-CZ" b="1" spc="150" dirty="0">
                <a:ea typeface="Calibri" panose="020F0502020204030204" pitchFamily="34" charset="0"/>
                <a:cs typeface="Times New Roman" panose="02020603050405020304" pitchFamily="18" charset="0"/>
              </a:rPr>
              <a:t>rozměrem</a:t>
            </a:r>
            <a:r>
              <a:rPr lang="cs-CZ" spc="150" dirty="0">
                <a:ea typeface="Calibri" panose="020F0502020204030204" pitchFamily="34" charset="0"/>
                <a:cs typeface="Times New Roman" panose="02020603050405020304" pitchFamily="18" charset="0"/>
              </a:rPr>
              <a:t> či </a:t>
            </a:r>
            <a:r>
              <a:rPr lang="cs-CZ" b="1" spc="150" dirty="0">
                <a:ea typeface="Calibri" panose="020F0502020204030204" pitchFamily="34" charset="0"/>
                <a:cs typeface="Times New Roman" panose="02020603050405020304" pitchFamily="18" charset="0"/>
              </a:rPr>
              <a:t>pracností</a:t>
            </a:r>
            <a:r>
              <a:rPr lang="cs-CZ" spc="150" dirty="0">
                <a:ea typeface="Calibri" panose="020F0502020204030204" pitchFamily="34" charset="0"/>
                <a:cs typeface="Times New Roman" panose="02020603050405020304" pitchFamily="18" charset="0"/>
              </a:rPr>
              <a:t>:</a:t>
            </a:r>
          </a:p>
          <a:p>
            <a:pPr marL="462280" indent="221615" algn="just">
              <a:spcAft>
                <a:spcPts val="600"/>
              </a:spcAft>
            </a:pPr>
            <a:r>
              <a:rPr lang="cs-CZ" dirty="0">
                <a:ea typeface="Calibri" panose="020F0502020204030204" pitchFamily="34" charset="0"/>
                <a:cs typeface="Times New Roman" panose="02020603050405020304" pitchFamily="18" charset="0"/>
              </a:rPr>
              <a:t>    PČ = pracnost ostatních / pracnost </a:t>
            </a:r>
            <a:r>
              <a:rPr lang="cs-CZ" dirty="0" err="1">
                <a:ea typeface="Calibri" panose="020F0502020204030204" pitchFamily="34" charset="0"/>
                <a:cs typeface="Times New Roman" panose="02020603050405020304" pitchFamily="18" charset="0"/>
              </a:rPr>
              <a:t>konv</a:t>
            </a:r>
            <a:r>
              <a:rPr lang="cs-CZ" dirty="0">
                <a:ea typeface="Calibri" panose="020F0502020204030204" pitchFamily="34" charset="0"/>
                <a:cs typeface="Times New Roman" panose="02020603050405020304" pitchFamily="18" charset="0"/>
              </a:rPr>
              <a:t>. výrobku </a:t>
            </a:r>
          </a:p>
          <a:p>
            <a:pPr marL="683895" algn="just">
              <a:spcAft>
                <a:spcPts val="600"/>
              </a:spcAft>
            </a:pPr>
            <a:r>
              <a:rPr lang="cs-CZ" sz="2200" dirty="0">
                <a:latin typeface="+mj-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99100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91E2887-64A0-422A-AB93-D165063A359F}"/>
              </a:ext>
            </a:extLst>
          </p:cNvPr>
          <p:cNvSpPr/>
          <p:nvPr/>
        </p:nvSpPr>
        <p:spPr>
          <a:xfrm>
            <a:off x="280440" y="628601"/>
            <a:ext cx="7488360" cy="3147593"/>
          </a:xfrm>
          <a:prstGeom prst="rect">
            <a:avLst/>
          </a:prstGeom>
        </p:spPr>
        <p:txBody>
          <a:bodyPr wrap="square">
            <a:spAutoFit/>
          </a:bodyPr>
          <a:lstStyle/>
          <a:p>
            <a:pPr marL="457200" lvl="0" indent="-457200" algn="just">
              <a:lnSpc>
                <a:spcPct val="114000"/>
              </a:lnSpc>
              <a:spcAft>
                <a:spcPts val="0"/>
              </a:spcAft>
              <a:buFont typeface="+mj-lt"/>
              <a:buAutoNum type="arabicPeriod" startAt="3"/>
            </a:pPr>
            <a:r>
              <a:rPr lang="cs-CZ" sz="2200" dirty="0">
                <a:latin typeface="+mj-lt"/>
                <a:ea typeface="Calibri" panose="020F0502020204030204" pitchFamily="34" charset="0"/>
                <a:cs typeface="Times New Roman" panose="02020603050405020304" pitchFamily="18" charset="0"/>
              </a:rPr>
              <a:t>Určíme celkové přepočítané množství produktu </a:t>
            </a:r>
            <a:r>
              <a:rPr lang="cs-CZ" sz="2200" i="1" dirty="0">
                <a:latin typeface="+mj-lt"/>
                <a:ea typeface="Calibri" panose="020F0502020204030204" pitchFamily="34" charset="0"/>
                <a:cs typeface="Times New Roman" panose="02020603050405020304" pitchFamily="18" charset="0"/>
              </a:rPr>
              <a:t>Q</a:t>
            </a:r>
            <a:r>
              <a:rPr lang="cs-CZ" sz="2200" dirty="0">
                <a:latin typeface="+mj-lt"/>
                <a:ea typeface="Calibri" panose="020F0502020204030204" pitchFamily="34" charset="0"/>
                <a:cs typeface="Times New Roman" panose="02020603050405020304" pitchFamily="18" charset="0"/>
              </a:rPr>
              <a:t>‘ –  vynásobíme skutečnou výrobu poměrovým číslem pro všechny produkty a sečteme</a:t>
            </a:r>
          </a:p>
          <a:p>
            <a:pPr marL="457200" lvl="0" indent="-457200" algn="just">
              <a:lnSpc>
                <a:spcPct val="114000"/>
              </a:lnSpc>
              <a:spcAft>
                <a:spcPts val="0"/>
              </a:spcAft>
              <a:buFont typeface="+mj-lt"/>
              <a:buAutoNum type="arabicPeriod" startAt="3"/>
            </a:pPr>
            <a:r>
              <a:rPr lang="cs-CZ" sz="2200" dirty="0">
                <a:latin typeface="+mj-lt"/>
                <a:ea typeface="Calibri" panose="020F0502020204030204" pitchFamily="34" charset="0"/>
                <a:cs typeface="Times New Roman" panose="02020603050405020304" pitchFamily="18" charset="0"/>
              </a:rPr>
              <a:t>Stanovíme sazbu celkových nákladů na jednotku přepočtené produkce – celkovou výši nákladů vydělíme celkovou úrovní přepočtené výroby </a:t>
            </a:r>
            <a:r>
              <a:rPr lang="cs-CZ" sz="2200" i="1" dirty="0">
                <a:latin typeface="+mj-lt"/>
                <a:ea typeface="Calibri" panose="020F0502020204030204" pitchFamily="34" charset="0"/>
                <a:cs typeface="Times New Roman" panose="02020603050405020304" pitchFamily="18" charset="0"/>
              </a:rPr>
              <a:t>Q</a:t>
            </a:r>
            <a:r>
              <a:rPr lang="cs-CZ" sz="2200" dirty="0">
                <a:latin typeface="+mj-lt"/>
                <a:ea typeface="Calibri" panose="020F0502020204030204" pitchFamily="34" charset="0"/>
                <a:cs typeface="Times New Roman" panose="02020603050405020304" pitchFamily="18" charset="0"/>
              </a:rPr>
              <a:t>´</a:t>
            </a:r>
          </a:p>
          <a:p>
            <a:pPr marL="457200" lvl="0" indent="-457200" algn="just">
              <a:lnSpc>
                <a:spcPct val="114000"/>
              </a:lnSpc>
              <a:spcAft>
                <a:spcPts val="0"/>
              </a:spcAft>
              <a:buFont typeface="+mj-lt"/>
              <a:buAutoNum type="arabicPeriod" startAt="3"/>
            </a:pPr>
            <a:r>
              <a:rPr lang="cs-CZ" sz="2200" dirty="0">
                <a:latin typeface="+mj-lt"/>
                <a:ea typeface="Calibri" panose="020F0502020204030204" pitchFamily="34" charset="0"/>
                <a:cs typeface="Times New Roman" panose="02020603050405020304" pitchFamily="18" charset="0"/>
              </a:rPr>
              <a:t>Vypočítáme celkové náklady na kalkulační jednici – vynásobíme sazbu jednotlivými poměrovými čísly</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20126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3" name="Rectangle 1">
            <a:extLst>
              <a:ext uri="{FF2B5EF4-FFF2-40B4-BE49-F238E27FC236}">
                <a16:creationId xmlns:a16="http://schemas.microsoft.com/office/drawing/2014/main" id="{2C3E52C0-4FA5-4412-B2A7-16FCD4B10F94}"/>
              </a:ext>
            </a:extLst>
          </p:cNvPr>
          <p:cNvSpPr>
            <a:spLocks noChangeArrowheads="1"/>
          </p:cNvSpPr>
          <p:nvPr/>
        </p:nvSpPr>
        <p:spPr bwMode="auto">
          <a:xfrm>
            <a:off x="488311" y="712796"/>
            <a:ext cx="7086089" cy="198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1975" algn="dec"/>
              </a:tabLst>
              <a:defRPr>
                <a:solidFill>
                  <a:schemeClr val="tx1"/>
                </a:solidFill>
                <a:latin typeface="Arial" panose="020B0604020202020204" pitchFamily="34" charset="0"/>
              </a:defRPr>
            </a:lvl1pPr>
            <a:lvl2pPr eaLnBrk="0" fontAlgn="base" hangingPunct="0">
              <a:spcBef>
                <a:spcPct val="0"/>
              </a:spcBef>
              <a:spcAft>
                <a:spcPct val="0"/>
              </a:spcAft>
              <a:tabLst>
                <a:tab pos="561975" algn="dec"/>
              </a:tabLst>
              <a:defRPr>
                <a:solidFill>
                  <a:schemeClr val="tx1"/>
                </a:solidFill>
                <a:latin typeface="Arial" panose="020B0604020202020204" pitchFamily="34" charset="0"/>
              </a:defRPr>
            </a:lvl2pPr>
            <a:lvl3pPr eaLnBrk="0" fontAlgn="base" hangingPunct="0">
              <a:spcBef>
                <a:spcPct val="0"/>
              </a:spcBef>
              <a:spcAft>
                <a:spcPct val="0"/>
              </a:spcAft>
              <a:tabLst>
                <a:tab pos="561975" algn="dec"/>
              </a:tabLst>
              <a:defRPr>
                <a:solidFill>
                  <a:schemeClr val="tx1"/>
                </a:solidFill>
                <a:latin typeface="Arial" panose="020B0604020202020204" pitchFamily="34" charset="0"/>
              </a:defRPr>
            </a:lvl3pPr>
            <a:lvl4pPr eaLnBrk="0" fontAlgn="base" hangingPunct="0">
              <a:spcBef>
                <a:spcPct val="0"/>
              </a:spcBef>
              <a:spcAft>
                <a:spcPct val="0"/>
              </a:spcAft>
              <a:tabLst>
                <a:tab pos="561975" algn="dec"/>
              </a:tabLst>
              <a:defRPr>
                <a:solidFill>
                  <a:schemeClr val="tx1"/>
                </a:solidFill>
                <a:latin typeface="Arial" panose="020B0604020202020204" pitchFamily="34" charset="0"/>
              </a:defRPr>
            </a:lvl4pPr>
            <a:lvl5pPr eaLnBrk="0" fontAlgn="base" hangingPunct="0">
              <a:spcBef>
                <a:spcPct val="0"/>
              </a:spcBef>
              <a:spcAft>
                <a:spcPct val="0"/>
              </a:spcAft>
              <a:tabLst>
                <a:tab pos="561975" algn="dec"/>
              </a:tabLst>
              <a:defRPr>
                <a:solidFill>
                  <a:schemeClr val="tx1"/>
                </a:solidFill>
                <a:latin typeface="Arial" panose="020B0604020202020204" pitchFamily="34" charset="0"/>
              </a:defRPr>
            </a:lvl5pPr>
            <a:lvl6pPr eaLnBrk="0" fontAlgn="base" hangingPunct="0">
              <a:spcBef>
                <a:spcPct val="0"/>
              </a:spcBef>
              <a:spcAft>
                <a:spcPct val="0"/>
              </a:spcAft>
              <a:tabLst>
                <a:tab pos="561975" algn="dec"/>
              </a:tabLst>
              <a:defRPr>
                <a:solidFill>
                  <a:schemeClr val="tx1"/>
                </a:solidFill>
                <a:latin typeface="Arial" panose="020B0604020202020204" pitchFamily="34" charset="0"/>
              </a:defRPr>
            </a:lvl6pPr>
            <a:lvl7pPr eaLnBrk="0" fontAlgn="base" hangingPunct="0">
              <a:spcBef>
                <a:spcPct val="0"/>
              </a:spcBef>
              <a:spcAft>
                <a:spcPct val="0"/>
              </a:spcAft>
              <a:tabLst>
                <a:tab pos="561975" algn="dec"/>
              </a:tabLst>
              <a:defRPr>
                <a:solidFill>
                  <a:schemeClr val="tx1"/>
                </a:solidFill>
                <a:latin typeface="Arial" panose="020B0604020202020204" pitchFamily="34" charset="0"/>
              </a:defRPr>
            </a:lvl7pPr>
            <a:lvl8pPr eaLnBrk="0" fontAlgn="base" hangingPunct="0">
              <a:spcBef>
                <a:spcPct val="0"/>
              </a:spcBef>
              <a:spcAft>
                <a:spcPct val="0"/>
              </a:spcAft>
              <a:tabLst>
                <a:tab pos="561975" algn="dec"/>
              </a:tabLst>
              <a:defRPr>
                <a:solidFill>
                  <a:schemeClr val="tx1"/>
                </a:solidFill>
                <a:latin typeface="Arial" panose="020B0604020202020204" pitchFamily="34" charset="0"/>
              </a:defRPr>
            </a:lvl8pPr>
            <a:lvl9pPr eaLnBrk="0" fontAlgn="base" hangingPunct="0">
              <a:spcBef>
                <a:spcPct val="0"/>
              </a:spcBef>
              <a:spcAft>
                <a:spcPct val="0"/>
              </a:spcAft>
              <a:tabLst>
                <a:tab pos="561975" algn="dec"/>
              </a:tabLst>
              <a:defRPr>
                <a:solidFill>
                  <a:schemeClr val="tx1"/>
                </a:solidFill>
                <a:latin typeface="Arial" panose="020B0604020202020204" pitchFamily="34" charset="0"/>
              </a:defRPr>
            </a:lvl9pPr>
          </a:lstStyle>
          <a:p>
            <a:pPr marL="0" marR="0" lvl="0" algn="l" defTabSz="914400" rtl="0" eaLnBrk="0" fontAlgn="base" latinLnBrk="0" hangingPunct="0">
              <a:lnSpc>
                <a:spcPct val="114000"/>
              </a:lnSpc>
              <a:spcBef>
                <a:spcPct val="0"/>
              </a:spcBef>
              <a:spcAft>
                <a:spcPct val="0"/>
              </a:spcAft>
              <a:buClrTx/>
              <a:buSzTx/>
              <a:buFontTx/>
              <a:buNone/>
              <a:tabLst>
                <a:tab pos="561975" algn="dec"/>
              </a:tabLst>
            </a:pPr>
            <a:r>
              <a:rPr kumimoji="0" lang="cs-CZ" altLang="cs-CZ"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Příklad: </a:t>
            </a: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Firma Plastik s. r. o. vyrábí tří druhy zahradních stolů, které se liší velikostí a tím i pracností jejich výroby. Celkové režijní náklady činí 541 000 Kč. </a:t>
            </a:r>
            <a:r>
              <a:rPr lang="cs-CZ" altLang="cs-CZ" sz="2200" dirty="0">
                <a:ea typeface="Calibri" panose="020F0502020204030204" pitchFamily="34" charset="0"/>
                <a:cs typeface="Times New Roman" panose="02020603050405020304" pitchFamily="18" charset="0"/>
              </a:rPr>
              <a:t>Ro</a:t>
            </a: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zdělte celkové režijní náklady na jednotlivé sortimentní položky i na jednici výroby.</a:t>
            </a:r>
            <a:endParaRPr kumimoji="0" lang="cs-CZ" altLang="cs-CZ" sz="22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ulka 6">
            <a:extLst>
              <a:ext uri="{FF2B5EF4-FFF2-40B4-BE49-F238E27FC236}">
                <a16:creationId xmlns:a16="http://schemas.microsoft.com/office/drawing/2014/main" id="{85191E40-B125-4B6D-A33E-482D9455C44B}"/>
              </a:ext>
            </a:extLst>
          </p:cNvPr>
          <p:cNvGraphicFramePr>
            <a:graphicFrameLocks noGrp="1"/>
          </p:cNvGraphicFramePr>
          <p:nvPr/>
        </p:nvGraphicFramePr>
        <p:xfrm>
          <a:off x="777600" y="3125575"/>
          <a:ext cx="6796801" cy="1159512"/>
        </p:xfrm>
        <a:graphic>
          <a:graphicData uri="http://schemas.openxmlformats.org/drawingml/2006/table">
            <a:tbl>
              <a:tblPr firstRow="1" firstCol="1" bandRow="1">
                <a:tableStyleId>{5C22544A-7EE6-4342-B048-85BDC9FD1C3A}</a:tableStyleId>
              </a:tblPr>
              <a:tblGrid>
                <a:gridCol w="2777852">
                  <a:extLst>
                    <a:ext uri="{9D8B030D-6E8A-4147-A177-3AD203B41FA5}">
                      <a16:colId xmlns:a16="http://schemas.microsoft.com/office/drawing/2014/main" val="3084649204"/>
                    </a:ext>
                  </a:extLst>
                </a:gridCol>
                <a:gridCol w="1495937">
                  <a:extLst>
                    <a:ext uri="{9D8B030D-6E8A-4147-A177-3AD203B41FA5}">
                      <a16:colId xmlns:a16="http://schemas.microsoft.com/office/drawing/2014/main" val="562638188"/>
                    </a:ext>
                  </a:extLst>
                </a:gridCol>
                <a:gridCol w="2523012">
                  <a:extLst>
                    <a:ext uri="{9D8B030D-6E8A-4147-A177-3AD203B41FA5}">
                      <a16:colId xmlns:a16="http://schemas.microsoft.com/office/drawing/2014/main" val="1873036562"/>
                    </a:ext>
                  </a:extLst>
                </a:gridCol>
              </a:tblGrid>
              <a:tr h="179705">
                <a:tc>
                  <a:txBody>
                    <a:bodyPr/>
                    <a:lstStyle/>
                    <a:p>
                      <a:pPr>
                        <a:lnSpc>
                          <a:spcPct val="115000"/>
                        </a:lnSpc>
                        <a:spcAft>
                          <a:spcPts val="0"/>
                        </a:spcAft>
                      </a:pPr>
                      <a:r>
                        <a:rPr lang="cs-CZ" sz="1800">
                          <a:solidFill>
                            <a:schemeClr val="tx1"/>
                          </a:solidFill>
                          <a:effectLst/>
                        </a:rPr>
                        <a:t>Sortimentní položka</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dirty="0">
                          <a:solidFill>
                            <a:schemeClr val="tx1"/>
                          </a:solidFill>
                          <a:effectLst/>
                        </a:rPr>
                        <a:t>Výroba [ks]</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Pracnost [min/ks]</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4877202"/>
                  </a:ext>
                </a:extLst>
              </a:tr>
              <a:tr h="179705">
                <a:tc>
                  <a:txBody>
                    <a:bodyPr/>
                    <a:lstStyle/>
                    <a:p>
                      <a:pPr>
                        <a:lnSpc>
                          <a:spcPct val="115000"/>
                        </a:lnSpc>
                        <a:spcAft>
                          <a:spcPts val="0"/>
                        </a:spcAft>
                      </a:pPr>
                      <a:r>
                        <a:rPr lang="cs-CZ" sz="1800">
                          <a:solidFill>
                            <a:schemeClr val="tx1"/>
                          </a:solidFill>
                          <a:effectLst/>
                        </a:rPr>
                        <a:t>Zahradní stůl „A“</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0870" algn="dec"/>
                        </a:tabLst>
                      </a:pPr>
                      <a:r>
                        <a:rPr lang="cs-CZ" sz="1800" dirty="0">
                          <a:solidFill>
                            <a:schemeClr val="tx1"/>
                          </a:solidFill>
                          <a:effectLst/>
                        </a:rPr>
                        <a:t>3 000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1340" algn="dec"/>
                        </a:tabLst>
                      </a:pPr>
                      <a:r>
                        <a:rPr lang="cs-CZ" sz="1800" dirty="0">
                          <a:solidFill>
                            <a:schemeClr val="tx1"/>
                          </a:solidFill>
                          <a:effectLst/>
                        </a:rPr>
                        <a:t>4</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219091"/>
                  </a:ext>
                </a:extLst>
              </a:tr>
              <a:tr h="179705">
                <a:tc>
                  <a:txBody>
                    <a:bodyPr/>
                    <a:lstStyle/>
                    <a:p>
                      <a:pPr>
                        <a:lnSpc>
                          <a:spcPct val="115000"/>
                        </a:lnSpc>
                        <a:spcAft>
                          <a:spcPts val="0"/>
                        </a:spcAft>
                      </a:pPr>
                      <a:r>
                        <a:rPr lang="cs-CZ" sz="1800" dirty="0">
                          <a:solidFill>
                            <a:schemeClr val="tx1"/>
                          </a:solidFill>
                          <a:effectLst/>
                        </a:rPr>
                        <a:t>Zahradní stůl „B“</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0870" algn="dec"/>
                        </a:tabLst>
                      </a:pPr>
                      <a:r>
                        <a:rPr lang="cs-CZ" sz="1800" dirty="0">
                          <a:solidFill>
                            <a:schemeClr val="tx1"/>
                          </a:solidFill>
                          <a:effectLst/>
                        </a:rPr>
                        <a:t>4 000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1340" algn="dec"/>
                        </a:tabLst>
                      </a:pPr>
                      <a:r>
                        <a:rPr lang="cs-CZ" sz="1800" dirty="0">
                          <a:solidFill>
                            <a:schemeClr val="tx1"/>
                          </a:solidFill>
                          <a:effectLst/>
                        </a:rPr>
                        <a:t>5</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0356837"/>
                  </a:ext>
                </a:extLst>
              </a:tr>
              <a:tr h="179705">
                <a:tc>
                  <a:txBody>
                    <a:bodyPr/>
                    <a:lstStyle/>
                    <a:p>
                      <a:pPr>
                        <a:lnSpc>
                          <a:spcPct val="115000"/>
                        </a:lnSpc>
                        <a:spcAft>
                          <a:spcPts val="0"/>
                        </a:spcAft>
                      </a:pPr>
                      <a:r>
                        <a:rPr lang="cs-CZ" sz="1800">
                          <a:solidFill>
                            <a:schemeClr val="tx1"/>
                          </a:solidFill>
                          <a:effectLst/>
                        </a:rPr>
                        <a:t>Zahradní stůl „C“</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0870" algn="dec"/>
                        </a:tabLst>
                      </a:pPr>
                      <a:r>
                        <a:rPr lang="cs-CZ" sz="1800" dirty="0">
                          <a:solidFill>
                            <a:schemeClr val="tx1"/>
                          </a:solidFill>
                          <a:effectLst/>
                        </a:rPr>
                        <a:t>5 000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1340" algn="dec"/>
                        </a:tabLst>
                      </a:pPr>
                      <a:r>
                        <a:rPr lang="cs-CZ" sz="1800" dirty="0">
                          <a:solidFill>
                            <a:schemeClr val="tx1"/>
                          </a:solidFill>
                          <a:effectLst/>
                        </a:rPr>
                        <a:t>2</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2974725"/>
                  </a:ext>
                </a:extLst>
              </a:tr>
            </a:tbl>
          </a:graphicData>
        </a:graphic>
      </p:graphicFrame>
    </p:spTree>
    <p:extLst>
      <p:ext uri="{BB962C8B-B14F-4D97-AF65-F5344CB8AC3E}">
        <p14:creationId xmlns:p14="http://schemas.microsoft.com/office/powerpoint/2010/main" val="2542222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AB121D8D-714D-406B-98DE-A38F7753116B}"/>
              </a:ext>
            </a:extLst>
          </p:cNvPr>
          <p:cNvSpPr/>
          <p:nvPr/>
        </p:nvSpPr>
        <p:spPr>
          <a:xfrm>
            <a:off x="309600" y="394383"/>
            <a:ext cx="7279200" cy="2784545"/>
          </a:xfrm>
          <a:prstGeom prst="rect">
            <a:avLst/>
          </a:prstGeom>
        </p:spPr>
        <p:txBody>
          <a:bodyPr wrap="square">
            <a:spAutoFit/>
          </a:bodyPr>
          <a:lstStyle/>
          <a:p>
            <a:pPr algn="just">
              <a:lnSpc>
                <a:spcPct val="115000"/>
              </a:lnSpc>
            </a:pPr>
            <a:r>
              <a:rPr lang="cs-CZ" sz="2200" b="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marL="342900" indent="-34290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Stanovení konvenčního výrobku a výpočet poměrových čísel: </a:t>
            </a:r>
          </a:p>
          <a:p>
            <a:pPr lvl="1" algn="just">
              <a:lnSpc>
                <a:spcPct val="115000"/>
              </a:lnSpc>
            </a:pPr>
            <a:r>
              <a:rPr lang="cs-CZ" sz="2200" dirty="0">
                <a:latin typeface="+mj-lt"/>
                <a:ea typeface="Calibri" panose="020F0502020204030204" pitchFamily="34" charset="0"/>
                <a:cs typeface="Times New Roman" panose="02020603050405020304" pitchFamily="18" charset="0"/>
              </a:rPr>
              <a:t>např. konvenční výrobek „A“ – zde PČ = 1</a:t>
            </a:r>
          </a:p>
          <a:p>
            <a:pPr lvl="1" algn="just">
              <a:lnSpc>
                <a:spcPct val="115000"/>
              </a:lnSpc>
            </a:pPr>
            <a:r>
              <a:rPr lang="cs-CZ" sz="2200" dirty="0">
                <a:latin typeface="+mj-lt"/>
                <a:ea typeface="Calibri" panose="020F0502020204030204" pitchFamily="34" charset="0"/>
                <a:cs typeface="Times New Roman" panose="02020603050405020304" pitchFamily="18" charset="0"/>
              </a:rPr>
              <a:t>výrobek „A“ … 4 minuty </a:t>
            </a:r>
          </a:p>
          <a:p>
            <a:pPr lvl="1" algn="just">
              <a:lnSpc>
                <a:spcPct val="115000"/>
              </a:lnSpc>
            </a:pPr>
            <a:r>
              <a:rPr lang="cs-CZ" sz="2200" dirty="0">
                <a:latin typeface="+mj-lt"/>
                <a:ea typeface="Calibri" panose="020F0502020204030204" pitchFamily="34" charset="0"/>
                <a:cs typeface="Times New Roman" panose="02020603050405020304" pitchFamily="18" charset="0"/>
              </a:rPr>
              <a:t>výrobek „C“ … 2 minuty, tj. v čase výroby „C“  lze vyroubit pouze polovinu výrobku „A“, tzn. PČ =  ½. </a:t>
            </a:r>
          </a:p>
        </p:txBody>
      </p:sp>
      <p:graphicFrame>
        <p:nvGraphicFramePr>
          <p:cNvPr id="3" name="Tabulka 2">
            <a:extLst>
              <a:ext uri="{FF2B5EF4-FFF2-40B4-BE49-F238E27FC236}">
                <a16:creationId xmlns:a16="http://schemas.microsoft.com/office/drawing/2014/main" id="{9F3D8901-000C-4546-A038-BB260AF5D689}"/>
              </a:ext>
            </a:extLst>
          </p:cNvPr>
          <p:cNvGraphicFramePr>
            <a:graphicFrameLocks noGrp="1"/>
          </p:cNvGraphicFramePr>
          <p:nvPr/>
        </p:nvGraphicFramePr>
        <p:xfrm>
          <a:off x="561601" y="3274137"/>
          <a:ext cx="7415999" cy="1474980"/>
        </p:xfrm>
        <a:graphic>
          <a:graphicData uri="http://schemas.openxmlformats.org/drawingml/2006/table">
            <a:tbl>
              <a:tblPr firstRow="1" firstCol="1" bandRow="1">
                <a:tableStyleId>{5C22544A-7EE6-4342-B048-85BDC9FD1C3A}</a:tableStyleId>
              </a:tblPr>
              <a:tblGrid>
                <a:gridCol w="2313814">
                  <a:extLst>
                    <a:ext uri="{9D8B030D-6E8A-4147-A177-3AD203B41FA5}">
                      <a16:colId xmlns:a16="http://schemas.microsoft.com/office/drawing/2014/main" val="4290452919"/>
                    </a:ext>
                  </a:extLst>
                </a:gridCol>
                <a:gridCol w="1578111">
                  <a:extLst>
                    <a:ext uri="{9D8B030D-6E8A-4147-A177-3AD203B41FA5}">
                      <a16:colId xmlns:a16="http://schemas.microsoft.com/office/drawing/2014/main" val="3831106982"/>
                    </a:ext>
                  </a:extLst>
                </a:gridCol>
                <a:gridCol w="2107892">
                  <a:extLst>
                    <a:ext uri="{9D8B030D-6E8A-4147-A177-3AD203B41FA5}">
                      <a16:colId xmlns:a16="http://schemas.microsoft.com/office/drawing/2014/main" val="1098141055"/>
                    </a:ext>
                  </a:extLst>
                </a:gridCol>
                <a:gridCol w="1416182">
                  <a:extLst>
                    <a:ext uri="{9D8B030D-6E8A-4147-A177-3AD203B41FA5}">
                      <a16:colId xmlns:a16="http://schemas.microsoft.com/office/drawing/2014/main" val="2397456876"/>
                    </a:ext>
                  </a:extLst>
                </a:gridCol>
              </a:tblGrid>
              <a:tr h="179705">
                <a:tc>
                  <a:txBody>
                    <a:bodyPr/>
                    <a:lstStyle/>
                    <a:p>
                      <a:pPr>
                        <a:lnSpc>
                          <a:spcPct val="115000"/>
                        </a:lnSpc>
                        <a:spcAft>
                          <a:spcPts val="0"/>
                        </a:spcAft>
                      </a:pPr>
                      <a:r>
                        <a:rPr lang="cs-CZ" sz="1800">
                          <a:solidFill>
                            <a:schemeClr val="tx1"/>
                          </a:solidFill>
                          <a:effectLst/>
                        </a:rPr>
                        <a:t>Sortimentní položka</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dirty="0">
                          <a:solidFill>
                            <a:schemeClr val="tx1"/>
                          </a:solidFill>
                          <a:effectLst/>
                        </a:rPr>
                        <a:t>Výroba [ks]</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Pracnost [min/ks]</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dirty="0">
                          <a:solidFill>
                            <a:schemeClr val="tx1"/>
                          </a:solidFill>
                          <a:effectLst/>
                        </a:rPr>
                        <a:t>PČ</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03136899"/>
                  </a:ext>
                </a:extLst>
              </a:tr>
              <a:tr h="179705">
                <a:tc>
                  <a:txBody>
                    <a:bodyPr/>
                    <a:lstStyle/>
                    <a:p>
                      <a:pPr>
                        <a:lnSpc>
                          <a:spcPct val="115000"/>
                        </a:lnSpc>
                        <a:spcAft>
                          <a:spcPts val="0"/>
                        </a:spcAft>
                      </a:pPr>
                      <a:r>
                        <a:rPr lang="cs-CZ" sz="1800" dirty="0">
                          <a:solidFill>
                            <a:schemeClr val="tx1"/>
                          </a:solidFill>
                          <a:effectLst/>
                        </a:rPr>
                        <a:t>Zahradní stůl „A“</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0870" algn="dec"/>
                        </a:tabLst>
                      </a:pPr>
                      <a:r>
                        <a:rPr lang="cs-CZ" sz="1800" dirty="0">
                          <a:solidFill>
                            <a:schemeClr val="tx1"/>
                          </a:solidFill>
                          <a:effectLst/>
                        </a:rPr>
                        <a:t>3 000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4</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dirty="0">
                          <a:solidFill>
                            <a:schemeClr val="tx1"/>
                          </a:solidFill>
                          <a:effectLst/>
                        </a:rPr>
                        <a:t>1</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33906762"/>
                  </a:ext>
                </a:extLst>
              </a:tr>
              <a:tr h="179705">
                <a:tc>
                  <a:txBody>
                    <a:bodyPr/>
                    <a:lstStyle/>
                    <a:p>
                      <a:pPr>
                        <a:lnSpc>
                          <a:spcPct val="115000"/>
                        </a:lnSpc>
                        <a:spcAft>
                          <a:spcPts val="0"/>
                        </a:spcAft>
                      </a:pPr>
                      <a:r>
                        <a:rPr lang="cs-CZ" sz="1800" dirty="0">
                          <a:solidFill>
                            <a:schemeClr val="tx1"/>
                          </a:solidFill>
                          <a:effectLst/>
                        </a:rPr>
                        <a:t>Zahradní stůl „B“</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0870" algn="dec"/>
                        </a:tabLst>
                      </a:pPr>
                      <a:r>
                        <a:rPr lang="cs-CZ" sz="1800" dirty="0">
                          <a:solidFill>
                            <a:schemeClr val="tx1"/>
                          </a:solidFill>
                          <a:effectLst/>
                        </a:rPr>
                        <a:t>4 000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5</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dirty="0">
                          <a:solidFill>
                            <a:schemeClr val="tx1"/>
                          </a:solidFill>
                          <a:effectLst/>
                        </a:rPr>
                        <a:t>5/4</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49971069"/>
                  </a:ext>
                </a:extLst>
              </a:tr>
              <a:tr h="179705">
                <a:tc>
                  <a:txBody>
                    <a:bodyPr/>
                    <a:lstStyle/>
                    <a:p>
                      <a:pPr>
                        <a:lnSpc>
                          <a:spcPct val="115000"/>
                        </a:lnSpc>
                        <a:spcAft>
                          <a:spcPts val="0"/>
                        </a:spcAft>
                      </a:pPr>
                      <a:r>
                        <a:rPr lang="cs-CZ" sz="1800">
                          <a:solidFill>
                            <a:schemeClr val="tx1"/>
                          </a:solidFill>
                          <a:effectLst/>
                        </a:rPr>
                        <a:t>Zahradní stůl „C“</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0870" algn="dec"/>
                        </a:tabLst>
                      </a:pPr>
                      <a:r>
                        <a:rPr lang="cs-CZ" sz="1800" dirty="0">
                          <a:solidFill>
                            <a:schemeClr val="tx1"/>
                          </a:solidFill>
                          <a:effectLst/>
                        </a:rPr>
                        <a:t>5 000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2</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dirty="0">
                          <a:solidFill>
                            <a:schemeClr val="tx1"/>
                          </a:solidFill>
                          <a:effectLst/>
                        </a:rPr>
                        <a:t>2/4=1/2</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7376322"/>
                  </a:ext>
                </a:extLst>
              </a:tr>
            </a:tbl>
          </a:graphicData>
        </a:graphic>
      </p:graphicFrame>
    </p:spTree>
    <p:extLst>
      <p:ext uri="{BB962C8B-B14F-4D97-AF65-F5344CB8AC3E}">
        <p14:creationId xmlns:p14="http://schemas.microsoft.com/office/powerpoint/2010/main" val="1144111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45A68A25-717C-445E-B0D8-688FE0E0D7A6}"/>
              </a:ext>
            </a:extLst>
          </p:cNvPr>
          <p:cNvGraphicFramePr>
            <a:graphicFrameLocks noGrp="1"/>
          </p:cNvGraphicFramePr>
          <p:nvPr/>
        </p:nvGraphicFramePr>
        <p:xfrm>
          <a:off x="352800" y="1449387"/>
          <a:ext cx="7775998" cy="1764858"/>
        </p:xfrm>
        <a:graphic>
          <a:graphicData uri="http://schemas.openxmlformats.org/drawingml/2006/table">
            <a:tbl>
              <a:tblPr firstRow="1" firstCol="1" bandRow="1">
                <a:tableStyleId>{5C22544A-7EE6-4342-B048-85BDC9FD1C3A}</a:tableStyleId>
              </a:tblPr>
              <a:tblGrid>
                <a:gridCol w="2186116">
                  <a:extLst>
                    <a:ext uri="{9D8B030D-6E8A-4147-A177-3AD203B41FA5}">
                      <a16:colId xmlns:a16="http://schemas.microsoft.com/office/drawing/2014/main" val="2588418401"/>
                    </a:ext>
                  </a:extLst>
                </a:gridCol>
                <a:gridCol w="1811874">
                  <a:extLst>
                    <a:ext uri="{9D8B030D-6E8A-4147-A177-3AD203B41FA5}">
                      <a16:colId xmlns:a16="http://schemas.microsoft.com/office/drawing/2014/main" val="3194626499"/>
                    </a:ext>
                  </a:extLst>
                </a:gridCol>
                <a:gridCol w="2317556">
                  <a:extLst>
                    <a:ext uri="{9D8B030D-6E8A-4147-A177-3AD203B41FA5}">
                      <a16:colId xmlns:a16="http://schemas.microsoft.com/office/drawing/2014/main" val="3000754341"/>
                    </a:ext>
                  </a:extLst>
                </a:gridCol>
                <a:gridCol w="618867">
                  <a:extLst>
                    <a:ext uri="{9D8B030D-6E8A-4147-A177-3AD203B41FA5}">
                      <a16:colId xmlns:a16="http://schemas.microsoft.com/office/drawing/2014/main" val="1470376145"/>
                    </a:ext>
                  </a:extLst>
                </a:gridCol>
                <a:gridCol w="841585">
                  <a:extLst>
                    <a:ext uri="{9D8B030D-6E8A-4147-A177-3AD203B41FA5}">
                      <a16:colId xmlns:a16="http://schemas.microsoft.com/office/drawing/2014/main" val="2793738880"/>
                    </a:ext>
                  </a:extLst>
                </a:gridCol>
              </a:tblGrid>
              <a:tr h="179705">
                <a:tc>
                  <a:txBody>
                    <a:bodyPr/>
                    <a:lstStyle/>
                    <a:p>
                      <a:pPr algn="l">
                        <a:lnSpc>
                          <a:spcPct val="115000"/>
                        </a:lnSpc>
                        <a:spcAft>
                          <a:spcPts val="0"/>
                        </a:spcAft>
                      </a:pPr>
                      <a:r>
                        <a:rPr lang="cs-CZ" sz="1800">
                          <a:solidFill>
                            <a:schemeClr val="tx1"/>
                          </a:solidFill>
                          <a:effectLst/>
                        </a:rPr>
                        <a:t>Sortimentní položka</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Výroba [ks]</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Pracnost [min/ks]</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PČ</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800">
                          <a:solidFill>
                            <a:schemeClr val="tx1"/>
                          </a:solidFill>
                          <a:effectLst/>
                        </a:rPr>
                        <a:t>Q´ [ks]</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59491572"/>
                  </a:ext>
                </a:extLst>
              </a:tr>
              <a:tr h="179705">
                <a:tc>
                  <a:txBody>
                    <a:bodyPr/>
                    <a:lstStyle/>
                    <a:p>
                      <a:pPr algn="l">
                        <a:lnSpc>
                          <a:spcPct val="115000"/>
                        </a:lnSpc>
                        <a:spcAft>
                          <a:spcPts val="0"/>
                        </a:spcAft>
                      </a:pPr>
                      <a:r>
                        <a:rPr lang="cs-CZ" sz="1800">
                          <a:solidFill>
                            <a:schemeClr val="tx1"/>
                          </a:solidFill>
                          <a:effectLst/>
                        </a:rPr>
                        <a:t>Zahradní stůl „A“</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1430" algn="ctr">
                        <a:lnSpc>
                          <a:spcPct val="115000"/>
                        </a:lnSpc>
                        <a:spcAft>
                          <a:spcPts val="0"/>
                        </a:spcAft>
                      </a:pPr>
                      <a:r>
                        <a:rPr lang="cs-CZ" sz="1800">
                          <a:solidFill>
                            <a:schemeClr val="tx1"/>
                          </a:solidFill>
                          <a:effectLst/>
                        </a:rPr>
                        <a:t>3 000</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4</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1</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800">
                          <a:solidFill>
                            <a:schemeClr val="tx1"/>
                          </a:solidFill>
                          <a:effectLst/>
                        </a:rPr>
                        <a:t>3 000</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03810593"/>
                  </a:ext>
                </a:extLst>
              </a:tr>
              <a:tr h="179705">
                <a:tc>
                  <a:txBody>
                    <a:bodyPr/>
                    <a:lstStyle/>
                    <a:p>
                      <a:pPr algn="l">
                        <a:lnSpc>
                          <a:spcPct val="115000"/>
                        </a:lnSpc>
                        <a:spcAft>
                          <a:spcPts val="0"/>
                        </a:spcAft>
                      </a:pPr>
                      <a:r>
                        <a:rPr lang="cs-CZ" sz="1800">
                          <a:solidFill>
                            <a:schemeClr val="tx1"/>
                          </a:solidFill>
                          <a:effectLst/>
                        </a:rPr>
                        <a:t>Zahradní stůl „B“</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1430" algn="ctr">
                        <a:lnSpc>
                          <a:spcPct val="115000"/>
                        </a:lnSpc>
                        <a:spcAft>
                          <a:spcPts val="0"/>
                        </a:spcAft>
                      </a:pPr>
                      <a:r>
                        <a:rPr lang="cs-CZ" sz="1800">
                          <a:solidFill>
                            <a:schemeClr val="tx1"/>
                          </a:solidFill>
                          <a:effectLst/>
                        </a:rPr>
                        <a:t>4 000</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5</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5/4</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800">
                          <a:solidFill>
                            <a:schemeClr val="tx1"/>
                          </a:solidFill>
                          <a:effectLst/>
                        </a:rPr>
                        <a:t>5 000</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0793246"/>
                  </a:ext>
                </a:extLst>
              </a:tr>
              <a:tr h="179705">
                <a:tc>
                  <a:txBody>
                    <a:bodyPr/>
                    <a:lstStyle/>
                    <a:p>
                      <a:pPr algn="l">
                        <a:lnSpc>
                          <a:spcPct val="115000"/>
                        </a:lnSpc>
                        <a:spcAft>
                          <a:spcPts val="0"/>
                        </a:spcAft>
                      </a:pPr>
                      <a:r>
                        <a:rPr lang="cs-CZ" sz="1800" dirty="0">
                          <a:solidFill>
                            <a:schemeClr val="tx1"/>
                          </a:solidFill>
                          <a:effectLst/>
                        </a:rPr>
                        <a:t>Zahradní stůl „C“</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1430" algn="ctr">
                        <a:lnSpc>
                          <a:spcPct val="115000"/>
                        </a:lnSpc>
                        <a:spcAft>
                          <a:spcPts val="0"/>
                        </a:spcAft>
                      </a:pPr>
                      <a:r>
                        <a:rPr lang="cs-CZ" sz="1800">
                          <a:solidFill>
                            <a:schemeClr val="tx1"/>
                          </a:solidFill>
                          <a:effectLst/>
                        </a:rPr>
                        <a:t>5 000</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2</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1/2</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800" dirty="0">
                          <a:solidFill>
                            <a:schemeClr val="tx1"/>
                          </a:solidFill>
                          <a:effectLst/>
                        </a:rPr>
                        <a:t>2 500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78263619"/>
                  </a:ext>
                </a:extLst>
              </a:tr>
              <a:tr h="179705">
                <a:tc>
                  <a:txBody>
                    <a:bodyPr/>
                    <a:lstStyle/>
                    <a:p>
                      <a:pPr algn="l">
                        <a:lnSpc>
                          <a:spcPct val="115000"/>
                        </a:lnSpc>
                        <a:spcAft>
                          <a:spcPts val="0"/>
                        </a:spcAft>
                      </a:pPr>
                      <a:r>
                        <a:rPr lang="cs-CZ" sz="1800">
                          <a:solidFill>
                            <a:schemeClr val="tx1"/>
                          </a:solidFill>
                          <a:effectLst/>
                        </a:rPr>
                        <a:t>CELKEM</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cs-CZ" sz="1800">
                          <a:solidFill>
                            <a:schemeClr val="tx1"/>
                          </a:solidFill>
                          <a:effectLst/>
                        </a:rPr>
                        <a:t> </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tabLst>
                          <a:tab pos="471170" algn="dec"/>
                        </a:tabLst>
                      </a:pPr>
                      <a:r>
                        <a:rPr lang="cs-CZ" sz="1800">
                          <a:solidFill>
                            <a:schemeClr val="tx1"/>
                          </a:solidFill>
                          <a:effectLst/>
                        </a:rPr>
                        <a:t> </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800">
                          <a:solidFill>
                            <a:schemeClr val="tx1"/>
                          </a:solidFill>
                          <a:effectLst/>
                        </a:rPr>
                        <a:t> </a:t>
                      </a:r>
                      <a:endParaRPr lang="cs-CZ"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800" dirty="0">
                          <a:solidFill>
                            <a:schemeClr val="tx1"/>
                          </a:solidFill>
                          <a:effectLst/>
                        </a:rPr>
                        <a:t>10 500</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63707712"/>
                  </a:ext>
                </a:extLst>
              </a:tr>
            </a:tbl>
          </a:graphicData>
        </a:graphic>
      </p:graphicFrame>
      <p:sp>
        <p:nvSpPr>
          <p:cNvPr id="3" name="Rectangle 1">
            <a:extLst>
              <a:ext uri="{FF2B5EF4-FFF2-40B4-BE49-F238E27FC236}">
                <a16:creationId xmlns:a16="http://schemas.microsoft.com/office/drawing/2014/main" id="{5BAB9840-D032-455E-AB1F-15B2E48644BA}"/>
              </a:ext>
            </a:extLst>
          </p:cNvPr>
          <p:cNvSpPr>
            <a:spLocks noChangeArrowheads="1"/>
          </p:cNvSpPr>
          <p:nvPr/>
        </p:nvSpPr>
        <p:spPr bwMode="auto">
          <a:xfrm>
            <a:off x="352801" y="690658"/>
            <a:ext cx="7163999" cy="3762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71488" algn="dec"/>
              </a:tabLst>
              <a:defRPr>
                <a:solidFill>
                  <a:schemeClr val="tx1"/>
                </a:solidFill>
                <a:latin typeface="Arial" panose="020B0604020202020204" pitchFamily="34" charset="0"/>
              </a:defRPr>
            </a:lvl1pPr>
            <a:lvl2pPr eaLnBrk="0" fontAlgn="base" hangingPunct="0">
              <a:spcBef>
                <a:spcPct val="0"/>
              </a:spcBef>
              <a:spcAft>
                <a:spcPct val="0"/>
              </a:spcAft>
              <a:tabLst>
                <a:tab pos="471488" algn="dec"/>
              </a:tabLst>
              <a:defRPr>
                <a:solidFill>
                  <a:schemeClr val="tx1"/>
                </a:solidFill>
                <a:latin typeface="Arial" panose="020B0604020202020204" pitchFamily="34" charset="0"/>
              </a:defRPr>
            </a:lvl2pPr>
            <a:lvl3pPr eaLnBrk="0" fontAlgn="base" hangingPunct="0">
              <a:spcBef>
                <a:spcPct val="0"/>
              </a:spcBef>
              <a:spcAft>
                <a:spcPct val="0"/>
              </a:spcAft>
              <a:tabLst>
                <a:tab pos="471488" algn="dec"/>
              </a:tabLst>
              <a:defRPr>
                <a:solidFill>
                  <a:schemeClr val="tx1"/>
                </a:solidFill>
                <a:latin typeface="Arial" panose="020B0604020202020204" pitchFamily="34" charset="0"/>
              </a:defRPr>
            </a:lvl3pPr>
            <a:lvl4pPr eaLnBrk="0" fontAlgn="base" hangingPunct="0">
              <a:spcBef>
                <a:spcPct val="0"/>
              </a:spcBef>
              <a:spcAft>
                <a:spcPct val="0"/>
              </a:spcAft>
              <a:tabLst>
                <a:tab pos="471488" algn="dec"/>
              </a:tabLst>
              <a:defRPr>
                <a:solidFill>
                  <a:schemeClr val="tx1"/>
                </a:solidFill>
                <a:latin typeface="Arial" panose="020B0604020202020204" pitchFamily="34" charset="0"/>
              </a:defRPr>
            </a:lvl4pPr>
            <a:lvl5pPr eaLnBrk="0" fontAlgn="base" hangingPunct="0">
              <a:spcBef>
                <a:spcPct val="0"/>
              </a:spcBef>
              <a:spcAft>
                <a:spcPct val="0"/>
              </a:spcAft>
              <a:tabLst>
                <a:tab pos="471488" algn="dec"/>
              </a:tabLst>
              <a:defRPr>
                <a:solidFill>
                  <a:schemeClr val="tx1"/>
                </a:solidFill>
                <a:latin typeface="Arial" panose="020B0604020202020204" pitchFamily="34" charset="0"/>
              </a:defRPr>
            </a:lvl5pPr>
            <a:lvl6pPr eaLnBrk="0" fontAlgn="base" hangingPunct="0">
              <a:spcBef>
                <a:spcPct val="0"/>
              </a:spcBef>
              <a:spcAft>
                <a:spcPct val="0"/>
              </a:spcAft>
              <a:tabLst>
                <a:tab pos="471488" algn="dec"/>
              </a:tabLst>
              <a:defRPr>
                <a:solidFill>
                  <a:schemeClr val="tx1"/>
                </a:solidFill>
                <a:latin typeface="Arial" panose="020B0604020202020204" pitchFamily="34" charset="0"/>
              </a:defRPr>
            </a:lvl6pPr>
            <a:lvl7pPr eaLnBrk="0" fontAlgn="base" hangingPunct="0">
              <a:spcBef>
                <a:spcPct val="0"/>
              </a:spcBef>
              <a:spcAft>
                <a:spcPct val="0"/>
              </a:spcAft>
              <a:tabLst>
                <a:tab pos="471488" algn="dec"/>
              </a:tabLst>
              <a:defRPr>
                <a:solidFill>
                  <a:schemeClr val="tx1"/>
                </a:solidFill>
                <a:latin typeface="Arial" panose="020B0604020202020204" pitchFamily="34" charset="0"/>
              </a:defRPr>
            </a:lvl7pPr>
            <a:lvl8pPr eaLnBrk="0" fontAlgn="base" hangingPunct="0">
              <a:spcBef>
                <a:spcPct val="0"/>
              </a:spcBef>
              <a:spcAft>
                <a:spcPct val="0"/>
              </a:spcAft>
              <a:tabLst>
                <a:tab pos="471488" algn="dec"/>
              </a:tabLst>
              <a:defRPr>
                <a:solidFill>
                  <a:schemeClr val="tx1"/>
                </a:solidFill>
                <a:latin typeface="Arial" panose="020B0604020202020204" pitchFamily="34" charset="0"/>
              </a:defRPr>
            </a:lvl8pPr>
            <a:lvl9pPr eaLnBrk="0" fontAlgn="base" hangingPunct="0">
              <a:spcBef>
                <a:spcPct val="0"/>
              </a:spcBef>
              <a:spcAft>
                <a:spcPct val="0"/>
              </a:spcAft>
              <a:tabLst>
                <a:tab pos="471488" algn="dec"/>
              </a:tabLst>
              <a:defRPr>
                <a:solidFill>
                  <a:schemeClr val="tx1"/>
                </a:solidFill>
                <a:latin typeface="Arial" panose="020B0604020202020204" pitchFamily="34" charset="0"/>
              </a:defRPr>
            </a:lvl9pPr>
          </a:lstStyle>
          <a:p>
            <a:pPr marL="342900" marR="0" lvl="0" indent="-342900" algn="just" defTabSz="914400" rtl="0" eaLnBrk="0" fontAlgn="base" latinLnBrk="0" hangingPunct="0">
              <a:lnSpc>
                <a:spcPct val="114000"/>
              </a:lnSpc>
              <a:spcBef>
                <a:spcPct val="0"/>
              </a:spcBef>
              <a:spcAft>
                <a:spcPct val="0"/>
              </a:spcAft>
              <a:buClrTx/>
              <a:buSzTx/>
              <a:buFont typeface="Arial" panose="020B0604020202020204" pitchFamily="34" charset="0"/>
              <a:buChar char="•"/>
              <a:tabLst>
                <a:tab pos="471488" algn="dec"/>
              </a:tabLst>
            </a:pPr>
            <a:r>
              <a:rPr kumimoji="0" lang="cs-CZ" altLang="cs-CZ" sz="2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Přepočet výroby </a:t>
            </a:r>
            <a:r>
              <a:rPr kumimoji="0" lang="cs-CZ" altLang="cs-CZ" sz="2200" b="0" i="1"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Q´</a:t>
            </a:r>
            <a:r>
              <a:rPr lang="cs-CZ" altLang="cs-CZ" sz="2200" dirty="0">
                <a:latin typeface="+mj-lt"/>
                <a:ea typeface="Calibri" panose="020F0502020204030204" pitchFamily="34" charset="0"/>
                <a:cs typeface="Times New Roman" panose="02020603050405020304" pitchFamily="18" charset="0"/>
              </a:rPr>
              <a:t>:</a:t>
            </a:r>
          </a:p>
          <a:p>
            <a:pPr marL="457200" marR="0" lvl="0" algn="just" defTabSz="914400" rtl="0" eaLnBrk="0" fontAlgn="base" latinLnBrk="0" hangingPunct="0">
              <a:lnSpc>
                <a:spcPct val="114000"/>
              </a:lnSpc>
              <a:spcBef>
                <a:spcPct val="0"/>
              </a:spcBef>
              <a:spcAft>
                <a:spcPct val="0"/>
              </a:spcAft>
              <a:buClrTx/>
              <a:buSzTx/>
              <a:tabLst>
                <a:tab pos="471488" algn="dec"/>
              </a:tabLst>
            </a:pPr>
            <a:r>
              <a:rPr kumimoji="0" lang="cs-CZ" altLang="cs-CZ" sz="2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	</a:t>
            </a:r>
          </a:p>
          <a:p>
            <a:pPr marL="457200" marR="0" lvl="0" algn="just" defTabSz="914400" rtl="0" eaLnBrk="0" fontAlgn="base" latinLnBrk="0" hangingPunct="0">
              <a:lnSpc>
                <a:spcPct val="114000"/>
              </a:lnSpc>
              <a:spcBef>
                <a:spcPct val="0"/>
              </a:spcBef>
              <a:spcAft>
                <a:spcPct val="0"/>
              </a:spcAft>
              <a:buClrTx/>
              <a:buSzTx/>
              <a:tabLst>
                <a:tab pos="471488" algn="dec"/>
              </a:tabLst>
            </a:pPr>
            <a:endParaRPr lang="cs-CZ" altLang="cs-CZ" sz="2200" u="sng" dirty="0">
              <a:latin typeface="+mj-lt"/>
              <a:cs typeface="Times New Roman" panose="02020603050405020304" pitchFamily="18" charset="0"/>
            </a:endParaRPr>
          </a:p>
          <a:p>
            <a:pPr marL="457200" marR="0" lvl="0" algn="just" defTabSz="914400" rtl="0" eaLnBrk="0" fontAlgn="base" latinLnBrk="0" hangingPunct="0">
              <a:lnSpc>
                <a:spcPct val="114000"/>
              </a:lnSpc>
              <a:spcBef>
                <a:spcPct val="0"/>
              </a:spcBef>
              <a:spcAft>
                <a:spcPct val="0"/>
              </a:spcAft>
              <a:buClrTx/>
              <a:buSzTx/>
              <a:tabLst>
                <a:tab pos="471488" algn="dec"/>
              </a:tabLst>
            </a:pPr>
            <a:endParaRPr kumimoji="0" lang="cs-CZ" altLang="cs-CZ" sz="2200" b="0" i="0" u="sng" strike="noStrike" cap="none" normalizeH="0" baseline="0" dirty="0">
              <a:ln>
                <a:noFill/>
              </a:ln>
              <a:solidFill>
                <a:schemeClr val="tx1"/>
              </a:solidFill>
              <a:effectLst/>
              <a:latin typeface="+mj-lt"/>
              <a:cs typeface="Times New Roman" panose="02020603050405020304" pitchFamily="18" charset="0"/>
            </a:endParaRPr>
          </a:p>
          <a:p>
            <a:pPr marL="457200" marR="0" lvl="0" algn="just" defTabSz="914400" rtl="0" eaLnBrk="0" fontAlgn="base" latinLnBrk="0" hangingPunct="0">
              <a:lnSpc>
                <a:spcPct val="114000"/>
              </a:lnSpc>
              <a:spcBef>
                <a:spcPct val="0"/>
              </a:spcBef>
              <a:spcAft>
                <a:spcPct val="0"/>
              </a:spcAft>
              <a:buClrTx/>
              <a:buSzTx/>
              <a:tabLst>
                <a:tab pos="471488" algn="dec"/>
              </a:tabLst>
            </a:pPr>
            <a:endParaRPr lang="cs-CZ" altLang="cs-CZ" sz="2200" dirty="0">
              <a:latin typeface="+mj-lt"/>
              <a:cs typeface="Times New Roman" panose="02020603050405020304" pitchFamily="18" charset="0"/>
            </a:endParaRPr>
          </a:p>
          <a:p>
            <a:pPr marL="457200" marR="0" lvl="0" algn="just" defTabSz="914400" rtl="0" eaLnBrk="0" fontAlgn="base" latinLnBrk="0" hangingPunct="0">
              <a:lnSpc>
                <a:spcPct val="114000"/>
              </a:lnSpc>
              <a:spcBef>
                <a:spcPct val="0"/>
              </a:spcBef>
              <a:spcAft>
                <a:spcPct val="0"/>
              </a:spcAft>
              <a:buClrTx/>
              <a:buSzTx/>
              <a:tabLst>
                <a:tab pos="471488" algn="dec"/>
              </a:tabLst>
            </a:pPr>
            <a:endParaRPr kumimoji="0" lang="cs-CZ" altLang="cs-CZ" sz="2200" b="0" i="0" u="none" strike="noStrike" cap="none" normalizeH="0" baseline="0" dirty="0">
              <a:ln>
                <a:noFill/>
              </a:ln>
              <a:solidFill>
                <a:schemeClr val="tx1"/>
              </a:solidFill>
              <a:effectLst/>
              <a:latin typeface="+mj-lt"/>
            </a:endParaRPr>
          </a:p>
          <a:p>
            <a:pPr marL="0" marR="0" lvl="0" algn="just" defTabSz="914400" rtl="0" eaLnBrk="0" fontAlgn="base" latinLnBrk="0" hangingPunct="0">
              <a:lnSpc>
                <a:spcPct val="100000"/>
              </a:lnSpc>
              <a:spcBef>
                <a:spcPct val="0"/>
              </a:spcBef>
              <a:spcAft>
                <a:spcPct val="0"/>
              </a:spcAft>
              <a:buClrTx/>
              <a:buSzTx/>
              <a:buFontTx/>
              <a:buNone/>
              <a:tabLst>
                <a:tab pos="471488" algn="dec"/>
              </a:tabLst>
            </a:pPr>
            <a:endParaRPr kumimoji="0" lang="cs-CZ" altLang="cs-CZ" sz="2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endParaRPr>
          </a:p>
          <a:p>
            <a:pPr marL="0" marR="0" lvl="0" algn="just" defTabSz="914400" rtl="0" eaLnBrk="0" fontAlgn="base" latinLnBrk="0" hangingPunct="0">
              <a:lnSpc>
                <a:spcPct val="100000"/>
              </a:lnSpc>
              <a:spcBef>
                <a:spcPct val="0"/>
              </a:spcBef>
              <a:spcAft>
                <a:spcPct val="0"/>
              </a:spcAft>
              <a:buClrTx/>
              <a:buSzTx/>
              <a:buFontTx/>
              <a:buNone/>
              <a:tabLst>
                <a:tab pos="471488" algn="dec"/>
              </a:tabLst>
            </a:pPr>
            <a:endParaRPr lang="cs-CZ" altLang="cs-CZ" sz="2200" dirty="0">
              <a:latin typeface="+mj-lt"/>
              <a:ea typeface="Calibri" panose="020F0502020204030204" pitchFamily="34" charset="0"/>
              <a:cs typeface="Times New Roman" panose="02020603050405020304" pitchFamily="18" charset="0"/>
            </a:endParaRPr>
          </a:p>
          <a:p>
            <a:pPr marL="0" marR="0" lvl="0" algn="just" defTabSz="914400" rtl="0" eaLnBrk="0" fontAlgn="base" latinLnBrk="0" hangingPunct="0">
              <a:lnSpc>
                <a:spcPct val="100000"/>
              </a:lnSpc>
              <a:spcBef>
                <a:spcPct val="0"/>
              </a:spcBef>
              <a:spcAft>
                <a:spcPct val="0"/>
              </a:spcAft>
              <a:buClrTx/>
              <a:buSzTx/>
              <a:buFontTx/>
              <a:buNone/>
              <a:tabLst>
                <a:tab pos="471488" algn="dec"/>
              </a:tabLst>
            </a:pPr>
            <a:r>
              <a:rPr kumimoji="0" lang="cs-CZ" altLang="cs-CZ" sz="2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Kdyby podnik vyráběl pouze výrobek „A“, vyrobil by 10 500 ks.</a:t>
            </a:r>
            <a:endParaRPr kumimoji="0" lang="cs-CZ" altLang="cs-CZ" sz="22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697812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81078206-DF77-4185-86CF-2DB04D0AFC60}"/>
                  </a:ext>
                </a:extLst>
              </p:cNvPr>
              <p:cNvSpPr/>
              <p:nvPr/>
            </p:nvSpPr>
            <p:spPr>
              <a:xfrm>
                <a:off x="446400" y="527392"/>
                <a:ext cx="7178400" cy="2175083"/>
              </a:xfrm>
              <a:prstGeom prst="rect">
                <a:avLst/>
              </a:prstGeom>
            </p:spPr>
            <p:txBody>
              <a:bodyPr wrap="square">
                <a:spAutoFit/>
              </a:bodyPr>
              <a:lstStyle/>
              <a:p>
                <a:pPr marL="342900" indent="-34290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Stanovení sazby celkových nákladů na jednotku přepočtené výroby:</a:t>
                </a:r>
              </a:p>
              <a:p>
                <a:pPr marL="457200" algn="just">
                  <a:lnSpc>
                    <a:spcPct val="115000"/>
                  </a:lnSpc>
                </a:pPr>
                <a:r>
                  <a:rPr lang="cs-CZ" sz="2200" dirty="0">
                    <a:latin typeface="+mj-lt"/>
                    <a:ea typeface="Calibri" panose="020F0502020204030204" pitchFamily="34" charset="0"/>
                    <a:cs typeface="Times New Roman" panose="02020603050405020304" pitchFamily="18" charset="0"/>
                  </a:rPr>
                  <a:t>	</a:t>
                </a:r>
                <a14:m>
                  <m:oMath xmlns:m="http://schemas.openxmlformats.org/officeDocument/2006/math">
                    <m:f>
                      <m:fPr>
                        <m:ctrlPr>
                          <a:rPr lang="cs-CZ" sz="2200" i="1">
                            <a:latin typeface="Cambria Math" panose="02040503050406030204" pitchFamily="18" charset="0"/>
                            <a:ea typeface="Cambria Math" panose="02040503050406030204" pitchFamily="18" charset="0"/>
                            <a:cs typeface="Times New Roman" panose="02020603050405020304" pitchFamily="18" charset="0"/>
                          </a:rPr>
                        </m:ctrlPr>
                      </m:fPr>
                      <m:num>
                        <m:r>
                          <a:rPr lang="cs-CZ" sz="2200" i="1">
                            <a:latin typeface="Cambria Math" panose="02040503050406030204" pitchFamily="18" charset="0"/>
                            <a:ea typeface="Cambria Math" panose="02040503050406030204" pitchFamily="18" charset="0"/>
                            <a:cs typeface="Times New Roman" panose="02020603050405020304" pitchFamily="18" charset="0"/>
                          </a:rPr>
                          <m:t>541000</m:t>
                        </m:r>
                      </m:num>
                      <m:den>
                        <m:r>
                          <a:rPr lang="cs-CZ" sz="2200" i="1">
                            <a:latin typeface="Cambria Math" panose="02040503050406030204" pitchFamily="18" charset="0"/>
                            <a:ea typeface="Cambria Math" panose="02040503050406030204" pitchFamily="18" charset="0"/>
                            <a:cs typeface="Times New Roman" panose="02020603050405020304" pitchFamily="18" charset="0"/>
                          </a:rPr>
                          <m:t>10500</m:t>
                        </m:r>
                      </m:den>
                    </m:f>
                    <m:r>
                      <a:rPr lang="cs-CZ" sz="2200" b="0" i="1" smtClean="0">
                        <a:latin typeface="Cambria Math" panose="02040503050406030204" pitchFamily="18" charset="0"/>
                        <a:ea typeface="Calibri" panose="020F0502020204030204" pitchFamily="34" charset="0"/>
                        <a:cs typeface="Times New Roman" panose="02020603050405020304" pitchFamily="18" charset="0"/>
                      </a:rPr>
                      <m:t>=51,52 </m:t>
                    </m:r>
                  </m:oMath>
                </a14:m>
                <a:r>
                  <a:rPr lang="cs-CZ" sz="2200" dirty="0">
                    <a:latin typeface="+mj-lt"/>
                    <a:ea typeface="Calibri" panose="020F0502020204030204" pitchFamily="34" charset="0"/>
                    <a:cs typeface="Times New Roman" panose="02020603050405020304" pitchFamily="18" charset="0"/>
                  </a:rPr>
                  <a:t>Kč/ks</a:t>
                </a:r>
              </a:p>
              <a:p>
                <a:pPr marL="342900" indent="-34290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Výpočet výrobní režie na kalkulační jednici a na sortimentní druh</a:t>
                </a:r>
                <a:endParaRPr lang="cs-CZ" sz="2200" dirty="0">
                  <a:effectLst/>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81078206-DF77-4185-86CF-2DB04D0AFC60}"/>
                  </a:ext>
                </a:extLst>
              </p:cNvPr>
              <p:cNvSpPr>
                <a:spLocks noRot="1" noChangeAspect="1" noMove="1" noResize="1" noEditPoints="1" noAdjustHandles="1" noChangeArrowheads="1" noChangeShapeType="1" noTextEdit="1"/>
              </p:cNvSpPr>
              <p:nvPr/>
            </p:nvSpPr>
            <p:spPr>
              <a:xfrm>
                <a:off x="446400" y="527392"/>
                <a:ext cx="7178400" cy="2175083"/>
              </a:xfrm>
              <a:prstGeom prst="rect">
                <a:avLst/>
              </a:prstGeom>
              <a:blipFill>
                <a:blip r:embed="rId3"/>
                <a:stretch>
                  <a:fillRect l="-934" t="-1124" r="-1019" b="-5056"/>
                </a:stretch>
              </a:blipFill>
            </p:spPr>
            <p:txBody>
              <a:bodyPr/>
              <a:lstStyle/>
              <a:p>
                <a:r>
                  <a:rPr lang="cs-CZ">
                    <a:noFill/>
                  </a:rPr>
                  <a:t> </a:t>
                </a:r>
              </a:p>
            </p:txBody>
          </p:sp>
        </mc:Fallback>
      </mc:AlternateContent>
      <p:graphicFrame>
        <p:nvGraphicFramePr>
          <p:cNvPr id="3" name="Tabulka 2">
            <a:extLst>
              <a:ext uri="{FF2B5EF4-FFF2-40B4-BE49-F238E27FC236}">
                <a16:creationId xmlns:a16="http://schemas.microsoft.com/office/drawing/2014/main" id="{4474701C-1168-4464-9A64-E38ECB79F73F}"/>
              </a:ext>
            </a:extLst>
          </p:cNvPr>
          <p:cNvGraphicFramePr>
            <a:graphicFrameLocks noGrp="1"/>
          </p:cNvGraphicFramePr>
          <p:nvPr/>
        </p:nvGraphicFramePr>
        <p:xfrm>
          <a:off x="370377" y="2930927"/>
          <a:ext cx="8161623" cy="1568831"/>
        </p:xfrm>
        <a:graphic>
          <a:graphicData uri="http://schemas.openxmlformats.org/drawingml/2006/table">
            <a:tbl>
              <a:tblPr firstRow="1" firstCol="1" bandRow="1">
                <a:tableStyleId>{5C22544A-7EE6-4342-B048-85BDC9FD1C3A}</a:tableStyleId>
              </a:tblPr>
              <a:tblGrid>
                <a:gridCol w="1892420">
                  <a:extLst>
                    <a:ext uri="{9D8B030D-6E8A-4147-A177-3AD203B41FA5}">
                      <a16:colId xmlns:a16="http://schemas.microsoft.com/office/drawing/2014/main" val="310184576"/>
                    </a:ext>
                  </a:extLst>
                </a:gridCol>
                <a:gridCol w="938177">
                  <a:extLst>
                    <a:ext uri="{9D8B030D-6E8A-4147-A177-3AD203B41FA5}">
                      <a16:colId xmlns:a16="http://schemas.microsoft.com/office/drawing/2014/main" val="2035480122"/>
                    </a:ext>
                  </a:extLst>
                </a:gridCol>
                <a:gridCol w="1101491">
                  <a:extLst>
                    <a:ext uri="{9D8B030D-6E8A-4147-A177-3AD203B41FA5}">
                      <a16:colId xmlns:a16="http://schemas.microsoft.com/office/drawing/2014/main" val="4191251870"/>
                    </a:ext>
                  </a:extLst>
                </a:gridCol>
                <a:gridCol w="659727">
                  <a:extLst>
                    <a:ext uri="{9D8B030D-6E8A-4147-A177-3AD203B41FA5}">
                      <a16:colId xmlns:a16="http://schemas.microsoft.com/office/drawing/2014/main" val="870209029"/>
                    </a:ext>
                  </a:extLst>
                </a:gridCol>
                <a:gridCol w="898124">
                  <a:extLst>
                    <a:ext uri="{9D8B030D-6E8A-4147-A177-3AD203B41FA5}">
                      <a16:colId xmlns:a16="http://schemas.microsoft.com/office/drawing/2014/main" val="1833311050"/>
                    </a:ext>
                  </a:extLst>
                </a:gridCol>
                <a:gridCol w="1413838">
                  <a:extLst>
                    <a:ext uri="{9D8B030D-6E8A-4147-A177-3AD203B41FA5}">
                      <a16:colId xmlns:a16="http://schemas.microsoft.com/office/drawing/2014/main" val="1256968627"/>
                    </a:ext>
                  </a:extLst>
                </a:gridCol>
                <a:gridCol w="1257846">
                  <a:extLst>
                    <a:ext uri="{9D8B030D-6E8A-4147-A177-3AD203B41FA5}">
                      <a16:colId xmlns:a16="http://schemas.microsoft.com/office/drawing/2014/main" val="2494360061"/>
                    </a:ext>
                  </a:extLst>
                </a:gridCol>
              </a:tblGrid>
              <a:tr h="179705">
                <a:tc>
                  <a:txBody>
                    <a:bodyPr/>
                    <a:lstStyle/>
                    <a:p>
                      <a:pPr algn="l">
                        <a:lnSpc>
                          <a:spcPct val="115000"/>
                        </a:lnSpc>
                        <a:spcAft>
                          <a:spcPts val="0"/>
                        </a:spcAft>
                      </a:pPr>
                      <a:r>
                        <a:rPr lang="cs-CZ" sz="1600" dirty="0">
                          <a:solidFill>
                            <a:schemeClr val="tx1"/>
                          </a:solidFill>
                          <a:effectLst/>
                        </a:rPr>
                        <a:t>Sortimentní položka</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Výroba [ks]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Pracnost [min/ks]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dirty="0">
                          <a:solidFill>
                            <a:schemeClr val="tx1"/>
                          </a:solidFill>
                          <a:effectLst/>
                        </a:rPr>
                        <a:t>PČ</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Q´ [ks]</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N/sort. pol. [Kč]</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a:solidFill>
                            <a:schemeClr val="tx1"/>
                          </a:solidFill>
                          <a:effectLst/>
                        </a:rPr>
                        <a:t>N/jednici [Kč/ks]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73823824"/>
                  </a:ext>
                </a:extLst>
              </a:tr>
              <a:tr h="179705">
                <a:tc>
                  <a:txBody>
                    <a:bodyPr/>
                    <a:lstStyle/>
                    <a:p>
                      <a:pPr algn="l">
                        <a:lnSpc>
                          <a:spcPct val="115000"/>
                        </a:lnSpc>
                        <a:spcAft>
                          <a:spcPts val="0"/>
                        </a:spcAft>
                      </a:pPr>
                      <a:r>
                        <a:rPr lang="cs-CZ" sz="1600" dirty="0">
                          <a:solidFill>
                            <a:schemeClr val="tx1"/>
                          </a:solidFill>
                          <a:effectLst/>
                        </a:rPr>
                        <a:t>Zahradní stůl „A“</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1430" algn="r">
                        <a:lnSpc>
                          <a:spcPct val="115000"/>
                        </a:lnSpc>
                        <a:spcAft>
                          <a:spcPts val="0"/>
                        </a:spcAft>
                      </a:pPr>
                      <a:r>
                        <a:rPr lang="cs-CZ" sz="1600" dirty="0">
                          <a:solidFill>
                            <a:schemeClr val="tx1"/>
                          </a:solidFill>
                          <a:effectLst/>
                        </a:rPr>
                        <a:t>3 000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4</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1</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600">
                          <a:solidFill>
                            <a:schemeClr val="tx1"/>
                          </a:solidFill>
                          <a:effectLst/>
                        </a:rPr>
                        <a:t>3 000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154 560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51,52</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98606796"/>
                  </a:ext>
                </a:extLst>
              </a:tr>
              <a:tr h="179705">
                <a:tc>
                  <a:txBody>
                    <a:bodyPr/>
                    <a:lstStyle/>
                    <a:p>
                      <a:pPr algn="l">
                        <a:lnSpc>
                          <a:spcPct val="115000"/>
                        </a:lnSpc>
                        <a:spcAft>
                          <a:spcPts val="0"/>
                        </a:spcAft>
                      </a:pPr>
                      <a:r>
                        <a:rPr lang="cs-CZ" sz="1600" dirty="0">
                          <a:solidFill>
                            <a:schemeClr val="tx1"/>
                          </a:solidFill>
                          <a:effectLst/>
                        </a:rPr>
                        <a:t>Zahradní stůl „B“</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1430" algn="r">
                        <a:lnSpc>
                          <a:spcPct val="115000"/>
                        </a:lnSpc>
                        <a:spcAft>
                          <a:spcPts val="0"/>
                        </a:spcAft>
                      </a:pPr>
                      <a:r>
                        <a:rPr lang="cs-CZ" sz="1600">
                          <a:solidFill>
                            <a:schemeClr val="tx1"/>
                          </a:solidFill>
                          <a:effectLst/>
                        </a:rPr>
                        <a:t>4 000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5</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5/4</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600">
                          <a:solidFill>
                            <a:schemeClr val="tx1"/>
                          </a:solidFill>
                          <a:effectLst/>
                        </a:rPr>
                        <a:t>5 000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a:solidFill>
                            <a:schemeClr val="tx1"/>
                          </a:solidFill>
                          <a:effectLst/>
                        </a:rPr>
                        <a:t>257 600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64,40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80796969"/>
                  </a:ext>
                </a:extLst>
              </a:tr>
              <a:tr h="179705">
                <a:tc>
                  <a:txBody>
                    <a:bodyPr/>
                    <a:lstStyle/>
                    <a:p>
                      <a:pPr algn="l">
                        <a:lnSpc>
                          <a:spcPct val="115000"/>
                        </a:lnSpc>
                        <a:spcAft>
                          <a:spcPts val="0"/>
                        </a:spcAft>
                      </a:pPr>
                      <a:r>
                        <a:rPr lang="cs-CZ" sz="1600" dirty="0">
                          <a:solidFill>
                            <a:schemeClr val="tx1"/>
                          </a:solidFill>
                          <a:effectLst/>
                        </a:rPr>
                        <a:t>Zahradní stůl „C“</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1430" algn="r">
                        <a:lnSpc>
                          <a:spcPct val="115000"/>
                        </a:lnSpc>
                        <a:spcAft>
                          <a:spcPts val="0"/>
                        </a:spcAft>
                      </a:pPr>
                      <a:r>
                        <a:rPr lang="cs-CZ" sz="1600">
                          <a:solidFill>
                            <a:schemeClr val="tx1"/>
                          </a:solidFill>
                          <a:effectLst/>
                        </a:rPr>
                        <a:t>5 000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2</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2/4</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600">
                          <a:solidFill>
                            <a:schemeClr val="tx1"/>
                          </a:solidFill>
                          <a:effectLst/>
                        </a:rPr>
                        <a:t>2 500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a:solidFill>
                            <a:schemeClr val="tx1"/>
                          </a:solidFill>
                          <a:effectLst/>
                        </a:rPr>
                        <a:t>128 800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25,76</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63543456"/>
                  </a:ext>
                </a:extLst>
              </a:tr>
              <a:tr h="179705">
                <a:tc>
                  <a:txBody>
                    <a:bodyPr/>
                    <a:lstStyle/>
                    <a:p>
                      <a:pPr algn="l">
                        <a:lnSpc>
                          <a:spcPct val="115000"/>
                        </a:lnSpc>
                        <a:spcAft>
                          <a:spcPts val="0"/>
                        </a:spcAft>
                      </a:pPr>
                      <a:r>
                        <a:rPr lang="cs-CZ" sz="1600" dirty="0">
                          <a:solidFill>
                            <a:schemeClr val="tx1"/>
                          </a:solidFill>
                          <a:effectLst/>
                        </a:rPr>
                        <a:t>CELKEM</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tabLst>
                          <a:tab pos="471170"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cs-CZ" sz="1600">
                          <a:solidFill>
                            <a:schemeClr val="tx1"/>
                          </a:solidFill>
                          <a:effectLst/>
                        </a:rPr>
                        <a:t>10 500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a:solidFill>
                            <a:schemeClr val="tx1"/>
                          </a:solidFill>
                          <a:effectLst/>
                        </a:rPr>
                        <a:t>540 960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cs-CZ" sz="1600" dirty="0">
                          <a:solidFill>
                            <a:schemeClr val="tx1"/>
                          </a:solidFill>
                          <a:effectLst/>
                        </a:rPr>
                        <a:t> </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26313859"/>
                  </a:ext>
                </a:extLst>
              </a:tr>
            </a:tbl>
          </a:graphicData>
        </a:graphic>
      </p:graphicFrame>
    </p:spTree>
    <p:extLst>
      <p:ext uri="{BB962C8B-B14F-4D97-AF65-F5344CB8AC3E}">
        <p14:creationId xmlns:p14="http://schemas.microsoft.com/office/powerpoint/2010/main" val="3654805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23F9DB4-80DC-4B8E-BDDC-57F944DFA6F6}"/>
              </a:ext>
            </a:extLst>
          </p:cNvPr>
          <p:cNvSpPr/>
          <p:nvPr/>
        </p:nvSpPr>
        <p:spPr>
          <a:xfrm>
            <a:off x="401652" y="527392"/>
            <a:ext cx="7201548" cy="2375715"/>
          </a:xfrm>
          <a:prstGeom prst="rect">
            <a:avLst/>
          </a:prstGeom>
        </p:spPr>
        <p:txBody>
          <a:bodyPr wrap="square">
            <a:spAutoFit/>
          </a:bodyPr>
          <a:lstStyle/>
          <a:p>
            <a:pPr algn="ctr">
              <a:lnSpc>
                <a:spcPct val="114000"/>
              </a:lnSpc>
            </a:pPr>
            <a:r>
              <a:rPr lang="cs-CZ" sz="2200" b="1" dirty="0">
                <a:solidFill>
                  <a:srgbClr val="FF0000"/>
                </a:solidFill>
                <a:latin typeface="+mj-lt"/>
              </a:rPr>
              <a:t>Kalkulační systém</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soustava kalkulací v podniku, včetně vazeb mezi nimi</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metodicky sjednocuje celý podnik (v různých typech podniků různý obsah)</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 systému řízení nákladů alespoň předběžné a výsledné kalkulace</a:t>
            </a:r>
          </a:p>
        </p:txBody>
      </p:sp>
    </p:spTree>
    <p:extLst>
      <p:ext uri="{BB962C8B-B14F-4D97-AF65-F5344CB8AC3E}">
        <p14:creationId xmlns:p14="http://schemas.microsoft.com/office/powerpoint/2010/main" val="328350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126CD01-6FA1-432E-A608-ABD56A8D79D7}"/>
              </a:ext>
            </a:extLst>
          </p:cNvPr>
          <p:cNvSpPr/>
          <p:nvPr/>
        </p:nvSpPr>
        <p:spPr>
          <a:xfrm>
            <a:off x="482400" y="527392"/>
            <a:ext cx="7398220" cy="3564053"/>
          </a:xfrm>
          <a:prstGeom prst="rect">
            <a:avLst/>
          </a:prstGeom>
        </p:spPr>
        <p:txBody>
          <a:bodyPr wrap="square">
            <a:spAutoFit/>
          </a:bodyPr>
          <a:lstStyle/>
          <a:p>
            <a:pPr algn="ctr">
              <a:lnSpc>
                <a:spcPct val="110000"/>
              </a:lnSpc>
              <a:spcBef>
                <a:spcPts val="1200"/>
              </a:spcBef>
              <a:spcAft>
                <a:spcPts val="600"/>
              </a:spcAft>
            </a:pPr>
            <a:r>
              <a:rPr lang="cs-CZ" sz="2200" b="1" dirty="0">
                <a:solidFill>
                  <a:srgbClr val="FF0000"/>
                </a:solidFill>
                <a:ea typeface="Times New Roman" panose="02020603050405020304" pitchFamily="18" charset="0"/>
              </a:rPr>
              <a:t>Klasifikace kalkulací</a:t>
            </a:r>
          </a:p>
          <a:p>
            <a:pPr>
              <a:lnSpc>
                <a:spcPct val="110000"/>
              </a:lnSpc>
              <a:spcBef>
                <a:spcPts val="1200"/>
              </a:spcBef>
              <a:spcAft>
                <a:spcPts val="600"/>
              </a:spcAft>
            </a:pPr>
            <a:r>
              <a:rPr lang="cs-CZ" sz="2200" b="1" cap="small" dirty="0"/>
              <a:t>I. podle účelu jejich sestavení:	</a:t>
            </a:r>
          </a:p>
          <a:p>
            <a:pPr marL="342900" indent="-342900">
              <a:lnSpc>
                <a:spcPct val="110000"/>
              </a:lnSpc>
              <a:spcBef>
                <a:spcPts val="1200"/>
              </a:spcBef>
              <a:spcAft>
                <a:spcPts val="600"/>
              </a:spcAft>
              <a:buFont typeface="Arial" panose="020B0604020202020204" pitchFamily="34" charset="0"/>
              <a:buChar char="•"/>
            </a:pPr>
            <a:r>
              <a:rPr lang="cs-CZ" sz="2200" b="1" dirty="0">
                <a:ea typeface="Times New Roman" panose="02020603050405020304" pitchFamily="18" charset="0"/>
              </a:rPr>
              <a:t>Předběžná kalkulace:</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před vlastním výkonem</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257300" lvl="2" indent="-342900">
              <a:buFont typeface="Wingdings" panose="05000000000000000000" pitchFamily="2" charset="2"/>
              <a:buChar char="v"/>
            </a:pPr>
            <a:r>
              <a:rPr lang="cs-CZ" b="1" spc="150" dirty="0">
                <a:cs typeface="Times New Roman" panose="02020603050405020304" pitchFamily="18" charset="0"/>
              </a:rPr>
              <a:t>propočtová (rozpočtová) kalkulace</a:t>
            </a:r>
            <a:r>
              <a:rPr lang="cs-CZ" b="1" spc="150" dirty="0">
                <a:ea typeface="Times New Roman" panose="02020603050405020304" pitchFamily="18" charset="0"/>
              </a:rPr>
              <a:t> </a:t>
            </a:r>
            <a:r>
              <a:rPr lang="cs-CZ" dirty="0"/>
              <a:t>– </a:t>
            </a:r>
            <a:r>
              <a:rPr lang="cs-CZ" dirty="0">
                <a:ea typeface="Times New Roman" panose="02020603050405020304" pitchFamily="18" charset="0"/>
              </a:rPr>
              <a:t>u nového výrobku či služby, ke kterému ještě nejsou všechny podklady, dělá se poprvé, podklad pro sestavení finančního plánu</a:t>
            </a:r>
            <a:endParaRPr lang="cs-CZ" dirty="0"/>
          </a:p>
        </p:txBody>
      </p:sp>
    </p:spTree>
    <p:extLst>
      <p:ext uri="{BB962C8B-B14F-4D97-AF65-F5344CB8AC3E}">
        <p14:creationId xmlns:p14="http://schemas.microsoft.com/office/powerpoint/2010/main" val="1573567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126CD01-6FA1-432E-A608-ABD56A8D79D7}"/>
              </a:ext>
            </a:extLst>
          </p:cNvPr>
          <p:cNvSpPr/>
          <p:nvPr/>
        </p:nvSpPr>
        <p:spPr>
          <a:xfrm>
            <a:off x="496800" y="952192"/>
            <a:ext cx="7495200" cy="2688941"/>
          </a:xfrm>
          <a:prstGeom prst="rect">
            <a:avLst/>
          </a:prstGeom>
        </p:spPr>
        <p:txBody>
          <a:bodyPr wrap="square">
            <a:spAutoFit/>
          </a:bodyPr>
          <a:lstStyle/>
          <a:p>
            <a:pPr marL="800100" lvl="3" indent="-342900">
              <a:lnSpc>
                <a:spcPct val="114000"/>
              </a:lnSpc>
              <a:buFont typeface="Wingdings" panose="05000000000000000000" pitchFamily="2" charset="2"/>
              <a:buChar char="v"/>
            </a:pPr>
            <a:r>
              <a:rPr lang="cs-CZ" b="1" spc="150" dirty="0">
                <a:cs typeface="Times New Roman" panose="02020603050405020304" pitchFamily="18" charset="0"/>
              </a:rPr>
              <a:t>normová kalkulace</a:t>
            </a:r>
            <a:r>
              <a:rPr lang="cs-CZ" b="1" dirty="0">
                <a:ea typeface="Times New Roman" panose="02020603050405020304" pitchFamily="18" charset="0"/>
              </a:rPr>
              <a:t> </a:t>
            </a:r>
            <a:r>
              <a:rPr lang="cs-CZ" dirty="0">
                <a:ea typeface="Times New Roman" panose="02020603050405020304" pitchFamily="18" charset="0"/>
              </a:rPr>
              <a:t>– na základě stanovených norem či standardů, zejména v sériové a hromadné výrobě:</a:t>
            </a:r>
          </a:p>
          <a:p>
            <a:pPr marL="1257300" lvl="4" indent="-342900">
              <a:lnSpc>
                <a:spcPct val="114000"/>
              </a:lnSpc>
              <a:buFont typeface="Wingdings" panose="05000000000000000000" pitchFamily="2" charset="2"/>
              <a:buChar char="q"/>
            </a:pPr>
            <a:r>
              <a:rPr lang="cs-CZ" sz="1600" b="1" spc="150" dirty="0">
                <a:cs typeface="Times New Roman" panose="02020603050405020304" pitchFamily="18" charset="0"/>
              </a:rPr>
              <a:t>operativní (okamžiková) kalkulace:</a:t>
            </a:r>
          </a:p>
          <a:p>
            <a:pPr marL="1714500" lvl="5" indent="-342900">
              <a:lnSpc>
                <a:spcPct val="114000"/>
              </a:lnSpc>
              <a:buFont typeface="Courier New" panose="02070309020205020404" pitchFamily="49" charset="0"/>
              <a:buChar char="o"/>
            </a:pPr>
            <a:r>
              <a:rPr lang="cs-CZ" sz="1600" dirty="0"/>
              <a:t>zahrnuje postupné zpřesňování norem</a:t>
            </a:r>
          </a:p>
          <a:p>
            <a:pPr marL="1714500" lvl="5" indent="-342900">
              <a:lnSpc>
                <a:spcPct val="114000"/>
              </a:lnSpc>
              <a:buFont typeface="Courier New" panose="02070309020205020404" pitchFamily="49" charset="0"/>
              <a:buChar char="o"/>
            </a:pPr>
            <a:r>
              <a:rPr lang="cs-CZ" sz="1600" dirty="0"/>
              <a:t>nejpřesnější</a:t>
            </a:r>
          </a:p>
          <a:p>
            <a:pPr marL="1714500" lvl="5" indent="-342900">
              <a:lnSpc>
                <a:spcPct val="114000"/>
              </a:lnSpc>
              <a:buFont typeface="Courier New" panose="02070309020205020404" pitchFamily="49" charset="0"/>
              <a:buChar char="o"/>
            </a:pPr>
            <a:r>
              <a:rPr lang="cs-CZ" sz="1600" dirty="0"/>
              <a:t>základ pro stanovení zúčtovacích vnitropodnikových cen</a:t>
            </a:r>
          </a:p>
          <a:p>
            <a:pPr marL="1257300" lvl="4" indent="-342900">
              <a:lnSpc>
                <a:spcPct val="114000"/>
              </a:lnSpc>
              <a:buFont typeface="Wingdings" panose="05000000000000000000" pitchFamily="2" charset="2"/>
              <a:buChar char="q"/>
            </a:pPr>
            <a:r>
              <a:rPr lang="cs-CZ" sz="1600" b="1" spc="150" dirty="0">
                <a:cs typeface="Times New Roman" panose="02020603050405020304" pitchFamily="18" charset="0"/>
              </a:rPr>
              <a:t>plánová kalkulace:</a:t>
            </a:r>
          </a:p>
          <a:p>
            <a:pPr marL="1714500" lvl="5" indent="-342900">
              <a:lnSpc>
                <a:spcPct val="114000"/>
              </a:lnSpc>
              <a:buFont typeface="Courier New" panose="02070309020205020404" pitchFamily="49" charset="0"/>
              <a:buChar char="o"/>
            </a:pPr>
            <a:r>
              <a:rPr lang="cs-CZ" sz="1600" dirty="0">
                <a:ea typeface="Times New Roman" panose="02020603050405020304" pitchFamily="18" charset="0"/>
              </a:rPr>
              <a:t>zahrnuje možné změny v době sestavování plánu,</a:t>
            </a:r>
          </a:p>
          <a:p>
            <a:pPr marL="1714500" lvl="5" indent="-342900">
              <a:lnSpc>
                <a:spcPct val="114000"/>
              </a:lnSpc>
              <a:buFont typeface="Courier New" panose="02070309020205020404" pitchFamily="49" charset="0"/>
              <a:buChar char="o"/>
            </a:pPr>
            <a:r>
              <a:rPr lang="cs-CZ" sz="1600" dirty="0">
                <a:ea typeface="Times New Roman" panose="02020603050405020304" pitchFamily="18" charset="0"/>
              </a:rPr>
              <a:t>platí od začátku do konce plánovacího období</a:t>
            </a:r>
            <a:endParaRPr lang="cs-CZ" sz="1600" dirty="0"/>
          </a:p>
        </p:txBody>
      </p:sp>
    </p:spTree>
    <p:extLst>
      <p:ext uri="{BB962C8B-B14F-4D97-AF65-F5344CB8AC3E}">
        <p14:creationId xmlns:p14="http://schemas.microsoft.com/office/powerpoint/2010/main" val="346822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4D036110-4D25-4C86-9E46-35B2826F6F07}"/>
              </a:ext>
            </a:extLst>
          </p:cNvPr>
          <p:cNvSpPr/>
          <p:nvPr/>
        </p:nvSpPr>
        <p:spPr>
          <a:xfrm>
            <a:off x="503640" y="527392"/>
            <a:ext cx="7229160" cy="3814378"/>
          </a:xfrm>
          <a:prstGeom prst="rect">
            <a:avLst/>
          </a:prstGeom>
        </p:spPr>
        <p:txBody>
          <a:bodyPr wrap="square">
            <a:spAutoFit/>
          </a:bodyPr>
          <a:lstStyle/>
          <a:p>
            <a:pPr marL="342900" indent="-342900">
              <a:lnSpc>
                <a:spcPct val="114000"/>
              </a:lnSpc>
              <a:buFont typeface="Arial" panose="020B0604020202020204" pitchFamily="34" charset="0"/>
              <a:buChar char="•"/>
            </a:pPr>
            <a:r>
              <a:rPr lang="cs-CZ" sz="2200" b="1" dirty="0"/>
              <a:t>Výsledná kalkulace:</a:t>
            </a:r>
          </a:p>
          <a:p>
            <a:pPr marL="741600" lvl="1" indent="-28575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shrnutí vynaložených nákladů </a:t>
            </a:r>
            <a:r>
              <a:rPr lang="cs-CZ" dirty="0">
                <a:latin typeface="+mj-lt"/>
                <a:ea typeface="Calibri" panose="020F0502020204030204" pitchFamily="34" charset="0"/>
                <a:cs typeface="Times New Roman" panose="02020603050405020304" pitchFamily="18" charset="0"/>
              </a:rPr>
              <a:t>po skončení výroby, poskytnutí služby či zakázky</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zdroj informace o úspoře, dodržení či překročení jednotlivých nákladových položek</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spolehlivý informační zdroj pro příští předběžnou kalkulaci a operativní změnu cenotvorby, zásad pro analýzu skutečného čerpání nákladů</a:t>
            </a:r>
          </a:p>
          <a:p>
            <a:pPr indent="-285750" algn="just">
              <a:lnSpc>
                <a:spcPct val="114000"/>
              </a:lnSpc>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ea typeface="Calibri" panose="020F0502020204030204" pitchFamily="34" charset="0"/>
                <a:cs typeface="Times New Roman" panose="02020603050405020304" pitchFamily="18" charset="0"/>
              </a:rPr>
              <a:t>Srovnáním předběžné a výsledné kalkulace dostáváme odchylku nákladů, která slouží ke kontrolní činnosti.</a:t>
            </a:r>
            <a:endParaRPr lang="cs-CZ" sz="22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830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4B841A81-494D-4E71-856E-0FF5511792FD}"/>
              </a:ext>
            </a:extLst>
          </p:cNvPr>
          <p:cNvSpPr/>
          <p:nvPr/>
        </p:nvSpPr>
        <p:spPr>
          <a:xfrm>
            <a:off x="590400" y="527392"/>
            <a:ext cx="7041600" cy="3118546"/>
          </a:xfrm>
          <a:prstGeom prst="rect">
            <a:avLst/>
          </a:prstGeom>
        </p:spPr>
        <p:txBody>
          <a:bodyPr wrap="square">
            <a:spAutoFit/>
          </a:bodyPr>
          <a:lstStyle/>
          <a:p>
            <a:pPr lvl="0" algn="just">
              <a:lnSpc>
                <a:spcPct val="114000"/>
              </a:lnSpc>
            </a:pPr>
            <a:r>
              <a:rPr lang="cs-CZ" sz="2200" b="1" cap="small" dirty="0"/>
              <a:t>II. Podle časového horizontu:</a:t>
            </a:r>
            <a:r>
              <a:rPr lang="cs-CZ" sz="2200" dirty="0">
                <a:ea typeface="Calibri" panose="020F0502020204030204" pitchFamily="34" charset="0"/>
                <a:cs typeface="Times New Roman" panose="02020603050405020304" pitchFamily="18" charset="0"/>
              </a:rPr>
              <a:t>	</a:t>
            </a:r>
          </a:p>
          <a:p>
            <a:pPr marL="342000" lvl="1" indent="-342900" algn="just">
              <a:lnSpc>
                <a:spcPct val="114000"/>
              </a:lnSpc>
              <a:buFont typeface="Arial" panose="020B0604020202020204" pitchFamily="34" charset="0"/>
              <a:buChar char="•"/>
            </a:pPr>
            <a:r>
              <a:rPr lang="cs-CZ" sz="2200" b="1" dirty="0"/>
              <a:t>Operativní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uplatňováno hledisko věcné souvislosti nákladů a výkonů</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krátkodobé a střednědobé rozhodovací úlohy</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zaměřena na jednici výkonu, nebo celkové množství výkonu</a:t>
            </a:r>
          </a:p>
          <a:p>
            <a:pPr marL="342000" lvl="1" indent="-342900" algn="just">
              <a:lnSpc>
                <a:spcPct val="114000"/>
              </a:lnSpc>
              <a:buFont typeface="Arial" panose="020B0604020202020204" pitchFamily="34" charset="0"/>
              <a:buChar char="•"/>
            </a:pPr>
            <a:r>
              <a:rPr lang="cs-CZ" sz="2200" b="1" dirty="0"/>
              <a:t>Strategická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alokace kapitálu</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návratnost</a:t>
            </a:r>
          </a:p>
        </p:txBody>
      </p:sp>
    </p:spTree>
    <p:extLst>
      <p:ext uri="{BB962C8B-B14F-4D97-AF65-F5344CB8AC3E}">
        <p14:creationId xmlns:p14="http://schemas.microsoft.com/office/powerpoint/2010/main" val="2152326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3F8F2737-7782-4B78-8A75-9B6B78C766A0}"/>
              </a:ext>
            </a:extLst>
          </p:cNvPr>
          <p:cNvSpPr/>
          <p:nvPr/>
        </p:nvSpPr>
        <p:spPr>
          <a:xfrm>
            <a:off x="576000" y="527392"/>
            <a:ext cx="7034400" cy="2554545"/>
          </a:xfrm>
          <a:prstGeom prst="rect">
            <a:avLst/>
          </a:prstGeom>
        </p:spPr>
        <p:txBody>
          <a:bodyPr wrap="square">
            <a:spAutoFit/>
          </a:bodyPr>
          <a:lstStyle/>
          <a:p>
            <a:pPr lvl="0" algn="just">
              <a:spcAft>
                <a:spcPts val="0"/>
              </a:spcAft>
            </a:pPr>
            <a:r>
              <a:rPr lang="cs-CZ" sz="2200" b="1" cap="small" dirty="0"/>
              <a:t>III. Podle předmětu kalkulace:</a:t>
            </a:r>
          </a:p>
          <a:p>
            <a:pPr marL="342000" lvl="1" indent="-342900" algn="just">
              <a:buFont typeface="Arial" panose="020B0604020202020204" pitchFamily="34" charset="0"/>
              <a:buChar char="•"/>
            </a:pPr>
            <a:r>
              <a:rPr lang="cs-CZ" sz="2200" b="1" dirty="0"/>
              <a:t>Nákupní:</a:t>
            </a:r>
          </a:p>
          <a:p>
            <a:pPr marL="810000" lvl="2" indent="-342900" algn="just">
              <a:buFont typeface="Courier New" panose="02070309020205020404" pitchFamily="49" charset="0"/>
              <a:buChar char="o"/>
            </a:pPr>
            <a:r>
              <a:rPr lang="cs-CZ" dirty="0">
                <a:ea typeface="Times New Roman" panose="02020603050405020304" pitchFamily="18" charset="0"/>
              </a:rPr>
              <a:t>výpočty, které souvisí s hledáním nejvýhodnějšího dodavatele, s pořízením kapitálu, materiálu apod.</a:t>
            </a:r>
          </a:p>
          <a:p>
            <a:pPr marL="342000" lvl="1" indent="-342900" algn="just">
              <a:buFont typeface="Arial" panose="020B0604020202020204" pitchFamily="34" charset="0"/>
              <a:buChar char="•"/>
            </a:pPr>
            <a:r>
              <a:rPr lang="cs-CZ" sz="2200" b="1" dirty="0"/>
              <a:t>Prodejní:</a:t>
            </a:r>
          </a:p>
          <a:p>
            <a:pPr marL="810000" lvl="2" indent="-342900" algn="just">
              <a:buFont typeface="Courier New" panose="02070309020205020404" pitchFamily="49" charset="0"/>
              <a:buChar char="o"/>
            </a:pPr>
            <a:r>
              <a:rPr lang="cs-CZ" dirty="0">
                <a:ea typeface="Times New Roman" panose="02020603050405020304" pitchFamily="18" charset="0"/>
              </a:rPr>
              <a:t>výpočty související s hledáním nejvýhodnějšího odběratele</a:t>
            </a:r>
          </a:p>
          <a:p>
            <a:pPr marL="342000" lvl="1" indent="-342900" algn="just">
              <a:buFont typeface="Arial" panose="020B0604020202020204" pitchFamily="34" charset="0"/>
              <a:buChar char="•"/>
            </a:pPr>
            <a:r>
              <a:rPr lang="cs-CZ" sz="2200" b="1" dirty="0"/>
              <a:t>Výrobní:</a:t>
            </a:r>
          </a:p>
          <a:p>
            <a:pPr marL="810000" lvl="2" indent="-342900" algn="just">
              <a:buFont typeface="Courier New" panose="02070309020205020404" pitchFamily="49" charset="0"/>
              <a:buChar char="o"/>
            </a:pPr>
            <a:r>
              <a:rPr lang="cs-CZ" b="1" dirty="0"/>
              <a:t> </a:t>
            </a:r>
            <a:r>
              <a:rPr lang="cs-CZ" dirty="0">
                <a:ea typeface="Times New Roman" panose="02020603050405020304" pitchFamily="18" charset="0"/>
              </a:rPr>
              <a:t>kalkulaci nákladů a ceny</a:t>
            </a:r>
            <a:endParaRPr lang="cs-CZ" dirty="0"/>
          </a:p>
        </p:txBody>
      </p:sp>
    </p:spTree>
    <p:extLst>
      <p:ext uri="{BB962C8B-B14F-4D97-AF65-F5344CB8AC3E}">
        <p14:creationId xmlns:p14="http://schemas.microsoft.com/office/powerpoint/2010/main" val="703076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2192</Words>
  <Application>Microsoft Macintosh PowerPoint</Application>
  <PresentationFormat>Předvádění na obrazovce (16:9)</PresentationFormat>
  <Paragraphs>422</Paragraphs>
  <Slides>39</Slides>
  <Notes>1</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39</vt:i4>
      </vt:variant>
    </vt:vector>
  </HeadingPairs>
  <TitlesOfParts>
    <vt:vector size="48" baseType="lpstr">
      <vt:lpstr>Arial</vt:lpstr>
      <vt:lpstr>Calibri</vt:lpstr>
      <vt:lpstr>Cambria Math</vt:lpstr>
      <vt:lpstr>Courier New</vt:lpstr>
      <vt:lpstr>StarSymbol</vt:lpstr>
      <vt:lpstr>Times New Roman</vt:lpstr>
      <vt:lpstr>Wingdings</vt:lpstr>
      <vt:lpstr>Office Theme</vt:lpstr>
      <vt:lpstr>Rovnice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Tomáš Pražák</cp:lastModifiedBy>
  <cp:revision>369</cp:revision>
  <dcterms:created xsi:type="dcterms:W3CDTF">2016-07-06T15:42:34Z</dcterms:created>
  <dcterms:modified xsi:type="dcterms:W3CDTF">2024-11-24T08:41:52Z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