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56" r:id="rId3"/>
    <p:sldId id="324" r:id="rId4"/>
    <p:sldId id="335" r:id="rId5"/>
    <p:sldId id="333" r:id="rId6"/>
    <p:sldId id="362" r:id="rId7"/>
    <p:sldId id="334" r:id="rId8"/>
    <p:sldId id="339" r:id="rId9"/>
    <p:sldId id="357" r:id="rId10"/>
    <p:sldId id="358" r:id="rId11"/>
    <p:sldId id="360" r:id="rId12"/>
    <p:sldId id="361" r:id="rId13"/>
    <p:sldId id="341" r:id="rId14"/>
    <p:sldId id="346" r:id="rId15"/>
    <p:sldId id="342" r:id="rId16"/>
    <p:sldId id="343" r:id="rId17"/>
    <p:sldId id="344" r:id="rId18"/>
    <p:sldId id="345" r:id="rId19"/>
    <p:sldId id="340" r:id="rId20"/>
    <p:sldId id="347" r:id="rId21"/>
    <p:sldId id="348" r:id="rId22"/>
    <p:sldId id="349" r:id="rId23"/>
    <p:sldId id="351" r:id="rId24"/>
    <p:sldId id="350" r:id="rId25"/>
    <p:sldId id="352" r:id="rId26"/>
    <p:sldId id="359" r:id="rId2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9" autoAdjust="0"/>
    <p:restoredTop sz="94660"/>
  </p:normalViewPr>
  <p:slideViewPr>
    <p:cSldViewPr>
      <p:cViewPr varScale="1">
        <p:scale>
          <a:sx n="151" d="100"/>
          <a:sy n="151" d="100"/>
        </p:scale>
        <p:origin x="480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06.10.2024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amaziemia.pl/technologie-i-narzedzia/trello_logo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auth/el/opf/zima2023/PEMBPPDK/index_rmqgz.qwarp?prejit=29724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2067694"/>
            <a:ext cx="5112568" cy="86409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Podnikání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372200" y="4371950"/>
            <a:ext cx="255628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k-SK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Dominik Salat</a:t>
            </a:r>
            <a:br>
              <a:rPr lang="en-GB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altLang="cs-CZ" sz="1050" dirty="0">
                <a:solidFill>
                  <a:srgbClr val="307871"/>
                </a:solidFill>
                <a:cs typeface="Times New Roman" panose="02020603050405020304" pitchFamily="18" charset="0"/>
              </a:rPr>
              <a:t>salat</a:t>
            </a:r>
            <a:r>
              <a:rPr lang="cs-CZ" sz="1050" dirty="0">
                <a:solidFill>
                  <a:srgbClr val="307871"/>
                </a:solidFill>
              </a:rPr>
              <a:t>@opf.slu.cz</a:t>
            </a:r>
            <a:endParaRPr lang="cs-CZ" altLang="cs-CZ" sz="16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2160240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Cesta podnikání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65D8CAD-8818-4A81-B343-5D19BADDDF63}"/>
              </a:ext>
            </a:extLst>
          </p:cNvPr>
          <p:cNvSpPr txBox="1"/>
          <p:nvPr/>
        </p:nvSpPr>
        <p:spPr>
          <a:xfrm>
            <a:off x="395536" y="1635646"/>
            <a:ext cx="35283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Po některých cestách musíme jít poměrně daleko, než zjistíme, že jsou slepé a bude třeba se vrátit, ale to neznamená, že byly zbytečné. I neúspěšné projekty a chybná rozhodnutí přinášejí zkušenosti, kontakty a znalosti.</a:t>
            </a:r>
          </a:p>
        </p:txBody>
      </p:sp>
      <p:pic>
        <p:nvPicPr>
          <p:cNvPr id="2050" name="Picture 2" descr="Aký je rozdiel medzi životom na strednej a vysokej škole?">
            <a:extLst>
              <a:ext uri="{FF2B5EF4-FFF2-40B4-BE49-F238E27FC236}">
                <a16:creationId xmlns:a16="http://schemas.microsoft.com/office/drawing/2014/main" id="{7B9F51B7-0981-4CC6-8802-C3C1E870A0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62" r="3017" b="12942"/>
          <a:stretch/>
        </p:blipFill>
        <p:spPr bwMode="auto">
          <a:xfrm>
            <a:off x="4061012" y="1131590"/>
            <a:ext cx="4543436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8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8421C-2393-4B63-9FE1-4804E87AB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2160240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Sebehodnocení</a:t>
            </a: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8241B40-08AA-43AF-A9ED-7DB4DB1A968F}"/>
              </a:ext>
            </a:extLst>
          </p:cNvPr>
          <p:cNvSpPr txBox="1"/>
          <p:nvPr/>
        </p:nvSpPr>
        <p:spPr>
          <a:xfrm>
            <a:off x="683568" y="1275606"/>
            <a:ext cx="75608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Zkuste si sami pro sebe jednotlivé vlastnosti potřebné pro úspěšné podnikání ohodnotit na škále od 1 (vůbec nemám/ vůbec neumím) do 10 (mám/ umím skvěle). Lépe si uvědomíte, se kterou svou vlastností potřebujete více pracovat, případně jaké vlastnosti by měli mít lidé, s nimiž budete na podnikání spolupracovat, abyste se vhodně doplňovali.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639917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9BA9258-6065-4A3D-A111-E89FAEA442B5}"/>
              </a:ext>
            </a:extLst>
          </p:cNvPr>
          <p:cNvSpPr txBox="1"/>
          <p:nvPr/>
        </p:nvSpPr>
        <p:spPr>
          <a:xfrm>
            <a:off x="377534" y="1275606"/>
            <a:ext cx="8388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mám trpělivost				aktivně řeším problémy</a:t>
            </a:r>
          </a:p>
          <a:p>
            <a:r>
              <a:rPr lang="cs-CZ" dirty="0"/>
              <a:t>jsem houževnatý/á				myslím kreativně</a:t>
            </a:r>
          </a:p>
          <a:p>
            <a:r>
              <a:rPr lang="cs-CZ" dirty="0"/>
              <a:t>jsem cílevědomý/á				umím komunikovat a vyjednávat</a:t>
            </a:r>
          </a:p>
          <a:p>
            <a:r>
              <a:rPr lang="cs-CZ" dirty="0"/>
              <a:t>jsem systematický/á			umím spolupracovat</a:t>
            </a:r>
          </a:p>
          <a:p>
            <a:r>
              <a:rPr lang="cs-CZ" dirty="0"/>
              <a:t>jsem sebevědomý/á				dokončuji věci</a:t>
            </a:r>
          </a:p>
          <a:p>
            <a:r>
              <a:rPr lang="cs-CZ" dirty="0"/>
              <a:t>umím se rozhodnout ve stresu		zvládám kritiku</a:t>
            </a:r>
          </a:p>
          <a:p>
            <a:r>
              <a:rPr lang="cs-CZ" dirty="0"/>
              <a:t>mám vizi do budoucna			zvládám neúspěch</a:t>
            </a:r>
          </a:p>
          <a:p>
            <a:r>
              <a:rPr lang="cs-CZ" dirty="0"/>
              <a:t>vidím příležitosti				umím se prosadit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37694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317898"/>
            <a:ext cx="6624736" cy="507703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</a:rPr>
              <a:t>Online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cs-CZ" sz="2800" dirty="0">
                <a:solidFill>
                  <a:srgbClr val="000000"/>
                </a:solidFill>
              </a:rPr>
              <a:t>nástroje</a:t>
            </a:r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276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3456384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Nástroj pro řízení projektu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F4A2EE1-76C4-42C9-A0C9-AE4ECBB0BA8B}"/>
              </a:ext>
            </a:extLst>
          </p:cNvPr>
          <p:cNvSpPr txBox="1"/>
          <p:nvPr/>
        </p:nvSpPr>
        <p:spPr>
          <a:xfrm>
            <a:off x="2285999" y="285978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https://trello.com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BD93F65-BDE1-4567-94EA-6FF6621EE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353183" y="1911469"/>
            <a:ext cx="2437631" cy="744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916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3888432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Nástroj pro myšlenkové mapy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F4A2EE1-76C4-42C9-A0C9-AE4ECBB0BA8B}"/>
              </a:ext>
            </a:extLst>
          </p:cNvPr>
          <p:cNvSpPr txBox="1"/>
          <p:nvPr/>
        </p:nvSpPr>
        <p:spPr>
          <a:xfrm>
            <a:off x="2283728" y="285978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https://whimsical.com/</a:t>
            </a:r>
          </a:p>
        </p:txBody>
      </p:sp>
      <p:pic>
        <p:nvPicPr>
          <p:cNvPr id="1026" name="Picture 2" descr="Whimsical - How to Web">
            <a:extLst>
              <a:ext uri="{FF2B5EF4-FFF2-40B4-BE49-F238E27FC236}">
                <a16:creationId xmlns:a16="http://schemas.microsoft.com/office/drawing/2014/main" id="{F90997EF-ADC0-4708-83E6-60E7C0D64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064" y="1419622"/>
            <a:ext cx="3419872" cy="1899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265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anva Logo - PNG and Vector - Logo Download">
            <a:extLst>
              <a:ext uri="{FF2B5EF4-FFF2-40B4-BE49-F238E27FC236}">
                <a16:creationId xmlns:a16="http://schemas.microsoft.com/office/drawing/2014/main" id="{EB329959-C34D-4C92-81D5-AAC764FE09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7" y="133337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112568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Nástroj pro grafické zpracovaní obsahu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FA411C5-840C-402D-8C6F-F3066DAC859A}"/>
              </a:ext>
            </a:extLst>
          </p:cNvPr>
          <p:cNvSpPr txBox="1"/>
          <p:nvPr/>
        </p:nvSpPr>
        <p:spPr>
          <a:xfrm>
            <a:off x="2285999" y="329183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https://www.canva.com/</a:t>
            </a:r>
          </a:p>
        </p:txBody>
      </p:sp>
    </p:spTree>
    <p:extLst>
      <p:ext uri="{BB962C8B-B14F-4D97-AF65-F5344CB8AC3E}">
        <p14:creationId xmlns:p14="http://schemas.microsoft.com/office/powerpoint/2010/main" val="1444792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3168352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Nástroj pro editaci videí</a:t>
            </a:r>
            <a:endParaRPr lang="cs-CZ" sz="2000" dirty="0">
              <a:solidFill>
                <a:srgbClr val="000000"/>
              </a:solidFill>
            </a:endParaRPr>
          </a:p>
        </p:txBody>
      </p:sp>
      <p:pic>
        <p:nvPicPr>
          <p:cNvPr id="5" name="Picture 2" descr="Blackmagic Design / DaVinci Resolve – The Vessel">
            <a:extLst>
              <a:ext uri="{FF2B5EF4-FFF2-40B4-BE49-F238E27FC236}">
                <a16:creationId xmlns:a16="http://schemas.microsoft.com/office/drawing/2014/main" id="{3637F4EF-8883-40AA-82B5-6CAC3C5ED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635646"/>
            <a:ext cx="2662425" cy="149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8DB89AE-DBBA-438E-B2B2-E81ACBA6E779}"/>
              </a:ext>
            </a:extLst>
          </p:cNvPr>
          <p:cNvSpPr txBox="1"/>
          <p:nvPr/>
        </p:nvSpPr>
        <p:spPr>
          <a:xfrm>
            <a:off x="1196752" y="3219822"/>
            <a:ext cx="63184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https://www.blackmagicdesign.com/products/davinciresolve/</a:t>
            </a:r>
          </a:p>
        </p:txBody>
      </p:sp>
    </p:spTree>
    <p:extLst>
      <p:ext uri="{BB962C8B-B14F-4D97-AF65-F5344CB8AC3E}">
        <p14:creationId xmlns:p14="http://schemas.microsoft.com/office/powerpoint/2010/main" val="1689365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317898"/>
            <a:ext cx="6624736" cy="507703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rgbClr val="000000"/>
                </a:solidFill>
              </a:rPr>
              <a:t>Zdroje informací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33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2016224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Podnikni To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F4A2EE1-76C4-42C9-A0C9-AE4ECBB0BA8B}"/>
              </a:ext>
            </a:extLst>
          </p:cNvPr>
          <p:cNvSpPr txBox="1"/>
          <p:nvPr/>
        </p:nvSpPr>
        <p:spPr>
          <a:xfrm>
            <a:off x="2286000" y="303515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https://podniknito.cz/kurz/kurz-podnikni-na-slu</a:t>
            </a:r>
          </a:p>
        </p:txBody>
      </p:sp>
      <p:pic>
        <p:nvPicPr>
          <p:cNvPr id="3076" name="Picture 4" descr="Domů">
            <a:extLst>
              <a:ext uri="{FF2B5EF4-FFF2-40B4-BE49-F238E27FC236}">
                <a16:creationId xmlns:a16="http://schemas.microsoft.com/office/drawing/2014/main" id="{4D9B8A18-A97E-4F25-9AEB-0E0B5CC9C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655" y="2067694"/>
            <a:ext cx="1766689" cy="67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65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12241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Kontakt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30E54DA-D3F2-4B98-8C9D-B138EE93709A}"/>
              </a:ext>
            </a:extLst>
          </p:cNvPr>
          <p:cNvSpPr txBox="1"/>
          <p:nvPr/>
        </p:nvSpPr>
        <p:spPr>
          <a:xfrm>
            <a:off x="611560" y="1059582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Kancelář B201</a:t>
            </a:r>
          </a:p>
          <a:p>
            <a:endParaRPr lang="cs-CZ" dirty="0"/>
          </a:p>
          <a:p>
            <a:r>
              <a:rPr lang="cs-CZ" dirty="0"/>
              <a:t>Konzultační hodiny:</a:t>
            </a:r>
          </a:p>
          <a:p>
            <a:endParaRPr lang="cs-CZ" dirty="0"/>
          </a:p>
          <a:p>
            <a:r>
              <a:rPr lang="cs-CZ" dirty="0"/>
              <a:t>Z důvodu rekonstrukce místnosti B201 budou konzultační hodiny probíhat </a:t>
            </a:r>
            <a:r>
              <a:rPr lang="cs-CZ" dirty="0" err="1"/>
              <a:t>počas</a:t>
            </a:r>
            <a:r>
              <a:rPr lang="cs-CZ" dirty="0"/>
              <a:t> ZS 2024/25 primárně online formou po předchozí domluvě. </a:t>
            </a:r>
          </a:p>
          <a:p>
            <a:endParaRPr lang="cs-CZ" dirty="0"/>
          </a:p>
          <a:p>
            <a:r>
              <a:rPr lang="cs-CZ" dirty="0"/>
              <a:t>(ve zkouškovém období konzultační hodiny neplatí)</a:t>
            </a:r>
          </a:p>
        </p:txBody>
      </p:sp>
    </p:spTree>
    <p:extLst>
      <p:ext uri="{BB962C8B-B14F-4D97-AF65-F5344CB8AC3E}">
        <p14:creationId xmlns:p14="http://schemas.microsoft.com/office/powerpoint/2010/main" val="1474940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2448272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Můj první e-</a:t>
            </a:r>
            <a:r>
              <a:rPr lang="cs-CZ" dirty="0" err="1">
                <a:solidFill>
                  <a:srgbClr val="000000"/>
                </a:solidFill>
              </a:rPr>
              <a:t>shop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E92D708-2777-4EAB-950E-3875BDDAEA12}"/>
              </a:ext>
            </a:extLst>
          </p:cNvPr>
          <p:cNvSpPr txBox="1"/>
          <p:nvPr/>
        </p:nvSpPr>
        <p:spPr>
          <a:xfrm>
            <a:off x="2285999" y="321982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https://www.mujprvnieshop.cz/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CE84692B-1509-48A3-8F73-721A429D6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9" y="2044865"/>
            <a:ext cx="4572001" cy="1053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699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2448272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Mladý podnikatel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10205AD-E31C-4C6C-9DCE-260ACA0482B1}"/>
              </a:ext>
            </a:extLst>
          </p:cNvPr>
          <p:cNvSpPr txBox="1"/>
          <p:nvPr/>
        </p:nvSpPr>
        <p:spPr>
          <a:xfrm>
            <a:off x="2285999" y="317452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https://mladypodnikatel.cz/</a:t>
            </a:r>
          </a:p>
        </p:txBody>
      </p:sp>
      <p:sp>
        <p:nvSpPr>
          <p:cNvPr id="4" name="AutoShape 2" descr="MladýPodnikatel.cz">
            <a:extLst>
              <a:ext uri="{FF2B5EF4-FFF2-40B4-BE49-F238E27FC236}">
                <a16:creationId xmlns:a16="http://schemas.microsoft.com/office/drawing/2014/main" id="{26C552CB-6794-4A88-8FF1-2141BD80BF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B1B5483-AB50-4EB4-AA07-FCF255F49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9955" y="2101829"/>
            <a:ext cx="3624089" cy="93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ed-talks-logo | QVCC">
            <a:extLst>
              <a:ext uri="{FF2B5EF4-FFF2-40B4-BE49-F238E27FC236}">
                <a16:creationId xmlns:a16="http://schemas.microsoft.com/office/drawing/2014/main" id="{7A7C1636-9A25-47A6-B9C7-0509A095A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514475"/>
            <a:ext cx="314325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Ted Talks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AutoShape 2" descr="MladýPodnikatel.cz">
            <a:extLst>
              <a:ext uri="{FF2B5EF4-FFF2-40B4-BE49-F238E27FC236}">
                <a16:creationId xmlns:a16="http://schemas.microsoft.com/office/drawing/2014/main" id="{26C552CB-6794-4A88-8FF1-2141BD80BF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1172FAA-FAB6-4842-B2AB-CA7E9D5FC8DA}"/>
              </a:ext>
            </a:extLst>
          </p:cNvPr>
          <p:cNvSpPr txBox="1"/>
          <p:nvPr/>
        </p:nvSpPr>
        <p:spPr>
          <a:xfrm>
            <a:off x="2299417" y="307580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https://www.ted.com/</a:t>
            </a:r>
          </a:p>
        </p:txBody>
      </p:sp>
    </p:spTree>
    <p:extLst>
      <p:ext uri="{BB962C8B-B14F-4D97-AF65-F5344CB8AC3E}">
        <p14:creationId xmlns:p14="http://schemas.microsoft.com/office/powerpoint/2010/main" val="3776365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Knihy, které vás připraví na budoucnost | Jan Melvil Publishing">
            <a:extLst>
              <a:ext uri="{FF2B5EF4-FFF2-40B4-BE49-F238E27FC236}">
                <a16:creationId xmlns:a16="http://schemas.microsoft.com/office/drawing/2014/main" id="{934CD663-B461-4C71-83BE-5EC7DEE2C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146" y="1059582"/>
            <a:ext cx="4729708" cy="248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Nakladatelství Jan </a:t>
            </a:r>
            <a:r>
              <a:rPr lang="cs-CZ" dirty="0" err="1">
                <a:solidFill>
                  <a:srgbClr val="000000"/>
                </a:solidFill>
              </a:rPr>
              <a:t>Melvil</a:t>
            </a:r>
            <a:r>
              <a:rPr lang="cs-CZ" dirty="0">
                <a:solidFill>
                  <a:srgbClr val="000000"/>
                </a:solidFill>
              </a:rPr>
              <a:t>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F018B71-53D7-4E3C-AA00-9C9514D189EA}"/>
              </a:ext>
            </a:extLst>
          </p:cNvPr>
          <p:cNvSpPr txBox="1"/>
          <p:nvPr/>
        </p:nvSpPr>
        <p:spPr>
          <a:xfrm>
            <a:off x="2284606" y="300379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https://www.melvil.cz/</a:t>
            </a:r>
          </a:p>
        </p:txBody>
      </p:sp>
    </p:spTree>
    <p:extLst>
      <p:ext uri="{BB962C8B-B14F-4D97-AF65-F5344CB8AC3E}">
        <p14:creationId xmlns:p14="http://schemas.microsoft.com/office/powerpoint/2010/main" val="3186626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en-GB" dirty="0" err="1">
                <a:solidFill>
                  <a:srgbClr val="000000"/>
                </a:solidFill>
              </a:rPr>
              <a:t>Bookport</a:t>
            </a:r>
            <a:endParaRPr lang="cs-CZ" sz="2000" dirty="0">
              <a:solidFill>
                <a:srgbClr val="000000"/>
              </a:solidFill>
            </a:endParaRPr>
          </a:p>
        </p:txBody>
      </p:sp>
      <p:pic>
        <p:nvPicPr>
          <p:cNvPr id="9218" name="Picture 2" descr="BOOKPORT">
            <a:extLst>
              <a:ext uri="{FF2B5EF4-FFF2-40B4-BE49-F238E27FC236}">
                <a16:creationId xmlns:a16="http://schemas.microsoft.com/office/drawing/2014/main" id="{AD2626A2-4692-4CFE-B2C1-5D22E60C9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211710"/>
            <a:ext cx="28575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B1176467-2A65-47F0-8E40-5E71129F6FE7}"/>
              </a:ext>
            </a:extLst>
          </p:cNvPr>
          <p:cNvSpPr txBox="1"/>
          <p:nvPr/>
        </p:nvSpPr>
        <p:spPr>
          <a:xfrm>
            <a:off x="2286000" y="285978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dirty="0"/>
              <a:t>https://www.bookport.cz/</a:t>
            </a:r>
          </a:p>
        </p:txBody>
      </p:sp>
    </p:spTree>
    <p:extLst>
      <p:ext uri="{BB962C8B-B14F-4D97-AF65-F5344CB8AC3E}">
        <p14:creationId xmlns:p14="http://schemas.microsoft.com/office/powerpoint/2010/main" val="2787315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YouTube mění logo a nabízí nové funkce – oTechnice.cz">
            <a:extLst>
              <a:ext uri="{FF2B5EF4-FFF2-40B4-BE49-F238E27FC236}">
                <a16:creationId xmlns:a16="http://schemas.microsoft.com/office/drawing/2014/main" id="{50A6438F-01A8-4567-B2A0-FA1FC5303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972835"/>
            <a:ext cx="4170040" cy="234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err="1">
                <a:solidFill>
                  <a:srgbClr val="000000"/>
                </a:solidFill>
              </a:rPr>
              <a:t>Youtube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D15B2B0-C396-4345-A9D1-5D1E1DA9F30F}"/>
              </a:ext>
            </a:extLst>
          </p:cNvPr>
          <p:cNvSpPr txBox="1"/>
          <p:nvPr/>
        </p:nvSpPr>
        <p:spPr>
          <a:xfrm>
            <a:off x="3626869" y="2715766"/>
            <a:ext cx="26212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000000"/>
                </a:solidFill>
              </a:rPr>
              <a:t>Book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err="1">
                <a:solidFill>
                  <a:srgbClr val="000000"/>
                </a:solidFill>
              </a:rPr>
              <a:t>summary</a:t>
            </a:r>
            <a:endParaRPr lang="cs-CZ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000000"/>
                </a:solidFill>
              </a:rPr>
              <a:t>How</a:t>
            </a:r>
            <a:r>
              <a:rPr lang="cs-CZ" dirty="0">
                <a:solidFill>
                  <a:srgbClr val="000000"/>
                </a:solidFill>
              </a:rPr>
              <a:t> to…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Zeptej se Filipa (kanál)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</a:rPr>
              <a:t>Trochu lepší (kanál)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4989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843558"/>
            <a:ext cx="6552728" cy="648072"/>
          </a:xfrm>
        </p:spPr>
        <p:txBody>
          <a:bodyPr/>
          <a:lstStyle/>
          <a:p>
            <a:pPr algn="ctr"/>
            <a:r>
              <a:rPr lang="cs-CZ" sz="3200" dirty="0">
                <a:solidFill>
                  <a:srgbClr val="000000"/>
                </a:solidFill>
              </a:rPr>
              <a:t>Děkuji za pozornost</a:t>
            </a:r>
            <a:endParaRPr lang="cs-CZ" sz="2800" dirty="0">
              <a:solidFill>
                <a:srgbClr val="000000"/>
              </a:solidFill>
            </a:endParaRPr>
          </a:p>
        </p:txBody>
      </p:sp>
      <p:pic>
        <p:nvPicPr>
          <p:cNvPr id="3074" name="Picture 2" descr="Rýchlokurz chudnutia - Redakčný blog | ePhoto.sk - foto, fotografie,  fotoaparáty">
            <a:extLst>
              <a:ext uri="{FF2B5EF4-FFF2-40B4-BE49-F238E27FC236}">
                <a16:creationId xmlns:a16="http://schemas.microsoft.com/office/drawing/2014/main" id="{6220A78D-48D4-4D25-841B-356C99D6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491630"/>
            <a:ext cx="3793604" cy="302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7650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Podmínky pro </a:t>
            </a:r>
            <a:r>
              <a:rPr lang="cs-CZ" dirty="0">
                <a:solidFill>
                  <a:srgbClr val="000000"/>
                </a:solidFill>
              </a:rPr>
              <a:t>absolvování</a:t>
            </a:r>
            <a:r>
              <a:rPr lang="en-GB" dirty="0">
                <a:solidFill>
                  <a:srgbClr val="000000"/>
                </a:solidFill>
              </a:rPr>
              <a:t> 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6AA2C3C-CD66-4FF0-807E-49B360839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1347614"/>
            <a:ext cx="7920880" cy="261610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en-US" sz="1400" b="1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Zpracování záměru pomocí LeanCanvas a jeho rozpracování na základě úkolů v případové studii (0-25 bodů).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  </a:t>
            </a:r>
            <a:endParaRPr kumimoji="0" lang="cs-CZ" altLang="en-US" sz="1400" b="1" u="none" strike="noStrike" cap="none" normalizeH="0" baseline="0" dirty="0">
              <a:ln>
                <a:noFill/>
              </a:ln>
              <a:solidFill>
                <a:srgbClr val="3A3A3A"/>
              </a:solidFill>
              <a:effectLst/>
              <a:latin typeface="Open Sans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en-US" sz="14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Detailní struktura práce ve </a:t>
            </a:r>
            <a:r>
              <a:rPr lang="cs-CZ" altLang="en-US" sz="1400" dirty="0">
                <a:solidFill>
                  <a:srgbClr val="3A3A3A"/>
                </a:solidFill>
                <a:latin typeface="Open Sans" panose="020B0604020202020204" pitchFamily="34" charset="0"/>
              </a:rPr>
              <a:t>3</a:t>
            </a:r>
            <a:r>
              <a:rPr kumimoji="0" lang="cs-CZ" altLang="en-US" sz="14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. týdnu výuky</a:t>
            </a:r>
          </a:p>
          <a:p>
            <a:pPr marL="171450" marR="0" lvl="0" indent="-1714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en-US" sz="14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Skupina 2</a:t>
            </a: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-</a:t>
            </a:r>
            <a:r>
              <a:rPr kumimoji="0" lang="cs-CZ" altLang="en-US" sz="14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3 studentů</a:t>
            </a:r>
          </a:p>
          <a:p>
            <a:pPr marL="171450" marR="0" lvl="0" indent="-1714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en-US" sz="1400" b="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Bude posuzována nejen nápaditost řešení, ale také dodržování formálního zpracování práce jako příprava pro podnikatelský život (zhodnocení nápadu, včetně odhadu finanční náročnosti, posouzení výhod, nevýhod).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en-US" sz="1400" b="0" i="0" u="none" strike="noStrike" cap="none" normalizeH="0" baseline="0" dirty="0">
              <a:ln>
                <a:noFill/>
              </a:ln>
              <a:solidFill>
                <a:srgbClr val="3A3A3A"/>
              </a:solidFill>
              <a:effectLst/>
              <a:latin typeface="Open Sans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en-US" sz="1400" b="1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Finální znění práce se bude odevzdávat do IS SU/odevzdávárna, nejpozději týden před plánovanou zkouškou (prezentace může proběhnout bez finálního dokumentu).</a:t>
            </a:r>
            <a:endParaRPr kumimoji="0" lang="cs-CZ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46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Podmínky pro </a:t>
            </a:r>
            <a:r>
              <a:rPr lang="cs-CZ" dirty="0">
                <a:solidFill>
                  <a:srgbClr val="000000"/>
                </a:solidFill>
              </a:rPr>
              <a:t>absolvování</a:t>
            </a:r>
            <a:r>
              <a:rPr lang="en-GB" dirty="0">
                <a:solidFill>
                  <a:srgbClr val="000000"/>
                </a:solidFill>
              </a:rPr>
              <a:t> 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B6BA5E8-7F48-49C4-A3E9-E714EAA0D7DF}"/>
              </a:ext>
            </a:extLst>
          </p:cNvPr>
          <p:cNvSpPr txBox="1"/>
          <p:nvPr/>
        </p:nvSpPr>
        <p:spPr>
          <a:xfrm>
            <a:off x="2042846" y="4359434"/>
            <a:ext cx="50583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600" dirty="0"/>
              <a:t>https://www.dobrokurzy.cz/online-kurz/lean-canvas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A64CEF5-9513-4301-A13F-B443B73ED1FC}"/>
              </a:ext>
            </a:extLst>
          </p:cNvPr>
          <p:cNvSpPr txBox="1"/>
          <p:nvPr/>
        </p:nvSpPr>
        <p:spPr>
          <a:xfrm>
            <a:off x="6843459" y="134761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063745A-1B22-489B-8F3A-4D6C337939C9}"/>
              </a:ext>
            </a:extLst>
          </p:cNvPr>
          <p:cNvSpPr txBox="1"/>
          <p:nvPr/>
        </p:nvSpPr>
        <p:spPr>
          <a:xfrm>
            <a:off x="2195736" y="105958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</a:t>
            </a:r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2DFB58A-6BF5-4AD7-A3C0-11793ADDEBBF}"/>
              </a:ext>
            </a:extLst>
          </p:cNvPr>
          <p:cNvSpPr txBox="1"/>
          <p:nvPr/>
        </p:nvSpPr>
        <p:spPr>
          <a:xfrm>
            <a:off x="3647162" y="264375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C26F331-DA0A-4950-A513-28A9B0D70387}"/>
              </a:ext>
            </a:extLst>
          </p:cNvPr>
          <p:cNvSpPr txBox="1"/>
          <p:nvPr/>
        </p:nvSpPr>
        <p:spPr>
          <a:xfrm>
            <a:off x="2400427" y="285978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B7839FF-E70A-43CB-9C9C-2FB83EA186B2}"/>
              </a:ext>
            </a:extLst>
          </p:cNvPr>
          <p:cNvSpPr txBox="1"/>
          <p:nvPr/>
        </p:nvSpPr>
        <p:spPr>
          <a:xfrm>
            <a:off x="5940152" y="390824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2400E64-9312-478F-AD8D-91524F93DE38}"/>
              </a:ext>
            </a:extLst>
          </p:cNvPr>
          <p:cNvSpPr txBox="1"/>
          <p:nvPr/>
        </p:nvSpPr>
        <p:spPr>
          <a:xfrm>
            <a:off x="5549462" y="285978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4F822FF-C3F6-4A7A-9516-995F3C8187A5}"/>
              </a:ext>
            </a:extLst>
          </p:cNvPr>
          <p:cNvSpPr txBox="1"/>
          <p:nvPr/>
        </p:nvSpPr>
        <p:spPr>
          <a:xfrm>
            <a:off x="3253314" y="390824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</a:t>
            </a:r>
            <a:endParaRPr lang="cs-CZ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978F24B-64F9-4E21-9B40-6433878EE79F}"/>
              </a:ext>
            </a:extLst>
          </p:cNvPr>
          <p:cNvSpPr txBox="1"/>
          <p:nvPr/>
        </p:nvSpPr>
        <p:spPr>
          <a:xfrm>
            <a:off x="5364088" y="109041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9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7E60684-68AA-4CAE-B1F6-919CF3859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550" y="842402"/>
            <a:ext cx="5234900" cy="345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18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</a:rPr>
              <a:t>Podmínky pro </a:t>
            </a:r>
            <a:r>
              <a:rPr lang="cs-CZ" dirty="0">
                <a:solidFill>
                  <a:srgbClr val="000000"/>
                </a:solidFill>
              </a:rPr>
              <a:t>absolvování</a:t>
            </a:r>
            <a:r>
              <a:rPr lang="en-GB" dirty="0">
                <a:solidFill>
                  <a:srgbClr val="000000"/>
                </a:solidFill>
              </a:rPr>
              <a:t>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6AA2C3C-CD66-4FF0-807E-49B360839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1855446"/>
            <a:ext cx="7920880" cy="16004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400" b="1" dirty="0">
                <a:solidFill>
                  <a:srgbClr val="3A3A3A"/>
                </a:solidFill>
                <a:latin typeface="Open Sans" panose="020B0604020202020204" pitchFamily="34" charset="0"/>
              </a:rPr>
              <a:t>2. </a:t>
            </a:r>
            <a:r>
              <a:rPr kumimoji="0" lang="cs-CZ" altLang="en-US" sz="1400" b="1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Prezentace a obhajoba projektu(0-15 bodů).</a:t>
            </a:r>
            <a:endParaRPr kumimoji="0" lang="en-GB" altLang="en-US" sz="1400" b="1" i="0" u="none" strike="noStrike" cap="none" normalizeH="0" baseline="0" dirty="0">
              <a:ln>
                <a:noFill/>
              </a:ln>
              <a:solidFill>
                <a:srgbClr val="3A3A3A"/>
              </a:solidFill>
              <a:effectLst/>
              <a:latin typeface="Open Sans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en-US" sz="1400" b="1" i="0" u="none" strike="noStrike" cap="none" normalizeH="0" baseline="0" dirty="0">
              <a:ln>
                <a:noFill/>
              </a:ln>
              <a:solidFill>
                <a:srgbClr val="3A3A3A"/>
              </a:solidFill>
              <a:effectLst/>
              <a:latin typeface="Open Sans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en-US" sz="140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Hodnotí se nejen zpracování prezentace, ale i schopnost odpovídat na dotazy</a:t>
            </a: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 a</a:t>
            </a:r>
            <a:r>
              <a:rPr kumimoji="0" lang="cs-CZ" altLang="en-US" sz="140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 argumentovat. Předpokládá se zapojení celého týmu</a:t>
            </a: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.</a:t>
            </a:r>
            <a:r>
              <a:rPr kumimoji="0" lang="cs-CZ" altLang="en-US" sz="140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kumimoji="0" lang="cs-CZ" altLang="en-US" sz="1400" b="1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čas: </a:t>
            </a:r>
            <a:r>
              <a:rPr lang="cs-CZ" altLang="en-US" sz="1400" b="1" dirty="0">
                <a:solidFill>
                  <a:srgbClr val="3A3A3A"/>
                </a:solidFill>
                <a:latin typeface="Open Sans" panose="020B0604020202020204" pitchFamily="34" charset="0"/>
              </a:rPr>
              <a:t>5</a:t>
            </a:r>
            <a:r>
              <a:rPr kumimoji="0" lang="cs-CZ" altLang="en-US" sz="1400" b="1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 minut.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 </a:t>
            </a:r>
            <a:b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</a:br>
            <a:endParaRPr kumimoji="0" lang="en-GB" altLang="en-US" sz="1400" b="1" i="0" u="none" strike="noStrike" cap="none" normalizeH="0" baseline="0" dirty="0">
              <a:ln>
                <a:noFill/>
              </a:ln>
              <a:solidFill>
                <a:srgbClr val="3A3A3A"/>
              </a:solidFill>
              <a:effectLst/>
              <a:latin typeface="Open Sans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en-US" sz="1400" i="0" u="none" strike="noStrike" cap="none" normalizeH="0" baseline="0" dirty="0">
                <a:ln>
                  <a:noFill/>
                </a:ln>
                <a:solidFill>
                  <a:srgbClr val="3A3A3A"/>
                </a:solidFill>
                <a:effectLst/>
                <a:latin typeface="Open Sans" panose="020B0604020202020204" pitchFamily="34" charset="0"/>
              </a:rPr>
              <a:t>Návrh prezentace zaslat mailem týden před prezentací. Prezentace proběhne v posledních dvou seminářích.</a:t>
            </a:r>
            <a:endParaRPr kumimoji="0" lang="cs-CZ" altLang="en-US" sz="3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13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AA4353-C12A-4961-A4F2-EA56A24E6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Podmínky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pro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absolvování - JA CZECH</a:t>
            </a:r>
            <a:endParaRPr lang="sk-SK" dirty="0">
              <a:solidFill>
                <a:srgbClr val="000000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3C73F6B-B9D7-484F-B437-52D05B84222E}"/>
              </a:ext>
            </a:extLst>
          </p:cNvPr>
          <p:cNvSpPr txBox="1"/>
          <p:nvPr/>
        </p:nvSpPr>
        <p:spPr>
          <a:xfrm>
            <a:off x="467544" y="1059582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Open Sans"/>
              </a:rPr>
              <a:t>V letošním roce nově spouštíme program JA CZECH Start UP, kdy všichni máte možnost mít k dispozici materiály k úspěšnému projití nápadem a prezentací a možnost soutěžit před reálnou porotou, konkurencí z dalších vysokých škol.</a:t>
            </a:r>
          </a:p>
          <a:p>
            <a:pPr algn="just"/>
            <a:endParaRPr lang="cs-CZ" dirty="0">
              <a:solidFill>
                <a:srgbClr val="000000"/>
              </a:solidFill>
              <a:latin typeface="Open Sans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sk-SK" b="1" dirty="0">
                <a:solidFill>
                  <a:srgbClr val="000000"/>
                </a:solidFill>
                <a:latin typeface="Open Sans"/>
              </a:rPr>
              <a:t>V PŘÍPADĚ SOUTĚŽNÍCH PROJEKTŮ SE VKLÁDÁ ZA TÝM POTVRZENÍ O VLOŽENÍ ÚKOLŮ DO JA CZECH (DEADLINE 15.1.2024), BODY JSOU UDĚLOVÁNY ZA TUTO HOTOVOU AKTIVITU (40 BODŮ)</a:t>
            </a:r>
          </a:p>
          <a:p>
            <a:pPr algn="just"/>
            <a:endParaRPr lang="cs-CZ" b="1" dirty="0">
              <a:solidFill>
                <a:srgbClr val="000000"/>
              </a:solidFill>
              <a:latin typeface="Open Sans"/>
            </a:endParaRPr>
          </a:p>
          <a:p>
            <a:pPr algn="just"/>
            <a:endParaRPr lang="cs-CZ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  <a:latin typeface="Open Sans"/>
              </a:rPr>
              <a:t>V tomhle případě naleznete více informací na </a:t>
            </a:r>
            <a:r>
              <a:rPr lang="cs-CZ" altLang="en-US" dirty="0">
                <a:solidFill>
                  <a:srgbClr val="000000"/>
                </a:solidFill>
                <a:latin typeface="Open Sans" panose="020B0604020202020204" pitchFamily="34" charset="0"/>
              </a:rPr>
              <a:t>is.slu.cz v interaktivní osnově 1.0</a:t>
            </a:r>
            <a:endParaRPr lang="cs-CZ" dirty="0">
              <a:solidFill>
                <a:srgbClr val="000000"/>
              </a:solidFill>
              <a:latin typeface="Open San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851415D-FA02-4973-BB93-03C8715738D5}"/>
              </a:ext>
            </a:extLst>
          </p:cNvPr>
          <p:cNvSpPr txBox="1"/>
          <p:nvPr/>
        </p:nvSpPr>
        <p:spPr>
          <a:xfrm>
            <a:off x="7596336" y="473199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 CZCECH</a:t>
            </a:r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3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Podmínky pro absolvování  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6AA2C3C-CD66-4FF0-807E-49B360839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1556087"/>
            <a:ext cx="4608512" cy="2031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400" b="1" dirty="0">
                <a:solidFill>
                  <a:srgbClr val="3A3A3A"/>
                </a:solidFill>
                <a:latin typeface="Open Sans" panose="020B0604020202020204" pitchFamily="34" charset="0"/>
              </a:rPr>
              <a:t>4. Zkouška 0-60 bodů.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en-US" sz="1400" b="1" dirty="0">
              <a:solidFill>
                <a:srgbClr val="3A3A3A"/>
              </a:solidFill>
              <a:latin typeface="Open Sans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en-US" sz="1400" dirty="0">
                <a:solidFill>
                  <a:srgbClr val="3A3A3A"/>
                </a:solidFill>
                <a:latin typeface="Open Sans" panose="020B0604020202020204" pitchFamily="34" charset="0"/>
              </a:rPr>
              <a:t>Ústní forma otevřených dotazů v celkové sumě ∑ 60 bodů.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en-US" sz="1400" dirty="0">
              <a:solidFill>
                <a:srgbClr val="3A3A3A"/>
              </a:solidFill>
              <a:latin typeface="Open Sans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en-US" sz="1400" dirty="0">
                <a:solidFill>
                  <a:srgbClr val="3A3A3A"/>
                </a:solidFill>
                <a:latin typeface="Open Sans" panose="020B0604020202020204" pitchFamily="34" charset="0"/>
              </a:rPr>
              <a:t>Náplní je problematika probraná do 16.12.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en-US" sz="1400" dirty="0">
              <a:solidFill>
                <a:srgbClr val="3A3A3A"/>
              </a:solidFill>
              <a:latin typeface="Open Sans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en-US" sz="1400" dirty="0">
                <a:solidFill>
                  <a:srgbClr val="3A3A3A"/>
                </a:solidFill>
                <a:latin typeface="Open Sans" panose="020B0604020202020204" pitchFamily="34" charset="0"/>
              </a:rPr>
              <a:t>Termíny budou vypsány během celého zkouškového období.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59AC214-C962-4D62-95B2-32823353DDE4}"/>
              </a:ext>
            </a:extLst>
          </p:cNvPr>
          <p:cNvSpPr txBox="1"/>
          <p:nvPr/>
        </p:nvSpPr>
        <p:spPr>
          <a:xfrm>
            <a:off x="5759624" y="1203598"/>
            <a:ext cx="338437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100" b="1" dirty="0">
                <a:solidFill>
                  <a:srgbClr val="3A3A3A"/>
                </a:solidFill>
                <a:latin typeface="Open Sans" panose="020B0604020202020204" pitchFamily="34" charset="0"/>
              </a:rPr>
              <a:t>Celkové hodnocení: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en-US" sz="1100" b="1" dirty="0">
              <a:solidFill>
                <a:srgbClr val="3A3A3A"/>
              </a:solidFill>
              <a:latin typeface="Open Sans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100" dirty="0">
                <a:solidFill>
                  <a:srgbClr val="3A3A3A"/>
                </a:solidFill>
                <a:latin typeface="Open Sans" panose="020B0604020202020204" pitchFamily="34" charset="0"/>
              </a:rPr>
              <a:t>Dosažením minimálního </a:t>
            </a:r>
            <a:r>
              <a:rPr lang="cs-CZ" altLang="en-US" sz="1100" b="1" dirty="0">
                <a:solidFill>
                  <a:srgbClr val="3A3A3A"/>
                </a:solidFill>
                <a:latin typeface="Open Sans" panose="020B0604020202020204" pitchFamily="34" charset="0"/>
              </a:rPr>
              <a:t>limitu 60 bodů</a:t>
            </a:r>
            <a:r>
              <a:rPr lang="cs-CZ" altLang="en-US" sz="1100" dirty="0">
                <a:solidFill>
                  <a:srgbClr val="3A3A3A"/>
                </a:solidFill>
                <a:latin typeface="Open Sans" panose="020B0604020202020204" pitchFamily="34" charset="0"/>
              </a:rPr>
              <a:t> ze všech aktivit (hodnocení E).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en-US" sz="1100" dirty="0">
              <a:solidFill>
                <a:srgbClr val="3A3A3A"/>
              </a:solidFill>
              <a:latin typeface="Open Sans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100" b="1" dirty="0">
                <a:solidFill>
                  <a:srgbClr val="3A3A3A"/>
                </a:solidFill>
                <a:latin typeface="Open Sans" panose="020B0604020202020204" pitchFamily="34" charset="0"/>
              </a:rPr>
              <a:t>Hodnotící stupnice:</a:t>
            </a:r>
            <a:br>
              <a:rPr lang="cs-CZ" altLang="en-US" sz="1100" b="1" dirty="0">
                <a:solidFill>
                  <a:srgbClr val="3A3A3A"/>
                </a:solidFill>
                <a:latin typeface="Open Sans" panose="020B0604020202020204" pitchFamily="34" charset="0"/>
              </a:rPr>
            </a:br>
            <a:endParaRPr lang="cs-CZ" altLang="en-US" sz="1100" b="1" dirty="0">
              <a:solidFill>
                <a:srgbClr val="3A3A3A"/>
              </a:solidFill>
              <a:latin typeface="Open Sans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100" dirty="0">
                <a:solidFill>
                  <a:srgbClr val="3A3A3A"/>
                </a:solidFill>
                <a:latin typeface="Open Sans" panose="020B0604020202020204" pitchFamily="34" charset="0"/>
              </a:rPr>
              <a:t>·         92-100 (A)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en-US" sz="1100" dirty="0">
              <a:solidFill>
                <a:srgbClr val="3A3A3A"/>
              </a:solidFill>
              <a:latin typeface="Open Sans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100" dirty="0">
                <a:solidFill>
                  <a:srgbClr val="3A3A3A"/>
                </a:solidFill>
                <a:latin typeface="Open Sans" panose="020B0604020202020204" pitchFamily="34" charset="0"/>
              </a:rPr>
              <a:t>·         91-83 (B)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en-US" sz="1100" dirty="0">
              <a:solidFill>
                <a:srgbClr val="3A3A3A"/>
              </a:solidFill>
              <a:latin typeface="Open Sans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100" dirty="0">
                <a:solidFill>
                  <a:srgbClr val="3A3A3A"/>
                </a:solidFill>
                <a:latin typeface="Open Sans" panose="020B0604020202020204" pitchFamily="34" charset="0"/>
              </a:rPr>
              <a:t>·         82-75 (C)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en-US" sz="1100" dirty="0">
              <a:solidFill>
                <a:srgbClr val="3A3A3A"/>
              </a:solidFill>
              <a:latin typeface="Open Sans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100" dirty="0">
                <a:solidFill>
                  <a:srgbClr val="3A3A3A"/>
                </a:solidFill>
                <a:latin typeface="Open Sans" panose="020B0604020202020204" pitchFamily="34" charset="0"/>
              </a:rPr>
              <a:t>·         74-66 (D)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en-US" sz="1100" dirty="0">
              <a:solidFill>
                <a:srgbClr val="3A3A3A"/>
              </a:solidFill>
              <a:latin typeface="Open Sans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100" dirty="0">
                <a:solidFill>
                  <a:srgbClr val="3A3A3A"/>
                </a:solidFill>
                <a:latin typeface="Open Sans" panose="020B0604020202020204" pitchFamily="34" charset="0"/>
              </a:rPr>
              <a:t>·         65-60 (E)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en-US" sz="1100" dirty="0">
              <a:solidFill>
                <a:srgbClr val="3A3A3A"/>
              </a:solidFill>
              <a:latin typeface="Open Sans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100" dirty="0">
                <a:solidFill>
                  <a:srgbClr val="3A3A3A"/>
                </a:solidFill>
                <a:latin typeface="Open Sans" panose="020B0604020202020204" pitchFamily="34" charset="0"/>
              </a:rPr>
              <a:t>·         59-0 (F)</a:t>
            </a:r>
            <a:endParaRPr kumimoji="0" lang="cs-CZ" altLang="en-US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823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Zadání seminární práce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76AA2C3C-CD66-4FF0-807E-49B360839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788100"/>
            <a:ext cx="6120679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400" dirty="0">
                <a:solidFill>
                  <a:srgbClr val="3A3A3A"/>
                </a:solidFill>
                <a:latin typeface="Open Sans" panose="020B0604020202020204" pitchFamily="34" charset="0"/>
              </a:rPr>
              <a:t>(Zadání najdete na is.slu.cz v interaktivní osnově 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400" dirty="0">
                <a:solidFill>
                  <a:srgbClr val="3A3A3A"/>
                </a:solidFill>
                <a:latin typeface="Open Sans" panose="020B0604020202020204" pitchFamily="34" charset="0"/>
              </a:rPr>
              <a:t>1.2 Seminární práce – pokyny, nahlášení týmů, šablona)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67A2C40-4909-4E5E-99BB-3FA68EF34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664" y="3692643"/>
            <a:ext cx="5904656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cs-CZ" altLang="en-US" sz="1400" dirty="0">
                <a:solidFill>
                  <a:srgbClr val="3A3A3A"/>
                </a:solidFill>
                <a:latin typeface="Open Sans" panose="020B0604020202020204" pitchFamily="34" charset="0"/>
              </a:rPr>
              <a:t>Týmy prosím nahlásit do 13.10</a:t>
            </a:r>
            <a:r>
              <a:rPr lang="en-GB" altLang="en-US" sz="1400" dirty="0">
                <a:solidFill>
                  <a:srgbClr val="3A3A3A"/>
                </a:solidFill>
                <a:latin typeface="Open Sans" panose="020B0604020202020204" pitchFamily="34" charset="0"/>
              </a:rPr>
              <a:t> </a:t>
            </a:r>
            <a:r>
              <a:rPr lang="cs-CZ" altLang="en-US" sz="1400" dirty="0">
                <a:solidFill>
                  <a:srgbClr val="3A3A3A"/>
                </a:solidFill>
                <a:latin typeface="Open Sans" panose="020B0604020202020204" pitchFamily="34" charset="0"/>
              </a:rPr>
              <a:t>prostřednictvím IS SLU</a:t>
            </a:r>
          </a:p>
        </p:txBody>
      </p:sp>
      <p:pic>
        <p:nvPicPr>
          <p:cNvPr id="1028" name="Picture 4" descr="52,762 Frustration cartoon Images, Stock Photos &amp; Vectors | Shutterstock">
            <a:extLst>
              <a:ext uri="{FF2B5EF4-FFF2-40B4-BE49-F238E27FC236}">
                <a16:creationId xmlns:a16="http://schemas.microsoft.com/office/drawing/2014/main" id="{AB03C186-E7D7-4499-9176-D48415E8AC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1" b="6337"/>
          <a:stretch/>
        </p:blipFill>
        <p:spPr bwMode="auto">
          <a:xfrm>
            <a:off x="2771800" y="1396231"/>
            <a:ext cx="3788532" cy="219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82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EABCA1C0-DFD4-4D3B-A103-B6DB3FAE35C1}"/>
              </a:ext>
            </a:extLst>
          </p:cNvPr>
          <p:cNvSpPr txBox="1"/>
          <p:nvPr/>
        </p:nvSpPr>
        <p:spPr>
          <a:xfrm>
            <a:off x="827584" y="915566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i="1" dirty="0"/>
              <a:t>„</a:t>
            </a:r>
            <a:r>
              <a:rPr lang="cs-CZ" sz="4000" i="1" dirty="0"/>
              <a:t>Představ</a:t>
            </a:r>
            <a:r>
              <a:rPr lang="sk-SK" sz="4000" i="1" dirty="0"/>
              <a:t> si, že stojíš na prahu nevídaného </a:t>
            </a:r>
            <a:r>
              <a:rPr lang="cs-CZ" sz="4000" i="1" dirty="0"/>
              <a:t>úspěchu</a:t>
            </a:r>
            <a:r>
              <a:rPr lang="sk-SK" sz="4000" i="1" dirty="0"/>
              <a:t>, jasný a </a:t>
            </a:r>
            <a:r>
              <a:rPr lang="cs-CZ" sz="4000" i="1" dirty="0"/>
              <a:t>krásný</a:t>
            </a:r>
            <a:r>
              <a:rPr lang="sk-SK" sz="4000" i="1" dirty="0"/>
              <a:t> život ti leží u nohou. Tak vstaň a čiň </a:t>
            </a:r>
            <a:r>
              <a:rPr lang="cs-CZ" sz="4000" i="1" dirty="0"/>
              <a:t>se</a:t>
            </a:r>
            <a:r>
              <a:rPr lang="sk-SK" sz="4000" i="1" dirty="0"/>
              <a:t>!“</a:t>
            </a:r>
            <a:endParaRPr lang="sk-SK" sz="4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05146D1-A7E2-48AE-88E7-CF5551FB729D}"/>
              </a:ext>
            </a:extLst>
          </p:cNvPr>
          <p:cNvSpPr txBox="1"/>
          <p:nvPr/>
        </p:nvSpPr>
        <p:spPr>
          <a:xfrm>
            <a:off x="6012160" y="386789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Andrew Carnegie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5364676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6309</TotalTime>
  <Words>768</Words>
  <Application>Microsoft Office PowerPoint</Application>
  <PresentationFormat>Předvádění na obrazovce (16:9)</PresentationFormat>
  <Paragraphs>112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Open Sans</vt:lpstr>
      <vt:lpstr>Times New Roman</vt:lpstr>
      <vt:lpstr>SLU</vt:lpstr>
      <vt:lpstr>Podnikání</vt:lpstr>
      <vt:lpstr>Kontakt</vt:lpstr>
      <vt:lpstr>Podmínky pro absolvování  </vt:lpstr>
      <vt:lpstr>Podmínky pro absolvování  </vt:lpstr>
      <vt:lpstr>Podmínky pro absolvování </vt:lpstr>
      <vt:lpstr>Podmínky pro absolvování - JA CZECH</vt:lpstr>
      <vt:lpstr>Podmínky pro absolvování  </vt:lpstr>
      <vt:lpstr>Zadání seminární práce</vt:lpstr>
      <vt:lpstr>Prezentace aplikace PowerPoint</vt:lpstr>
      <vt:lpstr>Cesta podnikání</vt:lpstr>
      <vt:lpstr>Sebehodnocení</vt:lpstr>
      <vt:lpstr>Prezentace aplikace PowerPoint</vt:lpstr>
      <vt:lpstr>Online nástroje</vt:lpstr>
      <vt:lpstr>Nástroj pro řízení projektu</vt:lpstr>
      <vt:lpstr>Nástroj pro myšlenkové mapy </vt:lpstr>
      <vt:lpstr>Nástroj pro grafické zpracovaní obsahu</vt:lpstr>
      <vt:lpstr>Nástroj pro editaci videí</vt:lpstr>
      <vt:lpstr>Zdroje informací</vt:lpstr>
      <vt:lpstr>Podnikni To </vt:lpstr>
      <vt:lpstr>Můj první e-shop</vt:lpstr>
      <vt:lpstr>Mladý podnikatel </vt:lpstr>
      <vt:lpstr>Ted Talks</vt:lpstr>
      <vt:lpstr>Nakladatelství Jan Melvil </vt:lpstr>
      <vt:lpstr>Bookport</vt:lpstr>
      <vt:lpstr>Youtube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Dominik Salat</cp:lastModifiedBy>
  <cp:revision>149</cp:revision>
  <cp:lastPrinted>2019-03-07T11:05:56Z</cp:lastPrinted>
  <dcterms:created xsi:type="dcterms:W3CDTF">2016-07-06T15:42:34Z</dcterms:created>
  <dcterms:modified xsi:type="dcterms:W3CDTF">2024-10-06T08:43:32Z</dcterms:modified>
</cp:coreProperties>
</file>