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5" r:id="rId3"/>
    <p:sldId id="336" r:id="rId4"/>
    <p:sldId id="337" r:id="rId5"/>
    <p:sldId id="358" r:id="rId6"/>
    <p:sldId id="359" r:id="rId7"/>
    <p:sldId id="360" r:id="rId8"/>
    <p:sldId id="338" r:id="rId9"/>
    <p:sldId id="339" r:id="rId10"/>
    <p:sldId id="340" r:id="rId11"/>
    <p:sldId id="341" r:id="rId12"/>
    <p:sldId id="342" r:id="rId13"/>
    <p:sldId id="343" r:id="rId14"/>
    <p:sldId id="361" r:id="rId15"/>
    <p:sldId id="344" r:id="rId16"/>
    <p:sldId id="345" r:id="rId17"/>
    <p:sldId id="346" r:id="rId18"/>
    <p:sldId id="347" r:id="rId19"/>
    <p:sldId id="349" r:id="rId20"/>
    <p:sldId id="362" r:id="rId21"/>
    <p:sldId id="348" r:id="rId22"/>
    <p:sldId id="350" r:id="rId23"/>
    <p:sldId id="357" r:id="rId24"/>
    <p:sldId id="309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39" autoAdjust="0"/>
  </p:normalViewPr>
  <p:slideViewPr>
    <p:cSldViewPr>
      <p:cViewPr>
        <p:scale>
          <a:sx n="110" d="100"/>
          <a:sy n="110" d="100"/>
        </p:scale>
        <p:origin x="1644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571750"/>
            <a:ext cx="388843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Fázový model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3723878"/>
            <a:ext cx="332015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11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11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11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11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této fázi jsou zpřesňována zjištění z předchozí fáze.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konečná (finální) identifikace zdrojů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k realizaci daného projektu s ohledem na ukončení projektu v předpokládaném čase, při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očekávaných nákladech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kvalitě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této fáze jsou zpracovány a schvalovány následující dokumenty: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projektu,</a:t>
            </a:r>
          </a:p>
          <a:p>
            <a:pPr marL="685800"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projektu,</a:t>
            </a:r>
          </a:p>
          <a:p>
            <a:pPr marL="685800"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tým,</a:t>
            </a:r>
          </a:p>
          <a:p>
            <a:pPr marL="685800"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projektu,</a:t>
            </a:r>
          </a:p>
          <a:p>
            <a:pPr marL="685800"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ostatní dokumentace potřebná k zahájení implementace.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 rámci této fáze je nutno dokončit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schválit potřebnou dokumentaci nezbytnou pro zahájení realizace. Za hlavní cíl je považováno prověření realizovatelnosti projektu a definování činností následující fáze.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během této fáze jsou plněny jednotlivé činnosti a úkoly vyplývající z harmonogramu projektu, tak aby bylo dosaženo cíle projektu, který vyplývá z definice projektu a to v plánovaném čase, nákladech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kvalitě.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průběhu této fáze jsou vyhodnocovány výsledky realizovaného projektu.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je realizováno na základě dopředu stanovených kritérií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Výsledkem této fáze může být rozhodnutí o dalším pokračování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projektového managementu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95936" y="4159065"/>
            <a:ext cx="5670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 Zdroj: POSNER, K., APPLEGARTH, M.: Projektový management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300" y="1451368"/>
            <a:ext cx="4871126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každého projektu je myšlenka. Ta obvykle vzniká jako výstup neformální diskuze nebo brainstormingu.</a:t>
            </a: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vůbec potřeba, aby bylo něco takového realizováno? </a:t>
            </a:r>
          </a:p>
          <a:p>
            <a:r>
              <a:rPr lang="pl-PL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Vyděláme na tom?</a:t>
            </a:r>
          </a:p>
          <a:p>
            <a:r>
              <a:rPr lang="pl-PL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našich silách to zrealizovat? Máme k dispozici potřebné zdroje?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předprojektové části je připravit projekt k realizaci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předprojektové části musí být připravený projektový plán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podle kterého se bude při realizaci postupovat, a sestavený projektový tým, který bude projekt realizovat.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Rozdělit předprojektovou část na část: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formování myšlenek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mít jasno v tom, co by mělo být cílem projektu,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analyzování proveditelnosti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vědět, že projekt je realizovatelný,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přípravu realizace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připravit plán realizace a sestavit realizační tým.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dokumentace dle fází životního cyklu projektu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577BF1-F1FF-4671-918E-CDBD193B8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4801" r="24801" b="15000"/>
          <a:stretch/>
        </p:blipFill>
        <p:spPr>
          <a:xfrm>
            <a:off x="3863955" y="1491629"/>
            <a:ext cx="4680520" cy="30963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F24760F-C334-4A15-ABB5-12B9B4B9F67A}"/>
              </a:ext>
            </a:extLst>
          </p:cNvPr>
          <p:cNvSpPr/>
          <p:nvPr/>
        </p:nvSpPr>
        <p:spPr>
          <a:xfrm>
            <a:off x="3871933" y="4614396"/>
            <a:ext cx="5670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 Zdroj: Doležal (2016)</a:t>
            </a:r>
          </a:p>
        </p:txBody>
      </p:sp>
    </p:spTree>
    <p:extLst>
      <p:ext uri="{BB962C8B-B14F-4D97-AF65-F5344CB8AC3E}">
        <p14:creationId xmlns:p14="http://schemas.microsoft.com/office/powerpoint/2010/main" val="34071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příležitosti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„Je vůbec možné realizovat zamýšlený projekt?“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doporučení první podrobnější charakteristika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zpracovat informace o příležitostech, reakce na hrozby trhu,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vniřní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život firmy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podnět/záměr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analýza podnětů (trhu, zákazníků, vedení, prognóz, chování konkurence), analýza příležitostí (finanční situace, komodity, personální zdroje), analýza hrozeb (legislativní podmínky), analýza problémů, formulace základní koncepce a obsah záměru, odhad nadějnosti záměru (odhad nákladů a přínosů), základní předpoklady, odhad rizika.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3 -10 stran.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proveditelnosti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rozbor možný cest k dosažení cíle ze současné situace (nejvýhodnější varianta).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závěry ze studie příležitosti (omezení – čas, zdroje, podmínky..).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popis projektu a jeho obsahu (jaký problém se má řešit), analýza podnětů, specifikace cílů, analýza současného stavu a podmínek, lokalizace prostředí projektu, organizace a řízení (včetně návrhu vedení projektu a týmu), popis základního technického řešení, odhad délky projektu a celkových nákladů, odhad kritických zdrojů, návrh milníků, odhad přínosů, finanční a ekonomická analýza, návaznosti na jiné projekty, rozbor rizik, kritických faktorů úspěchu, předpoklady pro průběh projektu.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7-25 stran.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fáze – sestavení projektového týmu k vytvoření plánu a jeho realizaci až po předání výsledků projektu.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případné upřesnění cíle projektu, jeho účelu, personálního obsazení, kompetence atd. Dokument – Zakládací listina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již vytvořen tým – následné sestavení plánu projektu –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plán řízení, harmonogram projektu, zúčastněné strany, průběžné zjišťování odchylek (reporting) , korekce, přeplánovaní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výstupů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ukončení.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Poprojektová fáze  </a:t>
            </a: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91630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Využitelnost poznatků a zkušeností v dalších projektech.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Analyzovat celý průběh projektu, určit chyby (pro neopakování).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vyhodnocení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Zaznamenat zpětnou vazbu klíčových zainteresovaných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fázový model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6" y="1203598"/>
            <a:ext cx="813276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19622"/>
            <a:ext cx="2880320" cy="3168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je souborem obecně následných fází projektu, jejichž názvy a počet jsou určeny potřebami kontroly organizace, která je v projektu angažovaná. 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metodiky uvádějí různé dělení a různý počet fází, zpravidla čtyři až pět fází životního cyklu projektu.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a pojmenování jednotlivých životních fází projektu jsou zpravidla podřízeny typu a rozsahu projektu a potřebám jeho řízení. Např.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PMBOK uvádí dělení do čtyř hlavních fází: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Proveditelnost;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a návrh;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a spuštění;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Uzavření.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fázový model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3C0D5-F729-4BFD-8C7E-1DBE99657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" t="26200" r="36614" b="33200"/>
          <a:stretch/>
        </p:blipFill>
        <p:spPr>
          <a:xfrm>
            <a:off x="827584" y="1707654"/>
            <a:ext cx="6120680" cy="23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5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sloupcový graf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20536"/>
            <a:ext cx="5688631" cy="43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91630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projektové řízení je směsicí selského rozumu, zkušeností, správné chemie projektového týmu a zdravého entuziasmu. </a:t>
            </a:r>
          </a:p>
          <a:p>
            <a:pPr algn="ctr"/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Neberte proto teorii projektového řízení jako dogma.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3723878"/>
            <a:ext cx="26720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43558"/>
            <a:ext cx="4104456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Koncepční fáze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řešení úkolu formou projektu: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problému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má být projektem vyřešen,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představy o tom, čeho má být projekčním řešením dosaženo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specifikace zadání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Plánovací fáze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plánu řešení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definice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vytvoření představy o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cestě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ke zvoleným cílům, stanovení požadavků na zajištění projektu potřebnými kapacitními zdroji,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projektového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vypracování plánovací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(harmonogram postupu a rozpočet).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řešení je totiž záznamem výsledků určitého myšlenkového experimentu, pokusu nalézt co nejlepší cestu k vytyčeným cílům projektu - tyto výsledky je však nutné uvést do života.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Řešitelská fáze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projekčního řešení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postupné zpřesňování výchozí představy o řešení zadaného problému,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plnění zadání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třech etapách od vzniku koncepčního modelu přes zpracování logického modelu až po vypracování modelu prováděcího – projektová dokumentace.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fáze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výsledků projekčního řešení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zdokumentované představy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života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vybudování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zprovoznění systému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svými provozními a funkčními parametry odpovídá požadavkům specifikace zadání projektu.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fáze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 dosažených výsledků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záznam získaných zkušeností a jejich využití jako poučení pro další projekty,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rozpuštění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archivace záznamů. Rozhodujícím momentem ve vývoji každého projektu je implementace jeho výsledků.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PMI rozvinula svůj obecný model (Zahájení projektu; Příprava a plánování; Ukončení projektu) do specifičtějších stylů implementace. Každý z těchto stylů má odlišný přístup k důležitosti a interakci jednotlivých součástí životního cyklu: 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Prediktivní přístup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životnímu cyklu, který je neměnný a sekvenční (vodopádový model)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 přístup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životnímu cyklu, který lze rozdělit na následující segmenty: 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Projekty jsou rozloženy na menší, progresivně opakované fáze 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Přírůstkový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Podobný iterativnímu, ale fáze jsou postupnější a časově vázané 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Agilní projekty, kde práci posunují a řídí 2 až 4týdenní „sprinty“ </a:t>
            </a:r>
          </a:p>
          <a:p>
            <a:pPr lvl="1"/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Kombinace prediktivního a adaptivního přístupu, aby bylo možné naplnit požadavky projektu </a:t>
            </a: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77005" y="426807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životní cykly projektu a jejich fáze použít na všechny obory?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určité míry ano, ale existují oblasti, ve kterých jsou některé použitelnější než jiné.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Prediktivní životní cyklus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nejvhodnější pro projekty, které musí běžet v pevně daném pořadí. Například silniční pruhy nelze natírat, dokud probíhá dláždění silnice.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Naopak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 životní cykly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určeny pro projekty, které vyžadují vysokou úroveň flexibility nebo které při vzniku postrádají důležitá data. Takové modely jsou velmi oblíbené v rychle se pohybujících oborech, jako je vývoj softwaru nebo kreativní vývoj.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19333" y="3952005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Svozilová (PMBOK), 2011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197BC-3ABB-4920-AA54-B218F80C0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8910" r="26376" b="15001"/>
          <a:stretch/>
        </p:blipFill>
        <p:spPr>
          <a:xfrm>
            <a:off x="3919333" y="1265988"/>
            <a:ext cx="451506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0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38745" t="16401" r="37304" b="8841"/>
          <a:stretch/>
        </p:blipFill>
        <p:spPr>
          <a:xfrm>
            <a:off x="4067944" y="1"/>
            <a:ext cx="3528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131590"/>
            <a:ext cx="410445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představuje definici problému, který má být řešen a zhodnocení prvotního nápadu.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musí zadavatel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analýzu rizik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zjistit, jak náročná bude realizace 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není koncepce kvalitně zpracována, může ji zpracovatel špatně pochopit, což může znamenat, že zadavatel (uživatel) nebude s výslednou dodávkou spokojen.</a:t>
            </a: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10327</TotalTime>
  <Words>1589</Words>
  <Application>Microsoft Office PowerPoint</Application>
  <PresentationFormat>Předvádění na obrazovce (16:9)</PresentationFormat>
  <Paragraphs>231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SLU</vt:lpstr>
      <vt:lpstr>Životní cyklus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Životní cyklus projektu – fázový model  </vt:lpstr>
      <vt:lpstr>Životní cyklus projektu – fázový model  </vt:lpstr>
      <vt:lpstr>Životní cyklus projektu – sloupcový graf  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148</cp:revision>
  <dcterms:created xsi:type="dcterms:W3CDTF">2016-07-06T15:42:34Z</dcterms:created>
  <dcterms:modified xsi:type="dcterms:W3CDTF">2022-11-09T10:46:46Z</dcterms:modified>
</cp:coreProperties>
</file>