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321" r:id="rId3"/>
    <p:sldId id="291" r:id="rId4"/>
    <p:sldId id="360" r:id="rId5"/>
    <p:sldId id="358" r:id="rId6"/>
    <p:sldId id="346" r:id="rId7"/>
    <p:sldId id="349" r:id="rId8"/>
    <p:sldId id="347" r:id="rId9"/>
    <p:sldId id="351" r:id="rId10"/>
    <p:sldId id="353" r:id="rId11"/>
    <p:sldId id="355" r:id="rId12"/>
    <p:sldId id="350" r:id="rId13"/>
    <p:sldId id="352" r:id="rId14"/>
    <p:sldId id="359" r:id="rId15"/>
    <p:sldId id="354" r:id="rId16"/>
    <p:sldId id="356" r:id="rId17"/>
    <p:sldId id="357" r:id="rId18"/>
    <p:sldId id="345" r:id="rId19"/>
    <p:sldId id="34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2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B350D-6AF5-47D6-992B-C4C58B8C0976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4B226-95B6-4FB4-8FC9-EDA107599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54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8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15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231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68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9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7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68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36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4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16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51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SlR8JwLeCTM" TargetMode="External"/><Relationship Id="rId1" Type="http://schemas.openxmlformats.org/officeDocument/2006/relationships/video" Target="https://www.youtube.com/embed/OfN8DxFRVQQ" TargetMode="Externa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sv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4/PEMBPPMA/index.qwarp?prejit=487984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51738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projektového managementu 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projektový management, projekt, kritérium </a:t>
            </a: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SMART, </a:t>
            </a: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projektu</a:t>
            </a: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303112" y="4003175"/>
            <a:ext cx="3641064" cy="2498167"/>
          </a:xfrm>
          <a:prstGeom prst="rect">
            <a:avLst/>
          </a:prstGeom>
        </p:spPr>
        <p:txBody>
          <a:bodyPr vert="horz" lIns="121920" tIns="60960" rIns="121920" bIns="6096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Projektový management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defRPr/>
            </a:pPr>
            <a:r>
              <a:rPr lang="nl-N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Reczková</a:t>
            </a:r>
          </a:p>
          <a:p>
            <a:pPr lvl="0" algn="r">
              <a:defRPr/>
            </a:pPr>
            <a:r>
              <a:rPr lang="nl-N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reczkova@opf.slu.cz</a:t>
            </a:r>
          </a:p>
          <a:p>
            <a:pPr lvl="0" algn="r">
              <a:defRPr/>
            </a:pPr>
            <a:r>
              <a:rPr lang="nl-N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304</a:t>
            </a:r>
          </a:p>
          <a:p>
            <a:pPr lvl="0" algn="r">
              <a:defRPr/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Konzultace</a:t>
            </a:r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Středa 10-11.30</a:t>
            </a:r>
            <a:endParaRPr lang="nl-N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má projekt fáze?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36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F6B9832-77EF-630E-716A-3857D387D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038" y="1296139"/>
            <a:ext cx="4645007" cy="325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cs-CZ" sz="3000" b="0" i="0" u="none" strike="noStrike" kern="0" cap="none" spc="0" normalizeH="0" baseline="0" noProof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A53E142F-9E35-96F3-CF4A-63A43B171C1B}"/>
              </a:ext>
            </a:extLst>
          </p:cNvPr>
          <p:cNvSpPr txBox="1">
            <a:spLocks noChangeArrowheads="1"/>
          </p:cNvSpPr>
          <p:nvPr/>
        </p:nvSpPr>
        <p:spPr>
          <a:xfrm>
            <a:off x="467543" y="1845544"/>
            <a:ext cx="10274437" cy="4751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000" dirty="0">
                <a:ln w="0"/>
                <a:solidFill>
                  <a:srgbClr val="002060"/>
                </a:solidFill>
              </a:rPr>
              <a:t>Inicializace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000" dirty="0">
                <a:ln w="0"/>
                <a:solidFill>
                  <a:srgbClr val="002060"/>
                </a:solidFill>
              </a:rPr>
              <a:t>Plánování</a:t>
            </a:r>
            <a:endParaRPr lang="cs-CZ" sz="30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000" dirty="0">
                <a:ln w="0"/>
                <a:solidFill>
                  <a:srgbClr val="002060"/>
                </a:solidFill>
              </a:rPr>
              <a:t>Realizace	</a:t>
            </a:r>
            <a:r>
              <a:rPr lang="cs-CZ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</a:rPr>
              <a:t>					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000" dirty="0">
                <a:ln w="0"/>
                <a:solidFill>
                  <a:srgbClr val="002060"/>
                </a:solidFill>
              </a:rPr>
              <a:t>Monitorování	</a:t>
            </a:r>
            <a:r>
              <a:rPr lang="cs-CZ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</a:rPr>
              <a:t>	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000" dirty="0">
                <a:ln w="0"/>
                <a:solidFill>
                  <a:srgbClr val="002060"/>
                </a:solidFill>
              </a:rPr>
              <a:t>Uzavření</a:t>
            </a:r>
            <a:r>
              <a:rPr lang="cs-CZ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</a:rPr>
              <a:t>	</a:t>
            </a:r>
            <a:endParaRPr lang="cs-CZ" sz="3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235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Fáze Inicializace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7579" y="1217162"/>
            <a:ext cx="9845744" cy="51733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36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Nadpis 11">
            <a:extLst>
              <a:ext uri="{FF2B5EF4-FFF2-40B4-BE49-F238E27FC236}">
                <a16:creationId xmlns:a16="http://schemas.microsoft.com/office/drawing/2014/main" id="{E9CE7A2F-DC50-659E-2569-FAEDF3583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14337"/>
            <a:ext cx="10515600" cy="276351"/>
          </a:xfrm>
        </p:spPr>
        <p:txBody>
          <a:bodyPr>
            <a:noAutofit/>
          </a:bodyPr>
          <a:lstStyle/>
          <a:p>
            <a:r>
              <a:rPr kumimoji="0" lang="cs-CZ" alt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 této fázi si stanovujeme:</a:t>
            </a:r>
            <a:br>
              <a:rPr kumimoji="0" lang="cs-CZ" altLang="cs-CZ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GB" sz="3200" dirty="0"/>
          </a:p>
        </p:txBody>
      </p:sp>
      <p:sp>
        <p:nvSpPr>
          <p:cNvPr id="13" name="Zástupný text 12">
            <a:extLst>
              <a:ext uri="{FF2B5EF4-FFF2-40B4-BE49-F238E27FC236}">
                <a16:creationId xmlns:a16="http://schemas.microsoft.com/office/drawing/2014/main" id="{4D952CC5-E425-5DE0-D695-79A7FBB26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5091" y="1663565"/>
            <a:ext cx="5157787" cy="627053"/>
          </a:xfrm>
        </p:spPr>
        <p:txBody>
          <a:bodyPr/>
          <a:lstStyle/>
          <a:p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cs-CZ" altLang="cs-CZ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záměr</a:t>
            </a:r>
            <a:endParaRPr lang="en-GB" dirty="0"/>
          </a:p>
        </p:txBody>
      </p:sp>
      <p:sp>
        <p:nvSpPr>
          <p:cNvPr id="14" name="Zástupný obsah 13">
            <a:extLst>
              <a:ext uri="{FF2B5EF4-FFF2-40B4-BE49-F238E27FC236}">
                <a16:creationId xmlns:a16="http://schemas.microsoft.com/office/drawing/2014/main" id="{ABAFB2AF-A4D6-6448-B0FD-0DF080009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8213" y="2542725"/>
            <a:ext cx="5157787" cy="3684588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 </a:t>
            </a:r>
          </a:p>
          <a:p>
            <a:pPr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najít bydlení pro rodinu; </a:t>
            </a:r>
          </a:p>
          <a:p>
            <a:pPr>
              <a:defRPr/>
            </a:pPr>
            <a:endParaRPr lang="cs-CZ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zlepšit šanci na zaměstnání uprchlíků; </a:t>
            </a:r>
          </a:p>
          <a:p>
            <a:pPr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zlepšit možnosti drobných výrobců nabídnout své výrobky širší veřejnosti</a:t>
            </a:r>
          </a:p>
          <a:p>
            <a:endParaRPr lang="en-GB" dirty="0"/>
          </a:p>
        </p:txBody>
      </p:sp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14AEDAAA-737A-C807-DD31-71452CA9256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 </a:t>
            </a:r>
          </a:p>
          <a:p>
            <a:pPr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postavit dům/koupě a rekonstrukce bytu; </a:t>
            </a:r>
          </a:p>
          <a:p>
            <a:pPr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vytvoření kvalifikačních kurzů pro uprchlíky; </a:t>
            </a:r>
          </a:p>
          <a:p>
            <a:pPr>
              <a:defRPr/>
            </a:pPr>
            <a:r>
              <a:rPr lang="cs-CZ" alt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vytvořit pravidelně se konající trhy/vytvořit online stránky, kde můžou drobní řemeslníci své výrobky nabízet a prodávat.</a:t>
            </a:r>
            <a:endParaRPr kumimoji="0" lang="en-GB" altLang="cs-CZ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15" name="Zástupný text 14">
            <a:extLst>
              <a:ext uri="{FF2B5EF4-FFF2-40B4-BE49-F238E27FC236}">
                <a16:creationId xmlns:a16="http://schemas.microsoft.com/office/drawing/2014/main" id="{6D9EA35D-BAB2-1466-F477-2A2220973A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23084"/>
          </a:xfrm>
        </p:spPr>
        <p:txBody>
          <a:bodyPr/>
          <a:lstStyle/>
          <a:p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cs-CZ" altLang="cs-CZ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íl</a:t>
            </a:r>
            <a:r>
              <a:rPr kumimoji="0" lang="en-GB" alt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/V</a:t>
            </a:r>
            <a:r>
              <a:rPr kumimoji="0" lang="cs-CZ" altLang="cs-CZ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ýstup</a:t>
            </a: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868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management v kostce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Stručně a přehledně fáze inicializace a plánování projektu</a:t>
            </a: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Každé video má jenom 8 až 9 minut</a:t>
            </a:r>
          </a:p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Doporučuji shlédnout!</a:t>
            </a: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nline médium 1" title="Projektové řízení 1">
            <a:hlinkClick r:id="" action="ppaction://media"/>
            <a:extLst>
              <a:ext uri="{FF2B5EF4-FFF2-40B4-BE49-F238E27FC236}">
                <a16:creationId xmlns:a16="http://schemas.microsoft.com/office/drawing/2014/main" id="{B005359F-BAB9-4B0B-ABC6-FB0BE003196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60128" y="3083070"/>
            <a:ext cx="5234335" cy="2944314"/>
          </a:xfrm>
          <a:prstGeom prst="rect">
            <a:avLst/>
          </a:prstGeom>
        </p:spPr>
      </p:pic>
      <p:pic>
        <p:nvPicPr>
          <p:cNvPr id="3" name="Online médium 2" title="Projektové řízení 2">
            <a:hlinkClick r:id="" action="ppaction://media"/>
            <a:extLst>
              <a:ext uri="{FF2B5EF4-FFF2-40B4-BE49-F238E27FC236}">
                <a16:creationId xmlns:a16="http://schemas.microsoft.com/office/drawing/2014/main" id="{EB0B45D4-7ACC-42BA-94BF-AD656B8233BB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5836000" y="3056436"/>
            <a:ext cx="5234336" cy="2944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991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Cíl projektu by měl být SMART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9" name="Obrázek 8" descr="Obsah obrázku text, černá tabule, rukopis, křída&#10;&#10;Popis byl vytvořen automaticky">
            <a:extLst>
              <a:ext uri="{FF2B5EF4-FFF2-40B4-BE49-F238E27FC236}">
                <a16:creationId xmlns:a16="http://schemas.microsoft.com/office/drawing/2014/main" id="{CE0671D4-A020-D8EC-2E67-DC9596CE93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520" y="1168483"/>
            <a:ext cx="7366000" cy="491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754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Cíl projektu by měl být SMART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08945" y="1035616"/>
            <a:ext cx="5764414" cy="5548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kumimoji="0" lang="cs-CZ" altLang="cs-CZ" sz="18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Specifický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Postavit rodinný dům v určité lokalitě/ koupit a zrekonstruovat byt v určité lokalitě</a:t>
            </a:r>
          </a:p>
          <a:p>
            <a:pPr marL="0" indent="0">
              <a:buNone/>
              <a:defRPr/>
            </a:pPr>
            <a:endParaRPr kumimoji="0" lang="cs-CZ" altLang="cs-CZ" sz="105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altLang="cs-CZ" sz="1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Měřitelný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Kolik kvalifikačních kurzů a pro kolik lidí?</a:t>
            </a:r>
          </a:p>
          <a:p>
            <a:pPr marL="0" indent="0">
              <a:buNone/>
              <a:defRPr/>
            </a:pPr>
            <a:endParaRPr lang="cs-CZ" altLang="cs-CZ" sz="105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altLang="cs-CZ" sz="1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Adekvátní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neboli dosažitelný, v případě vytvoření trhu- přiměřená velikost místa/nájmu; web stránky- funkčnost, nákladnost zřízení a vedení.</a:t>
            </a:r>
          </a:p>
          <a:p>
            <a:pPr marL="0" indent="0">
              <a:buNone/>
              <a:defRPr/>
            </a:pPr>
            <a:endParaRPr kumimoji="0" lang="cs-CZ" altLang="cs-CZ" sz="105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altLang="cs-CZ" sz="1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Realistický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kvalifikace, které jsou na trhu opravdu požadovány a které jsou schopni tito lidé zvládnout se naučit</a:t>
            </a:r>
          </a:p>
          <a:p>
            <a:pPr marL="0" indent="0">
              <a:buNone/>
              <a:defRPr/>
            </a:pPr>
            <a:endParaRPr lang="cs-CZ" altLang="cs-CZ" sz="11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altLang="cs-CZ" sz="1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Termínovaný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časově ohraničený, do kdy má být cíle dosaženo – například do domu/bytu se chceme nastěhovat do jednoho roku.</a:t>
            </a:r>
            <a:endParaRPr kumimoji="0" lang="en-GB" altLang="cs-CZ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16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Zástupný obsah 13">
            <a:extLst>
              <a:ext uri="{FF2B5EF4-FFF2-40B4-BE49-F238E27FC236}">
                <a16:creationId xmlns:a16="http://schemas.microsoft.com/office/drawing/2014/main" id="{91D2F610-F106-7CF2-457C-61431B89B333}"/>
              </a:ext>
            </a:extLst>
          </p:cNvPr>
          <p:cNvSpPr txBox="1">
            <a:spLocks/>
          </p:cNvSpPr>
          <p:nvPr/>
        </p:nvSpPr>
        <p:spPr>
          <a:xfrm>
            <a:off x="134649" y="1803816"/>
            <a:ext cx="4400405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 </a:t>
            </a:r>
          </a:p>
          <a:p>
            <a:pPr>
              <a:defRPr/>
            </a:pPr>
            <a:r>
              <a:rPr lang="cs-CZ" altLang="cs-CZ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najít bydlení pro rodinu; </a:t>
            </a:r>
          </a:p>
          <a:p>
            <a:pPr>
              <a:defRPr/>
            </a:pPr>
            <a:endParaRPr lang="cs-CZ" altLang="cs-CZ" sz="18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zlepšit šanci na zaměstnání uprchlíků; </a:t>
            </a:r>
          </a:p>
          <a:p>
            <a:pPr>
              <a:defRPr/>
            </a:pPr>
            <a:r>
              <a:rPr lang="cs-CZ" altLang="cs-CZ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zlepšit možnosti drobných výrobců nabídnout své výrobky širší veřejnosti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71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Projektový </a:t>
            </a:r>
            <a:r>
              <a:rPr kumimoji="0" 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trojimpe</a:t>
            </a:r>
            <a:r>
              <a:rPr 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rativ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36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89CB085-9EDB-A712-6590-85A6694DFB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772" y="1740022"/>
            <a:ext cx="8132769" cy="4816257"/>
          </a:xfrm>
          <a:prstGeom prst="rect">
            <a:avLst/>
          </a:prstGeom>
        </p:spPr>
      </p:pic>
      <p:grpSp>
        <p:nvGrpSpPr>
          <p:cNvPr id="7" name="Skupina 6">
            <a:extLst>
              <a:ext uri="{FF2B5EF4-FFF2-40B4-BE49-F238E27FC236}">
                <a16:creationId xmlns:a16="http://schemas.microsoft.com/office/drawing/2014/main" id="{50F2C6DC-5843-942A-34DA-F73A1F952ACB}"/>
              </a:ext>
            </a:extLst>
          </p:cNvPr>
          <p:cNvGrpSpPr/>
          <p:nvPr/>
        </p:nvGrpSpPr>
        <p:grpSpPr>
          <a:xfrm>
            <a:off x="6757326" y="374041"/>
            <a:ext cx="3786092" cy="2643843"/>
            <a:chOff x="519562" y="2204864"/>
            <a:chExt cx="8200994" cy="3809669"/>
          </a:xfrm>
        </p:grpSpPr>
        <p:sp>
          <p:nvSpPr>
            <p:cNvPr id="9" name="TextBox 2">
              <a:extLst>
                <a:ext uri="{FF2B5EF4-FFF2-40B4-BE49-F238E27FC236}">
                  <a16:creationId xmlns:a16="http://schemas.microsoft.com/office/drawing/2014/main" id="{729E01B8-4C88-2911-2EB4-28AFF571316B}"/>
                </a:ext>
              </a:extLst>
            </p:cNvPr>
            <p:cNvSpPr txBox="1"/>
            <p:nvPr/>
          </p:nvSpPr>
          <p:spPr>
            <a:xfrm>
              <a:off x="2658700" y="3659267"/>
              <a:ext cx="3600400" cy="8426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cs-CZ" sz="3200" b="1" dirty="0">
                  <a:solidFill>
                    <a:srgbClr val="002060"/>
                  </a:solidFill>
                </a:rPr>
                <a:t>PROJEKT</a:t>
              </a:r>
            </a:p>
          </p:txBody>
        </p:sp>
        <p:grpSp>
          <p:nvGrpSpPr>
            <p:cNvPr id="10" name="Skupina 9">
              <a:extLst>
                <a:ext uri="{FF2B5EF4-FFF2-40B4-BE49-F238E27FC236}">
                  <a16:creationId xmlns:a16="http://schemas.microsoft.com/office/drawing/2014/main" id="{F0C76839-0719-87BA-991E-90756364EA2A}"/>
                </a:ext>
              </a:extLst>
            </p:cNvPr>
            <p:cNvGrpSpPr/>
            <p:nvPr/>
          </p:nvGrpSpPr>
          <p:grpSpPr>
            <a:xfrm>
              <a:off x="519562" y="2204864"/>
              <a:ext cx="8200994" cy="3809669"/>
              <a:chOff x="519562" y="2204864"/>
              <a:chExt cx="8200994" cy="3809669"/>
            </a:xfrm>
          </p:grpSpPr>
          <p:sp>
            <p:nvSpPr>
              <p:cNvPr id="11" name="TextBox 1">
                <a:extLst>
                  <a:ext uri="{FF2B5EF4-FFF2-40B4-BE49-F238E27FC236}">
                    <a16:creationId xmlns:a16="http://schemas.microsoft.com/office/drawing/2014/main" id="{081402D3-CC39-229C-1A57-9A924AF165DA}"/>
                  </a:ext>
                </a:extLst>
              </p:cNvPr>
              <p:cNvSpPr txBox="1"/>
              <p:nvPr/>
            </p:nvSpPr>
            <p:spPr>
              <a:xfrm>
                <a:off x="5014492" y="2204864"/>
                <a:ext cx="3454153" cy="14635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2000" dirty="0">
                    <a:solidFill>
                      <a:srgbClr val="002060"/>
                    </a:solidFill>
                  </a:rPr>
                  <a:t>realizace pomocí zdrojů</a:t>
                </a:r>
                <a:endParaRPr lang="en-GB" sz="20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9" name="TextBox 4">
                <a:extLst>
                  <a:ext uri="{FF2B5EF4-FFF2-40B4-BE49-F238E27FC236}">
                    <a16:creationId xmlns:a16="http://schemas.microsoft.com/office/drawing/2014/main" id="{08D60B0E-9B48-8C95-0CD4-9FEF96216272}"/>
                  </a:ext>
                </a:extLst>
              </p:cNvPr>
              <p:cNvSpPr txBox="1"/>
              <p:nvPr/>
            </p:nvSpPr>
            <p:spPr>
              <a:xfrm>
                <a:off x="519562" y="4944075"/>
                <a:ext cx="3600400" cy="1020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>
                    <a:solidFill>
                      <a:srgbClr val="002060"/>
                    </a:solidFill>
                  </a:rPr>
                  <a:t>časově ohraničený</a:t>
                </a:r>
                <a:endParaRPr lang="en-GB" sz="20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20" name="TextBox 5">
                <a:extLst>
                  <a:ext uri="{FF2B5EF4-FFF2-40B4-BE49-F238E27FC236}">
                    <a16:creationId xmlns:a16="http://schemas.microsoft.com/office/drawing/2014/main" id="{BE298924-B36B-980B-0898-49C142E9FC40}"/>
                  </a:ext>
                </a:extLst>
              </p:cNvPr>
              <p:cNvSpPr txBox="1"/>
              <p:nvPr/>
            </p:nvSpPr>
            <p:spPr>
              <a:xfrm>
                <a:off x="5266403" y="4994498"/>
                <a:ext cx="3454153" cy="10200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>
                    <a:solidFill>
                      <a:srgbClr val="002060"/>
                    </a:solidFill>
                  </a:rPr>
                  <a:t>jasně stanovený cíl</a:t>
                </a:r>
                <a:endParaRPr lang="en-GB" sz="20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21" name="TextBox 6">
                <a:extLst>
                  <a:ext uri="{FF2B5EF4-FFF2-40B4-BE49-F238E27FC236}">
                    <a16:creationId xmlns:a16="http://schemas.microsoft.com/office/drawing/2014/main" id="{2305F7D4-CE46-59CA-CF8B-6895F70CD877}"/>
                  </a:ext>
                </a:extLst>
              </p:cNvPr>
              <p:cNvSpPr txBox="1"/>
              <p:nvPr/>
            </p:nvSpPr>
            <p:spPr>
              <a:xfrm>
                <a:off x="846717" y="2355989"/>
                <a:ext cx="3221227" cy="1020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>
                    <a:solidFill>
                      <a:srgbClr val="002060"/>
                    </a:solidFill>
                  </a:rPr>
                  <a:t>jedinečný produkt</a:t>
                </a:r>
                <a:endParaRPr lang="en-GB" sz="2000" dirty="0">
                  <a:solidFill>
                    <a:srgbClr val="002060"/>
                  </a:solidFill>
                </a:endParaRPr>
              </a:p>
            </p:txBody>
          </p:sp>
        </p:grpSp>
      </p:grpSp>
      <p:sp>
        <p:nvSpPr>
          <p:cNvPr id="24" name="TextBox 4">
            <a:extLst>
              <a:ext uri="{FF2B5EF4-FFF2-40B4-BE49-F238E27FC236}">
                <a16:creationId xmlns:a16="http://schemas.microsoft.com/office/drawing/2014/main" id="{AF80DA9A-9916-910F-56DE-2F6C4871D386}"/>
              </a:ext>
            </a:extLst>
          </p:cNvPr>
          <p:cNvSpPr txBox="1"/>
          <p:nvPr/>
        </p:nvSpPr>
        <p:spPr>
          <a:xfrm>
            <a:off x="7710175" y="3751999"/>
            <a:ext cx="1834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definované činnosti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4">
            <a:extLst>
              <a:ext uri="{FF2B5EF4-FFF2-40B4-BE49-F238E27FC236}">
                <a16:creationId xmlns:a16="http://schemas.microsoft.com/office/drawing/2014/main" id="{AAF9AEA2-286C-A7BF-B019-050073164B77}"/>
              </a:ext>
            </a:extLst>
          </p:cNvPr>
          <p:cNvSpPr txBox="1"/>
          <p:nvPr/>
        </p:nvSpPr>
        <p:spPr>
          <a:xfrm>
            <a:off x="1073760" y="2999031"/>
            <a:ext cx="1496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rozpočet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Grafický objekt 25" descr="Zpět obrys">
            <a:extLst>
              <a:ext uri="{FF2B5EF4-FFF2-40B4-BE49-F238E27FC236}">
                <a16:creationId xmlns:a16="http://schemas.microsoft.com/office/drawing/2014/main" id="{DBE1F838-36D9-25A1-E9A1-18BD9E7E1F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1280820" y="3278614"/>
            <a:ext cx="749799" cy="749799"/>
          </a:xfrm>
          <a:prstGeom prst="rect">
            <a:avLst/>
          </a:prstGeom>
        </p:spPr>
      </p:pic>
      <p:pic>
        <p:nvPicPr>
          <p:cNvPr id="27" name="Grafický objekt 26" descr="Zpět obrys">
            <a:extLst>
              <a:ext uri="{FF2B5EF4-FFF2-40B4-BE49-F238E27FC236}">
                <a16:creationId xmlns:a16="http://schemas.microsoft.com/office/drawing/2014/main" id="{F898F5F1-006C-A9D3-87C6-F76C789860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9414918">
            <a:off x="6960376" y="3543078"/>
            <a:ext cx="749799" cy="749799"/>
          </a:xfrm>
          <a:prstGeom prst="rect">
            <a:avLst/>
          </a:prstGeom>
        </p:spPr>
      </p:pic>
      <p:sp>
        <p:nvSpPr>
          <p:cNvPr id="2" name="TextBox 4">
            <a:extLst>
              <a:ext uri="{FF2B5EF4-FFF2-40B4-BE49-F238E27FC236}">
                <a16:creationId xmlns:a16="http://schemas.microsoft.com/office/drawing/2014/main" id="{BA890FF4-A683-F617-2ACF-C0C4167173C5}"/>
              </a:ext>
            </a:extLst>
          </p:cNvPr>
          <p:cNvSpPr txBox="1"/>
          <p:nvPr/>
        </p:nvSpPr>
        <p:spPr>
          <a:xfrm>
            <a:off x="5264915" y="5999860"/>
            <a:ext cx="1662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časově ohraničený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fický objekt 5" descr="Zpět obrys">
            <a:extLst>
              <a:ext uri="{FF2B5EF4-FFF2-40B4-BE49-F238E27FC236}">
                <a16:creationId xmlns:a16="http://schemas.microsoft.com/office/drawing/2014/main" id="{92611430-2F05-46CD-59CD-1E6DB68691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88297">
            <a:off x="4598879" y="5746905"/>
            <a:ext cx="749799" cy="749799"/>
          </a:xfrm>
          <a:prstGeom prst="rect">
            <a:avLst/>
          </a:prstGeom>
        </p:spPr>
      </p:pic>
      <p:pic>
        <p:nvPicPr>
          <p:cNvPr id="17" name="Grafický objekt 16" descr="Zpět obrys">
            <a:extLst>
              <a:ext uri="{FF2B5EF4-FFF2-40B4-BE49-F238E27FC236}">
                <a16:creationId xmlns:a16="http://schemas.microsoft.com/office/drawing/2014/main" id="{1F9B2A52-5768-E027-1B61-43284F4DFB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909878" y="814131"/>
            <a:ext cx="619032" cy="619032"/>
          </a:xfrm>
          <a:prstGeom prst="rect">
            <a:avLst/>
          </a:prstGeom>
        </p:spPr>
      </p:pic>
      <p:pic>
        <p:nvPicPr>
          <p:cNvPr id="18" name="Grafický objekt 17" descr="Zpět obrys">
            <a:extLst>
              <a:ext uri="{FF2B5EF4-FFF2-40B4-BE49-F238E27FC236}">
                <a16:creationId xmlns:a16="http://schemas.microsoft.com/office/drawing/2014/main" id="{570432E5-65D6-B5D8-9777-B08092D549A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7265795" y="1760072"/>
            <a:ext cx="619032" cy="619032"/>
          </a:xfrm>
          <a:prstGeom prst="rect">
            <a:avLst/>
          </a:prstGeom>
        </p:spPr>
      </p:pic>
      <p:pic>
        <p:nvPicPr>
          <p:cNvPr id="22" name="Grafický objekt 21" descr="Zpět obrys">
            <a:extLst>
              <a:ext uri="{FF2B5EF4-FFF2-40B4-BE49-F238E27FC236}">
                <a16:creationId xmlns:a16="http://schemas.microsoft.com/office/drawing/2014/main" id="{805CEE6C-4521-B753-4F1E-7260A534D01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118382">
            <a:off x="8337111" y="1955913"/>
            <a:ext cx="619032" cy="619032"/>
          </a:xfrm>
          <a:prstGeom prst="rect">
            <a:avLst/>
          </a:prstGeom>
        </p:spPr>
      </p:pic>
      <p:pic>
        <p:nvPicPr>
          <p:cNvPr id="28" name="Grafický objekt 27" descr="Zpět obrys">
            <a:extLst>
              <a:ext uri="{FF2B5EF4-FFF2-40B4-BE49-F238E27FC236}">
                <a16:creationId xmlns:a16="http://schemas.microsoft.com/office/drawing/2014/main" id="{863FB636-C714-9D81-5C5A-95FF5BDFF2F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6015505">
            <a:off x="9266519" y="1362443"/>
            <a:ext cx="619032" cy="619032"/>
          </a:xfrm>
          <a:prstGeom prst="rect">
            <a:avLst/>
          </a:prstGeom>
        </p:spPr>
      </p:pic>
      <p:sp>
        <p:nvSpPr>
          <p:cNvPr id="29" name="Grafický objekt 22" descr="Zpět obrys">
            <a:extLst>
              <a:ext uri="{FF2B5EF4-FFF2-40B4-BE49-F238E27FC236}">
                <a16:creationId xmlns:a16="http://schemas.microsoft.com/office/drawing/2014/main" id="{348D1F61-FED1-ABD4-A8E3-63A18B2D4264}"/>
              </a:ext>
            </a:extLst>
          </p:cNvPr>
          <p:cNvSpPr/>
          <p:nvPr/>
        </p:nvSpPr>
        <p:spPr>
          <a:xfrm rot="17535432">
            <a:off x="5087804" y="1303140"/>
            <a:ext cx="1520777" cy="1280144"/>
          </a:xfrm>
          <a:custGeom>
            <a:avLst/>
            <a:gdLst>
              <a:gd name="connsiteX0" fmla="*/ 344907 w 1221226"/>
              <a:gd name="connsiteY0" fmla="*/ 344790 h 950416"/>
              <a:gd name="connsiteX1" fmla="*/ 64139 w 1221226"/>
              <a:gd name="connsiteY1" fmla="*/ 344790 h 950416"/>
              <a:gd name="connsiteX2" fmla="*/ 63974 w 1221226"/>
              <a:gd name="connsiteY2" fmla="*/ 344622 h 950416"/>
              <a:gd name="connsiteX3" fmla="*/ 64023 w 1221226"/>
              <a:gd name="connsiteY3" fmla="*/ 344507 h 950416"/>
              <a:gd name="connsiteX4" fmla="*/ 384985 w 1221226"/>
              <a:gd name="connsiteY4" fmla="*/ 23544 h 950416"/>
              <a:gd name="connsiteX5" fmla="*/ 361441 w 1221226"/>
              <a:gd name="connsiteY5" fmla="*/ 0 h 950416"/>
              <a:gd name="connsiteX6" fmla="*/ 0 w 1221226"/>
              <a:gd name="connsiteY6" fmla="*/ 361441 h 950416"/>
              <a:gd name="connsiteX7" fmla="*/ 361441 w 1221226"/>
              <a:gd name="connsiteY7" fmla="*/ 722882 h 950416"/>
              <a:gd name="connsiteX8" fmla="*/ 384985 w 1221226"/>
              <a:gd name="connsiteY8" fmla="*/ 699338 h 950416"/>
              <a:gd name="connsiteX9" fmla="*/ 64023 w 1221226"/>
              <a:gd name="connsiteY9" fmla="*/ 378375 h 950416"/>
              <a:gd name="connsiteX10" fmla="*/ 64024 w 1221226"/>
              <a:gd name="connsiteY10" fmla="*/ 378140 h 950416"/>
              <a:gd name="connsiteX11" fmla="*/ 64139 w 1221226"/>
              <a:gd name="connsiteY11" fmla="*/ 378092 h 950416"/>
              <a:gd name="connsiteX12" fmla="*/ 344907 w 1221226"/>
              <a:gd name="connsiteY12" fmla="*/ 378092 h 950416"/>
              <a:gd name="connsiteX13" fmla="*/ 1190289 w 1221226"/>
              <a:gd name="connsiteY13" fmla="*/ 950417 h 950416"/>
              <a:gd name="connsiteX14" fmla="*/ 1221227 w 1221226"/>
              <a:gd name="connsiteY14" fmla="*/ 938028 h 950416"/>
              <a:gd name="connsiteX15" fmla="*/ 344907 w 1221226"/>
              <a:gd name="connsiteY15" fmla="*/ 344790 h 950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21226" h="950416">
                <a:moveTo>
                  <a:pt x="344907" y="344790"/>
                </a:moveTo>
                <a:lnTo>
                  <a:pt x="64139" y="344790"/>
                </a:lnTo>
                <a:cubicBezTo>
                  <a:pt x="64048" y="344788"/>
                  <a:pt x="63974" y="344714"/>
                  <a:pt x="63974" y="344622"/>
                </a:cubicBezTo>
                <a:cubicBezTo>
                  <a:pt x="63976" y="344579"/>
                  <a:pt x="63993" y="344537"/>
                  <a:pt x="64023" y="344507"/>
                </a:cubicBezTo>
                <a:lnTo>
                  <a:pt x="384985" y="23544"/>
                </a:lnTo>
                <a:lnTo>
                  <a:pt x="361441" y="0"/>
                </a:lnTo>
                <a:lnTo>
                  <a:pt x="0" y="361441"/>
                </a:lnTo>
                <a:lnTo>
                  <a:pt x="361441" y="722882"/>
                </a:lnTo>
                <a:lnTo>
                  <a:pt x="384985" y="699338"/>
                </a:lnTo>
                <a:lnTo>
                  <a:pt x="64023" y="378375"/>
                </a:lnTo>
                <a:cubicBezTo>
                  <a:pt x="63958" y="378310"/>
                  <a:pt x="63959" y="378203"/>
                  <a:pt x="64024" y="378140"/>
                </a:cubicBezTo>
                <a:cubicBezTo>
                  <a:pt x="64056" y="378110"/>
                  <a:pt x="64096" y="378092"/>
                  <a:pt x="64139" y="378092"/>
                </a:cubicBezTo>
                <a:lnTo>
                  <a:pt x="344907" y="378092"/>
                </a:lnTo>
                <a:cubicBezTo>
                  <a:pt x="717587" y="376853"/>
                  <a:pt x="1053014" y="603936"/>
                  <a:pt x="1190289" y="950417"/>
                </a:cubicBezTo>
                <a:lnTo>
                  <a:pt x="1221227" y="938028"/>
                </a:lnTo>
                <a:cubicBezTo>
                  <a:pt x="1078912" y="578887"/>
                  <a:pt x="731216" y="343508"/>
                  <a:pt x="344907" y="34479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1905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034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Projektový </a:t>
            </a:r>
            <a:r>
              <a:rPr kumimoji="0" 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trojimpe</a:t>
            </a:r>
            <a:r>
              <a:rPr 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rativ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praxi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36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35FE1F63-8528-27B7-473B-85367BE8C6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841" y="854627"/>
            <a:ext cx="9518540" cy="5558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772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403556" y="1339095"/>
            <a:ext cx="9775159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Stanovit 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cíl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GB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kvantifikovatelný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SMART)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cs-CZ" altLang="cs-CZ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říklad: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mého dne je sehnat všechnu potřebnou literaturu ke všem mým předmětům.)</a:t>
            </a: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Postup: 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krok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sestavení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činností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2.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krok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sestavení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časového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harmonogramu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dne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endParaRPr kumimoji="0" lang="cs-CZ" altLang="cs-CZ" sz="2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krok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nacenění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nákladů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rozpočet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činnosti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spotřebu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), 4.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Identifikovat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hlavní</a:t>
            </a:r>
            <a:endParaRPr kumimoji="0" lang="cs-CZ" altLang="cs-CZ" sz="2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hrozbu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riziko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).</a:t>
            </a:r>
            <a:endParaRPr kumimoji="0" lang="cs-CZ" altLang="cs-CZ" sz="2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Časový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harmonogram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dne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logika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sestavení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sousledu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činností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čas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+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činnosti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Rozpočet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k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aktivitám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přiřadit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zdroje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osobní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náklady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vyčíslit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Kč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b="1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Doporučení</a:t>
            </a:r>
            <a:r>
              <a:rPr kumimoji="0" lang="en-GB" altLang="cs-CZ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Omezený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čas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 den: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zahájení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00:01 –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konec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24:00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Všechny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aktivity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jsou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zaměřeny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dosažení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cíle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výsledku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/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přínosu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který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je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možné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ověřit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Nacenit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všechny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zdroje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ráno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snídaně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cesta,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aktivity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nákupy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atd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…,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skrytá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režie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spotřeba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energií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bydlení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služby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atd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Sumarizovat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hlavní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zjištění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celkový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rozpočet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„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zítřejšího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0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dne</a:t>
            </a:r>
            <a:r>
              <a:rPr kumimoji="0" lang="en-GB" alt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</a:t>
            </a:r>
            <a:endParaRPr kumimoji="0" lang="cs-CZ" altLang="cs-CZ" sz="2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000" noProof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03FEC05D-C2F6-8023-AC37-5862D9552B7C}"/>
              </a:ext>
            </a:extLst>
          </p:cNvPr>
          <p:cNvSpPr/>
          <p:nvPr/>
        </p:nvSpPr>
        <p:spPr>
          <a:xfrm>
            <a:off x="403556" y="449337"/>
            <a:ext cx="76129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Cvičení 1.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Vypracovat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Můj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zítřejší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den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(30min)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405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403556" y="1339095"/>
            <a:ext cx="9775159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Vytvoření týmů - 2 – 3 studenti max.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10 </a:t>
            </a: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minut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sepis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nápadů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 </a:t>
            </a: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týmu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určete si záměr a cíl podle SMART</a:t>
            </a: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Vybrat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možnosti</a:t>
            </a: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Určit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"+" a "-" </a:t>
            </a: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vybraných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možností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výhody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 </a:t>
            </a: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nevýhody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zda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realizovat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jako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použijte kritéria SMART)</a:t>
            </a: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Vybrat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finální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nápad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který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bude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alt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realizován</a:t>
            </a:r>
            <a:r>
              <a:rPr kumimoji="0" lang="en-GB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s tímto nápadem budete pracovat po zbytek semestru!</a:t>
            </a: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03FEC05D-C2F6-8023-AC37-5862D9552B7C}"/>
              </a:ext>
            </a:extLst>
          </p:cNvPr>
          <p:cNvSpPr/>
          <p:nvPr/>
        </p:nvSpPr>
        <p:spPr>
          <a:xfrm>
            <a:off x="403557" y="449337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Úkol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2.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Vybrat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téma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Vašeho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projektu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(15min)</a:t>
            </a:r>
          </a:p>
        </p:txBody>
      </p:sp>
    </p:spTree>
    <p:extLst>
      <p:ext uri="{BB962C8B-B14F-4D97-AF65-F5344CB8AC3E}">
        <p14:creationId xmlns:p14="http://schemas.microsoft.com/office/powerpoint/2010/main" val="1414780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1132402" y="1564187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Děkuji za pozornost!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Přístě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se budeme zabývat: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Seminární práce 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bo</a:t>
            </a: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1. Definice projektu (1.1. až 1.5)</a:t>
            </a:r>
            <a:endParaRPr kumimoji="0" lang="en-GB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C58FCF49-ED1F-057D-585D-0D2B1C282A4C}"/>
              </a:ext>
            </a:extLst>
          </p:cNvPr>
          <p:cNvSpPr/>
          <p:nvPr/>
        </p:nvSpPr>
        <p:spPr>
          <a:xfrm>
            <a:off x="403557" y="449337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Otázky?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2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718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Obsah dnešního semináře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Část </a:t>
            </a:r>
          </a:p>
          <a:p>
            <a:pPr>
              <a:defRPr/>
            </a:pPr>
            <a:r>
              <a:rPr kumimoji="0" lang="cs-CZ" altLang="cs-CZ" sz="2000" b="0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Náplň seminářů během semestru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Seminární práce</a:t>
            </a:r>
            <a:r>
              <a:rPr kumimoji="0" lang="en-GB" altLang="cs-CZ" sz="2000" b="0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 je to projektový 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managemen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 je to projekt, jaké má fáze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fáze projektu – inicializace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Kritérium 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SMART 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trojimperativ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Část </a:t>
            </a:r>
            <a:endParaRPr kumimoji="0" lang="en-GB" altLang="cs-CZ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–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Vytvoření projektu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Zítřejší den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Vytvořit skupiny pro projekt 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2.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Vybrat téma Vašeho projektu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47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2903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Výstupy ze semináře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 konci tohoto semináře</a:t>
            </a:r>
            <a:r>
              <a:rPr kumimoji="0" lang="en-GB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kumimoji="0" lang="en-GB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budete vědět co je projektový management, projekt a jaké činnosti jsou vhodné pro projekt</a:t>
            </a: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budete mít zvolené téma pro Váš projekt</a:t>
            </a: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492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32159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informace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728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Semestrální práce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upload do IS do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20.12.2024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Průběžný test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bude v době přednášky ve středu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13. 11. 2024 v 9:45-11:20h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(testové otázky). Opravný termín testu bude v době přednášky ve středu 27.11. 2024.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Závěrečná zkouška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ve zkouškovém období budou vypsány termíny, forma: testové a doplňující otázky.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Celková známka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 složena z hodnocení semestrální práce, průběžného testu a výsledku závěrečné zkoušky.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Hodnocení jednotlivých požadavků (max. 100 bodů):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Semestrální práce       30 bodů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(25b seminární práce + 5b prezentace)         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Průběžný test              20 bodů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Zkouška                       50 bodů</a:t>
            </a: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081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Docházka a pravidla v seminářích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Docházka je min. 60% z 12 seminářů</a:t>
            </a:r>
          </a:p>
          <a:p>
            <a:pPr>
              <a:defRPr/>
            </a:pPr>
            <a:r>
              <a:rPr lang="cs-CZ" altLang="cs-CZ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Doporučuji chodit pravidelně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seminární práce tvoří 30% Vaší známky!</a:t>
            </a:r>
            <a:endParaRPr lang="en-GB" altLang="cs-CZ" sz="24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budete chybět - zameškaný seminář se samostudiem doučíte/</a:t>
            </a:r>
            <a:r>
              <a:rPr lang="cs-CZ" alt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dovypracujete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to, co mělo být v daném semináři vypracováno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si nevíte rady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domluvte si konzultaci – konzultační hodiny, MS Teams, email.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882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Náplň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seminářů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během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semestru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306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Vysvětlení problematiky  a ř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ešení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praktických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úkolů</a:t>
            </a: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MS Project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Týmová práce</a:t>
            </a: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Harmonogram seminářů najdete na IS – Interaktivní osnova – Organizace výuky, hodnocení komunikace.</a:t>
            </a: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588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vhodného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tématu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nápadu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dnešní seminář</a:t>
            </a: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semestrální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–&gt; IS-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interaktivní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osnova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-&gt;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Úkoly</a:t>
            </a:r>
            <a:r>
              <a:rPr lang="en-GB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testy, </a:t>
            </a:r>
            <a:r>
              <a:rPr lang="en-GB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otázky</a:t>
            </a: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https://is.slu.cz/auth/el/opf/zima2024/PEMBPPMA/index.qwarp?prejit=487984</a:t>
            </a: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Zpracovávání seminární práce během seminářů – každý seminář se bude zabývat určitou částí seminární práce</a:t>
            </a: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818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to projektový management?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Vycházíme ze základní definice managementu   </a:t>
            </a:r>
            <a:endParaRPr lang="cs-CZ" altLang="cs-CZ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management je plánování, organizování, řízení a kontrola všech zdrojů organizace za účelem dosažení </a:t>
            </a:r>
            <a:r>
              <a:rPr lang="cs-CZ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specifického cíle v určitém časovém úseku</a:t>
            </a:r>
            <a:endParaRPr kumimoji="0" lang="en-GB" altLang="cs-CZ" sz="2400" b="0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6" name="Obrázek 5" descr="Obsah obrázku Grafika, kruh, grafický design, typografie&#10;&#10;Popis byl vytvořen automaticky">
            <a:extLst>
              <a:ext uri="{FF2B5EF4-FFF2-40B4-BE49-F238E27FC236}">
                <a16:creationId xmlns:a16="http://schemas.microsoft.com/office/drawing/2014/main" id="{3C069EC4-F41E-1C65-32F1-60F628C5B6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552" y="1278194"/>
            <a:ext cx="2563456" cy="2563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87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to projekt?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36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F6B9832-77EF-630E-716A-3857D387D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8038" y="1296139"/>
            <a:ext cx="4645007" cy="325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cs-CZ" sz="3000" b="0" i="0" u="none" strike="noStrike" kern="0" cap="none" spc="0" normalizeH="0" baseline="0" noProof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18" name="Skupina 17">
            <a:extLst>
              <a:ext uri="{FF2B5EF4-FFF2-40B4-BE49-F238E27FC236}">
                <a16:creationId xmlns:a16="http://schemas.microsoft.com/office/drawing/2014/main" id="{5A0B8490-0A49-3F27-6793-3BB346B07EA4}"/>
              </a:ext>
            </a:extLst>
          </p:cNvPr>
          <p:cNvGrpSpPr/>
          <p:nvPr/>
        </p:nvGrpSpPr>
        <p:grpSpPr>
          <a:xfrm>
            <a:off x="1607477" y="1636699"/>
            <a:ext cx="8688923" cy="3509719"/>
            <a:chOff x="231439" y="2086184"/>
            <a:chExt cx="8688923" cy="3509719"/>
          </a:xfrm>
        </p:grpSpPr>
        <p:sp>
          <p:nvSpPr>
            <p:cNvPr id="12" name="TextBox 2">
              <a:extLst>
                <a:ext uri="{FF2B5EF4-FFF2-40B4-BE49-F238E27FC236}">
                  <a16:creationId xmlns:a16="http://schemas.microsoft.com/office/drawing/2014/main" id="{D7B405C3-2AC1-1D0C-DD6B-BC06644A6275}"/>
                </a:ext>
              </a:extLst>
            </p:cNvPr>
            <p:cNvSpPr txBox="1"/>
            <p:nvPr/>
          </p:nvSpPr>
          <p:spPr>
            <a:xfrm>
              <a:off x="2770684" y="3471630"/>
              <a:ext cx="3600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cs-CZ" sz="4000" b="1" dirty="0">
                  <a:solidFill>
                    <a:srgbClr val="002060"/>
                  </a:solidFill>
                </a:rPr>
                <a:t>PROJEKT</a:t>
              </a:r>
            </a:p>
          </p:txBody>
        </p:sp>
        <p:grpSp>
          <p:nvGrpSpPr>
            <p:cNvPr id="13" name="Skupina 12">
              <a:extLst>
                <a:ext uri="{FF2B5EF4-FFF2-40B4-BE49-F238E27FC236}">
                  <a16:creationId xmlns:a16="http://schemas.microsoft.com/office/drawing/2014/main" id="{D4EF1431-756D-0A8F-EEE6-C0D8B53A6320}"/>
                </a:ext>
              </a:extLst>
            </p:cNvPr>
            <p:cNvGrpSpPr/>
            <p:nvPr/>
          </p:nvGrpSpPr>
          <p:grpSpPr>
            <a:xfrm>
              <a:off x="231439" y="2086184"/>
              <a:ext cx="8688923" cy="3509719"/>
              <a:chOff x="231439" y="2086184"/>
              <a:chExt cx="8688923" cy="3509719"/>
            </a:xfrm>
          </p:grpSpPr>
          <p:sp>
            <p:nvSpPr>
              <p:cNvPr id="14" name="TextBox 1">
                <a:extLst>
                  <a:ext uri="{FF2B5EF4-FFF2-40B4-BE49-F238E27FC236}">
                    <a16:creationId xmlns:a16="http://schemas.microsoft.com/office/drawing/2014/main" id="{C0A27759-2B60-A05B-EA8E-9CB0F103FD6B}"/>
                  </a:ext>
                </a:extLst>
              </p:cNvPr>
              <p:cNvSpPr txBox="1"/>
              <p:nvPr/>
            </p:nvSpPr>
            <p:spPr>
              <a:xfrm>
                <a:off x="5336946" y="2100796"/>
                <a:ext cx="345415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3000" dirty="0">
                    <a:solidFill>
                      <a:srgbClr val="002060"/>
                    </a:solidFill>
                  </a:rPr>
                  <a:t>realizace pomocí zdrojů</a:t>
                </a:r>
                <a:endParaRPr lang="en-GB" sz="30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5" name="TextBox 4">
                <a:extLst>
                  <a:ext uri="{FF2B5EF4-FFF2-40B4-BE49-F238E27FC236}">
                    <a16:creationId xmlns:a16="http://schemas.microsoft.com/office/drawing/2014/main" id="{925D0123-9F2E-4D35-D220-B9CB705FEA1F}"/>
                  </a:ext>
                </a:extLst>
              </p:cNvPr>
              <p:cNvSpPr txBox="1"/>
              <p:nvPr/>
            </p:nvSpPr>
            <p:spPr>
              <a:xfrm>
                <a:off x="231439" y="4950083"/>
                <a:ext cx="360039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3200" dirty="0">
                    <a:solidFill>
                      <a:srgbClr val="002060"/>
                    </a:solidFill>
                  </a:rPr>
                  <a:t>časově ohraničený</a:t>
                </a:r>
                <a:endParaRPr lang="en-GB" sz="32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6" name="TextBox 5">
                <a:extLst>
                  <a:ext uri="{FF2B5EF4-FFF2-40B4-BE49-F238E27FC236}">
                    <a16:creationId xmlns:a16="http://schemas.microsoft.com/office/drawing/2014/main" id="{8A1B5E72-751F-EB55-EC31-A20D29E48122}"/>
                  </a:ext>
                </a:extLst>
              </p:cNvPr>
              <p:cNvSpPr txBox="1"/>
              <p:nvPr/>
            </p:nvSpPr>
            <p:spPr>
              <a:xfrm>
                <a:off x="5466210" y="5011128"/>
                <a:ext cx="345415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3200" dirty="0">
                    <a:solidFill>
                      <a:srgbClr val="002060"/>
                    </a:solidFill>
                  </a:rPr>
                  <a:t>jasně stanovený cíl</a:t>
                </a:r>
                <a:endParaRPr lang="en-GB" sz="32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7" name="TextBox 6">
                <a:extLst>
                  <a:ext uri="{FF2B5EF4-FFF2-40B4-BE49-F238E27FC236}">
                    <a16:creationId xmlns:a16="http://schemas.microsoft.com/office/drawing/2014/main" id="{4A5C0EC0-562A-1591-61DA-AB52EB171CE7}"/>
                  </a:ext>
                </a:extLst>
              </p:cNvPr>
              <p:cNvSpPr txBox="1"/>
              <p:nvPr/>
            </p:nvSpPr>
            <p:spPr>
              <a:xfrm>
                <a:off x="319775" y="2086184"/>
                <a:ext cx="338437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3200" dirty="0">
                    <a:solidFill>
                      <a:srgbClr val="002060"/>
                    </a:solidFill>
                  </a:rPr>
                  <a:t>jedinečný produkt</a:t>
                </a:r>
                <a:endParaRPr lang="en-GB" sz="3200" dirty="0">
                  <a:solidFill>
                    <a:srgbClr val="002060"/>
                  </a:solidFill>
                </a:endParaRPr>
              </a:p>
            </p:txBody>
          </p:sp>
        </p:grpSp>
      </p:grpSp>
      <p:pic>
        <p:nvPicPr>
          <p:cNvPr id="3" name="Grafický objekt 2" descr="Šipka nahoru se souvislou výplní">
            <a:extLst>
              <a:ext uri="{FF2B5EF4-FFF2-40B4-BE49-F238E27FC236}">
                <a16:creationId xmlns:a16="http://schemas.microsoft.com/office/drawing/2014/main" id="{9E913854-2301-FCCA-3A8A-BC79930AD1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8923732">
            <a:off x="4128289" y="2250425"/>
            <a:ext cx="914400" cy="914400"/>
          </a:xfrm>
          <a:prstGeom prst="rect">
            <a:avLst/>
          </a:prstGeom>
        </p:spPr>
      </p:pic>
      <p:pic>
        <p:nvPicPr>
          <p:cNvPr id="7" name="Grafický objekt 6" descr="Šipka nahoru se souvislou výplní">
            <a:extLst>
              <a:ext uri="{FF2B5EF4-FFF2-40B4-BE49-F238E27FC236}">
                <a16:creationId xmlns:a16="http://schemas.microsoft.com/office/drawing/2014/main" id="{3324592E-D648-F99D-7D3B-06CCA2DD01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3007284">
            <a:off x="4110727" y="3566600"/>
            <a:ext cx="914400" cy="914400"/>
          </a:xfrm>
          <a:prstGeom prst="rect">
            <a:avLst/>
          </a:prstGeom>
        </p:spPr>
      </p:pic>
      <p:pic>
        <p:nvPicPr>
          <p:cNvPr id="9" name="Grafický objekt 8" descr="Šipka nahoru se souvislou výplní">
            <a:extLst>
              <a:ext uri="{FF2B5EF4-FFF2-40B4-BE49-F238E27FC236}">
                <a16:creationId xmlns:a16="http://schemas.microsoft.com/office/drawing/2014/main" id="{2481CF81-40AC-482C-9797-D8467CE59E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8466069">
            <a:off x="6591215" y="3659426"/>
            <a:ext cx="914400" cy="914400"/>
          </a:xfrm>
          <a:prstGeom prst="rect">
            <a:avLst/>
          </a:prstGeom>
        </p:spPr>
      </p:pic>
      <p:pic>
        <p:nvPicPr>
          <p:cNvPr id="10" name="Grafický objekt 9" descr="Šipka nahoru se souvislou výplní">
            <a:extLst>
              <a:ext uri="{FF2B5EF4-FFF2-40B4-BE49-F238E27FC236}">
                <a16:creationId xmlns:a16="http://schemas.microsoft.com/office/drawing/2014/main" id="{C4F313FE-BB58-F8EF-C256-430DF5B1CF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868917">
            <a:off x="6632516" y="228085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72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5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15473</TotalTime>
  <Words>986</Words>
  <Application>Microsoft Office PowerPoint</Application>
  <PresentationFormat>Širokoúhlá obrazovka</PresentationFormat>
  <Paragraphs>201</Paragraphs>
  <Slides>19</Slides>
  <Notes>0</Notes>
  <HiddenSlides>0</HiddenSlides>
  <MMClips>2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Motiv Office</vt:lpstr>
      <vt:lpstr>Úvod do projektového managementu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 této fázi si stanovujeme: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Lucie Reczkova (Researcher)</cp:lastModifiedBy>
  <cp:revision>92</cp:revision>
  <dcterms:created xsi:type="dcterms:W3CDTF">2022-09-20T14:18:12Z</dcterms:created>
  <dcterms:modified xsi:type="dcterms:W3CDTF">2024-10-02T07:22:09Z</dcterms:modified>
</cp:coreProperties>
</file>