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323" r:id="rId3"/>
    <p:sldId id="288" r:id="rId4"/>
    <p:sldId id="290" r:id="rId5"/>
    <p:sldId id="291" r:id="rId6"/>
    <p:sldId id="292" r:id="rId7"/>
    <p:sldId id="293" r:id="rId8"/>
    <p:sldId id="295" r:id="rId9"/>
    <p:sldId id="296" r:id="rId10"/>
    <p:sldId id="297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3" r:id="rId22"/>
    <p:sldId id="328" r:id="rId23"/>
    <p:sldId id="329" r:id="rId24"/>
    <p:sldId id="330" r:id="rId25"/>
    <p:sldId id="316" r:id="rId26"/>
    <p:sldId id="326" r:id="rId27"/>
    <p:sldId id="327" r:id="rId28"/>
    <p:sldId id="331" r:id="rId29"/>
    <p:sldId id="324" r:id="rId30"/>
    <p:sldId id="333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Přehled základních pojmů a ekonomických vztahů z </a:t>
            </a: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předmětu „</a:t>
            </a:r>
            <a:r>
              <a:rPr lang="cs-CZ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Nauka o podniku“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3619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„Podniková ekonomika“ jsme předpokládali, že:</a:t>
            </a:r>
          </a:p>
          <a:p>
            <a:pPr lvl="1">
              <a:spcBef>
                <a:spcPct val="50000"/>
              </a:spcBef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byly prezentovány pouze “.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„tržbami“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8543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podnikatelského subjektu jsou peněžní částky vynaložené na získání výnosů.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podnikatelského subjektu lze charakterizovat jako peněžně vyjádřenou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spotřebu výrobních faktorů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76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 posuzování úspěšnosti (neúspěšnosti) hospodaření podnikatelských subjektů jak v oblasti výrobní činnosti tak v oblasti služeb se využívá veličin: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výnosy,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21621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Rozdíl mezi výnosy a náklady se označuje jako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výsledek hospodaření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VH = V - N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výnosy mají vyšší hodnotu než náklady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zisku</a:t>
            </a:r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hodnota výnosů nedosahuje výše nákladů,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ztrátě</a:t>
            </a:r>
            <a:endParaRPr lang="en-US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výnosech nákladech a výsledku hospodaření podává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výkaz zisku a ztrát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stručně označovaný jako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výsledovka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8118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Nákladová funkce vyjadřuje formou matematického zápisu závislost celkových nákladů na realizovaném objemu produkce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 = F + v * Q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Pokud se náklady vyvíjejí v závislosti na objemu produkce lineárně,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jde o proporcionální náklady.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tabLst>
                <a:tab pos="446088" algn="l"/>
                <a:tab pos="539750" algn="l"/>
              </a:tabLs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Existuje ještě závislost: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1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(progresivní)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(degresivní)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sestavování a analýzu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nákladové funkce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 předpokládá členění nákladů do dvou základních skupin: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(konstantní náklady)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 proměnné) náklady.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(objemu) produkce.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(má se na myslí celková výše fixních 	nákladů za určité období) jsou vůči změnám objemu 	produkce netečné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5356" y="432392"/>
            <a:ext cx="7513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47347735"/>
              </p:ext>
            </p:extLst>
          </p:nvPr>
        </p:nvGraphicFramePr>
        <p:xfrm>
          <a:off x="143508" y="987574"/>
          <a:ext cx="8367685" cy="405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Document" r:id="rId4" imgW="5765684" imgH="3435190" progId="Word.Document.8">
                  <p:embed/>
                </p:oleObj>
              </mc:Choice>
              <mc:Fallback>
                <p:oleObj name="Document" r:id="rId4" imgW="5765684" imgH="3435190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8" y="987574"/>
                        <a:ext cx="8367685" cy="40506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4988" indent="-534988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mění svou výši v závislosti na množství produkce, které bylo v daném období vyrobeno. Jednou z položek variabilních nákladů při výrobě psacích stolů ve firmě „ Nábytek ze dřeva, s. r. o.“ je spotřeba dřeva na zhotovení vrchní desky. Dalšími položkami jsou: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dřevěné boční stěny stolu,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kování,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barva a lak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spojovací šrouby,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řada dalších položek.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6624566"/>
              </p:ext>
            </p:extLst>
          </p:nvPr>
        </p:nvGraphicFramePr>
        <p:xfrm>
          <a:off x="323528" y="1203598"/>
          <a:ext cx="856895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5815243" imgH="3429053" progId="Word.Document.8">
                  <p:embed/>
                </p:oleObj>
              </mc:Choice>
              <mc:Fallback>
                <p:oleObj name="Document" r:id="rId4" imgW="5815243" imgH="342905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03598"/>
                        <a:ext cx="8568952" cy="38884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9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je zopakovat základní pojmy z oblasti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předmětu „Nauka o podniku“.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Koncepty jako jsou: náklady, výnosy, hospodářský výsledek, množství bodu zvratu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75310" y="432392"/>
            <a:ext cx="62940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530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272808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Diagram bodu zvratu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1157888"/>
              </p:ext>
            </p:extLst>
          </p:nvPr>
        </p:nvGraphicFramePr>
        <p:xfrm>
          <a:off x="418640" y="1131590"/>
          <a:ext cx="8102103" cy="377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Document" r:id="rId4" imgW="5746651" imgH="3447089" progId="Word.Document.8">
                  <p:embed/>
                </p:oleObj>
              </mc:Choice>
              <mc:Fallback>
                <p:oleObj name="Document" r:id="rId4" imgW="5746651" imgH="344708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40" y="1131590"/>
                        <a:ext cx="8102103" cy="37797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1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9022" y="432392"/>
            <a:ext cx="618663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Výsledek hospodaření jako funkce objemu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Rozdíl mezi výnosy (tržbami) a celkovými náklady se označuje jako výsledek hospodaření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VH = V – N,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VH = T – N,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Za předpokladu, že T = p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Q,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a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N = v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Q + F	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VH = p </a:t>
            </a:r>
            <a:r>
              <a:rPr lang="en-US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Q – (v </a:t>
            </a:r>
            <a:r>
              <a:rPr lang="en-US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Q + F)	</a:t>
            </a:r>
            <a:r>
              <a:rPr lang="cs-CZ" sz="20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(1)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9022" y="432392"/>
            <a:ext cx="618663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Výsledek hospodaření jako funkce objemu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 rovnici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předchozích rovnicích je: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VH	výsledek hospodaření	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V	výnos	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  		N	náklady (celkové)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T	tržby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p	cena za naturální jednotku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Q	množství produkce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N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variabilní náklady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v	var. náklady na jednotku produkce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71435" y="432392"/>
            <a:ext cx="5301772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produkce v bodě zvratu (Q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produkce pro požadovaného zisku (Q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15238"/>
          <a:stretch/>
        </p:blipFill>
        <p:spPr>
          <a:xfrm>
            <a:off x="827584" y="1635646"/>
            <a:ext cx="6480720" cy="320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53358" y="432392"/>
            <a:ext cx="15379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Rentabilita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987574"/>
            <a:ext cx="5184576" cy="398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4191" y="432392"/>
            <a:ext cx="57762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Další výpočty veličin při analýze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029" y="1059582"/>
            <a:ext cx="5256584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4191" y="432392"/>
            <a:ext cx="57762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Další výpočty veličin při analýze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01" y="1156752"/>
            <a:ext cx="5532639" cy="39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2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Výroba pórobetonových tvárnic probíhá ve firmě </a:t>
            </a:r>
            <a:r>
              <a:rPr lang="cs-CZ" dirty="0" err="1" smtClean="0"/>
              <a:t>Porobeton</a:t>
            </a:r>
            <a:r>
              <a:rPr lang="cs-CZ" dirty="0" smtClean="0"/>
              <a:t>, </a:t>
            </a:r>
            <a:r>
              <a:rPr lang="cs-CZ" dirty="0"/>
              <a:t>a. s. na poloautomatické lince. V průběhu sledovaného měsíce byla vyráběna pouze jediná sortimentní položka z výrobního programu </a:t>
            </a:r>
            <a:r>
              <a:rPr lang="cs-CZ" dirty="0" smtClean="0"/>
              <a:t>firmy, </a:t>
            </a:r>
            <a:r>
              <a:rPr lang="cs-CZ" dirty="0"/>
              <a:t>a to tvárnice typu </a:t>
            </a:r>
            <a:r>
              <a:rPr lang="cs-CZ" dirty="0" smtClean="0"/>
              <a:t>PB_160_HT</a:t>
            </a:r>
            <a:r>
              <a:rPr lang="cs-CZ" dirty="0"/>
              <a:t>.  Uvedených tvárnic bylo vyrobeno 43 200 ks. Cena tvárnice, za kterou firma dodává tyto výrobky svým odběratelům, činí 93 Kč/ks. Měsíční hodnota fixních nákladů </a:t>
            </a:r>
            <a:r>
              <a:rPr lang="cs-CZ" dirty="0" smtClean="0"/>
              <a:t>činí </a:t>
            </a:r>
            <a:r>
              <a:rPr lang="cs-CZ" dirty="0"/>
              <a:t>1 748 260 Kč. Variabilní náklady na jeden kus tvárnice jsou dle operativní evidence firmy evidovány ve výši 48 Kč/ks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Vypočítejte:</a:t>
            </a:r>
            <a:endParaRPr lang="cs-CZ" dirty="0"/>
          </a:p>
          <a:p>
            <a:pPr lvl="0"/>
            <a:r>
              <a:rPr lang="cs-CZ" dirty="0" smtClean="0"/>
              <a:t>1. S</a:t>
            </a:r>
            <a:r>
              <a:rPr lang="cs-CZ" dirty="0"/>
              <a:t> jakým výsledkem hospodaření může za těchto předpokladů kalkulovat management firmy za sledovaný měsíc? </a:t>
            </a:r>
            <a:endParaRPr lang="cs-CZ" i="1" dirty="0"/>
          </a:p>
          <a:p>
            <a:pPr lvl="0"/>
            <a:r>
              <a:rPr lang="cs-CZ" dirty="0" smtClean="0"/>
              <a:t>2. Jaké </a:t>
            </a:r>
            <a:r>
              <a:rPr lang="cs-CZ" dirty="0"/>
              <a:t>množství tvárnic typu </a:t>
            </a:r>
            <a:r>
              <a:rPr lang="cs-CZ" dirty="0" smtClean="0"/>
              <a:t>PB_160_HT </a:t>
            </a:r>
            <a:r>
              <a:rPr lang="cs-CZ" dirty="0"/>
              <a:t>musí být minimálně vyrobeno, aby firma nevykázala ztrátový výsledek hospodaření?</a:t>
            </a:r>
            <a:endParaRPr lang="cs-CZ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595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53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100 000 Kč. Osm z nich prodal za 120 000 Kč. Zbylé dva neprodané výrobky jsou oceněny na úrovni vlastních nákladů jejich výroby, které činí 20 000 Kč.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osmi prodaných výrobků bylo uhrazeno ještě v daném měsíci 45 000 Kč. </a:t>
            </a:r>
          </a:p>
          <a:p>
            <a:pPr>
              <a:lnSpc>
                <a:spcPct val="120000"/>
              </a:lnSpc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>
              <a:lnSpc>
                <a:spcPct val="120000"/>
              </a:lnSpc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9318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přednášek a seminářů bude uplatňován následující princip v použité symbolice: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VELKÝMI PÍSMENY BUDOU OZNAČOVÁNY VELIČINY A UKAZATELE, JEJICHŽ HODNOTA BUDE VYKAZOVÁNA V ABSOLUTNÍ VÝŠI.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       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OBJEM (VÝŠE)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, kg, l, KWh, …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VH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zopakovat základní pojmy z oblasti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Nauky o podniku.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Byly představeny koncepty jako jsou: náklady, výnosy, hospodářský výsledek, množství bodu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zvratu.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malými písmeny budou označovány veličiny a ukazatelé, jejichž hodnota bude vztažena na jednotkovou velikost:</a:t>
            </a: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cena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Kč/kWh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výuky předmětu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Nauka o podniku šlo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 následující pojmy: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Účetní výkazy: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rozvaha (majetková struktura a kapitálová struktura)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zisku a ztrát  (výnosy, náklady)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cash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(příjmy, výdaje)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Výkon, výnos, tržba, výsledek hospodaření, nákladová funkce,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8836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Výnosy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jsou finančním (peněžním) ohodnocením všech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výkonů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které podnik prostřednictvím své činnosti realizoval za určité časové období.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(tržby za prodej výrobků či služeb, zvýšení stavu nedokončené výroby či hotových výrobků, výroba náhradních dílů na sklad).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Bez ohledu na to, zda v tomto období došlo k fyzickému inkasu peněžních prostředků.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87112" y="432392"/>
            <a:ext cx="307039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Výnos (modelová situace)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3316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jakou hodnotu výnosů za měsíc červenec může kalkulovat vedení hotelu „Student“ jestliže v měsíci červenci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20XX: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AutoNum type="alphaLcParenR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od klientů hotelu přijato v </a:t>
            </a:r>
            <a:r>
              <a:rPr lang="cs-CZ" sz="20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hotovosti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269 320 Kč; </a:t>
            </a:r>
          </a:p>
          <a:p>
            <a:pPr>
              <a:buClr>
                <a:srgbClr val="FFFF00"/>
              </a:buClr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a další skupiny klientů uhradí červencový pobyt v hotelu 	formou faktury a to: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1.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36 200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30. července </a:t>
            </a:r>
            <a:r>
              <a:rPr lang="cs-CZ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20XX,</a:t>
            </a:r>
            <a:endParaRPr lang="cs-CZ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2.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40 365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15. </a:t>
            </a:r>
            <a:r>
              <a:rPr lang="cs-CZ" sz="200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srpna </a:t>
            </a:r>
            <a:r>
              <a:rPr lang="cs-CZ" sz="200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20XX.</a:t>
            </a:r>
            <a:endParaRPr lang="cs-CZ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6072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Rozhodující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výnosovou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položkou výrobních podniků jsou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tržby za prodej výrobků a poskytovaných služeb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obchodních organizací se za výnosovou položku může považovat obchodní rozpětí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(rozdíl mezi prodejní a nakupovanou cenou prodávaného zboží).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 za prodej vlastních výrobků (služeb) jsou výslednicí součinu objemu prodejů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cen za jednotlivé druhy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(respektive služeb)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p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29300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Objem výroby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 symbolem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) 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naturálních jednotkách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kg, l, kWh, atd.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objem poskytnutých služeb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počet m</a:t>
            </a:r>
            <a:r>
              <a:rPr lang="cs-CZ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uklízených kancelářských prostor, počet zaúčtovaných položek v účetních knihách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(označena symbolem p)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vyjadřuje peněžní ekvivalent výkonu obsaženého v jednotkovém objemu produkce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Kč/ks, Kč/kWh, Kč/m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Kč/l, ….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1392</Words>
  <Application>Microsoft Office PowerPoint</Application>
  <PresentationFormat>Předvádění na obrazovce (16:9)</PresentationFormat>
  <Paragraphs>135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SLU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97</cp:revision>
  <cp:lastPrinted>2018-03-27T09:30:31Z</cp:lastPrinted>
  <dcterms:created xsi:type="dcterms:W3CDTF">2016-07-06T15:42:34Z</dcterms:created>
  <dcterms:modified xsi:type="dcterms:W3CDTF">2023-09-18T09:36:49Z</dcterms:modified>
</cp:coreProperties>
</file>