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60" r:id="rId13"/>
    <p:sldId id="361" r:id="rId14"/>
    <p:sldId id="364" r:id="rId15"/>
    <p:sldId id="362" r:id="rId16"/>
    <p:sldId id="359" r:id="rId17"/>
    <p:sldId id="363" r:id="rId18"/>
    <p:sldId id="309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>
      <p:cViewPr varScale="1">
        <p:scale>
          <a:sx n="107" d="100"/>
          <a:sy n="107" d="100"/>
        </p:scale>
        <p:origin x="76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gilniasociace.cz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agilní projektové řízení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Rozdíly mezi přístupy k řízení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sprintu si tým organizuje malé porady každý den, říká se jim denní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Řeší se především problémy a věcné připomínky k vývoji. Denní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neměl trvat déle než 15 minut. Z tohoto důvode se hodí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spíše pro menší týmy do 15 lidí.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této metody je, že dokáže kdykoli pružně reagovat na změnové požadavky.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FD69D6-3139-4119-94B9-50340AAA7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547" y="2582019"/>
            <a:ext cx="450959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tradiční (waterfall vs. agilní)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65F7ED-CE3A-4F7F-9F34-8AB0A56F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491630"/>
            <a:ext cx="4437649" cy="26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472262" y="339502"/>
            <a:ext cx="778426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2000" b="1"/>
              <a:t>Agilní organizace – systémový pohled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E6B0AAE-E859-41AD-A6FA-7718FB93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9670"/>
            <a:ext cx="8362596" cy="391452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3C434E2-E672-4988-BC23-6314FB4C71EC}"/>
              </a:ext>
            </a:extLst>
          </p:cNvPr>
          <p:cNvSpPr/>
          <p:nvPr/>
        </p:nvSpPr>
        <p:spPr>
          <a:xfrm>
            <a:off x="419299" y="4924193"/>
            <a:ext cx="6696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 PM Consulting (2024) </a:t>
            </a:r>
            <a:r>
              <a:rPr lang="en-GB" sz="800" dirty="0"/>
              <a:t>https://www.pmconsulting.cz/2021/07/agilni-organizace-systemovy-pohled/</a:t>
            </a:r>
          </a:p>
        </p:txBody>
      </p:sp>
    </p:spTree>
    <p:extLst>
      <p:ext uri="{BB962C8B-B14F-4D97-AF65-F5344CB8AC3E}">
        <p14:creationId xmlns:p14="http://schemas.microsoft.com/office/powerpoint/2010/main" val="226249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472262" y="339502"/>
            <a:ext cx="778426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s-CZ" sz="2000" b="1" dirty="0"/>
              <a:t>KANBAN BOARD</a:t>
            </a:r>
            <a:endParaRPr lang="en-GB" sz="20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3C434E2-E672-4988-BC23-6314FB4C71EC}"/>
              </a:ext>
            </a:extLst>
          </p:cNvPr>
          <p:cNvSpPr/>
          <p:nvPr/>
        </p:nvSpPr>
        <p:spPr>
          <a:xfrm>
            <a:off x="419299" y="4924193"/>
            <a:ext cx="6696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Zdroj:(2024) https://autocrm.cz/projektove-rizeni-uz-jedine-s-kanban-boardem/</a:t>
            </a:r>
            <a:endParaRPr lang="en-GB" sz="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4981AA3-CC00-4DF5-A27B-02F59C037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26200" r="18500" b="6601"/>
          <a:stretch/>
        </p:blipFill>
        <p:spPr>
          <a:xfrm>
            <a:off x="191374" y="635823"/>
            <a:ext cx="7120632" cy="41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6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50128" y="235553"/>
            <a:ext cx="778426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cs-CZ" sz="2000" b="1" dirty="0"/>
              <a:t>KANBAN</a:t>
            </a:r>
            <a:endParaRPr lang="en-GB" sz="20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CAE2FCC-5A17-4D0C-887B-2FA00C2EA351}"/>
              </a:ext>
            </a:extLst>
          </p:cNvPr>
          <p:cNvSpPr/>
          <p:nvPr/>
        </p:nvSpPr>
        <p:spPr>
          <a:xfrm>
            <a:off x="539551" y="755868"/>
            <a:ext cx="61926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/>
              <a:t>Kanban</a:t>
            </a:r>
            <a:r>
              <a:rPr lang="en-GB" sz="1400" dirty="0"/>
              <a:t> (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kanban</a:t>
            </a:r>
            <a:r>
              <a:rPr lang="en-GB" sz="1400" dirty="0"/>
              <a:t> board) je </a:t>
            </a:r>
            <a:r>
              <a:rPr lang="en-GB" sz="1400" dirty="0" err="1"/>
              <a:t>jedna</a:t>
            </a:r>
            <a:r>
              <a:rPr lang="en-GB" sz="1400" dirty="0"/>
              <a:t> z </a:t>
            </a:r>
            <a:r>
              <a:rPr lang="en-GB" sz="1400" dirty="0" err="1"/>
              <a:t>metod</a:t>
            </a:r>
            <a:r>
              <a:rPr lang="en-GB" sz="1400" dirty="0"/>
              <a:t> </a:t>
            </a:r>
            <a:r>
              <a:rPr lang="en-GB" sz="1400" dirty="0" err="1"/>
              <a:t>využívané</a:t>
            </a:r>
            <a:r>
              <a:rPr lang="en-GB" sz="1400" dirty="0"/>
              <a:t> v </a:t>
            </a:r>
            <a:r>
              <a:rPr lang="en-GB" sz="1400" dirty="0" err="1"/>
              <a:t>projektovém</a:t>
            </a:r>
            <a:r>
              <a:rPr lang="en-GB" sz="1400" dirty="0"/>
              <a:t> </a:t>
            </a:r>
            <a:r>
              <a:rPr lang="en-GB" sz="1400" dirty="0" err="1"/>
              <a:t>řízení</a:t>
            </a:r>
            <a:r>
              <a:rPr lang="en-GB" sz="1400" dirty="0"/>
              <a:t>, </a:t>
            </a:r>
            <a:r>
              <a:rPr lang="en-GB" sz="1400" dirty="0" err="1"/>
              <a:t>která</a:t>
            </a:r>
            <a:r>
              <a:rPr lang="en-GB" sz="1400" dirty="0"/>
              <a:t> </a:t>
            </a:r>
            <a:r>
              <a:rPr lang="en-GB" sz="1400" dirty="0" err="1"/>
              <a:t>byla</a:t>
            </a:r>
            <a:r>
              <a:rPr lang="en-GB" sz="1400" dirty="0"/>
              <a:t> </a:t>
            </a:r>
            <a:r>
              <a:rPr lang="en-GB" sz="1400" dirty="0" err="1"/>
              <a:t>vyvinuta</a:t>
            </a:r>
            <a:r>
              <a:rPr lang="en-GB" sz="1400" dirty="0"/>
              <a:t> v </a:t>
            </a:r>
            <a:r>
              <a:rPr lang="en-GB" sz="1400" dirty="0" err="1"/>
              <a:t>Japonsku</a:t>
            </a:r>
            <a:r>
              <a:rPr lang="en-GB" sz="1400" dirty="0"/>
              <a:t> v 50. </a:t>
            </a:r>
            <a:r>
              <a:rPr lang="en-GB" sz="1400" dirty="0" err="1"/>
              <a:t>letech</a:t>
            </a:r>
            <a:r>
              <a:rPr lang="en-GB" sz="1400" dirty="0"/>
              <a:t> 20. </a:t>
            </a:r>
            <a:r>
              <a:rPr lang="en-GB" sz="1400" dirty="0" err="1"/>
              <a:t>století</a:t>
            </a:r>
            <a:r>
              <a:rPr lang="en-GB" sz="1400" dirty="0"/>
              <a:t>. </a:t>
            </a:r>
            <a:r>
              <a:rPr lang="en-GB" sz="1400" dirty="0" err="1"/>
              <a:t>Jejím</a:t>
            </a:r>
            <a:r>
              <a:rPr lang="en-GB" sz="1400" dirty="0"/>
              <a:t> </a:t>
            </a:r>
            <a:r>
              <a:rPr lang="en-GB" sz="1400" dirty="0" err="1"/>
              <a:t>autorem</a:t>
            </a:r>
            <a:r>
              <a:rPr lang="en-GB" sz="1400" dirty="0"/>
              <a:t> je Taiichi Ohno, </a:t>
            </a:r>
            <a:r>
              <a:rPr lang="en-GB" sz="1400" dirty="0" err="1"/>
              <a:t>který</a:t>
            </a:r>
            <a:r>
              <a:rPr lang="en-GB" sz="1400" dirty="0"/>
              <a:t> </a:t>
            </a:r>
            <a:r>
              <a:rPr lang="en-GB" sz="1400" dirty="0" err="1"/>
              <a:t>pracoval</a:t>
            </a:r>
            <a:r>
              <a:rPr lang="en-GB" sz="1400" dirty="0"/>
              <a:t> pro </a:t>
            </a:r>
            <a:r>
              <a:rPr lang="en-GB" sz="1400" dirty="0" err="1"/>
              <a:t>společnost</a:t>
            </a:r>
            <a:r>
              <a:rPr lang="en-GB" sz="1400" dirty="0"/>
              <a:t> Toyota. </a:t>
            </a: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err="1"/>
              <a:t>Název</a:t>
            </a:r>
            <a:r>
              <a:rPr lang="en-GB" sz="1400" dirty="0"/>
              <a:t> Kanban </a:t>
            </a:r>
            <a:r>
              <a:rPr lang="en-GB" sz="1400" dirty="0" err="1"/>
              <a:t>pochází</a:t>
            </a:r>
            <a:r>
              <a:rPr lang="en-GB" sz="1400" dirty="0"/>
              <a:t> z </a:t>
            </a:r>
            <a:r>
              <a:rPr lang="en-GB" sz="1400" dirty="0" err="1"/>
              <a:t>japonštiny</a:t>
            </a:r>
            <a:r>
              <a:rPr lang="en-GB" sz="1400" dirty="0"/>
              <a:t> (</a:t>
            </a:r>
            <a:r>
              <a:rPr lang="ja-JP" altLang="en-US" sz="1400" dirty="0"/>
              <a:t>看板</a:t>
            </a:r>
            <a:r>
              <a:rPr lang="en-US" altLang="ja-JP" sz="1400" dirty="0"/>
              <a:t>). </a:t>
            </a:r>
            <a:r>
              <a:rPr lang="en-GB" sz="1400" dirty="0"/>
              <a:t>Kanban se </a:t>
            </a:r>
            <a:r>
              <a:rPr lang="en-GB" sz="1400" dirty="0" err="1"/>
              <a:t>používá</a:t>
            </a:r>
            <a:r>
              <a:rPr lang="en-GB" sz="1400" dirty="0"/>
              <a:t> </a:t>
            </a:r>
            <a:r>
              <a:rPr lang="en-GB" sz="1400" dirty="0" err="1"/>
              <a:t>ke</a:t>
            </a:r>
            <a:r>
              <a:rPr lang="en-GB" sz="1400" dirty="0"/>
              <a:t> </a:t>
            </a:r>
            <a:r>
              <a:rPr lang="en-GB" sz="1400" dirty="0" err="1"/>
              <a:t>zlepšení</a:t>
            </a:r>
            <a:r>
              <a:rPr lang="en-GB" sz="1400" dirty="0"/>
              <a:t> </a:t>
            </a:r>
            <a:r>
              <a:rPr lang="en-GB" sz="1400" dirty="0" err="1"/>
              <a:t>přehlednosti</a:t>
            </a:r>
            <a:r>
              <a:rPr lang="en-GB" sz="1400" dirty="0"/>
              <a:t> a </a:t>
            </a:r>
            <a:r>
              <a:rPr lang="en-GB" sz="1400" dirty="0" err="1"/>
              <a:t>přizpůsobivosti</a:t>
            </a:r>
            <a:r>
              <a:rPr lang="en-GB" sz="1400" dirty="0"/>
              <a:t> </a:t>
            </a:r>
            <a:r>
              <a:rPr lang="en-GB" sz="1400" dirty="0" err="1"/>
              <a:t>nejen</a:t>
            </a:r>
            <a:r>
              <a:rPr lang="en-GB" sz="1400" dirty="0"/>
              <a:t> </a:t>
            </a:r>
            <a:r>
              <a:rPr lang="en-GB" sz="1400" dirty="0" err="1"/>
              <a:t>výrobního</a:t>
            </a:r>
            <a:r>
              <a:rPr lang="en-GB" sz="1400" dirty="0"/>
              <a:t> </a:t>
            </a:r>
            <a:r>
              <a:rPr lang="en-GB" sz="1400" dirty="0" err="1"/>
              <a:t>procesu</a:t>
            </a:r>
            <a:r>
              <a:rPr lang="en-GB" sz="1400" dirty="0"/>
              <a:t> </a:t>
            </a:r>
            <a:r>
              <a:rPr lang="en-GB" sz="1400" dirty="0" err="1"/>
              <a:t>tím</a:t>
            </a:r>
            <a:r>
              <a:rPr lang="en-GB" sz="1400" dirty="0"/>
              <a:t>, </a:t>
            </a:r>
            <a:r>
              <a:rPr lang="en-GB" sz="1400" dirty="0" err="1"/>
              <a:t>že</a:t>
            </a:r>
            <a:r>
              <a:rPr lang="en-GB" sz="1400" dirty="0"/>
              <a:t> </a:t>
            </a:r>
            <a:r>
              <a:rPr lang="en-GB" sz="1400" dirty="0" err="1"/>
              <a:t>pomáhá</a:t>
            </a:r>
            <a:r>
              <a:rPr lang="en-GB" sz="1400" dirty="0"/>
              <a:t> </a:t>
            </a:r>
            <a:r>
              <a:rPr lang="en-GB" sz="1400" dirty="0" err="1"/>
              <a:t>určovat</a:t>
            </a:r>
            <a:r>
              <a:rPr lang="en-GB" sz="1400" dirty="0"/>
              <a:t>, co, </a:t>
            </a:r>
            <a:r>
              <a:rPr lang="en-GB" sz="1400" dirty="0" err="1"/>
              <a:t>kolik</a:t>
            </a:r>
            <a:r>
              <a:rPr lang="en-GB" sz="1400" dirty="0"/>
              <a:t> a </a:t>
            </a:r>
            <a:r>
              <a:rPr lang="en-GB" sz="1400" dirty="0" err="1"/>
              <a:t>kdy</a:t>
            </a:r>
            <a:r>
              <a:rPr lang="en-GB" sz="1400" dirty="0"/>
              <a:t> se </a:t>
            </a:r>
            <a:r>
              <a:rPr lang="en-GB" sz="1400" dirty="0" err="1"/>
              <a:t>má</a:t>
            </a:r>
            <a:r>
              <a:rPr lang="en-GB" sz="1400" dirty="0"/>
              <a:t> </a:t>
            </a:r>
            <a:r>
              <a:rPr lang="en-GB" sz="1400" dirty="0" err="1"/>
              <a:t>vyrábět</a:t>
            </a:r>
            <a:r>
              <a:rPr lang="en-GB" sz="1400" dirty="0"/>
              <a:t>. Toyota je </a:t>
            </a:r>
            <a:r>
              <a:rPr lang="en-GB" sz="1400" dirty="0" err="1"/>
              <a:t>považována</a:t>
            </a:r>
            <a:r>
              <a:rPr lang="en-GB" sz="1400" dirty="0"/>
              <a:t> za </a:t>
            </a:r>
            <a:r>
              <a:rPr lang="en-GB" sz="1400" dirty="0" err="1"/>
              <a:t>jednu</a:t>
            </a:r>
            <a:r>
              <a:rPr lang="en-GB" sz="1400" dirty="0"/>
              <a:t> z </a:t>
            </a:r>
            <a:r>
              <a:rPr lang="en-GB" sz="1400" dirty="0" err="1"/>
              <a:t>prvních</a:t>
            </a:r>
            <a:r>
              <a:rPr lang="en-GB" sz="1400" dirty="0"/>
              <a:t> společností, </a:t>
            </a:r>
            <a:r>
              <a:rPr lang="en-GB" sz="1400" dirty="0" err="1"/>
              <a:t>která</a:t>
            </a:r>
            <a:r>
              <a:rPr lang="en-GB" sz="1400" dirty="0"/>
              <a:t> </a:t>
            </a:r>
            <a:r>
              <a:rPr lang="en-GB" sz="1400" dirty="0" err="1"/>
              <a:t>kanban</a:t>
            </a:r>
            <a:r>
              <a:rPr lang="en-GB" sz="1400" dirty="0"/>
              <a:t> </a:t>
            </a:r>
            <a:r>
              <a:rPr lang="en-GB" sz="1400" dirty="0" err="1"/>
              <a:t>používala</a:t>
            </a:r>
            <a:r>
              <a:rPr lang="en-GB" sz="1400" dirty="0"/>
              <a:t>, ale </a:t>
            </a:r>
            <a:r>
              <a:rPr lang="en-GB" sz="1400" dirty="0" err="1"/>
              <a:t>dnes</a:t>
            </a:r>
            <a:r>
              <a:rPr lang="en-GB" sz="1400" dirty="0"/>
              <a:t> je </a:t>
            </a:r>
            <a:r>
              <a:rPr lang="en-GB" sz="1400" dirty="0" err="1"/>
              <a:t>metoda</a:t>
            </a:r>
            <a:r>
              <a:rPr lang="en-GB" sz="1400" dirty="0"/>
              <a:t> </a:t>
            </a:r>
            <a:r>
              <a:rPr lang="en-GB" sz="1400" dirty="0" err="1"/>
              <a:t>kanban</a:t>
            </a:r>
            <a:r>
              <a:rPr lang="en-GB" sz="1400" dirty="0"/>
              <a:t> </a:t>
            </a:r>
            <a:r>
              <a:rPr lang="en-GB" sz="1400" dirty="0" err="1"/>
              <a:t>široce</a:t>
            </a:r>
            <a:r>
              <a:rPr lang="en-GB" sz="1400" dirty="0"/>
              <a:t> </a:t>
            </a:r>
            <a:r>
              <a:rPr lang="en-GB" sz="1400" dirty="0" err="1"/>
              <a:t>využívána</a:t>
            </a:r>
            <a:r>
              <a:rPr lang="en-GB" sz="1400" dirty="0"/>
              <a:t> v </a:t>
            </a:r>
            <a:r>
              <a:rPr lang="en-GB" sz="1400" dirty="0" err="1"/>
              <a:t>různých</a:t>
            </a:r>
            <a:r>
              <a:rPr lang="en-GB" sz="1400" dirty="0"/>
              <a:t> </a:t>
            </a:r>
            <a:r>
              <a:rPr lang="en-GB" sz="1400" dirty="0" err="1"/>
              <a:t>odvětvích</a:t>
            </a:r>
            <a:r>
              <a:rPr lang="en-GB" sz="1400" dirty="0"/>
              <a:t> po </a:t>
            </a:r>
            <a:r>
              <a:rPr lang="en-GB" sz="1400" dirty="0" err="1"/>
              <a:t>celém</a:t>
            </a:r>
            <a:r>
              <a:rPr lang="en-GB" sz="1400" dirty="0"/>
              <a:t> </a:t>
            </a:r>
            <a:r>
              <a:rPr lang="en-GB" sz="1400" dirty="0" err="1"/>
              <a:t>světě</a:t>
            </a:r>
            <a:r>
              <a:rPr lang="en-GB" sz="1400" dirty="0"/>
              <a:t>.</a:t>
            </a: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algn="just"/>
            <a:r>
              <a:rPr lang="en-GB" sz="1400" b="1" dirty="0" err="1"/>
              <a:t>Jak</a:t>
            </a:r>
            <a:r>
              <a:rPr lang="en-GB" sz="1400" b="1" dirty="0"/>
              <a:t> </a:t>
            </a:r>
            <a:r>
              <a:rPr lang="en-GB" sz="1400" b="1" dirty="0" err="1"/>
              <a:t>vypadá</a:t>
            </a:r>
            <a:r>
              <a:rPr lang="en-GB" sz="1400" b="1" dirty="0"/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Kanban je </a:t>
            </a:r>
            <a:r>
              <a:rPr lang="en-GB" sz="1400" dirty="0" err="1"/>
              <a:t>velmi</a:t>
            </a:r>
            <a:r>
              <a:rPr lang="en-GB" sz="1400" dirty="0"/>
              <a:t> </a:t>
            </a:r>
            <a:r>
              <a:rPr lang="en-GB" sz="1400" dirty="0" err="1"/>
              <a:t>jednoduchá</a:t>
            </a:r>
            <a:r>
              <a:rPr lang="en-GB" sz="1400" dirty="0"/>
              <a:t>, ale </a:t>
            </a:r>
            <a:r>
              <a:rPr lang="en-GB" sz="1400" dirty="0" err="1"/>
              <a:t>promyšlená</a:t>
            </a:r>
            <a:r>
              <a:rPr lang="en-GB" sz="1400" dirty="0"/>
              <a:t> </a:t>
            </a:r>
            <a:r>
              <a:rPr lang="en-GB" sz="1400" dirty="0" err="1"/>
              <a:t>tabule</a:t>
            </a:r>
            <a:r>
              <a:rPr lang="en-GB" sz="1400" dirty="0"/>
              <a:t> </a:t>
            </a:r>
            <a:r>
              <a:rPr lang="en-GB" sz="1400" dirty="0" err="1"/>
              <a:t>rozdělená</a:t>
            </a:r>
            <a:r>
              <a:rPr lang="en-GB" sz="1400" dirty="0"/>
              <a:t> do </a:t>
            </a:r>
            <a:r>
              <a:rPr lang="en-GB" sz="1400" dirty="0" err="1"/>
              <a:t>tematických</a:t>
            </a:r>
            <a:r>
              <a:rPr lang="en-GB" sz="1400" dirty="0"/>
              <a:t> </a:t>
            </a:r>
            <a:r>
              <a:rPr lang="en-GB" sz="1400" dirty="0" err="1"/>
              <a:t>sloupců</a:t>
            </a:r>
            <a:r>
              <a:rPr lang="en-GB" sz="1400" dirty="0"/>
              <a:t> s </a:t>
            </a:r>
            <a:r>
              <a:rPr lang="en-GB" sz="1400" dirty="0" err="1"/>
              <a:t>nadpisy</a:t>
            </a:r>
            <a:r>
              <a:rPr lang="en-GB" sz="1400" dirty="0"/>
              <a:t> (v </a:t>
            </a:r>
            <a:r>
              <a:rPr lang="en-GB" sz="1400" dirty="0" err="1"/>
              <a:t>náhledu</a:t>
            </a:r>
            <a:r>
              <a:rPr lang="en-GB" sz="1400" dirty="0"/>
              <a:t> </a:t>
            </a:r>
            <a:r>
              <a:rPr lang="en-GB" sz="1400" dirty="0" err="1"/>
              <a:t>níže</a:t>
            </a:r>
            <a:r>
              <a:rPr lang="en-GB" sz="1400" dirty="0"/>
              <a:t> se </a:t>
            </a:r>
            <a:r>
              <a:rPr lang="en-GB" sz="1400" dirty="0" err="1"/>
              <a:t>jedná</a:t>
            </a:r>
            <a:r>
              <a:rPr lang="en-GB" sz="1400" dirty="0"/>
              <a:t> o „</a:t>
            </a:r>
            <a:r>
              <a:rPr lang="en-GB" sz="1400" dirty="0" err="1"/>
              <a:t>Nezahájeno</a:t>
            </a:r>
            <a:r>
              <a:rPr lang="en-GB" sz="1400" dirty="0"/>
              <a:t>. </a:t>
            </a:r>
            <a:r>
              <a:rPr lang="en-GB" sz="1400" dirty="0" err="1"/>
              <a:t>Makáme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tom, …) . Do </a:t>
            </a:r>
            <a:r>
              <a:rPr lang="en-GB" sz="1400" dirty="0" err="1"/>
              <a:t>jednotlivých</a:t>
            </a:r>
            <a:r>
              <a:rPr lang="en-GB" sz="1400" dirty="0"/>
              <a:t> </a:t>
            </a:r>
            <a:r>
              <a:rPr lang="en-GB" sz="1400" dirty="0" err="1"/>
              <a:t>sloupců</a:t>
            </a:r>
            <a:r>
              <a:rPr lang="en-GB" sz="1400" dirty="0"/>
              <a:t> se </a:t>
            </a:r>
            <a:r>
              <a:rPr lang="en-GB" sz="1400" dirty="0" err="1"/>
              <a:t>pak</a:t>
            </a:r>
            <a:r>
              <a:rPr lang="en-GB" sz="1400" dirty="0"/>
              <a:t> </a:t>
            </a:r>
            <a:r>
              <a:rPr lang="en-GB" sz="1400" dirty="0" err="1"/>
              <a:t>zařazují</a:t>
            </a:r>
            <a:r>
              <a:rPr lang="en-GB" sz="1400" dirty="0"/>
              <a:t> </a:t>
            </a:r>
            <a:r>
              <a:rPr lang="en-GB" sz="1400" dirty="0" err="1"/>
              <a:t>kanban</a:t>
            </a:r>
            <a:r>
              <a:rPr lang="en-GB" sz="1400" dirty="0"/>
              <a:t> </a:t>
            </a:r>
            <a:r>
              <a:rPr lang="en-GB" sz="1400" dirty="0" err="1"/>
              <a:t>karty</a:t>
            </a:r>
            <a:r>
              <a:rPr lang="en-GB" sz="1400" dirty="0"/>
              <a:t> </a:t>
            </a:r>
            <a:r>
              <a:rPr lang="en-GB" sz="1400" dirty="0" err="1"/>
              <a:t>podle</a:t>
            </a:r>
            <a:r>
              <a:rPr lang="en-GB" sz="1400" dirty="0"/>
              <a:t> </a:t>
            </a:r>
            <a:r>
              <a:rPr lang="en-GB" sz="1400" dirty="0" err="1"/>
              <a:t>toho</a:t>
            </a:r>
            <a:r>
              <a:rPr lang="en-GB" sz="1400" dirty="0"/>
              <a:t> v </a:t>
            </a:r>
            <a:r>
              <a:rPr lang="en-GB" sz="1400" dirty="0" err="1"/>
              <a:t>jakém</a:t>
            </a:r>
            <a:r>
              <a:rPr lang="en-GB" sz="1400" dirty="0"/>
              <a:t> </a:t>
            </a:r>
            <a:r>
              <a:rPr lang="en-GB" sz="1400" dirty="0" err="1"/>
              <a:t>stádiu</a:t>
            </a:r>
            <a:r>
              <a:rPr lang="en-GB" sz="1400" dirty="0"/>
              <a:t> </a:t>
            </a:r>
            <a:r>
              <a:rPr lang="en-GB" sz="1400" dirty="0" err="1"/>
              <a:t>procesu</a:t>
            </a:r>
            <a:r>
              <a:rPr lang="en-GB" sz="1400" dirty="0"/>
              <a:t> (</a:t>
            </a:r>
            <a:r>
              <a:rPr lang="en-GB" sz="1400" dirty="0" err="1"/>
              <a:t>stavu</a:t>
            </a:r>
            <a:r>
              <a:rPr lang="en-GB" sz="1400" dirty="0"/>
              <a:t>) </a:t>
            </a:r>
            <a:r>
              <a:rPr lang="en-GB" sz="1400" dirty="0" err="1"/>
              <a:t>právě</a:t>
            </a:r>
            <a:r>
              <a:rPr lang="en-GB" sz="1400" dirty="0"/>
              <a:t> </a:t>
            </a:r>
            <a:r>
              <a:rPr lang="en-GB" sz="1400" dirty="0" err="1"/>
              <a:t>jsou</a:t>
            </a:r>
            <a:r>
              <a:rPr lang="en-GB" sz="1400" dirty="0"/>
              <a:t>. </a:t>
            </a:r>
            <a:r>
              <a:rPr lang="en-GB" sz="1400" dirty="0" err="1"/>
              <a:t>Samotné</a:t>
            </a:r>
            <a:r>
              <a:rPr lang="en-GB" sz="1400" dirty="0"/>
              <a:t> </a:t>
            </a:r>
            <a:r>
              <a:rPr lang="en-GB" sz="1400" dirty="0" err="1"/>
              <a:t>karty</a:t>
            </a:r>
            <a:r>
              <a:rPr lang="en-GB" sz="1400" dirty="0"/>
              <a:t> </a:t>
            </a:r>
            <a:r>
              <a:rPr lang="en-GB" sz="1400" dirty="0" err="1"/>
              <a:t>mohou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rozlišeny</a:t>
            </a:r>
            <a:r>
              <a:rPr lang="en-GB" sz="1400" dirty="0"/>
              <a:t> </a:t>
            </a:r>
            <a:r>
              <a:rPr lang="en-GB" sz="1400" dirty="0" err="1"/>
              <a:t>formátem</a:t>
            </a:r>
            <a:r>
              <a:rPr lang="en-GB" sz="1400" dirty="0"/>
              <a:t> </a:t>
            </a:r>
            <a:r>
              <a:rPr lang="en-GB" sz="1400" dirty="0" err="1"/>
              <a:t>textu</a:t>
            </a:r>
            <a:r>
              <a:rPr lang="en-GB" sz="1400" dirty="0"/>
              <a:t>, </a:t>
            </a:r>
            <a:r>
              <a:rPr lang="en-GB" sz="1400" dirty="0" err="1"/>
              <a:t>barevným</a:t>
            </a:r>
            <a:r>
              <a:rPr lang="en-GB" sz="1400" dirty="0"/>
              <a:t> </a:t>
            </a:r>
            <a:r>
              <a:rPr lang="en-GB" sz="1400" dirty="0" err="1"/>
              <a:t>pozadím</a:t>
            </a:r>
            <a:r>
              <a:rPr lang="en-GB" sz="1400" dirty="0"/>
              <a:t>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výrazným</a:t>
            </a:r>
            <a:r>
              <a:rPr lang="en-GB" sz="1400" dirty="0"/>
              <a:t> </a:t>
            </a:r>
            <a:r>
              <a:rPr lang="en-GB" sz="1400" dirty="0" err="1"/>
              <a:t>komentářem</a:t>
            </a:r>
            <a:r>
              <a:rPr lang="en-GB" sz="1400" dirty="0"/>
              <a:t> (</a:t>
            </a:r>
            <a:r>
              <a:rPr lang="en-GB" sz="1400" dirty="0" err="1"/>
              <a:t>Vysoká</a:t>
            </a:r>
            <a:r>
              <a:rPr lang="en-GB" sz="1400" dirty="0"/>
              <a:t>, </a:t>
            </a:r>
            <a:r>
              <a:rPr lang="en-GB" sz="1400" dirty="0" err="1"/>
              <a:t>Urgentní</a:t>
            </a:r>
            <a:r>
              <a:rPr lang="en-GB" sz="1400" dirty="0"/>
              <a:t>, </a:t>
            </a:r>
            <a:r>
              <a:rPr lang="en-GB" sz="1400" dirty="0" err="1"/>
              <a:t>Průběžná</a:t>
            </a:r>
            <a:r>
              <a:rPr lang="en-GB" sz="1400" dirty="0"/>
              <a:t>,..).</a:t>
            </a:r>
          </a:p>
        </p:txBody>
      </p:sp>
      <p:pic>
        <p:nvPicPr>
          <p:cNvPr id="2050" name="Picture 2" descr="Kanban for Data Science - Data Science PM">
            <a:extLst>
              <a:ext uri="{FF2B5EF4-FFF2-40B4-BE49-F238E27FC236}">
                <a16:creationId xmlns:a16="http://schemas.microsoft.com/office/drawing/2014/main" id="{4E44D522-7C0B-4C00-A4EC-21A3BB7D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41" y="2859782"/>
            <a:ext cx="2297470" cy="15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7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472262" y="339502"/>
            <a:ext cx="778426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s-CZ" sz="2000" b="1" dirty="0"/>
              <a:t>KANBAN BOARD</a:t>
            </a:r>
            <a:endParaRPr lang="en-GB" sz="20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CDBD0E-2CE0-4C3C-9F1C-1EEFCC3A4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72651"/>
            <a:ext cx="5859760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asociace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https://agilniasociace.cz/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Kniha 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Scrum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Practical Guide to the Most Popular Agile Process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Kenneth S. Rubin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115616" y="1995686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projekt je individuální, možno využít jak tradiční i agilní přístup.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Ujasnit si jak realizovat agilní řízení a jaké metody použít.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si konkrétní metodiku jak aplikovat SRUM.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Využívat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Kanaban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modifikovat jej pro vaše potřeby projektu.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Sumarizace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 (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Metoda SCRUM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029279" cy="128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lze nejlépe použít u produktového vývoje, kdy výsledkem je produkt s jasně definovanou přidanou hodnotou pro zadavatele nebo zákazníka.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460CBB5-43E4-4B47-A5B9-7D1C87C0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516" y="1492158"/>
            <a:ext cx="4911352" cy="31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lze nejlépe použít u produktového vývoje, kdy výsledkem je produkt s jasně definovanou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přidanou hodnotou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zadavatele nebo zákazníka.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agilní přístup se ale nehodí každý projekt.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má největší přidanou hodnotu u projektů kde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nejasné zadání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jedná se o nové technologie, novou oblast podnikání – prostě všude tam kde je velkou výhodou rychlost zpětné vazby od zákazníka, schopnost a ochota ke změně.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Naopak v případech kdy jsou jasné požadavky a požadovaný výsledek je dobře definovaný, se nejlépe uplatní klasické metody řízení projektů (waterfall).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2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 je založen na důsledném plánování, stanovení časových harmonogramů, termínů, rozvrhu prací. Jsou naplánovány jednotlivé kroky, které jsou následně dodržovány kontrolovány (sekvenční postup).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jsou rozděleny do několika fází, kdy přechody mezi nimi musí být schvalovány a každá následující fáze může začít až po skončení fáze předchozí.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jsou pro tento typ vyvinuty standardy, které jednotně upravují postup řízení projektů (PMI, IMPA, Prince2).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vhodné u komplexních, velkých projektů, s delší dobou realizace. Úkolem manažera projektu je dodržet stanovený postup, čas a rozpočet (projektový trojimperativ).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BC9790-F855-4DA1-ACDA-7C9D3109F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19728" r="58027" b="36000"/>
          <a:stretch/>
        </p:blipFill>
        <p:spPr>
          <a:xfrm>
            <a:off x="3986196" y="1125051"/>
            <a:ext cx="4118388" cy="3191484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1BF621D-B291-400B-8379-863782DFC397}"/>
              </a:ext>
            </a:extLst>
          </p:cNvPr>
          <p:cNvSpPr txBox="1">
            <a:spLocks/>
          </p:cNvSpPr>
          <p:nvPr/>
        </p:nvSpPr>
        <p:spPr>
          <a:xfrm>
            <a:off x="3990417" y="6507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Vodopádový model</a:t>
            </a:r>
          </a:p>
        </p:txBody>
      </p:sp>
    </p:spTree>
    <p:extLst>
      <p:ext uri="{BB962C8B-B14F-4D97-AF65-F5344CB8AC3E}">
        <p14:creationId xmlns:p14="http://schemas.microsoft.com/office/powerpoint/2010/main" val="222565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9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nevýhody modelu patří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zákazníka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průběhu celého procesu.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daném modelu je počítáno s tím, že všechny požadavky byly specifikovány 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není možné je v průběhu přidávat. To je v dnešním rychle se měnícím světě a prostředí veliký problém.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prováděná iterace, tak je povoleno ji provádět pouze v rámci jedné fáze a maximálně je možné se vrátit do fáze předchozí. </a:t>
            </a: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Výsledkem tohoto omezení může být např. odsouvání problémů do další fáze, které mohou vyvrcholit již zmíněným změnovým požadavkem.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Klade důraz na pečlivé vedení záznamů. Vedení takovýchto záznamů umožňuje schopnost zlepšit stávající produkt v budoucnu.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 ví, co může očekávat, má představu o velikosti, nákladech, časování a také o tom, jak se bude vyvíjený produkt na konci chovat.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9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řízení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2001 Manifest pro agilní vývoj softwaru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metodiky mají za úkol dodat zákazníkovi produkt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nejkratším možném čase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zároveň za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nejméně peněz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přístup spočívá v iteraci. To znamená, že je možnost se neustále vracet ke stejným problémům, neustále testovat a opravovat. Tato meta dokáže v průběhu vývoje reflektovat změnové požadavky.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Neagilní vývoj naopak probíhá postupně. Postupuje v sekvencích. Nejprve se dořeší první krok, pak následují další. Není tak pružný k reflektování změn.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Využívaná technika – SCRUM,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lean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 se mohou měnit zadání a požadavky na výslednou aplikaci. Vývojáři se neustále vracejí k různým částem vývoje. Vývoje se účastní všechny zainteresované strany a během vývoje zajišťuje komunikaci tzv.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metoda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 produktu (</a:t>
            </a:r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team</a:t>
            </a:r>
          </a:p>
          <a:p>
            <a:pPr lvl="1"/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projektový manažer ani vedoucí týmu, je jen prostředník, který zajišťuje komunikaci mezi vývojem a vlastníkem produktu. </a:t>
            </a: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vývojovém týmu neexistuje hierarchie a všichni členové jsou si rovni, mohou přinášet invence a zpochybňovat dosavadní vývoj.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nemá jasně dané fáze, ale prochází tzv.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jsou kontrolní schůzky vývojového týmu případně i s vlastníkem, kdy se konzultuje dosavadní postup a plánují další kroky. Základní jednotkou vývoje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Sprint může být různě dlouhý (týden až měsíc).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573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16458</TotalTime>
  <Words>1174</Words>
  <Application>Microsoft Office PowerPoint</Application>
  <PresentationFormat>Předvádění na obrazovce (16:9)</PresentationFormat>
  <Paragraphs>163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Enriqueta</vt:lpstr>
      <vt:lpstr>Times New Roman</vt:lpstr>
      <vt:lpstr>Wingdings</vt:lpstr>
      <vt:lpstr>SLU</vt:lpstr>
      <vt:lpstr>Waterfall a agilní projektové řízení   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204</cp:revision>
  <dcterms:created xsi:type="dcterms:W3CDTF">2016-07-06T15:42:34Z</dcterms:created>
  <dcterms:modified xsi:type="dcterms:W3CDTF">2024-12-12T10:55:30Z</dcterms:modified>
</cp:coreProperties>
</file>