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321" r:id="rId3"/>
    <p:sldId id="346" r:id="rId4"/>
    <p:sldId id="373" r:id="rId5"/>
    <p:sldId id="389" r:id="rId6"/>
    <p:sldId id="413" r:id="rId7"/>
    <p:sldId id="414" r:id="rId8"/>
    <p:sldId id="404" r:id="rId9"/>
    <p:sldId id="415" r:id="rId10"/>
    <p:sldId id="390" r:id="rId11"/>
    <p:sldId id="416" r:id="rId12"/>
    <p:sldId id="417" r:id="rId13"/>
    <p:sldId id="418" r:id="rId14"/>
    <p:sldId id="419" r:id="rId15"/>
    <p:sldId id="420" r:id="rId16"/>
    <p:sldId id="412" r:id="rId17"/>
    <p:sldId id="421" r:id="rId18"/>
    <p:sldId id="34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5097" autoAdjust="0"/>
  </p:normalViewPr>
  <p:slideViewPr>
    <p:cSldViewPr snapToGrid="0">
      <p:cViewPr varScale="1">
        <p:scale>
          <a:sx n="79" d="100"/>
          <a:sy n="79" d="100"/>
        </p:scale>
        <p:origin x="7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Návratnost investic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Závěry projektu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40" y="3888419"/>
            <a:ext cx="5844520" cy="18465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200" dirty="0">
                <a:solidFill>
                  <a:srgbClr val="FFFFFF"/>
                </a:solidFill>
              </a:rPr>
              <a:t>Bod 3.3</a:t>
            </a:r>
            <a:r>
              <a:rPr lang="en-GB" sz="2200" dirty="0">
                <a:solidFill>
                  <a:srgbClr val="FFFFFF"/>
                </a:solidFill>
              </a:rPr>
              <a:t> </a:t>
            </a:r>
            <a:r>
              <a:rPr lang="cs-CZ" sz="2200">
                <a:solidFill>
                  <a:srgbClr val="FFFFFF"/>
                </a:solidFill>
              </a:rPr>
              <a:t>a 5 šablony </a:t>
            </a:r>
            <a:r>
              <a:rPr lang="cs-CZ" sz="2200" dirty="0">
                <a:solidFill>
                  <a:srgbClr val="FFFFFF"/>
                </a:solidFill>
              </a:rPr>
              <a:t>projektu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30735060-4CD0-3F84-824D-1BE9378D1A7B}"/>
              </a:ext>
            </a:extLst>
          </p:cNvPr>
          <p:cNvSpPr txBox="1">
            <a:spLocks/>
          </p:cNvSpPr>
          <p:nvPr/>
        </p:nvSpPr>
        <p:spPr>
          <a:xfrm>
            <a:off x="8312728" y="4193309"/>
            <a:ext cx="3641064" cy="2308033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</a:t>
            </a: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u analýz neziskových projektů.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nákladů a přínosů vychází ze souboru předem stanovených cílů projektu, přičemž všem pozitivním (přínosy) a negativním (náklady) účinkům na blahobyt přiřazuje peněžní hodnotu.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těchto hodnot je pak vypočítaný čistý celkový přínos.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Přírůstkový přístup –porovnáváme scénář s projektem se základním scénářem bez projektu.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Přírůstkový přístup vychází z těchto požadavků: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srovnávací scénář musí popsat, co by se stalo v případě neexistence projektu. </a:t>
            </a: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523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 případě investic zaměřených na zlepšení stávajícího stavu aktiva by měl zahrnovat náklady a výnosy/přínosy při zachování současného stavu, nebo max. malé adaptační investice, které by se uskutečnily v každém případě (minimální změny).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analýza nákladů a užitku zohledňuje rozdíl mezi peněžními toky ve scénáři s projektem a peněžními toky ve srovnávacím scénáři (bez projektu). </a:t>
            </a: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E1A7472-7C5E-FF9B-70A5-6D654B086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723" y="5337019"/>
            <a:ext cx="5791702" cy="14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520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4" y="444714"/>
            <a:ext cx="92278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příklad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Zájezd do Paříže – za předpokladu stejných možností ubytování, stravy a vstupů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projektu cena = 4 100 Kč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 projekt = 5 800 Kč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 v ceně = 1 700 Kč.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Zájezd by byl v rámci tohoto projektu levnější, a to proto, že je cena dohodnuta individuálně s cestovkou a s finanční podporou OPF.</a:t>
            </a: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27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4" y="444714"/>
            <a:ext cx="92278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příklad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projektu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komunikovat je benefit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získaný tím, že se zájezdu zúčastníme, máme možnost komunikovat v cizím jazyce tam, ale také možnost seznámit se a v případě zájmu s novými lidmi komunikovat i nadále přes sociální sítě.</a:t>
            </a:r>
          </a:p>
          <a:p>
            <a:pPr marL="0" indent="0">
              <a:buNone/>
              <a:defRPr/>
            </a:pP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 projekt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lze využít například služby jazykové školy, kde si můžeme platit pravidelné hodiny komunikace v cizím jazyce, ovšem cena této služby se pohybuje v rozmezí zhruba od 200 Kč - 1100 Kč.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zájemce s námi pojede na tento zájezd, může se seznámit, najít si přátele, se kterými bude pravidelně komunikovat v cizím jazyce, kdyby takto však chtěl komunikovat i bez toho, aniž by se na zájezdu s někým seznámil, s největší pravděpodobností by si tuto službu musel zaplatit a vyšlo by ho to v průměru na 650 Kč za hodinu.</a:t>
            </a:r>
          </a:p>
          <a:p>
            <a:pPr marL="0" indent="0">
              <a:buNone/>
              <a:defRPr/>
            </a:pP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Vezmeme-li si příklad: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komunikace v cizím jazyce s využitím našeho zájezdu = 0 Kč/měsíc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komunikace v cizím jazyce bez využití našeho zájezdu = 2600 Kč/ měsíc.</a:t>
            </a: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606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CED6A3-10E1-575B-B361-F4209193C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DAB02BE-3D9A-2549-853D-05089C5C68B3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F8D7A38-5543-CB5A-49DF-546FDCE5B232}"/>
              </a:ext>
            </a:extLst>
          </p:cNvPr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ve skupinách – bod 3.3 šablony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5614EA4-B848-DF69-DF76-039CFFE79777}"/>
              </a:ext>
            </a:extLst>
          </p:cNvPr>
          <p:cNvSpPr txBox="1">
            <a:spLocks/>
          </p:cNvSpPr>
          <p:nvPr/>
        </p:nvSpPr>
        <p:spPr>
          <a:xfrm>
            <a:off x="395535" y="996705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Zobrazení Rozpočtu v MS Project a nakopírování do Vaší šablony ve Wordu do bodu 3.3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Sestava – Nová Sestava – Tabulky – klik na vzniklou tabulku a napravo se zobrazí menu.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Vybereme Číslo osnovy, Název, Rozpočtové náklady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Úroveň 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souhrný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úkol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Vzniklou tabulku nakopírujte pod bod 3.3 a nadepište ji Předpokládaný rozpočet projektu.</a:t>
            </a: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339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ve skupinách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87ADB15-EC3E-6682-4C04-759FD3D41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8" y="1155607"/>
            <a:ext cx="12160142" cy="134235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982C146-C89C-F193-BE4A-DC3B7BE09D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32" y="3555081"/>
            <a:ext cx="10967566" cy="2548904"/>
          </a:xfrm>
          <a:prstGeom prst="rect">
            <a:avLst/>
          </a:prstGeom>
        </p:spPr>
      </p:pic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2A8F27F-5732-A2AE-5D90-C59C67520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574" y="2358440"/>
            <a:ext cx="10819600" cy="2621882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Pracujte v excelu, vytvořte tabulku, kterou pak vložíte do vaší šablony pod bod 3.3. Vysvětlete také, proč jste si vámi zvolenou metodu vybrali a jaké z výsledku vyplývají závěry.  </a:t>
            </a:r>
            <a:endParaRPr lang="en-GB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74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59753C-F73B-2722-301C-0FB6E55C5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D8AE34C-6D63-7BC2-B5F1-11BDDE4C5A5A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9636045-771F-BC10-6114-76545418F683}"/>
              </a:ext>
            </a:extLst>
          </p:cNvPr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by měla obsahovat Vaše prezentace?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F7E9E24-B015-BF47-C79D-D6672916EE1E}"/>
              </a:ext>
            </a:extLst>
          </p:cNvPr>
          <p:cNvSpPr txBox="1">
            <a:spLocks/>
          </p:cNvSpPr>
          <p:nvPr/>
        </p:nvSpPr>
        <p:spPr>
          <a:xfrm>
            <a:off x="395535" y="996705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Představit problém, který bude řešen Vašim projektem a vysvětlit důvody realizace projektu.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a sekundární cíle projektu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 – výsledek – přínos projektu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a účel produktu projektu (využijte grafiku, kterou jste již vytvořili u těchto bodů)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na projekt a celkový rozpočet, včetně rozpočtů na tolerance, změny a rizika, zdroje financování projektu</a:t>
            </a:r>
          </a:p>
          <a:p>
            <a:pPr>
              <a:defRPr/>
            </a:pP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Ganttův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diagram s viditelnou časovou osou a určeným datumem zahájení a dokončení projektu.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rizika projektu a návrhy na jejich opatření.</a:t>
            </a:r>
          </a:p>
        </p:txBody>
      </p:sp>
    </p:spTree>
    <p:extLst>
      <p:ext uri="{BB962C8B-B14F-4D97-AF65-F5344CB8AC3E}">
        <p14:creationId xmlns:p14="http://schemas.microsoft.com/office/powerpoint/2010/main" val="2092969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Příště začneme s prezentacemi Vašich projektů.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endParaRPr kumimoji="0" lang="cs-CZ" altLang="cs-CZ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bodů šablony z minulých seminářů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</a:p>
          <a:p>
            <a:pPr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výnosnosti ROI</a:t>
            </a:r>
          </a:p>
          <a:p>
            <a:pPr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doby splacení</a:t>
            </a:r>
          </a:p>
          <a:p>
            <a:pPr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nákladů a užitku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části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bod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	Návratnost investic  a  5. Závěr – vyhodnocení a souhrn hlavních poznatků projektu</a:t>
            </a:r>
          </a:p>
          <a:p>
            <a:pPr marL="0" lvl="0" indent="0">
              <a:buNone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pl-PL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bodů šablony z minulých seminářů.</a:t>
            </a:r>
          </a:p>
          <a:p>
            <a:pPr>
              <a:defRPr/>
            </a:pPr>
            <a:r>
              <a:rPr lang="pl-PL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dnešnímu semináři byste měli mít </a:t>
            </a: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hotové všechny body kromě </a:t>
            </a:r>
            <a:r>
              <a:rPr lang="cs-CZ" altLang="cs-CZ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 Návratnost investic </a:t>
            </a: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Závěr – vyhodnocení a souhrn hlavních poznatků projektu</a:t>
            </a:r>
          </a:p>
          <a:p>
            <a:pPr lvl="0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Projdeme si celou šablonu Vašeho projektu spolu a ujistíme se, že máte zpracované všechny body.</a:t>
            </a:r>
            <a:endParaRPr lang="pl-PL" altLang="cs-CZ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endParaRPr lang="pl-PL" altLang="cs-CZ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 Co je návratnost investic?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5"/>
            <a:ext cx="9845744" cy="51692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Srovnání celkových přínosů projektu s jeho náklady.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Posouzení investice nám ukáže, jak dobře bude projekt financovaný. 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projekt je unikátní a proto nelze obecně stanovit, která metoda je vhodnější.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metody          dle typu a zaměření projektu na výstupy (benefity). 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6279DC59-4515-8247-B38E-D08952BD6902}"/>
              </a:ext>
            </a:extLst>
          </p:cNvPr>
          <p:cNvCxnSpPr/>
          <p:nvPr/>
        </p:nvCxnSpPr>
        <p:spPr>
          <a:xfrm>
            <a:off x="2554219" y="4792902"/>
            <a:ext cx="559293" cy="0"/>
          </a:xfrm>
          <a:prstGeom prst="straightConnector1">
            <a:avLst/>
          </a:prstGeom>
          <a:ln w="57150">
            <a:solidFill>
              <a:srgbClr val="E54B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99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Metoda výnosnosti investic ROI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2417"/>
            <a:ext cx="9845744" cy="5524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ROI (Return on </a:t>
            </a:r>
            <a:r>
              <a:rPr lang="cs-CZ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Cílovým efektem je zde zisk.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Nezohledňuje časovou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hodnotu peněz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Neznáme přesně výnos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 budoucnosti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26D23E-4545-2014-B5FD-179482999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309" y="1902426"/>
            <a:ext cx="5844280" cy="411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7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Metoda výnosnosti investic ROI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2417"/>
            <a:ext cx="9845744" cy="5524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ROI (Return on </a:t>
            </a:r>
            <a:r>
              <a:rPr lang="cs-CZ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výsledek v %,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ROI &lt; 0 projekt je ztrátový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ROI ≥ 0 projekt přijatelný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26D23E-4545-2014-B5FD-179482999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309" y="1902426"/>
            <a:ext cx="5844280" cy="411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171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ROI - Příklad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2417"/>
            <a:ext cx="9845744" cy="5524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projektu je zisk tvořen z prodeje lístků.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Očekávaný minimální počet prodaných lístků činí 7 000, jedna vstupenka 1 000 Kč, zisk činí 7 000 000 Kč.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činí 5 000 000 Kč.</a:t>
            </a:r>
          </a:p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 = velikost investičních výdajů, 5 000 000Kč.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ROI = (7 000 000-5 000 000)/ 5 000 000 = 0,4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ROI = 0,4*100 = 40</a:t>
            </a:r>
            <a:r>
              <a:rPr lang="cs-CZ" altLang="cs-CZ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  </a:t>
            </a:r>
            <a:r>
              <a:rPr lang="en-GB" altLang="cs-CZ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 &gt; 0 Projekt je přijatelný.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90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Metoda doby splacení –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Payback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(PB)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Prostá doba návratnosti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 případě, že roční hotovostní tok (CF) je stále stejný, je možné výpočet prosté doby návratnosti PB  použít vztah: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velikost investičních výdajů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CF = roční hotovostní tok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 = počet let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66DFA67D-3964-C901-CDCD-9722DBB2DB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621480"/>
              </p:ext>
            </p:extLst>
          </p:nvPr>
        </p:nvGraphicFramePr>
        <p:xfrm>
          <a:off x="7086854" y="3870037"/>
          <a:ext cx="3632828" cy="205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672840" imgH="444240" progId="Equation.3">
                  <p:embed/>
                </p:oleObj>
              </mc:Choice>
              <mc:Fallback>
                <p:oleObj name="Rovnice" r:id="rId3" imgW="672840" imgH="444240" progId="Equation.3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5DE89579-B9D9-4C1E-B35D-3A1392B7D2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854" y="3870037"/>
                        <a:ext cx="3632828" cy="2050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088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4" y="453592"/>
            <a:ext cx="9343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Metoda doby splacení –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Payback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(PB)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příklad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do výrobní haly je 1 236 100 Kč.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hala přinese hotovostní tok (CF) 309 025 Kč každý rok.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jak dlouho se nám investice vrátí?</a:t>
            </a:r>
          </a:p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1 236 100 / 309 025 = 4 roky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PB = 4 roky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66DFA67D-3964-C901-CDCD-9722DBB2DB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6854" y="3870037"/>
          <a:ext cx="3632828" cy="205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672840" imgH="444240" progId="Equation.3">
                  <p:embed/>
                </p:oleObj>
              </mc:Choice>
              <mc:Fallback>
                <p:oleObj name="Rovnice" r:id="rId3" imgW="672840" imgH="444240" progId="Equation.3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66DFA67D-3964-C901-CDCD-9722DBB2DB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854" y="3870037"/>
                        <a:ext cx="3632828" cy="2050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1030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4226</TotalTime>
  <Words>1126</Words>
  <Application>Microsoft Office PowerPoint</Application>
  <PresentationFormat>Širokoúhlá obrazovka</PresentationFormat>
  <Paragraphs>134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Rovnice</vt:lpstr>
      <vt:lpstr>Návratnost investic Závěry projektu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295</cp:revision>
  <dcterms:created xsi:type="dcterms:W3CDTF">2022-09-20T14:18:12Z</dcterms:created>
  <dcterms:modified xsi:type="dcterms:W3CDTF">2024-12-04T11:46:10Z</dcterms:modified>
</cp:coreProperties>
</file>