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21" r:id="rId3"/>
    <p:sldId id="346" r:id="rId4"/>
    <p:sldId id="350" r:id="rId5"/>
    <p:sldId id="359" r:id="rId6"/>
    <p:sldId id="373" r:id="rId7"/>
    <p:sldId id="366" r:id="rId8"/>
    <p:sldId id="360" r:id="rId9"/>
    <p:sldId id="361" r:id="rId10"/>
    <p:sldId id="362" r:id="rId11"/>
    <p:sldId id="363" r:id="rId12"/>
    <p:sldId id="364" r:id="rId13"/>
    <p:sldId id="365" r:id="rId14"/>
    <p:sldId id="345" r:id="rId15"/>
    <p:sldId id="367" r:id="rId16"/>
    <p:sldId id="368" r:id="rId17"/>
    <p:sldId id="369" r:id="rId18"/>
    <p:sldId id="370" r:id="rId19"/>
    <p:sldId id="371" r:id="rId20"/>
    <p:sldId id="372" r:id="rId21"/>
    <p:sldId id="374" r:id="rId22"/>
    <p:sldId id="34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4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projektu 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6339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projektu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</a:t>
            </a: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2F3ABF45-54B6-52D5-3900-D69BC12019C2}"/>
              </a:ext>
            </a:extLst>
          </p:cNvPr>
          <p:cNvSpPr txBox="1">
            <a:spLocks/>
          </p:cNvSpPr>
          <p:nvPr/>
        </p:nvSpPr>
        <p:spPr>
          <a:xfrm>
            <a:off x="8321965" y="4193309"/>
            <a:ext cx="3641064" cy="2308033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</a:t>
            </a:r>
            <a:endParaRPr lang="nl-NL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dodavatelé: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zastupují zainteresované strany projektu zodpovědné za návrh, vývoj a implementaci projektu a zodpovídají za kvalitu ze strany dodavatelů a technickou kompatibilitu projektu.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Poskytují lidské a jiné zdroje potřebné pro dodání produktu projektu.</a:t>
            </a:r>
          </a:p>
          <a:p>
            <a:pPr>
              <a:defRPr/>
            </a:pP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dohled za dodavatele/uživatele/firma: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zodpovídá za správnou realizaci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každý člen projektového dohledu dohlíží na konkrétní oblast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8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podpora: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administrátor projektu podřízen projektovému manažerovi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podpora projektovému manažerovi a vedoucímu týmu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například aktualizuje časový harmonogram, udržuje aktuální projektovou dokumentaci</a:t>
            </a: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9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plánuje, řídí, monitoruje a kontroluje projekt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spoluvlastníkem cílů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vlastníkem výstupů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do funkce buď zvolen vedením firmy, nebo je zvolen v rámci projektové skupiny.</a:t>
            </a: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69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Projektová skupina: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skupina lidí zvolena pro realizaci projektu na základě jejich schopností, dovedností, zkušeností a znalostí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větší projekty mají více projektových skupin a ty mají poté své manažery projektové skupiny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členové projektové skupiny mohou být zvoleni z dané organizace nebo i zvenčí</a:t>
            </a: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55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164853"/>
            <a:ext cx="9775159" cy="5243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částech projektu – bod 1.6.1 až 1.6.2</a:t>
            </a: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Část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samostatná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skupinách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64937EB-63E0-25DE-94AD-0FE4597C38E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52476" y="2056339"/>
            <a:ext cx="7448659" cy="3849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BC8B26E-CF95-4F06-572C-C40BA108CE4E}"/>
              </a:ext>
            </a:extLst>
          </p:cNvPr>
          <p:cNvSpPr txBox="1"/>
          <p:nvPr/>
        </p:nvSpPr>
        <p:spPr>
          <a:xfrm>
            <a:off x="5904257" y="4041017"/>
            <a:ext cx="4891596" cy="224676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Váš projekt nemusí mít všechny zde uvedené části organizační struktury!</a:t>
            </a:r>
          </a:p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jen relevantní Vašemu projektu!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792859C-D74D-FDEA-6DF0-4952789C4E70}"/>
              </a:ext>
            </a:extLst>
          </p:cNvPr>
          <p:cNvSpPr txBox="1"/>
          <p:nvPr/>
        </p:nvSpPr>
        <p:spPr>
          <a:xfrm>
            <a:off x="7797572" y="1564852"/>
            <a:ext cx="4255883" cy="224676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na schéma organizační struktury vašeho projektového týmu, tzv. Organigram (viz management 1. ročník)</a:t>
            </a:r>
          </a:p>
        </p:txBody>
      </p:sp>
    </p:spTree>
    <p:extLst>
      <p:ext uri="{BB962C8B-B14F-4D97-AF65-F5344CB8AC3E}">
        <p14:creationId xmlns:p14="http://schemas.microsoft.com/office/powerpoint/2010/main" val="141478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1.6.2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čemu slouží?</a:t>
            </a:r>
          </a:p>
          <a:p>
            <a:pPr marL="0" indent="0">
              <a:buNone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přiřazení a zobrazení odpovědností jednotlivých osob či pracovních míst k určitému úkolu (projektu, službě či procesu)</a:t>
            </a: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5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10470732" cy="52497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1.6.2</a:t>
            </a: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znamená RACI?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kdo úkol realizuje/vykonává, je odpovědný za vykonání svěřeného úkolu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Accountable</a:t>
            </a: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kdo je odpovědný za celý úkol, je odpovědný za to, co je vykonáno (řídí, rozhoduje)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Consulted</a:t>
            </a: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kdo může poskytnout cenou radu či konzultaci k úkolu (konzultuje, žádají se informace či se čeká na reakci k dané činnosti) před vykonáním úkolu. 2-way komunikace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pl-PL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kdo má být informován o průběhu úkolu, rozhodnutích v úkolu, nebo co bylo vykonáno. 1-way komunikace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pl-PL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8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1.6.2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celkovou odpovědnost (A-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accountability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má k danému úkolu (činnosti) pouze jedna osoba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Množství zapojených lidí (R-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by mělo být přiměřené velikosti a složitosti daného úkolu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každém řádku by měl být jedna osoba 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Accountable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minimálně jedna </a:t>
            </a:r>
            <a:r>
              <a:rPr lang="cs-CZ" altLang="cs-C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6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1.6.2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6502C9E-C47D-78F5-1D1B-3F49E06AD5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916" y="1643176"/>
            <a:ext cx="6664480" cy="490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11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s názornými příklady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1.6.2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519905BA-5630-3234-BD01-2D3229BBF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705" y="2397196"/>
            <a:ext cx="10700590" cy="342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6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endParaRPr kumimoji="0" lang="cs-CZ" altLang="cs-CZ" sz="1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 vazba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body 1.1 – 1.5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– </a:t>
            </a:r>
            <a:r>
              <a:rPr kumimoji="0" lang="cs-CZ" altLang="cs-CZ" sz="20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</a:t>
            </a:r>
            <a:r>
              <a:rPr kumimoji="0" lang="en-GB" altLang="cs-CZ" sz="20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6.1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RACI matice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 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částech projektu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bod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6.1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až 1.</a:t>
            </a:r>
            <a:r>
              <a:rPr kumimoji="0" lang="en-GB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3. Představení problematiky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RACI matice –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šablona bod 1.6.2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908615DD-B58B-4471-61BD-C8CDC63F74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0" b="11269"/>
          <a:stretch/>
        </p:blipFill>
        <p:spPr>
          <a:xfrm>
            <a:off x="395536" y="1424867"/>
            <a:ext cx="11603114" cy="535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22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403556" y="1164853"/>
            <a:ext cx="9775159" cy="5243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Práce na částech projektu – bod 1.6.2</a:t>
            </a:r>
            <a:r>
              <a:rPr lang="cs-CZ" alt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Matice RACI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tabulku úkolů/kroků a osob tyto úkoly/kroky zajištující a určete u každé osoby jak se na úkolu podílí R/ A/ C/ I.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Úkoly/kroky udělejte velmi podrobně.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03FEC05D-C2F6-8023-AC37-5862D9552B7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Část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samostatná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skupinách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80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2. Popis </a:t>
            </a:r>
            <a:r>
              <a:rPr lang="cs-CZ" altLang="cs-CZ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produktu projektu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1.1 -1.5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cs-CZ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Výchozí podmínky</a:t>
            </a:r>
          </a:p>
          <a:p>
            <a:pPr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Hlavní a sekundární cíle</a:t>
            </a:r>
          </a:p>
          <a:p>
            <a:pPr>
              <a:defRPr/>
            </a:pPr>
            <a:r>
              <a:rPr kumimoji="0" lang="cs-CZ" altLang="cs-CZ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Výstup, výsledek, přínos</a:t>
            </a:r>
          </a:p>
          <a:p>
            <a:pPr>
              <a:defRPr/>
            </a:pPr>
            <a:r>
              <a:rPr lang="cs-CZ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Logický rámec</a:t>
            </a: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F93605E-74B5-D7D0-8F77-B8027D35170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0545" y="1941708"/>
            <a:ext cx="8759983" cy="4471578"/>
          </a:xfrm>
          <a:prstGeom prst="rect">
            <a:avLst/>
          </a:prstGeo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s názornými příklady 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A8BB7DF-A336-9811-BCB1-40D5F21F9752}"/>
              </a:ext>
            </a:extLst>
          </p:cNvPr>
          <p:cNvSpPr txBox="1"/>
          <p:nvPr/>
        </p:nvSpPr>
        <p:spPr>
          <a:xfrm rot="20586685">
            <a:off x="6493407" y="2913530"/>
            <a:ext cx="4891596" cy="224676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Váš projekt nemusí mít všechny zde uvedené části organizační struktury!</a:t>
            </a:r>
          </a:p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jen relevantní Vašemu projektu!</a:t>
            </a:r>
          </a:p>
        </p:txBody>
      </p:sp>
    </p:spTree>
    <p:extLst>
      <p:ext uri="{BB962C8B-B14F-4D97-AF65-F5344CB8AC3E}">
        <p14:creationId xmlns:p14="http://schemas.microsoft.com/office/powerpoint/2010/main" val="145699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EA9F48C4-873F-B2F7-A408-E29AFB66B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812924"/>
            <a:ext cx="6289545" cy="27887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6069459-16EE-E575-8E15-0751FC925D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1065" y="2812924"/>
            <a:ext cx="4285803" cy="272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2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Zainteresované strany projektu:</a:t>
            </a: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DC6E325-2C8D-3D5B-A588-5722A5920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335196"/>
            <a:ext cx="8247356" cy="407809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968CCC8B-BC6C-B644-0D65-A040DA873FD2}"/>
              </a:ext>
            </a:extLst>
          </p:cNvPr>
          <p:cNvSpPr txBox="1"/>
          <p:nvPr/>
        </p:nvSpPr>
        <p:spPr>
          <a:xfrm>
            <a:off x="8850086" y="2237014"/>
            <a:ext cx="306977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 stakeholder?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 </a:t>
            </a:r>
            <a:r>
              <a:rPr lang="en-GB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</a:t>
            </a:r>
            <a:r>
              <a:rPr lang="en-GB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čitý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záměr na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Manažeři, zákazníci, sponzoři….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8615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5"/>
            <a:ext cx="9845744" cy="56268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Stakeholders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zainteresované strany projektu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Musíme identifikovat a řídit v průběhu celého projektu.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přímý efekt na úspěch/neúspěch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našeho projektu.</a:t>
            </a: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jak </a:t>
            </a:r>
            <a:r>
              <a:rPr lang="cs-CZ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stakeholders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řidíme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Musíme si zodpovědět následující otázky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rabicPeriod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bude mít užitek z projektu?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Jinak řečeno, pro koho to děláme, kdo bude užívat produkt našeho projektu.</a:t>
            </a:r>
          </a:p>
          <a:p>
            <a:pPr marL="457200" indent="-457200">
              <a:buAutoNum type="arabicPeriod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do projektu přispívá a jak?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 a skupiny, na které se spoléháme a skrz které bude projekt proveden. (Projektová skupina, sponzor, experti)</a:t>
            </a:r>
          </a:p>
          <a:p>
            <a:pPr marL="457200" indent="-457200">
              <a:buAutoNum type="arabicPeriod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bude projektem ovlivněn nebo na koho bude mít dopad?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 projektu může mít dopad i na lidi, kteří z něj nebudou bezprostředně něco mít.</a:t>
            </a:r>
          </a:p>
          <a:p>
            <a:pPr marL="457200" indent="-457200">
              <a:buAutoNum type="arabicPeriod"/>
              <a:defRPr/>
            </a:pPr>
            <a:endParaRPr lang="cs-CZ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576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Sponzor projektu:</a:t>
            </a: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zodpovědný za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inicializaci a financování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podporuje a pravidelně komunikuje s projektovým managerem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cs-CZ" altLang="cs-CZ" sz="240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 jenom 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jeden sponzor </a:t>
            </a:r>
            <a:r>
              <a:rPr kumimoji="0" lang="cs-CZ" altLang="cs-CZ" sz="240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projektu)</a:t>
            </a: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sponzor je vlastně zákazník projektové skupiny a rozhoduje, jestli je výsledek projektu akceptovatelný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spolu s managerem projektu je zodpovědný za monitorování času a financí projektu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41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444714"/>
            <a:ext cx="929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2. Představení problematiky </a:t>
            </a:r>
            <a:endParaRPr lang="en-GB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Organizační struktura a vysvětlení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projektového zajištění lidmi týmu – </a:t>
            </a:r>
            <a:r>
              <a:rPr kumimoji="0" lang="cs-CZ" altLang="cs-CZ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šablona bod 1.6.1</a:t>
            </a: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uživatelé projektu:</a:t>
            </a:r>
            <a:endParaRPr lang="en-GB" alt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 neboli produkt</a:t>
            </a: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projektu je předán budoucím uživatelům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pacienti a sestry jsou uživatelé nově zrekonstruovaného křídla nemocnice, kde sponzorem byl ředitel nemocnice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rekonstrukce domu – hlavní uživatelé jsou ti, co tam budou bydlet</a:t>
            </a: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výstupem je vývoj a instalace nového počítačového programu ve firmě – hlavní uživatelé jsou ti zaměstnanci, co budou program používat</a:t>
            </a:r>
          </a:p>
          <a:p>
            <a:pPr marL="0" indent="0">
              <a:buNone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80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</TotalTime>
  <Words>1103</Words>
  <Application>Microsoft Office PowerPoint</Application>
  <PresentationFormat>Širokoúhlá obrazovka</PresentationFormat>
  <Paragraphs>235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Motiv Office</vt:lpstr>
      <vt:lpstr>Definice projektu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student</cp:lastModifiedBy>
  <cp:revision>175</cp:revision>
  <dcterms:created xsi:type="dcterms:W3CDTF">2022-09-20T14:18:12Z</dcterms:created>
  <dcterms:modified xsi:type="dcterms:W3CDTF">2024-10-15T09:38:17Z</dcterms:modified>
</cp:coreProperties>
</file>