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21" r:id="rId3"/>
    <p:sldId id="346" r:id="rId4"/>
    <p:sldId id="390" r:id="rId5"/>
    <p:sldId id="409" r:id="rId6"/>
    <p:sldId id="404" r:id="rId7"/>
    <p:sldId id="405" r:id="rId8"/>
    <p:sldId id="406" r:id="rId9"/>
    <p:sldId id="407" r:id="rId10"/>
    <p:sldId id="410" r:id="rId11"/>
    <p:sldId id="408" r:id="rId12"/>
    <p:sldId id="411" r:id="rId13"/>
    <p:sldId id="412" r:id="rId14"/>
    <p:sldId id="413" r:id="rId15"/>
    <p:sldId id="414" r:id="rId16"/>
    <p:sldId id="415" r:id="rId17"/>
    <p:sldId id="345" r:id="rId18"/>
    <p:sldId id="3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350D-6AF5-47D6-992B-C4C58B8C0976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B226-95B6-4FB4-8FC9-EDA107599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88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15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23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9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7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68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4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1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1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M51L0q1Yx0" TargetMode="External"/><Relationship Id="rId13" Type="http://schemas.openxmlformats.org/officeDocument/2006/relationships/oleObject" Target="../embeddings/oleObject1.bin"/><Relationship Id="rId3" Type="http://schemas.openxmlformats.org/officeDocument/2006/relationships/video" Target="https://www.youtube.com/embed/We2th0n5T18?feature=oembed" TargetMode="External"/><Relationship Id="rId7" Type="http://schemas.openxmlformats.org/officeDocument/2006/relationships/hyperlink" Target="https://www.youtube.com/watch?v=GjpMSBtaAa8&amp;list=PLe2f0vGLUfxGJq38JROYUSqngBd51R9hT&amp;index=6" TargetMode="External"/><Relationship Id="rId12" Type="http://schemas.openxmlformats.org/officeDocument/2006/relationships/image" Target="../media/image16.jpeg"/><Relationship Id="rId2" Type="http://schemas.openxmlformats.org/officeDocument/2006/relationships/video" Target="https://www.youtube.com/embed/DM51L0q1Yx0?feature=oembed" TargetMode="Externa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.xml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4.jpeg"/><Relationship Id="rId4" Type="http://schemas.openxmlformats.org/officeDocument/2006/relationships/video" Target="https://www.youtube.com/embed/GjpMSBtaAa8?feature=oembed" TargetMode="External"/><Relationship Id="rId9" Type="http://schemas.openxmlformats.org/officeDocument/2006/relationships/hyperlink" Target="https://www.youtube.com/watch?v=We2th0n5T18" TargetMode="External"/><Relationship Id="rId1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user-xj1ux9kb2k/playlist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sluzby:horiz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1738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projektu 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691640" y="3675355"/>
            <a:ext cx="5844520" cy="20596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Šablona seminární práce bod </a:t>
            </a: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Práce v MS Project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Ganttův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zadávání zdrojů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přiřazování zdrojů k jednotlivým úkolům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kritická cesta</a:t>
            </a:r>
          </a:p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Projektový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Reczková</a:t>
            </a: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reczkova@opf.slu.cz</a:t>
            </a: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B205</a:t>
            </a: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Přiřazení zdrojů k jednotlivým úkolům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Krok </a:t>
            </a:r>
            <a:endParaRPr lang="cs-CZ" altLang="cs-CZ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Kliknout na </a:t>
            </a:r>
            <a:r>
              <a:rPr lang="cs-CZ" alt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Ganttův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 a pak rozkliknout jednotlivé úkoly a přiřazovat práci, materiál a náklady. Ukážeme si jak v dalším slide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FF23238-ED69-6DBE-1F26-8A87C008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35" y="2370834"/>
            <a:ext cx="9254634" cy="4487166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9E54AB-1830-CAD2-E2DC-47357A36031A}"/>
              </a:ext>
            </a:extLst>
          </p:cNvPr>
          <p:cNvCxnSpPr>
            <a:cxnSpLocks/>
          </p:cNvCxnSpPr>
          <p:nvPr/>
        </p:nvCxnSpPr>
        <p:spPr>
          <a:xfrm flipH="1">
            <a:off x="1455938" y="1944210"/>
            <a:ext cx="1456198" cy="79011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4206058" y="1962207"/>
            <a:ext cx="1833217" cy="242778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1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4DD597BE-8EA7-5A7F-5C52-7B2B5DC15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6" y="2563626"/>
            <a:ext cx="10005927" cy="5372566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Přiřazení zdrojů k jednotlivým úkolům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Krok – přiřazení pracovníků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rozkliknutí prvního úkolu v tabulce klineme do políčka název zdroje a vybereme zde pracovníka, jednotky jsou max.100% protože je to konkrétní osoba,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se samy dopočítají po zavření okna.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9E54AB-1830-CAD2-E2DC-47357A36031A}"/>
              </a:ext>
            </a:extLst>
          </p:cNvPr>
          <p:cNvCxnSpPr>
            <a:cxnSpLocks/>
          </p:cNvCxnSpPr>
          <p:nvPr/>
        </p:nvCxnSpPr>
        <p:spPr>
          <a:xfrm>
            <a:off x="5024761" y="2246050"/>
            <a:ext cx="2814221" cy="189982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>
            <a:off x="2024109" y="2175029"/>
            <a:ext cx="3291657" cy="197084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4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F650BD9-C6F7-DDDC-C151-054FB3BE6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84" y="2624222"/>
            <a:ext cx="10265030" cy="4168501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Přiřazení zdrojů k jednotlivým úkolům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Krok – přiřazení pracovníků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rozkliknutí úkolu zazdění dveří v tabulce klineme do políčka název zdroje a vybereme zde zedníci, jednotky mohou být více jak100% protože je to obecná osoba,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se samy dopočítají po zavření okna. Zde máme 2 zedníky pracující na 100%.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9E54AB-1830-CAD2-E2DC-47357A36031A}"/>
              </a:ext>
            </a:extLst>
          </p:cNvPr>
          <p:cNvCxnSpPr>
            <a:cxnSpLocks/>
          </p:cNvCxnSpPr>
          <p:nvPr/>
        </p:nvCxnSpPr>
        <p:spPr>
          <a:xfrm flipH="1">
            <a:off x="8229600" y="2479089"/>
            <a:ext cx="541537" cy="1356064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>
            <a:off x="2956264" y="2246050"/>
            <a:ext cx="2068497" cy="151808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3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Přiřazení zdrojů k jednotlivým úkolům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Krok – přiřazení materiálu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rozkliknutí úkolu zazdění dveří v tabulce klineme do políčka název zdroje a vybereme zde cihly, jednotky jsou počet cihel potřebných na zazdění,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se samy dopočítají po zavření okna.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4C3DEE-6C1D-485D-4810-116A5BECB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0" y="2795622"/>
            <a:ext cx="10044030" cy="4343776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9E54AB-1830-CAD2-E2DC-47357A36031A}"/>
              </a:ext>
            </a:extLst>
          </p:cNvPr>
          <p:cNvCxnSpPr>
            <a:cxnSpLocks/>
          </p:cNvCxnSpPr>
          <p:nvPr/>
        </p:nvCxnSpPr>
        <p:spPr>
          <a:xfrm>
            <a:off x="5646198" y="2246050"/>
            <a:ext cx="2432482" cy="194421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>
            <a:off x="2956264" y="2246050"/>
            <a:ext cx="2254928" cy="194421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9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AD66A96-A498-C6F9-A54D-90E5C965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0" y="2425427"/>
            <a:ext cx="10607959" cy="4237087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Přiřazení zdrojů k jednotlivým úkolům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Krok – přiřazení nákladů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příklad je ukázán na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souhrném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úkolu Rekonstrukce zasedací místnosti, protože tyto náklady se týkají celého projektu. V políčku Název zdroje vybereme název nákladů a pak doplníme Náklady o finanční prostředky.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9E54AB-1830-CAD2-E2DC-47357A36031A}"/>
              </a:ext>
            </a:extLst>
          </p:cNvPr>
          <p:cNvCxnSpPr>
            <a:cxnSpLocks/>
          </p:cNvCxnSpPr>
          <p:nvPr/>
        </p:nvCxnSpPr>
        <p:spPr>
          <a:xfrm>
            <a:off x="7714696" y="2922631"/>
            <a:ext cx="914400" cy="9144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>
            <a:off x="3687740" y="3020969"/>
            <a:ext cx="939983" cy="81606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5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Celkové náklady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Krok – zobrazení celkových nákladů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Zobrazení      tabulky       zaškrtnout Náklady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E7F3A86F-4598-C15A-7133-CBA9E57AB59A}"/>
              </a:ext>
            </a:extLst>
          </p:cNvPr>
          <p:cNvCxnSpPr>
            <a:cxnSpLocks/>
          </p:cNvCxnSpPr>
          <p:nvPr/>
        </p:nvCxnSpPr>
        <p:spPr>
          <a:xfrm>
            <a:off x="3028767" y="176985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4FFC1D6-A364-2D16-7EBD-65E788D3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851" y="2030425"/>
            <a:ext cx="8481795" cy="5951736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3645670-700E-4C16-C094-38AFCB5B5EC0}"/>
              </a:ext>
            </a:extLst>
          </p:cNvPr>
          <p:cNvCxnSpPr>
            <a:cxnSpLocks/>
          </p:cNvCxnSpPr>
          <p:nvPr/>
        </p:nvCxnSpPr>
        <p:spPr>
          <a:xfrm>
            <a:off x="4447210" y="176985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>
            <a:off x="4644976" y="3260666"/>
            <a:ext cx="939983" cy="81606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8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Kritická cesta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Krok – zobrazení kritické cesty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zobrazení úkolů, které jsou kritické pro náš projekt a nemůže u nich být žádné zpoždění 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Formát       Styly textu      Změnit položku      Kritické úkoly     Barva (vyberte jakou chcete)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chcete vědět, jestli některé úkoly mohou být zpožděny, aniž by to ohrozilo dokončení celého projektu pak vložte sloupec </a:t>
            </a: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Časová rezerva zahájení</a:t>
            </a:r>
          </a:p>
          <a:p>
            <a:pPr>
              <a:defRPr/>
            </a:pP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Zobrazení kritické cesty v </a:t>
            </a:r>
            <a:r>
              <a:rPr lang="cs-CZ" altLang="cs-CZ" sz="20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Ganttově</a:t>
            </a: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diagramu  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Formát     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rtnout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Kritické úkoly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E7F3A86F-4598-C15A-7133-CBA9E57AB59A}"/>
              </a:ext>
            </a:extLst>
          </p:cNvPr>
          <p:cNvCxnSpPr>
            <a:cxnSpLocks/>
          </p:cNvCxnSpPr>
          <p:nvPr/>
        </p:nvCxnSpPr>
        <p:spPr>
          <a:xfrm>
            <a:off x="1484054" y="214272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3645670-700E-4C16-C094-38AFCB5B5EC0}"/>
              </a:ext>
            </a:extLst>
          </p:cNvPr>
          <p:cNvCxnSpPr>
            <a:cxnSpLocks/>
          </p:cNvCxnSpPr>
          <p:nvPr/>
        </p:nvCxnSpPr>
        <p:spPr>
          <a:xfrm>
            <a:off x="3035661" y="214272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17E9DE7-CCFC-2D3B-F46F-7C92FAF4613E}"/>
              </a:ext>
            </a:extLst>
          </p:cNvPr>
          <p:cNvCxnSpPr>
            <a:cxnSpLocks/>
          </p:cNvCxnSpPr>
          <p:nvPr/>
        </p:nvCxnSpPr>
        <p:spPr>
          <a:xfrm>
            <a:off x="4980373" y="214272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6EB1CDF-D4FF-2A80-42D4-C85F04CF2A43}"/>
              </a:ext>
            </a:extLst>
          </p:cNvPr>
          <p:cNvCxnSpPr>
            <a:cxnSpLocks/>
          </p:cNvCxnSpPr>
          <p:nvPr/>
        </p:nvCxnSpPr>
        <p:spPr>
          <a:xfrm>
            <a:off x="6828408" y="214272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254F913-3010-E2B7-19E1-6BAD2040B415}"/>
              </a:ext>
            </a:extLst>
          </p:cNvPr>
          <p:cNvCxnSpPr>
            <a:cxnSpLocks/>
          </p:cNvCxnSpPr>
          <p:nvPr/>
        </p:nvCxnSpPr>
        <p:spPr>
          <a:xfrm>
            <a:off x="5407980" y="3200643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2A2E803-9F94-0239-9CEF-431655F16FCB}"/>
              </a:ext>
            </a:extLst>
          </p:cNvPr>
          <p:cNvCxnSpPr>
            <a:cxnSpLocks/>
          </p:cNvCxnSpPr>
          <p:nvPr/>
        </p:nvCxnSpPr>
        <p:spPr>
          <a:xfrm>
            <a:off x="6532486" y="3200643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FA1AB170-DEF0-D431-BB56-61B39E9F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4" y="3429000"/>
            <a:ext cx="10984637" cy="3354586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735DB94-828D-DACB-C39B-35DE8ECD444F}"/>
              </a:ext>
            </a:extLst>
          </p:cNvPr>
          <p:cNvCxnSpPr>
            <a:cxnSpLocks/>
          </p:cNvCxnSpPr>
          <p:nvPr/>
        </p:nvCxnSpPr>
        <p:spPr>
          <a:xfrm>
            <a:off x="5659515" y="2906791"/>
            <a:ext cx="906476" cy="762304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9F549FC-40DA-B01C-2F37-826212F5ED24}"/>
              </a:ext>
            </a:extLst>
          </p:cNvPr>
          <p:cNvCxnSpPr>
            <a:cxnSpLocks/>
          </p:cNvCxnSpPr>
          <p:nvPr/>
        </p:nvCxnSpPr>
        <p:spPr>
          <a:xfrm>
            <a:off x="4980373" y="3341701"/>
            <a:ext cx="2698811" cy="72595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3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403556" y="1164853"/>
            <a:ext cx="9775159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úkolů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https://www.youtube.com/watch?v=GjpMSBtaAa8&amp;list=PLe2f0vGLUfxGJq38JROYUSqngBd51R9hT&amp;index=6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 a zdroje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https://www.youtube.com/watch?v=DM51L0q1Yx0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 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https://www.youtube.com/watch?v=We2th0n5T18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4">
            <a:extLst>
              <a:ext uri="{FF2B5EF4-FFF2-40B4-BE49-F238E27FC236}">
                <a16:creationId xmlns:a16="http://schemas.microsoft.com/office/drawing/2014/main" id="{03FEC05D-C2F6-8023-AC37-5862D9552B7C}"/>
              </a:ext>
            </a:extLst>
          </p:cNvPr>
          <p:cNvSpPr/>
          <p:nvPr/>
        </p:nvSpPr>
        <p:spPr>
          <a:xfrm>
            <a:off x="403557" y="449337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 v češtině, delší, ale přínosné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Online médium 7" title="P6 Microsoft Project: úkoly, zdroje">
            <a:hlinkClick r:id="" action="ppaction://media"/>
            <a:extLst>
              <a:ext uri="{FF2B5EF4-FFF2-40B4-BE49-F238E27FC236}">
                <a16:creationId xmlns:a16="http://schemas.microsoft.com/office/drawing/2014/main" id="{808F44AC-57E0-0F6D-585C-FB35BABB3FC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6358021" y="3509941"/>
            <a:ext cx="2540000" cy="1435100"/>
          </a:xfrm>
          <a:prstGeom prst="rect">
            <a:avLst/>
          </a:prstGeom>
        </p:spPr>
      </p:pic>
      <p:pic>
        <p:nvPicPr>
          <p:cNvPr id="9" name="Online médium 8" title="P7 Microsoft Project: zdroje">
            <a:hlinkClick r:id="" action="ppaction://media"/>
            <a:extLst>
              <a:ext uri="{FF2B5EF4-FFF2-40B4-BE49-F238E27FC236}">
                <a16:creationId xmlns:a16="http://schemas.microsoft.com/office/drawing/2014/main" id="{8735AC20-35F7-7036-5D87-1748AC0E3370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7258111" y="5227414"/>
            <a:ext cx="2540000" cy="1435100"/>
          </a:xfrm>
          <a:prstGeom prst="rect">
            <a:avLst/>
          </a:prstGeom>
        </p:spPr>
      </p:pic>
      <p:pic>
        <p:nvPicPr>
          <p:cNvPr id="7" name="Online médium 6" title="P5 Microsoft Project: úkoly">
            <a:hlinkClick r:id="" action="ppaction://media"/>
            <a:extLst>
              <a:ext uri="{FF2B5EF4-FFF2-40B4-BE49-F238E27FC236}">
                <a16:creationId xmlns:a16="http://schemas.microsoft.com/office/drawing/2014/main" id="{44C3BA14-9845-AF8B-1177-A8F3654FFDE6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2"/>
          <a:stretch>
            <a:fillRect/>
          </a:stretch>
        </p:blipFill>
        <p:spPr>
          <a:xfrm>
            <a:off x="5056632" y="789951"/>
            <a:ext cx="4053840" cy="2290419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B878E361-60A7-490D-935D-A2C4D5B14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193392"/>
              </p:ext>
            </p:extLst>
          </p:nvPr>
        </p:nvGraphicFramePr>
        <p:xfrm>
          <a:off x="92075" y="92075"/>
          <a:ext cx="277813" cy="8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ojekt" r:id="rId13" imgW="278280" imgH="81360" progId="MSProject.Project.9">
                  <p:embed/>
                </p:oleObj>
              </mc:Choice>
              <mc:Fallback>
                <p:oleObj name="Projekt" r:id="rId13" imgW="278280" imgH="81360" progId="MSProject.Pro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77813" cy="8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536DC4C-F58A-4005-9BF7-192452D0D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97070"/>
              </p:ext>
            </p:extLst>
          </p:nvPr>
        </p:nvGraphicFramePr>
        <p:xfrm>
          <a:off x="92075" y="92075"/>
          <a:ext cx="277813" cy="8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ojekt" r:id="rId15" imgW="278280" imgH="81360" progId="MSProject.Project.9">
                  <p:embed/>
                </p:oleObj>
              </mc:Choice>
              <mc:Fallback>
                <p:oleObj name="Projekt" r:id="rId15" imgW="278280" imgH="81360" progId="MSProject.Pro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77813" cy="8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7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132402" y="1564187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Děkuji za pozornost!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Přístě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budeme zabývat: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Seminární práce 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</a:t>
            </a: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2.6 Náklady projektu</a:t>
            </a:r>
            <a:endParaRPr lang="en-GB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r>
              <a:rPr lang="en-GB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endParaRPr lang="cs-CZ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</a:t>
            </a:r>
            <a:r>
              <a:rPr lang="en-GB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cs-CZ" alt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řevzaté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https://www.youtube.com/@user-xj1ux9kb2k/playlists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Příklad převzatý z těch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videí.</a:t>
            </a: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bdélník 4">
            <a:extLst>
              <a:ext uri="{FF2B5EF4-FFF2-40B4-BE49-F238E27FC236}">
                <a16:creationId xmlns:a16="http://schemas.microsoft.com/office/drawing/2014/main" id="{C58FCF49-ED1F-057D-585D-0D2B1C282A4C}"/>
              </a:ext>
            </a:extLst>
          </p:cNvPr>
          <p:cNvSpPr/>
          <p:nvPr/>
        </p:nvSpPr>
        <p:spPr>
          <a:xfrm>
            <a:off x="403557" y="449337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Otázky?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2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Obsah dnešního semináře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01457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Část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(20 min.)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zpětná vazba na založení projektu v MS Project – kalendář, úkoly, vazby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představení problematiky s příklady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samostatná práce na projektu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(75 min.)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cs-CZ" altLang="cs-CZ" sz="20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Zadávání zdrojů do MS Project</a:t>
            </a:r>
          </a:p>
          <a:p>
            <a:pPr lvl="0">
              <a:defRPr/>
            </a:pPr>
            <a:r>
              <a:rPr kumimoji="0" lang="cs-CZ" altLang="cs-CZ" sz="20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Přiřazování</a:t>
            </a:r>
            <a:r>
              <a:rPr kumimoji="0" lang="cs-CZ" altLang="cs-CZ" sz="2000" i="0" u="none" strike="noStrike" kern="1200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zdrojů k jednotlivým úkolům</a:t>
            </a:r>
          </a:p>
          <a:p>
            <a:pPr lvl="0">
              <a:defRPr/>
            </a:pPr>
            <a:r>
              <a:rPr lang="cs-CZ" altLang="cs-CZ" sz="20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Kritická cesta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 1. (20 min)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063940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zpětná vazba na založení projektu v MS Project – kalendář, úkoly, vazby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3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8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Jaké máme zdroje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617241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317825-4CA4-15F3-D98B-ED704C4F8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90" y="952417"/>
            <a:ext cx="8218869" cy="58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5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617241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10AAC87-DE61-DD90-7D37-72F1522B98EB}"/>
              </a:ext>
            </a:extLst>
          </p:cNvPr>
          <p:cNvSpPr txBox="1"/>
          <p:nvPr/>
        </p:nvSpPr>
        <p:spPr>
          <a:xfrm>
            <a:off x="1606858" y="2095130"/>
            <a:ext cx="8140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24242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cs-CZ" sz="4000" b="0" i="0" dirty="0">
                <a:effectLst/>
                <a:latin typeface="Helvetica" panose="020B0604020202020204" pitchFamily="34" charset="0"/>
                <a:hlinkClick r:id="rId3"/>
              </a:rPr>
              <a:t>https://uit.opf.slu.cz/sluzby:horizon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65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Vložení zdrojů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Vložení pracovníků, materiálů, a nákladů do seznamu zdrojů</a:t>
            </a:r>
          </a:p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Krok</a:t>
            </a:r>
            <a:endParaRPr lang="cs-CZ" altLang="cs-CZ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Zobrazení      Seznam zdrojů       zde vpisujeme jednotlivé zdroje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E8DCEB6-1A21-00CA-EF33-81DAF6607C43}"/>
              </a:ext>
            </a:extLst>
          </p:cNvPr>
          <p:cNvCxnSpPr>
            <a:cxnSpLocks/>
          </p:cNvCxnSpPr>
          <p:nvPr/>
        </p:nvCxnSpPr>
        <p:spPr>
          <a:xfrm>
            <a:off x="2274165" y="230251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1966406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D522A1B-6C5F-D636-5534-FFCEF2AFB743}"/>
              </a:ext>
            </a:extLst>
          </p:cNvPr>
          <p:cNvCxnSpPr>
            <a:cxnSpLocks/>
          </p:cNvCxnSpPr>
          <p:nvPr/>
        </p:nvCxnSpPr>
        <p:spPr>
          <a:xfrm>
            <a:off x="4921193" y="230251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A8E549B-1D17-BACD-B960-FEECFD1AA660}"/>
              </a:ext>
            </a:extLst>
          </p:cNvPr>
          <p:cNvCxnSpPr>
            <a:cxnSpLocks/>
          </p:cNvCxnSpPr>
          <p:nvPr/>
        </p:nvCxnSpPr>
        <p:spPr>
          <a:xfrm>
            <a:off x="4921193" y="268425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2338D21-356A-E47E-3DBE-10631E2C4904}"/>
              </a:ext>
            </a:extLst>
          </p:cNvPr>
          <p:cNvCxnSpPr>
            <a:cxnSpLocks/>
          </p:cNvCxnSpPr>
          <p:nvPr/>
        </p:nvCxnSpPr>
        <p:spPr>
          <a:xfrm>
            <a:off x="2454678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F251B0-793C-DC44-B421-2A8E8727E0C3}"/>
              </a:ext>
            </a:extLst>
          </p:cNvPr>
          <p:cNvCxnSpPr>
            <a:cxnSpLocks/>
          </p:cNvCxnSpPr>
          <p:nvPr/>
        </p:nvCxnSpPr>
        <p:spPr>
          <a:xfrm>
            <a:off x="4588282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5013926" y="5305093"/>
            <a:ext cx="195286" cy="48482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AA76D3B8-4A48-E084-76D0-82A63E03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8" y="2547893"/>
            <a:ext cx="11357076" cy="4326244"/>
          </a:xfrm>
          <a:prstGeom prst="rect">
            <a:avLst/>
          </a:prstGeom>
        </p:spPr>
      </p:pic>
      <p:sp>
        <p:nvSpPr>
          <p:cNvPr id="23" name="Ovál 22">
            <a:extLst>
              <a:ext uri="{FF2B5EF4-FFF2-40B4-BE49-F238E27FC236}">
                <a16:creationId xmlns:a16="http://schemas.microsoft.com/office/drawing/2014/main" id="{1B6BA67C-9BE9-A869-4728-E3DB8A25F0F9}"/>
              </a:ext>
            </a:extLst>
          </p:cNvPr>
          <p:cNvSpPr/>
          <p:nvPr/>
        </p:nvSpPr>
        <p:spPr>
          <a:xfrm>
            <a:off x="3373516" y="2483188"/>
            <a:ext cx="976542" cy="304800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B6466066-B166-7300-F841-23D77C0644DE}"/>
              </a:ext>
            </a:extLst>
          </p:cNvPr>
          <p:cNvSpPr/>
          <p:nvPr/>
        </p:nvSpPr>
        <p:spPr>
          <a:xfrm>
            <a:off x="3156011" y="2893421"/>
            <a:ext cx="2388094" cy="33636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5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Vložení zdrojů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Krok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Vložení pracovníků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sloupce Název zdroje vpisujte jména pracovníků projektu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   práce; vyplňte iniciály, standardní a přesčasovou sazbu, nabíhání nákladů průběžně, Základní kalendář je Vámi vytvořený kalendář 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Maximální počet    U konkrétních osob můžeme určit 0-100%, u obecných (údržbář atd.) můžeme stanovit více jak 100% protože se jedná o počet lidí na pozici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1966406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2338D21-356A-E47E-3DBE-10631E2C4904}"/>
              </a:ext>
            </a:extLst>
          </p:cNvPr>
          <p:cNvCxnSpPr>
            <a:cxnSpLocks/>
          </p:cNvCxnSpPr>
          <p:nvPr/>
        </p:nvCxnSpPr>
        <p:spPr>
          <a:xfrm>
            <a:off x="2454678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F251B0-793C-DC44-B421-2A8E8727E0C3}"/>
              </a:ext>
            </a:extLst>
          </p:cNvPr>
          <p:cNvCxnSpPr>
            <a:cxnSpLocks/>
          </p:cNvCxnSpPr>
          <p:nvPr/>
        </p:nvCxnSpPr>
        <p:spPr>
          <a:xfrm>
            <a:off x="4588282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5013926" y="5305093"/>
            <a:ext cx="195286" cy="48482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83EC4CB-1098-7C5B-7D28-2DD432D75E5D}"/>
              </a:ext>
            </a:extLst>
          </p:cNvPr>
          <p:cNvGrpSpPr/>
          <p:nvPr/>
        </p:nvGrpSpPr>
        <p:grpSpPr>
          <a:xfrm>
            <a:off x="439388" y="3762376"/>
            <a:ext cx="11357076" cy="4390949"/>
            <a:chOff x="439388" y="2483188"/>
            <a:chExt cx="11357076" cy="4390949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A76D3B8-4A48-E084-76D0-82A63E03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88" y="2547893"/>
              <a:ext cx="11357076" cy="4326244"/>
            </a:xfrm>
            <a:prstGeom prst="rect">
              <a:avLst/>
            </a:prstGeom>
          </p:spPr>
        </p:pic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1B6BA67C-9BE9-A869-4728-E3DB8A25F0F9}"/>
                </a:ext>
              </a:extLst>
            </p:cNvPr>
            <p:cNvSpPr/>
            <p:nvPr/>
          </p:nvSpPr>
          <p:spPr>
            <a:xfrm>
              <a:off x="3373516" y="2483188"/>
              <a:ext cx="976542" cy="304800"/>
            </a:xfrm>
            <a:prstGeom prst="ellipse">
              <a:avLst/>
            </a:prstGeom>
            <a:noFill/>
            <a:ln w="57150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B6466066-B166-7300-F841-23D77C0644DE}"/>
                </a:ext>
              </a:extLst>
            </p:cNvPr>
            <p:cNvSpPr/>
            <p:nvPr/>
          </p:nvSpPr>
          <p:spPr>
            <a:xfrm>
              <a:off x="3156011" y="2893421"/>
              <a:ext cx="2388094" cy="336369"/>
            </a:xfrm>
            <a:prstGeom prst="ellipse">
              <a:avLst/>
            </a:prstGeom>
            <a:noFill/>
            <a:ln w="28575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" name="Přímá spojnice se šipkou 1">
              <a:extLst>
                <a:ext uri="{FF2B5EF4-FFF2-40B4-BE49-F238E27FC236}">
                  <a16:creationId xmlns:a16="http://schemas.microsoft.com/office/drawing/2014/main" id="{041DD2A6-D559-F704-9B21-B99985EDCB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1283" y="3712872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6335C2A3-DD38-CD6B-BFCA-45ACD4038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9863" y="3782337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B3D35AA-BE97-A7CA-8BAF-1C44B27CEC66}"/>
              </a:ext>
            </a:extLst>
          </p:cNvPr>
          <p:cNvCxnSpPr>
            <a:cxnSpLocks/>
          </p:cNvCxnSpPr>
          <p:nvPr/>
        </p:nvCxnSpPr>
        <p:spPr>
          <a:xfrm>
            <a:off x="3156011" y="318140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9B13F67-CBA9-4140-5C46-5552BCF3F635}"/>
              </a:ext>
            </a:extLst>
          </p:cNvPr>
          <p:cNvCxnSpPr>
            <a:cxnSpLocks/>
          </p:cNvCxnSpPr>
          <p:nvPr/>
        </p:nvCxnSpPr>
        <p:spPr>
          <a:xfrm>
            <a:off x="1279866" y="232915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5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Vložení zdrojů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Krok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Vložení materiálu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sloupce Název zdroje vpisujte materiál, který budete používat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– materiál; Popisek materiálu – m2, ks, l, m, atd., standardní sazba – </a:t>
            </a:r>
            <a:r>
              <a:rPr lang="en-GB" alt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jednotku, nabíhání nákladů průběžně,  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1966406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2338D21-356A-E47E-3DBE-10631E2C4904}"/>
              </a:ext>
            </a:extLst>
          </p:cNvPr>
          <p:cNvCxnSpPr>
            <a:cxnSpLocks/>
          </p:cNvCxnSpPr>
          <p:nvPr/>
        </p:nvCxnSpPr>
        <p:spPr>
          <a:xfrm>
            <a:off x="2454678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F251B0-793C-DC44-B421-2A8E8727E0C3}"/>
              </a:ext>
            </a:extLst>
          </p:cNvPr>
          <p:cNvCxnSpPr>
            <a:cxnSpLocks/>
          </p:cNvCxnSpPr>
          <p:nvPr/>
        </p:nvCxnSpPr>
        <p:spPr>
          <a:xfrm>
            <a:off x="4588282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5013926" y="5305093"/>
            <a:ext cx="195286" cy="48482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83EC4CB-1098-7C5B-7D28-2DD432D75E5D}"/>
              </a:ext>
            </a:extLst>
          </p:cNvPr>
          <p:cNvGrpSpPr/>
          <p:nvPr/>
        </p:nvGrpSpPr>
        <p:grpSpPr>
          <a:xfrm>
            <a:off x="417462" y="2789579"/>
            <a:ext cx="11357076" cy="4390949"/>
            <a:chOff x="439388" y="2483188"/>
            <a:chExt cx="11357076" cy="4390949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A76D3B8-4A48-E084-76D0-82A63E03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88" y="2547893"/>
              <a:ext cx="11357076" cy="4326244"/>
            </a:xfrm>
            <a:prstGeom prst="rect">
              <a:avLst/>
            </a:prstGeom>
          </p:spPr>
        </p:pic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1B6BA67C-9BE9-A869-4728-E3DB8A25F0F9}"/>
                </a:ext>
              </a:extLst>
            </p:cNvPr>
            <p:cNvSpPr/>
            <p:nvPr/>
          </p:nvSpPr>
          <p:spPr>
            <a:xfrm>
              <a:off x="3373516" y="2483188"/>
              <a:ext cx="976542" cy="304800"/>
            </a:xfrm>
            <a:prstGeom prst="ellipse">
              <a:avLst/>
            </a:prstGeom>
            <a:noFill/>
            <a:ln w="57150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B6466066-B166-7300-F841-23D77C0644DE}"/>
                </a:ext>
              </a:extLst>
            </p:cNvPr>
            <p:cNvSpPr/>
            <p:nvPr/>
          </p:nvSpPr>
          <p:spPr>
            <a:xfrm>
              <a:off x="3156011" y="2893421"/>
              <a:ext cx="2388094" cy="336369"/>
            </a:xfrm>
            <a:prstGeom prst="ellipse">
              <a:avLst/>
            </a:prstGeom>
            <a:noFill/>
            <a:ln w="28575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" name="Přímá spojnice se šipkou 1">
              <a:extLst>
                <a:ext uri="{FF2B5EF4-FFF2-40B4-BE49-F238E27FC236}">
                  <a16:creationId xmlns:a16="http://schemas.microsoft.com/office/drawing/2014/main" id="{041DD2A6-D559-F704-9B21-B99985EDCB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0695" y="4795381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6335C2A3-DD38-CD6B-BFCA-45ACD4038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3516" y="4746510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124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Vložení zdrojů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Krok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Vložení nákladů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sloupce Název zdroje vpisujte náklady, které budete mít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– náklady; nabíhání nákladů průběžně, cena nákladů se stanovuje přímo u úkolu, ke kterému se přiřazují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1966406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2338D21-356A-E47E-3DBE-10631E2C4904}"/>
              </a:ext>
            </a:extLst>
          </p:cNvPr>
          <p:cNvCxnSpPr>
            <a:cxnSpLocks/>
          </p:cNvCxnSpPr>
          <p:nvPr/>
        </p:nvCxnSpPr>
        <p:spPr>
          <a:xfrm>
            <a:off x="2454678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F251B0-793C-DC44-B421-2A8E8727E0C3}"/>
              </a:ext>
            </a:extLst>
          </p:cNvPr>
          <p:cNvCxnSpPr>
            <a:cxnSpLocks/>
          </p:cNvCxnSpPr>
          <p:nvPr/>
        </p:nvCxnSpPr>
        <p:spPr>
          <a:xfrm>
            <a:off x="4588282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5013926" y="5305093"/>
            <a:ext cx="195286" cy="48482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83EC4CB-1098-7C5B-7D28-2DD432D75E5D}"/>
              </a:ext>
            </a:extLst>
          </p:cNvPr>
          <p:cNvGrpSpPr/>
          <p:nvPr/>
        </p:nvGrpSpPr>
        <p:grpSpPr>
          <a:xfrm>
            <a:off x="439388" y="2789579"/>
            <a:ext cx="11357076" cy="4390949"/>
            <a:chOff x="439388" y="2483188"/>
            <a:chExt cx="11357076" cy="4390949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A76D3B8-4A48-E084-76D0-82A63E03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88" y="2547893"/>
              <a:ext cx="11357076" cy="4326244"/>
            </a:xfrm>
            <a:prstGeom prst="rect">
              <a:avLst/>
            </a:prstGeom>
          </p:spPr>
        </p:pic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1B6BA67C-9BE9-A869-4728-E3DB8A25F0F9}"/>
                </a:ext>
              </a:extLst>
            </p:cNvPr>
            <p:cNvSpPr/>
            <p:nvPr/>
          </p:nvSpPr>
          <p:spPr>
            <a:xfrm>
              <a:off x="3373516" y="2483188"/>
              <a:ext cx="976542" cy="304800"/>
            </a:xfrm>
            <a:prstGeom prst="ellipse">
              <a:avLst/>
            </a:prstGeom>
            <a:noFill/>
            <a:ln w="57150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B6466066-B166-7300-F841-23D77C0644DE}"/>
                </a:ext>
              </a:extLst>
            </p:cNvPr>
            <p:cNvSpPr/>
            <p:nvPr/>
          </p:nvSpPr>
          <p:spPr>
            <a:xfrm>
              <a:off x="3156011" y="2893421"/>
              <a:ext cx="2388094" cy="336369"/>
            </a:xfrm>
            <a:prstGeom prst="ellipse">
              <a:avLst/>
            </a:prstGeom>
            <a:noFill/>
            <a:ln w="28575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" name="Přímá spojnice se šipkou 1">
              <a:extLst>
                <a:ext uri="{FF2B5EF4-FFF2-40B4-BE49-F238E27FC236}">
                  <a16:creationId xmlns:a16="http://schemas.microsoft.com/office/drawing/2014/main" id="{041DD2A6-D559-F704-9B21-B99985EDCB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7408" y="5399275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6335C2A3-DD38-CD6B-BFCA-45ACD4038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5862" y="5432216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59699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5032</TotalTime>
  <Words>810</Words>
  <Application>Microsoft Office PowerPoint</Application>
  <PresentationFormat>Širokoúhlá obrazovka</PresentationFormat>
  <Paragraphs>93</Paragraphs>
  <Slides>18</Slides>
  <Notes>0</Notes>
  <HiddenSlides>0</HiddenSlides>
  <MMClips>3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Times New Roman</vt:lpstr>
      <vt:lpstr>Motiv Office</vt:lpstr>
      <vt:lpstr>Dokument Microsoft Projectu</vt:lpstr>
      <vt:lpstr>Harmonogram projektu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Project Management Triangle   2. Developing a Project – My schedule tomorrow</dc:title>
  <dc:creator>Lucie Reczkova</dc:creator>
  <cp:lastModifiedBy>Lucie Reczkova (Researcher)</cp:lastModifiedBy>
  <cp:revision>303</cp:revision>
  <dcterms:created xsi:type="dcterms:W3CDTF">2022-09-20T14:18:12Z</dcterms:created>
  <dcterms:modified xsi:type="dcterms:W3CDTF">2023-10-31T07:39:20Z</dcterms:modified>
</cp:coreProperties>
</file>