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275" r:id="rId1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81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23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liborfriedel.cz/10-duvodu-proc-mit-strategii-a-uvadet-ji-v-zivo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podnikání: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prospěch (cíl)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285978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Petra Krejčí,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Obchodně podnikatelská fakulta v Karviné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23. 10. 2024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1C48DA-7B75-4EEE-BD5C-DDA9D5DBD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565763"/>
            <a:ext cx="5616624" cy="130957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B8D5AC5-56B8-4769-B4B9-EF6E38FF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10">
            <a:hlinkClick r:id="rId4"/>
            <a:extLst>
              <a:ext uri="{FF2B5EF4-FFF2-40B4-BE49-F238E27FC236}">
                <a16:creationId xmlns:a16="http://schemas.microsoft.com/office/drawing/2014/main" id="{7267DA14-DD4A-437A-9F0F-2AE3E3E5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46" y="4447381"/>
            <a:ext cx="12287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4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5450D-42CC-BF52-AC58-59D55DE9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Prezentace výstupů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DF3597-8280-63B6-FA82-D13581A0CC4F}"/>
              </a:ext>
            </a:extLst>
          </p:cNvPr>
          <p:cNvSpPr txBox="1">
            <a:spLocks/>
          </p:cNvSpPr>
          <p:nvPr/>
        </p:nvSpPr>
        <p:spPr>
          <a:xfrm>
            <a:off x="251520" y="771550"/>
            <a:ext cx="7488832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Následuje prezentace vytvořeného podniku v rozsahu 3 minut pro každý tým.</a:t>
            </a:r>
          </a:p>
          <a:p>
            <a:pPr marL="0" indent="0" algn="just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Krátce shrňte environmentální cíle. </a:t>
            </a:r>
          </a:p>
          <a:p>
            <a:pPr algn="just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Zaměřte se na environmentální strategii vytvořenou na základě barevného myšlení.</a:t>
            </a:r>
          </a:p>
          <a:p>
            <a:pPr algn="just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čem vám barevné myšlení pomohlo?</a:t>
            </a:r>
            <a:endParaRPr lang="cs-CZ" sz="1400" dirty="0"/>
          </a:p>
          <a:p>
            <a:pPr marL="0" indent="0" algn="just">
              <a:buNone/>
            </a:pPr>
            <a:endParaRPr lang="cs-CZ" sz="1400" dirty="0"/>
          </a:p>
          <a:p>
            <a:pPr marL="0" indent="0" algn="just">
              <a:buNone/>
            </a:pPr>
            <a:r>
              <a:rPr lang="cs-CZ" sz="1400" b="1" dirty="0"/>
              <a:t>Vytvořenou strategii si uschovejte společně s podnikem.</a:t>
            </a:r>
          </a:p>
          <a:p>
            <a:pPr marL="0" indent="0" algn="just">
              <a:buNone/>
            </a:pPr>
            <a:endParaRPr lang="cs-CZ" sz="1400" dirty="0"/>
          </a:p>
          <a:p>
            <a:pPr algn="just"/>
            <a:endParaRPr lang="cs-CZ" sz="1400" dirty="0"/>
          </a:p>
          <a:p>
            <a:pPr algn="just"/>
            <a:endParaRPr lang="cs-CZ" sz="1400" dirty="0"/>
          </a:p>
          <a:p>
            <a:pPr marL="0" indent="0" algn="just">
              <a:buNone/>
            </a:pPr>
            <a:endParaRPr 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3622"/>
            <a:ext cx="2448272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139952" y="1703622"/>
            <a:ext cx="3888052" cy="3172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jsme se dozvěděli?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Zamyslete se nad tím jaká má pozitiva a jaká negativa zaměření na environmentální prospěch podniku?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trojí prospěch v podniku vždy vyvážený? Zaměřují se podniky na všechny aspekty a cíle stejně?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E1D0F-AEB1-5A6C-3C00-4D51B5FD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/>
              <a:t>Opakování z přednášky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A585B4-F1BB-F066-3F7B-4863BC255DE9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7488832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Úkol: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Napište co Vás k níže uvedeným otázkám napadne. (3 minuty)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rozdíl mezi cirkulární a lineární ekonomikou?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Uveďte nějaký příklad cíle 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SDG´s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je specifický environmentální sociální podnik?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Popkornovou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metodou si společně shrneme co jsem si napsali, tedy co k daným otázkám víme. </a:t>
            </a:r>
          </a:p>
        </p:txBody>
      </p:sp>
    </p:spTree>
    <p:extLst>
      <p:ext uri="{BB962C8B-B14F-4D97-AF65-F5344CB8AC3E}">
        <p14:creationId xmlns:p14="http://schemas.microsoft.com/office/powerpoint/2010/main" val="179279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/>
              <a:t>Integrační sociální podnik z minulého semináře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7EE4CA-56FF-8791-D9E3-3CB737FF695F}"/>
              </a:ext>
            </a:extLst>
          </p:cNvPr>
          <p:cNvSpPr txBox="1">
            <a:spLocks/>
          </p:cNvSpPr>
          <p:nvPr/>
        </p:nvSpPr>
        <p:spPr>
          <a:xfrm>
            <a:off x="251520" y="843558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4985080-470C-DCB8-5A20-05BB6DD7DF37}"/>
              </a:ext>
            </a:extLst>
          </p:cNvPr>
          <p:cNvSpPr txBox="1">
            <a:spLocks/>
          </p:cNvSpPr>
          <p:nvPr/>
        </p:nvSpPr>
        <p:spPr>
          <a:xfrm>
            <a:off x="251520" y="843558"/>
            <a:ext cx="7416824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čem budeme pracovat: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Utvořte stejné skupinky jako minulý seminář a vezměte si k sobě popis podniku, který jste si vytvořili.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Dnes je myšlenkou přetvoření současného podniku na environmentální sociální podnik.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Zaměříme se na environmentální prospěch (cíl).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Úkoly: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Rozšiřte environmentální prospěch (cíl) v podniku – rozpracujte pro podniky současný environmentální cíl do ucelené myšlenky.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 myšlenku přetvořme na strategii za pomoci barevného myšlení.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0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086FC-2D44-6AA5-9832-4DCF6652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Barevné myšlení – metoda 6 klobouků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42263A-CC17-DB58-D46A-7368594349A0}"/>
              </a:ext>
            </a:extLst>
          </p:cNvPr>
          <p:cNvSpPr txBox="1">
            <a:spLocks/>
          </p:cNvSpPr>
          <p:nvPr/>
        </p:nvSpPr>
        <p:spPr>
          <a:xfrm>
            <a:off x="251520" y="843558"/>
            <a:ext cx="7416824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Modrý klobouk – proces:</a:t>
            </a:r>
          </a:p>
          <a:p>
            <a:pPr marL="0" indent="0">
              <a:buNone/>
            </a:pP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effectLst/>
              </a:rPr>
              <a:t>Kde jsme teď?</a:t>
            </a:r>
          </a:p>
          <a:p>
            <a:r>
              <a:rPr lang="cs-CZ" sz="1600" b="1" dirty="0">
                <a:effectLst/>
              </a:rPr>
              <a:t>Jaké jsou závěry?</a:t>
            </a:r>
          </a:p>
          <a:p>
            <a:r>
              <a:rPr lang="cs-CZ" sz="1600" b="1" dirty="0">
                <a:effectLst/>
              </a:rPr>
              <a:t>Jaký je náš příští krok?</a:t>
            </a:r>
          </a:p>
          <a:p>
            <a:r>
              <a:rPr lang="cs-CZ" sz="1600" b="1" dirty="0">
                <a:effectLst/>
              </a:rPr>
              <a:t>Které kroky vedou k cíli?</a:t>
            </a:r>
          </a:p>
          <a:p>
            <a:r>
              <a:rPr lang="cs-CZ" sz="1600" b="1" dirty="0">
                <a:effectLst/>
              </a:rPr>
              <a:t>Co už jsme udělali/zvládli?</a:t>
            </a:r>
          </a:p>
          <a:p>
            <a:r>
              <a:rPr lang="cs-CZ" sz="1600" b="1" dirty="0">
                <a:effectLst/>
              </a:rPr>
              <a:t>Co ještě potřebujeme udělat/zvládnout?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6 minut</a:t>
            </a:r>
          </a:p>
        </p:txBody>
      </p:sp>
      <p:pic>
        <p:nvPicPr>
          <p:cNvPr id="4" name="Picture 4" descr="Bílé schodiště s modrou šipkou ukazující nahoru v obráceném středu">
            <a:extLst>
              <a:ext uri="{FF2B5EF4-FFF2-40B4-BE49-F238E27FC236}">
                <a16:creationId xmlns:a16="http://schemas.microsoft.com/office/drawing/2014/main" id="{8A9DE36E-56EC-C045-35A0-A1AAB1A15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5013" r="22252"/>
          <a:stretch/>
        </p:blipFill>
        <p:spPr>
          <a:xfrm>
            <a:off x="4948192" y="916493"/>
            <a:ext cx="2720152" cy="3739842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58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9EAE53B-D4B0-4489-C8EE-A15C6B04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95263"/>
            <a:ext cx="7416800" cy="508000"/>
          </a:xfrm>
        </p:spPr>
        <p:txBody>
          <a:bodyPr/>
          <a:lstStyle/>
          <a:p>
            <a:r>
              <a:rPr lang="cs-CZ" dirty="0"/>
              <a:t>Barevné myšlení – metoda 6 klobouků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22784CC-A424-B729-46D1-6F1B15DA3899}"/>
              </a:ext>
            </a:extLst>
          </p:cNvPr>
          <p:cNvSpPr txBox="1">
            <a:spLocks/>
          </p:cNvSpPr>
          <p:nvPr/>
        </p:nvSpPr>
        <p:spPr>
          <a:xfrm>
            <a:off x="251520" y="843558"/>
            <a:ext cx="7416824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Bílý klobouk – fakta:</a:t>
            </a:r>
          </a:p>
          <a:p>
            <a:pPr marL="0" indent="0">
              <a:buNone/>
            </a:pP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Jaká fakta/informace máme k dispozici?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Jak informace získáme, popř. ověříme?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Jaký je zdroj těchto údajů?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Jaké informace ještě potřebujeme získat?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Čím je váš názor/návrh podložen?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…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6 minut</a:t>
            </a:r>
          </a:p>
        </p:txBody>
      </p:sp>
      <p:pic>
        <p:nvPicPr>
          <p:cNvPr id="7" name="Picture 43" descr="Uzavření stránek otevřené knihy v jasném studia">
            <a:extLst>
              <a:ext uri="{FF2B5EF4-FFF2-40B4-BE49-F238E27FC236}">
                <a16:creationId xmlns:a16="http://schemas.microsoft.com/office/drawing/2014/main" id="{2C09495B-385E-643F-D54D-CD57526D4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5" r="25765"/>
          <a:stretch/>
        </p:blipFill>
        <p:spPr>
          <a:xfrm>
            <a:off x="4860031" y="802263"/>
            <a:ext cx="2804709" cy="3856097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423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E05B056-B39F-FF84-19C2-3EE05553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95263"/>
            <a:ext cx="7345511" cy="508000"/>
          </a:xfrm>
        </p:spPr>
        <p:txBody>
          <a:bodyPr/>
          <a:lstStyle/>
          <a:p>
            <a:r>
              <a:rPr lang="cs-CZ" dirty="0"/>
              <a:t>Barevné myšlení – metoda 6 klobouků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B38C516-F9CE-9406-112B-7CAA1C42CB51}"/>
              </a:ext>
            </a:extLst>
          </p:cNvPr>
          <p:cNvSpPr txBox="1">
            <a:spLocks/>
          </p:cNvSpPr>
          <p:nvPr/>
        </p:nvSpPr>
        <p:spPr>
          <a:xfrm>
            <a:off x="268858" y="843557"/>
            <a:ext cx="7416824" cy="38560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Zelený klobouk – kreativita:</a:t>
            </a:r>
          </a:p>
          <a:p>
            <a:pPr marL="0" indent="0">
              <a:buNone/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Co ještě může přispět k…?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Jaké existují další možnosti?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O jakých alternativách můžeme uvažovat?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Jaké máte další nápady/návrhy?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Jaké jsou naše možnosti?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K čemu můžeme využít…?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…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6 minut</a:t>
            </a:r>
          </a:p>
        </p:txBody>
      </p:sp>
      <p:pic>
        <p:nvPicPr>
          <p:cNvPr id="5" name="Picture 43" descr="Detailní záběr listu">
            <a:extLst>
              <a:ext uri="{FF2B5EF4-FFF2-40B4-BE49-F238E27FC236}">
                <a16:creationId xmlns:a16="http://schemas.microsoft.com/office/drawing/2014/main" id="{95B5CD79-37E4-E389-0C2E-36DF88135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30" r="9219" b="-1"/>
          <a:stretch/>
        </p:blipFill>
        <p:spPr>
          <a:xfrm>
            <a:off x="4860031" y="802263"/>
            <a:ext cx="2804709" cy="3856097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4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BB624C1-533D-A798-7DB6-83CD7833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95263"/>
            <a:ext cx="7416824" cy="508000"/>
          </a:xfrm>
        </p:spPr>
        <p:txBody>
          <a:bodyPr/>
          <a:lstStyle/>
          <a:p>
            <a:r>
              <a:rPr lang="cs-CZ" dirty="0"/>
              <a:t>Barevné myšlení – metoda 6 klobouků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52BA72F2-0BB9-DF38-55B8-6933CD7A818B}"/>
              </a:ext>
            </a:extLst>
          </p:cNvPr>
          <p:cNvSpPr txBox="1">
            <a:spLocks/>
          </p:cNvSpPr>
          <p:nvPr/>
        </p:nvSpPr>
        <p:spPr>
          <a:xfrm>
            <a:off x="251520" y="843557"/>
            <a:ext cx="7416824" cy="37897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Červený klobouk – emoce:</a:t>
            </a:r>
          </a:p>
          <a:p>
            <a:pPr marL="0" indent="0">
              <a:buNone/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Jak to cítíte?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Já to cítím (emočně vnímám, pociťuji) tak, že…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Jak bychom/byste se chtěli cítit?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Jaké emoce chcete prožívat?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Jaké z toho máte pocity?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…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6 minut</a:t>
            </a:r>
          </a:p>
        </p:txBody>
      </p:sp>
      <p:pic>
        <p:nvPicPr>
          <p:cNvPr id="5" name="Picture 4" descr="Červené listy a horské">
            <a:extLst>
              <a:ext uri="{FF2B5EF4-FFF2-40B4-BE49-F238E27FC236}">
                <a16:creationId xmlns:a16="http://schemas.microsoft.com/office/drawing/2014/main" id="{AFB3CFA8-3FB9-4F67-146E-95A7FBBC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6" r="39483" b="-1"/>
          <a:stretch/>
        </p:blipFill>
        <p:spPr>
          <a:xfrm>
            <a:off x="4932040" y="872232"/>
            <a:ext cx="2735609" cy="3761093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941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86F9897-4275-FDF7-7D12-8A6A065E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95263"/>
            <a:ext cx="7416824" cy="508000"/>
          </a:xfrm>
        </p:spPr>
        <p:txBody>
          <a:bodyPr/>
          <a:lstStyle/>
          <a:p>
            <a:r>
              <a:rPr lang="cs-CZ" dirty="0"/>
              <a:t>Barevné myšlení – metoda 6 klobouků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1426D83-D828-53E2-3459-89BF3AE0FEA4}"/>
              </a:ext>
            </a:extLst>
          </p:cNvPr>
          <p:cNvSpPr txBox="1">
            <a:spLocks/>
          </p:cNvSpPr>
          <p:nvPr/>
        </p:nvSpPr>
        <p:spPr>
          <a:xfrm>
            <a:off x="251520" y="843558"/>
            <a:ext cx="7416824" cy="39604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/>
              <a:t>Černý klobouk – ďáblův advokát – opatrnost:</a:t>
            </a:r>
          </a:p>
          <a:p>
            <a:pPr marL="0" indent="0">
              <a:buNone/>
            </a:pP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Na co jsme zapomněli?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Co jsme přehlédli? Co když jsme něco přehlédli?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Je to opravdu pravda? 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200" b="1" dirty="0">
                <a:effectLst/>
              </a:rPr>
              <a:t>(Hovoří o tom fakta? – viz. bílý klobouk)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Co se může stát špatného?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Jaká jsou rizika? Co když to nebude fungovat?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Kde to má slabinu?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…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6 minut</a:t>
            </a:r>
            <a:endParaRPr lang="cs-CZ" sz="1600" b="1" dirty="0">
              <a:effectLst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Vykřičník na žlutém pozadí">
            <a:extLst>
              <a:ext uri="{FF2B5EF4-FFF2-40B4-BE49-F238E27FC236}">
                <a16:creationId xmlns:a16="http://schemas.microsoft.com/office/drawing/2014/main" id="{7B593F9D-9517-3E39-E965-6A75018C8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9183" r="16266"/>
          <a:stretch/>
        </p:blipFill>
        <p:spPr>
          <a:xfrm>
            <a:off x="4931801" y="843558"/>
            <a:ext cx="2735848" cy="3761423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605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81864E9F-48D9-7C25-AC03-3B456283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95263"/>
            <a:ext cx="7416824" cy="508000"/>
          </a:xfrm>
        </p:spPr>
        <p:txBody>
          <a:bodyPr/>
          <a:lstStyle/>
          <a:p>
            <a:r>
              <a:rPr lang="cs-CZ" dirty="0"/>
              <a:t>Barevné myšlení – metoda 6 klobouků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FCAE6B5-B525-1903-ACD0-C7C1DE2E2296}"/>
              </a:ext>
            </a:extLst>
          </p:cNvPr>
          <p:cNvSpPr txBox="1">
            <a:spLocks/>
          </p:cNvSpPr>
          <p:nvPr/>
        </p:nvSpPr>
        <p:spPr>
          <a:xfrm>
            <a:off x="251520" y="843558"/>
            <a:ext cx="7416824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/>
              <a:t>Žlutý klobouk – přínosy:</a:t>
            </a:r>
          </a:p>
          <a:p>
            <a:pPr marL="0" indent="0">
              <a:buNone/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Jak/v čem nám to pomůže?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V čem je to přínosné/užitečné?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Proč stojí za to</a:t>
            </a:r>
            <a:r>
              <a:rPr lang="cs-CZ" sz="1600" b="1" dirty="0"/>
              <a:t> t</a:t>
            </a:r>
            <a:r>
              <a:rPr lang="cs-CZ" sz="1600" b="1" dirty="0">
                <a:effectLst/>
              </a:rPr>
              <a:t>o udělat/zvládnout/pustit se </a:t>
            </a:r>
            <a:br>
              <a:rPr lang="cs-CZ" sz="1600" b="1" dirty="0">
                <a:effectLst/>
              </a:rPr>
            </a:br>
            <a:r>
              <a:rPr lang="cs-CZ" sz="1600" b="1" dirty="0">
                <a:effectLst/>
              </a:rPr>
              <a:t>do toho?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Co pozitivního přináší tato situace?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</a:rPr>
              <a:t>…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6 minut</a:t>
            </a:r>
          </a:p>
        </p:txBody>
      </p:sp>
      <p:pic>
        <p:nvPicPr>
          <p:cNvPr id="5" name="Picture 4" descr="Lupa na jasném pozadí">
            <a:extLst>
              <a:ext uri="{FF2B5EF4-FFF2-40B4-BE49-F238E27FC236}">
                <a16:creationId xmlns:a16="http://schemas.microsoft.com/office/drawing/2014/main" id="{72854EF2-4AE2-65DD-6B02-8C58F463F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7" r="13112" b="-1"/>
          <a:stretch/>
        </p:blipFill>
        <p:spPr>
          <a:xfrm>
            <a:off x="4944172" y="843558"/>
            <a:ext cx="2723478" cy="3744416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817321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9A9D91184F124BBC056FE70CE4DFA9" ma:contentTypeVersion="8" ma:contentTypeDescription="Vytvoří nový dokument" ma:contentTypeScope="" ma:versionID="6cd6180065da8935f5ffffdb05084a6d">
  <xsd:schema xmlns:xsd="http://www.w3.org/2001/XMLSchema" xmlns:xs="http://www.w3.org/2001/XMLSchema" xmlns:p="http://schemas.microsoft.com/office/2006/metadata/properties" xmlns:ns2="9ca12918-d314-4413-b5b7-584a54177208" targetNamespace="http://schemas.microsoft.com/office/2006/metadata/properties" ma:root="true" ma:fieldsID="7f3d64f9162e9ee842a9a8e6ae9c2335" ns2:_="">
    <xsd:import namespace="9ca12918-d314-4413-b5b7-584a54177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12918-d314-4413-b5b7-584a541772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06377A-650E-4514-9472-5204730577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E4D673-93FB-47FE-8689-B6DCE5B87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a12918-d314-4413-b5b7-584a54177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DAF686-185E-476A-A6F5-6FD3FE8AC11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610</Words>
  <Application>Microsoft Office PowerPoint</Application>
  <PresentationFormat>Předvádění na obrazovce (16:9)</PresentationFormat>
  <Paragraphs>127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SLU</vt:lpstr>
      <vt:lpstr>Sociální podnikání: Environmentální prospěch (cíl) </vt:lpstr>
      <vt:lpstr>Opakování z přednášky</vt:lpstr>
      <vt:lpstr>Integrační sociální podnik z minulého semináře</vt:lpstr>
      <vt:lpstr>Barevné myšlení – metoda 6 klobouků</vt:lpstr>
      <vt:lpstr>Barevné myšlení – metoda 6 klobouků</vt:lpstr>
      <vt:lpstr>Barevné myšlení – metoda 6 klobouků</vt:lpstr>
      <vt:lpstr>Barevné myšlení – metoda 6 klobouků</vt:lpstr>
      <vt:lpstr>Barevné myšlení – metoda 6 klobouků</vt:lpstr>
      <vt:lpstr>Barevné myšlení – metoda 6 klobouků</vt:lpstr>
      <vt:lpstr>Prezentace výstupů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Petra Krejčí</cp:lastModifiedBy>
  <cp:revision>52</cp:revision>
  <dcterms:created xsi:type="dcterms:W3CDTF">2016-07-06T15:42:34Z</dcterms:created>
  <dcterms:modified xsi:type="dcterms:W3CDTF">2024-12-10T14:09:51Z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0x0101007C9A9D91184F124BBC056FE70CE4DFA9</vt:lpwstr>
  </property>
</Properties>
</file>