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56" r:id="rId5"/>
    <p:sldId id="265" r:id="rId6"/>
    <p:sldId id="266" r:id="rId7"/>
    <p:sldId id="267" r:id="rId8"/>
    <p:sldId id="268" r:id="rId9"/>
    <p:sldId id="269" r:id="rId10"/>
    <p:sldId id="270" r:id="rId11"/>
    <p:sldId id="271" r:id="rId12"/>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802" y="6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10.12.2024</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hyperlink" Target="https://creativecommons.org/licenses/by-sa/4.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Trojí prospěch v sociálním podnikání</a:t>
            </a:r>
          </a:p>
        </p:txBody>
      </p:sp>
      <p:sp>
        <p:nvSpPr>
          <p:cNvPr id="3" name="Podnadpis 2"/>
          <p:cNvSpPr>
            <a:spLocks noGrp="1"/>
          </p:cNvSpPr>
          <p:nvPr>
            <p:ph type="subTitle" idx="4294967295"/>
          </p:nvPr>
        </p:nvSpPr>
        <p:spPr>
          <a:xfrm>
            <a:off x="1763688" y="2859782"/>
            <a:ext cx="3888432" cy="1368152"/>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Seminář</a:t>
            </a: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Petra Krejčí, Ph.D.</a:t>
            </a:r>
          </a:p>
          <a:p>
            <a:pPr algn="r"/>
            <a:r>
              <a:rPr lang="cs-CZ" altLang="cs-CZ" sz="900" dirty="0">
                <a:solidFill>
                  <a:srgbClr val="307871"/>
                </a:solidFill>
                <a:latin typeface="Times New Roman" panose="02020603050405020304" pitchFamily="18" charset="0"/>
                <a:cs typeface="Times New Roman" panose="02020603050405020304" pitchFamily="18" charset="0"/>
              </a:rPr>
              <a:t>Obchodně podnikatelská fakulta v Karviné</a:t>
            </a:r>
          </a:p>
          <a:p>
            <a:pPr algn="r"/>
            <a:r>
              <a:rPr lang="cs-CZ" altLang="cs-CZ" sz="900" dirty="0">
                <a:solidFill>
                  <a:srgbClr val="307871"/>
                </a:solidFill>
                <a:latin typeface="Times New Roman" panose="02020603050405020304" pitchFamily="18" charset="0"/>
                <a:cs typeface="Times New Roman" panose="02020603050405020304" pitchFamily="18" charset="0"/>
              </a:rPr>
              <a:t>30. 10. 2024</a:t>
            </a:r>
          </a:p>
        </p:txBody>
      </p:sp>
      <p:pic>
        <p:nvPicPr>
          <p:cNvPr id="5" name="Obrázek 4">
            <a:extLst>
              <a:ext uri="{FF2B5EF4-FFF2-40B4-BE49-F238E27FC236}">
                <a16:creationId xmlns:a16="http://schemas.microsoft.com/office/drawing/2014/main" id="{761C48DA-7B75-4EEE-BD5C-DDA9D5DBD465}"/>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51520" y="3565763"/>
            <a:ext cx="5616624" cy="1309575"/>
          </a:xfrm>
          <a:prstGeom prst="rect">
            <a:avLst/>
          </a:prstGeom>
        </p:spPr>
      </p:pic>
      <p:sp>
        <p:nvSpPr>
          <p:cNvPr id="6" name="Rectangle 2">
            <a:extLst>
              <a:ext uri="{FF2B5EF4-FFF2-40B4-BE49-F238E27FC236}">
                <a16:creationId xmlns:a16="http://schemas.microsoft.com/office/drawing/2014/main" id="{2B8D5AC5-56B8-4769-B4B9-EF6E38FF95AC}"/>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10">
            <a:hlinkClick r:id="rId4"/>
            <a:extLst>
              <a:ext uri="{FF2B5EF4-FFF2-40B4-BE49-F238E27FC236}">
                <a16:creationId xmlns:a16="http://schemas.microsoft.com/office/drawing/2014/main" id="{7267DA14-DD4A-437A-9F0F-2AE3E3E54D2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43546" y="4447381"/>
            <a:ext cx="1228725" cy="428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633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AE1D0F-AEB1-5A6C-3C00-4D51B5FD3120}"/>
              </a:ext>
            </a:extLst>
          </p:cNvPr>
          <p:cNvSpPr>
            <a:spLocks noGrp="1"/>
          </p:cNvSpPr>
          <p:nvPr>
            <p:ph type="title"/>
          </p:nvPr>
        </p:nvSpPr>
        <p:spPr>
          <a:xfrm>
            <a:off x="251520" y="195486"/>
            <a:ext cx="7416824" cy="507703"/>
          </a:xfrm>
        </p:spPr>
        <p:txBody>
          <a:bodyPr/>
          <a:lstStyle/>
          <a:p>
            <a:r>
              <a:rPr lang="cs-CZ" dirty="0"/>
              <a:t>Opakování z přednášky</a:t>
            </a:r>
          </a:p>
        </p:txBody>
      </p:sp>
      <p:sp>
        <p:nvSpPr>
          <p:cNvPr id="3" name="Zástupný symbol pro obsah 2">
            <a:extLst>
              <a:ext uri="{FF2B5EF4-FFF2-40B4-BE49-F238E27FC236}">
                <a16:creationId xmlns:a16="http://schemas.microsoft.com/office/drawing/2014/main" id="{44A585B4-F1BB-F066-3F7B-4863BC255DE9}"/>
              </a:ext>
            </a:extLst>
          </p:cNvPr>
          <p:cNvSpPr txBox="1">
            <a:spLocks/>
          </p:cNvSpPr>
          <p:nvPr/>
        </p:nvSpPr>
        <p:spPr>
          <a:xfrm>
            <a:off x="251520" y="915566"/>
            <a:ext cx="7488832" cy="367240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600" b="1" dirty="0">
              <a:solidFill>
                <a:srgbClr val="307871"/>
              </a:solidFill>
              <a:latin typeface="Times New Roman" panose="02020603050405020304" pitchFamily="18" charset="0"/>
              <a:cs typeface="Times New Roman" panose="02020603050405020304" pitchFamily="18" charset="0"/>
            </a:endParaRPr>
          </a:p>
          <a:p>
            <a:pPr marL="0" indent="0">
              <a:buNone/>
            </a:pPr>
            <a:r>
              <a:rPr lang="cs-CZ" altLang="cs-CZ" sz="1400" b="1" dirty="0">
                <a:solidFill>
                  <a:srgbClr val="307871"/>
                </a:solidFill>
                <a:latin typeface="Times New Roman" panose="02020603050405020304" pitchFamily="18" charset="0"/>
                <a:cs typeface="Times New Roman" panose="02020603050405020304" pitchFamily="18" charset="0"/>
              </a:rPr>
              <a:t>Úkol:</a:t>
            </a:r>
          </a:p>
          <a:p>
            <a:pPr marL="0" indent="0">
              <a:buNone/>
            </a:pPr>
            <a:r>
              <a:rPr lang="cs-CZ" altLang="cs-CZ" sz="1400" dirty="0">
                <a:solidFill>
                  <a:srgbClr val="307871"/>
                </a:solidFill>
                <a:latin typeface="Times New Roman" panose="02020603050405020304" pitchFamily="18" charset="0"/>
                <a:cs typeface="Times New Roman" panose="02020603050405020304" pitchFamily="18" charset="0"/>
              </a:rPr>
              <a:t>Napište co Vás k níže uvedeným otázkám napadne. (3 minuty)</a:t>
            </a:r>
          </a:p>
          <a:p>
            <a:pPr marL="0" indent="0">
              <a:buNone/>
            </a:pPr>
            <a:endParaRPr lang="cs-CZ" altLang="cs-CZ" sz="1400" b="1" dirty="0">
              <a:solidFill>
                <a:srgbClr val="307871"/>
              </a:solidFill>
              <a:latin typeface="Times New Roman" panose="02020603050405020304" pitchFamily="18" charset="0"/>
              <a:cs typeface="Times New Roman" panose="02020603050405020304" pitchFamily="18" charset="0"/>
            </a:endParaRPr>
          </a:p>
          <a:p>
            <a:r>
              <a:rPr lang="cs-CZ" altLang="cs-CZ" sz="1400" dirty="0">
                <a:solidFill>
                  <a:srgbClr val="307871"/>
                </a:solidFill>
                <a:latin typeface="Times New Roman" panose="02020603050405020304" pitchFamily="18" charset="0"/>
                <a:cs typeface="Times New Roman" panose="02020603050405020304" pitchFamily="18" charset="0"/>
              </a:rPr>
              <a:t>Co je to trojí prospěch v sociálním podnikání?</a:t>
            </a:r>
          </a:p>
          <a:p>
            <a:r>
              <a:rPr lang="cs-CZ" altLang="cs-CZ" sz="1400" dirty="0">
                <a:solidFill>
                  <a:srgbClr val="307871"/>
                </a:solidFill>
                <a:latin typeface="Times New Roman" panose="02020603050405020304" pitchFamily="18" charset="0"/>
                <a:cs typeface="Times New Roman" panose="02020603050405020304" pitchFamily="18" charset="0"/>
              </a:rPr>
              <a:t>Co trojí prospěch obsahuje?</a:t>
            </a:r>
          </a:p>
          <a:p>
            <a:r>
              <a:rPr lang="cs-CZ" altLang="cs-CZ" sz="1400" dirty="0">
                <a:solidFill>
                  <a:srgbClr val="307871"/>
                </a:solidFill>
                <a:latin typeface="Times New Roman" panose="02020603050405020304" pitchFamily="18" charset="0"/>
                <a:cs typeface="Times New Roman" panose="02020603050405020304" pitchFamily="18" charset="0"/>
              </a:rPr>
              <a:t>Co trojí prospěch znamená pro podniky?</a:t>
            </a:r>
          </a:p>
          <a:p>
            <a:pPr marL="0" indent="0">
              <a:buNone/>
            </a:pPr>
            <a:endParaRPr lang="cs-CZ" altLang="cs-CZ" sz="1400" dirty="0">
              <a:solidFill>
                <a:srgbClr val="307871"/>
              </a:solidFill>
              <a:latin typeface="Times New Roman" panose="02020603050405020304" pitchFamily="18" charset="0"/>
              <a:cs typeface="Times New Roman" panose="02020603050405020304" pitchFamily="18" charset="0"/>
            </a:endParaRPr>
          </a:p>
          <a:p>
            <a:pPr marL="0" indent="0">
              <a:buNone/>
            </a:pPr>
            <a:r>
              <a:rPr lang="cs-CZ" altLang="cs-CZ" sz="1400" dirty="0" err="1">
                <a:solidFill>
                  <a:srgbClr val="307871"/>
                </a:solidFill>
                <a:latin typeface="Times New Roman" panose="02020603050405020304" pitchFamily="18" charset="0"/>
                <a:cs typeface="Times New Roman" panose="02020603050405020304" pitchFamily="18" charset="0"/>
              </a:rPr>
              <a:t>Popkornovou</a:t>
            </a:r>
            <a:r>
              <a:rPr lang="cs-CZ" altLang="cs-CZ" sz="1400" dirty="0">
                <a:solidFill>
                  <a:srgbClr val="307871"/>
                </a:solidFill>
                <a:latin typeface="Times New Roman" panose="02020603050405020304" pitchFamily="18" charset="0"/>
                <a:cs typeface="Times New Roman" panose="02020603050405020304" pitchFamily="18" charset="0"/>
              </a:rPr>
              <a:t> metodou si společně shrneme co jsem si napsali, tedy co k daným otázkám víme. </a:t>
            </a:r>
          </a:p>
        </p:txBody>
      </p:sp>
    </p:spTree>
    <p:extLst>
      <p:ext uri="{BB962C8B-B14F-4D97-AF65-F5344CB8AC3E}">
        <p14:creationId xmlns:p14="http://schemas.microsoft.com/office/powerpoint/2010/main" val="1792792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A7AB36-FEC3-1925-7293-5D3F6B1C729B}"/>
              </a:ext>
            </a:extLst>
          </p:cNvPr>
          <p:cNvSpPr>
            <a:spLocks noGrp="1"/>
          </p:cNvSpPr>
          <p:nvPr>
            <p:ph type="title"/>
          </p:nvPr>
        </p:nvSpPr>
        <p:spPr>
          <a:xfrm>
            <a:off x="251520" y="195486"/>
            <a:ext cx="7488832" cy="507703"/>
          </a:xfrm>
        </p:spPr>
        <p:txBody>
          <a:bodyPr/>
          <a:lstStyle/>
          <a:p>
            <a:r>
              <a:rPr lang="cs-CZ" dirty="0"/>
              <a:t>Případová studie</a:t>
            </a:r>
          </a:p>
        </p:txBody>
      </p:sp>
      <p:sp>
        <p:nvSpPr>
          <p:cNvPr id="3" name="Zástupný symbol pro obsah 2">
            <a:extLst>
              <a:ext uri="{FF2B5EF4-FFF2-40B4-BE49-F238E27FC236}">
                <a16:creationId xmlns:a16="http://schemas.microsoft.com/office/drawing/2014/main" id="{117DFA93-D458-50D6-2C97-17E10AC35DB5}"/>
              </a:ext>
            </a:extLst>
          </p:cNvPr>
          <p:cNvSpPr txBox="1">
            <a:spLocks/>
          </p:cNvSpPr>
          <p:nvPr/>
        </p:nvSpPr>
        <p:spPr>
          <a:xfrm>
            <a:off x="251520" y="771550"/>
            <a:ext cx="7488832" cy="3816424"/>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200" b="1" dirty="0">
                <a:solidFill>
                  <a:srgbClr val="307871"/>
                </a:solidFill>
                <a:latin typeface="Times New Roman" panose="02020603050405020304" pitchFamily="18" charset="0"/>
                <a:cs typeface="Times New Roman" panose="02020603050405020304" pitchFamily="18" charset="0"/>
              </a:rPr>
              <a:t>Úkol: </a:t>
            </a:r>
            <a:r>
              <a:rPr lang="cs-CZ" sz="1200" dirty="0">
                <a:solidFill>
                  <a:srgbClr val="307871"/>
                </a:solidFill>
                <a:latin typeface="Times New Roman" panose="02020603050405020304" pitchFamily="18" charset="0"/>
                <a:cs typeface="Times New Roman" panose="02020603050405020304" pitchFamily="18" charset="0"/>
              </a:rPr>
              <a:t>Přečtěte si přiloženou případovou studii</a:t>
            </a:r>
          </a:p>
          <a:p>
            <a:pPr marL="0" indent="0" algn="just">
              <a:buNone/>
            </a:pPr>
            <a:endParaRPr lang="cs-CZ" sz="1200"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sz="1200" dirty="0">
                <a:solidFill>
                  <a:srgbClr val="307871"/>
                </a:solidFill>
                <a:latin typeface="Times New Roman" panose="02020603050405020304" pitchFamily="18" charset="0"/>
                <a:cs typeface="Times New Roman" panose="02020603050405020304" pitchFamily="18" charset="0"/>
              </a:rPr>
              <a:t>V srdci města, kde nezaměstnanost v určitých komunitách dlouhodobě přesahuje průměr, vznikl sociální podnik s názvem </a:t>
            </a:r>
            <a:r>
              <a:rPr lang="cs-CZ" sz="1200" dirty="0" err="1">
                <a:solidFill>
                  <a:srgbClr val="307871"/>
                </a:solidFill>
                <a:latin typeface="Times New Roman" panose="02020603050405020304" pitchFamily="18" charset="0"/>
                <a:cs typeface="Times New Roman" panose="02020603050405020304" pitchFamily="18" charset="0"/>
              </a:rPr>
              <a:t>GastroInkluze</a:t>
            </a:r>
            <a:r>
              <a:rPr lang="cs-CZ" sz="1200" dirty="0">
                <a:solidFill>
                  <a:srgbClr val="307871"/>
                </a:solidFill>
                <a:latin typeface="Times New Roman" panose="02020603050405020304" pitchFamily="18" charset="0"/>
                <a:cs typeface="Times New Roman" panose="02020603050405020304" pitchFamily="18" charset="0"/>
              </a:rPr>
              <a:t>. Tento podnik spojuje ambici poskytovat vysoce kvalitní gastronomické služby s cílem vytvářet pracovní příležitosti pro osoby znevýhodněné na trhu práce. </a:t>
            </a:r>
            <a:r>
              <a:rPr lang="cs-CZ" sz="1200" dirty="0" err="1">
                <a:solidFill>
                  <a:srgbClr val="307871"/>
                </a:solidFill>
                <a:latin typeface="Times New Roman" panose="02020603050405020304" pitchFamily="18" charset="0"/>
                <a:cs typeface="Times New Roman" panose="02020603050405020304" pitchFamily="18" charset="0"/>
              </a:rPr>
              <a:t>GastroInkluze</a:t>
            </a:r>
            <a:r>
              <a:rPr lang="cs-CZ" sz="1200" dirty="0">
                <a:solidFill>
                  <a:srgbClr val="307871"/>
                </a:solidFill>
                <a:latin typeface="Times New Roman" panose="02020603050405020304" pitchFamily="18" charset="0"/>
                <a:cs typeface="Times New Roman" panose="02020603050405020304" pitchFamily="18" charset="0"/>
              </a:rPr>
              <a:t>, vedená mladým týmem nadšenců, si klade za cíl nejen dosahovat ekonomického zisku, ale také podporovat sociální inkluzi a udržitelný rozvoj.</a:t>
            </a:r>
          </a:p>
          <a:p>
            <a:pPr marL="0" indent="0" algn="just">
              <a:buNone/>
            </a:pPr>
            <a:r>
              <a:rPr lang="cs-CZ" sz="1200" dirty="0" err="1">
                <a:solidFill>
                  <a:srgbClr val="307871"/>
                </a:solidFill>
                <a:latin typeface="Times New Roman" panose="02020603050405020304" pitchFamily="18" charset="0"/>
                <a:cs typeface="Times New Roman" panose="02020603050405020304" pitchFamily="18" charset="0"/>
              </a:rPr>
              <a:t>GastroInkluze</a:t>
            </a:r>
            <a:r>
              <a:rPr lang="cs-CZ" sz="1200" dirty="0">
                <a:solidFill>
                  <a:srgbClr val="307871"/>
                </a:solidFill>
                <a:latin typeface="Times New Roman" panose="02020603050405020304" pitchFamily="18" charset="0"/>
                <a:cs typeface="Times New Roman" panose="02020603050405020304" pitchFamily="18" charset="0"/>
              </a:rPr>
              <a:t> funguje jako bistro a cateringová služba, přičemž nabízí denní menu z lokálních surovin a specializované služby na objednávku pro firemní akce či svatby. Podnik si je vědom důležitosti finanční udržitelnosti. Aby byl konkurenceschopný, implementoval pružnou cenovou politiku, díky níž může uspokojit jak běžné zákazníky, tak firmy hledající prémiový servis. Součástí strategie je také rozšíření nabídky o večerní akce, jako jsou tematické večeře nebo kurzy vaření, které poskytují dodatečný příjem. Podnik čelí výzvám, například vyšším nákladům spojeným s podporou zaměstnanců, kteří potřebují více školení nebo mají specifické potřeby. Tyto výdaje jsou však kompenzovány granty od místních samospráv a příspěvky z programů EU na podporu sociálního podnikání.</a:t>
            </a:r>
          </a:p>
          <a:p>
            <a:pPr marL="0" indent="0" algn="just">
              <a:buNone/>
            </a:pPr>
            <a:r>
              <a:rPr lang="cs-CZ" sz="1200" dirty="0">
                <a:solidFill>
                  <a:srgbClr val="307871"/>
                </a:solidFill>
                <a:latin typeface="Times New Roman" panose="02020603050405020304" pitchFamily="18" charset="0"/>
                <a:cs typeface="Times New Roman" panose="02020603050405020304" pitchFamily="18" charset="0"/>
              </a:rPr>
              <a:t>Hlavní vizí </a:t>
            </a:r>
            <a:r>
              <a:rPr lang="cs-CZ" sz="1200" dirty="0" err="1">
                <a:solidFill>
                  <a:srgbClr val="307871"/>
                </a:solidFill>
                <a:latin typeface="Times New Roman" panose="02020603050405020304" pitchFamily="18" charset="0"/>
                <a:cs typeface="Times New Roman" panose="02020603050405020304" pitchFamily="18" charset="0"/>
              </a:rPr>
              <a:t>GastroInkluze</a:t>
            </a:r>
            <a:r>
              <a:rPr lang="cs-CZ" sz="1200" dirty="0">
                <a:solidFill>
                  <a:srgbClr val="307871"/>
                </a:solidFill>
                <a:latin typeface="Times New Roman" panose="02020603050405020304" pitchFamily="18" charset="0"/>
                <a:cs typeface="Times New Roman" panose="02020603050405020304" pitchFamily="18" charset="0"/>
              </a:rPr>
              <a:t> je zaměstnávání osob se zdravotním postižením a dlouhodobě nezaměstnaných. Aktuálně podnik zaměstnává 15 lidí, z nichž většina byla předtím na trhu práce téměř neviditelná. Aby se zaměstnanci mohli lépe adaptovat na pracovní prostředí, podnik zavedl pravidelné školení a mentoring. Například Martin, jeden z kuchařů, trpěl dlouhodobými problémy se zrakem, které mu bránily v nalezení stabilní práce. Díky podpoře </a:t>
            </a:r>
            <a:r>
              <a:rPr lang="cs-CZ" sz="1200" dirty="0" err="1">
                <a:solidFill>
                  <a:srgbClr val="307871"/>
                </a:solidFill>
                <a:latin typeface="Times New Roman" panose="02020603050405020304" pitchFamily="18" charset="0"/>
                <a:cs typeface="Times New Roman" panose="02020603050405020304" pitchFamily="18" charset="0"/>
              </a:rPr>
              <a:t>GastroInkluze</a:t>
            </a:r>
            <a:r>
              <a:rPr lang="cs-CZ" sz="1200" dirty="0">
                <a:solidFill>
                  <a:srgbClr val="307871"/>
                </a:solidFill>
                <a:latin typeface="Times New Roman" panose="02020603050405020304" pitchFamily="18" charset="0"/>
                <a:cs typeface="Times New Roman" panose="02020603050405020304" pitchFamily="18" charset="0"/>
              </a:rPr>
              <a:t> se stal klíčovým členem týmu a nyní vede vlastní tým při přípravě cateringových akcí.</a:t>
            </a:r>
          </a:p>
          <a:p>
            <a:pPr marL="0" indent="0">
              <a:buNone/>
            </a:pPr>
            <a:endParaRPr lang="cs-CZ" altLang="cs-CZ" sz="1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8944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722ED7-D265-4AE5-113C-FEA042E23884}"/>
              </a:ext>
            </a:extLst>
          </p:cNvPr>
          <p:cNvSpPr>
            <a:spLocks noGrp="1"/>
          </p:cNvSpPr>
          <p:nvPr>
            <p:ph type="title"/>
          </p:nvPr>
        </p:nvSpPr>
        <p:spPr/>
        <p:txBody>
          <a:bodyPr/>
          <a:lstStyle/>
          <a:p>
            <a:r>
              <a:rPr lang="cs-CZ" dirty="0"/>
              <a:t>Případová studie</a:t>
            </a:r>
          </a:p>
        </p:txBody>
      </p:sp>
      <p:sp>
        <p:nvSpPr>
          <p:cNvPr id="3" name="Zástupný symbol pro obsah 2">
            <a:extLst>
              <a:ext uri="{FF2B5EF4-FFF2-40B4-BE49-F238E27FC236}">
                <a16:creationId xmlns:a16="http://schemas.microsoft.com/office/drawing/2014/main" id="{DE2E3BFC-EFAD-3B4F-D335-2794EE1A5B05}"/>
              </a:ext>
            </a:extLst>
          </p:cNvPr>
          <p:cNvSpPr txBox="1">
            <a:spLocks/>
          </p:cNvSpPr>
          <p:nvPr/>
        </p:nvSpPr>
        <p:spPr>
          <a:xfrm>
            <a:off x="251520" y="771550"/>
            <a:ext cx="7488832" cy="3816424"/>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1200"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sz="1200" dirty="0" err="1">
                <a:solidFill>
                  <a:srgbClr val="307871"/>
                </a:solidFill>
                <a:latin typeface="Times New Roman" panose="02020603050405020304" pitchFamily="18" charset="0"/>
                <a:cs typeface="Times New Roman" panose="02020603050405020304" pitchFamily="18" charset="0"/>
              </a:rPr>
              <a:t>GastroInkluze</a:t>
            </a:r>
            <a:r>
              <a:rPr lang="cs-CZ" sz="1200" dirty="0">
                <a:solidFill>
                  <a:srgbClr val="307871"/>
                </a:solidFill>
                <a:latin typeface="Times New Roman" panose="02020603050405020304" pitchFamily="18" charset="0"/>
                <a:cs typeface="Times New Roman" panose="02020603050405020304" pitchFamily="18" charset="0"/>
              </a:rPr>
              <a:t> navíc pořádá workshopy pro veřejnost, kde zaměstnanci sdílejí své příběhy. Tyto akce pomáhají bourat předsudky a zvyšují povědomí o přínosech sociálního podnikání. Veškeré suroviny pocházejí od místních farmářů, čímž se snižují emise spojené s dopravou. </a:t>
            </a:r>
            <a:r>
              <a:rPr lang="cs-CZ" sz="1200" dirty="0" err="1">
                <a:solidFill>
                  <a:srgbClr val="307871"/>
                </a:solidFill>
                <a:latin typeface="Times New Roman" panose="02020603050405020304" pitchFamily="18" charset="0"/>
                <a:cs typeface="Times New Roman" panose="02020603050405020304" pitchFamily="18" charset="0"/>
              </a:rPr>
              <a:t>GastroInkluze</a:t>
            </a:r>
            <a:r>
              <a:rPr lang="cs-CZ" sz="1200" dirty="0">
                <a:solidFill>
                  <a:srgbClr val="307871"/>
                </a:solidFill>
                <a:latin typeface="Times New Roman" panose="02020603050405020304" pitchFamily="18" charset="0"/>
                <a:cs typeface="Times New Roman" panose="02020603050405020304" pitchFamily="18" charset="0"/>
              </a:rPr>
              <a:t> zavedla „</a:t>
            </a:r>
            <a:r>
              <a:rPr lang="cs-CZ" sz="1200" dirty="0" err="1">
                <a:solidFill>
                  <a:srgbClr val="307871"/>
                </a:solidFill>
                <a:latin typeface="Times New Roman" panose="02020603050405020304" pitchFamily="18" charset="0"/>
                <a:cs typeface="Times New Roman" panose="02020603050405020304" pitchFamily="18" charset="0"/>
              </a:rPr>
              <a:t>zero</a:t>
            </a:r>
            <a:r>
              <a:rPr lang="cs-CZ" sz="1200" dirty="0">
                <a:solidFill>
                  <a:srgbClr val="307871"/>
                </a:solidFill>
                <a:latin typeface="Times New Roman" panose="02020603050405020304" pitchFamily="18" charset="0"/>
                <a:cs typeface="Times New Roman" panose="02020603050405020304" pitchFamily="18" charset="0"/>
              </a:rPr>
              <a:t> </a:t>
            </a:r>
            <a:r>
              <a:rPr lang="cs-CZ" sz="1200" dirty="0" err="1">
                <a:solidFill>
                  <a:srgbClr val="307871"/>
                </a:solidFill>
                <a:latin typeface="Times New Roman" panose="02020603050405020304" pitchFamily="18" charset="0"/>
                <a:cs typeface="Times New Roman" panose="02020603050405020304" pitchFamily="18" charset="0"/>
              </a:rPr>
              <a:t>waste</a:t>
            </a:r>
            <a:r>
              <a:rPr lang="cs-CZ" sz="1200" dirty="0">
                <a:solidFill>
                  <a:srgbClr val="307871"/>
                </a:solidFill>
                <a:latin typeface="Times New Roman" panose="02020603050405020304" pitchFamily="18" charset="0"/>
                <a:cs typeface="Times New Roman" panose="02020603050405020304" pitchFamily="18" charset="0"/>
              </a:rPr>
              <a:t>“ politiku – zbytky jídla jsou kompostovány nebo darovány komunitním projektům. Kromě toho se v podniku používají pouze biologicky rozložitelné obaly a jednorázové plasty byly zcela eliminovány. Součástí environmentální strategie je také vzdělávání zákazníků. Bistro pravidelně pořádá workshopy zaměřené na udržitelnou kuchyni, kde si lidé mohou osvojit principy, jako je minimalizace plýtvání potravinami.</a:t>
            </a:r>
          </a:p>
          <a:p>
            <a:pPr marL="0" indent="0" algn="just">
              <a:buNone/>
            </a:pPr>
            <a:r>
              <a:rPr lang="cs-CZ" sz="1200" dirty="0">
                <a:solidFill>
                  <a:srgbClr val="307871"/>
                </a:solidFill>
                <a:latin typeface="Times New Roman" panose="02020603050405020304" pitchFamily="18" charset="0"/>
                <a:cs typeface="Times New Roman" panose="02020603050405020304" pitchFamily="18" charset="0"/>
              </a:rPr>
              <a:t>Přestože podnik dosáhl významných úspěchů, neobešel se bez překážek. Mezi hlavní výzvy patřilo sladění sociálního poslání s ekonomickými cíli. </a:t>
            </a:r>
            <a:r>
              <a:rPr lang="cs-CZ" sz="1200" dirty="0" err="1">
                <a:solidFill>
                  <a:srgbClr val="307871"/>
                </a:solidFill>
                <a:latin typeface="Times New Roman" panose="02020603050405020304" pitchFamily="18" charset="0"/>
                <a:cs typeface="Times New Roman" panose="02020603050405020304" pitchFamily="18" charset="0"/>
              </a:rPr>
              <a:t>GastroInkluze</a:t>
            </a:r>
            <a:r>
              <a:rPr lang="cs-CZ" sz="1200" dirty="0">
                <a:solidFill>
                  <a:srgbClr val="307871"/>
                </a:solidFill>
                <a:latin typeface="Times New Roman" panose="02020603050405020304" pitchFamily="18" charset="0"/>
                <a:cs typeface="Times New Roman" panose="02020603050405020304" pitchFamily="18" charset="0"/>
              </a:rPr>
              <a:t> našla řešení v budování silných partnerství – spolupracuje s neziskovými organizacemi, které poskytují psychologickou a pracovní podporu zaměstnancům. Další klíčovou strategií bylo zvýšení povědomí veřejnosti prostřednictvím marketingových kampaní, které vyzdvihují jak kvalitu služeb, tak společenský přínos podniku.</a:t>
            </a:r>
          </a:p>
          <a:p>
            <a:pPr marL="0" indent="0" algn="just">
              <a:buNone/>
            </a:pPr>
            <a:endParaRPr lang="cs-CZ" sz="1200"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sz="1200" b="1" dirty="0">
                <a:solidFill>
                  <a:srgbClr val="307871"/>
                </a:solidFill>
                <a:latin typeface="Times New Roman" panose="02020603050405020304" pitchFamily="18" charset="0"/>
                <a:cs typeface="Times New Roman" panose="02020603050405020304" pitchFamily="18" charset="0"/>
              </a:rPr>
              <a:t>Následně budeme diskutovat na uvedené otázky související s případovou studií.</a:t>
            </a:r>
          </a:p>
          <a:p>
            <a:pPr marL="0" indent="0">
              <a:buNone/>
            </a:pPr>
            <a:endParaRPr lang="cs-CZ" sz="1000" dirty="0"/>
          </a:p>
          <a:p>
            <a:pPr marL="0" indent="0">
              <a:buNone/>
            </a:pPr>
            <a:endParaRPr lang="cs-CZ" altLang="cs-CZ" sz="1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4007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0B51B7-0B19-0FED-E57E-645D3CACC24D}"/>
              </a:ext>
            </a:extLst>
          </p:cNvPr>
          <p:cNvSpPr>
            <a:spLocks noGrp="1"/>
          </p:cNvSpPr>
          <p:nvPr>
            <p:ph type="title"/>
          </p:nvPr>
        </p:nvSpPr>
        <p:spPr/>
        <p:txBody>
          <a:bodyPr/>
          <a:lstStyle/>
          <a:p>
            <a:r>
              <a:rPr lang="cs-CZ" dirty="0"/>
              <a:t>Případová studie</a:t>
            </a:r>
          </a:p>
        </p:txBody>
      </p:sp>
      <p:sp>
        <p:nvSpPr>
          <p:cNvPr id="3" name="Zástupný symbol pro obsah 2">
            <a:extLst>
              <a:ext uri="{FF2B5EF4-FFF2-40B4-BE49-F238E27FC236}">
                <a16:creationId xmlns:a16="http://schemas.microsoft.com/office/drawing/2014/main" id="{0CBF788C-7AF3-2BB2-86EE-C2E1EEBDAC42}"/>
              </a:ext>
            </a:extLst>
          </p:cNvPr>
          <p:cNvSpPr txBox="1">
            <a:spLocks/>
          </p:cNvSpPr>
          <p:nvPr/>
        </p:nvSpPr>
        <p:spPr>
          <a:xfrm>
            <a:off x="251520" y="771550"/>
            <a:ext cx="7488832" cy="3816424"/>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400" b="1" dirty="0">
                <a:solidFill>
                  <a:srgbClr val="307871"/>
                </a:solidFill>
                <a:latin typeface="Times New Roman" panose="02020603050405020304" pitchFamily="18" charset="0"/>
                <a:cs typeface="Times New Roman" panose="02020603050405020304" pitchFamily="18" charset="0"/>
              </a:rPr>
              <a:t>K zamyšlení: </a:t>
            </a:r>
          </a:p>
          <a:p>
            <a:pPr marL="0" indent="0" algn="just">
              <a:buNone/>
            </a:pPr>
            <a:endParaRPr lang="cs-CZ" sz="1400"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sz="1400" b="1" dirty="0"/>
              <a:t>Identifikace klíčových aspektů trojího prospěchu:</a:t>
            </a:r>
            <a:r>
              <a:rPr lang="cs-CZ" sz="1400" dirty="0"/>
              <a:t> Na základě textu případové studie rozdělte aktivity </a:t>
            </a:r>
            <a:r>
              <a:rPr lang="cs-CZ" sz="1400" dirty="0" err="1"/>
              <a:t>GastroInkluze</a:t>
            </a:r>
            <a:r>
              <a:rPr lang="cs-CZ" sz="1400" dirty="0"/>
              <a:t> do tří kategorií (ekonomický, sociální a environmentální prospěch) a navrhněte další aktivity, které by mohly přispět ke zlepšení v každé z těchto oblastí.</a:t>
            </a:r>
            <a:endParaRPr lang="cs-CZ" sz="1400"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sz="1400"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sz="1400" b="1" dirty="0">
                <a:solidFill>
                  <a:srgbClr val="307871"/>
                </a:solidFill>
                <a:latin typeface="Times New Roman" panose="02020603050405020304" pitchFamily="18" charset="0"/>
                <a:cs typeface="Times New Roman" panose="02020603050405020304" pitchFamily="18" charset="0"/>
              </a:rPr>
              <a:t>Diskusní otázky:</a:t>
            </a:r>
          </a:p>
          <a:p>
            <a:pPr marL="0" indent="0" algn="just">
              <a:buNone/>
            </a:pPr>
            <a:endParaRPr lang="cs-CZ" sz="1400" b="1" dirty="0">
              <a:solidFill>
                <a:srgbClr val="307871"/>
              </a:solidFill>
              <a:latin typeface="Times New Roman" panose="02020603050405020304" pitchFamily="18" charset="0"/>
              <a:cs typeface="Times New Roman" panose="02020603050405020304" pitchFamily="18" charset="0"/>
            </a:endParaRPr>
          </a:p>
          <a:p>
            <a:pPr algn="just"/>
            <a:r>
              <a:rPr lang="cs-CZ" sz="1400" dirty="0"/>
              <a:t>Jaké konkrétní strategie pomáhají podniku </a:t>
            </a:r>
            <a:r>
              <a:rPr lang="cs-CZ" sz="1400" dirty="0" err="1"/>
              <a:t>GastroInkluze</a:t>
            </a:r>
            <a:r>
              <a:rPr lang="cs-CZ" sz="1400" dirty="0"/>
              <a:t> dosahovat rovnováhy mezi sociálním, ekonomickým a environmentálním prospěchem?</a:t>
            </a:r>
            <a:endParaRPr lang="cs-CZ" sz="1400" b="1" dirty="0">
              <a:solidFill>
                <a:srgbClr val="307871"/>
              </a:solidFill>
              <a:latin typeface="Times New Roman" panose="02020603050405020304" pitchFamily="18" charset="0"/>
              <a:cs typeface="Times New Roman" panose="02020603050405020304" pitchFamily="18" charset="0"/>
            </a:endParaRPr>
          </a:p>
          <a:p>
            <a:pPr algn="just"/>
            <a:r>
              <a:rPr lang="cs-CZ" sz="1400" dirty="0"/>
              <a:t>Jaký vliv může mít podnik, jako je </a:t>
            </a:r>
            <a:r>
              <a:rPr lang="cs-CZ" sz="1400" dirty="0" err="1"/>
              <a:t>GastroInkluze</a:t>
            </a:r>
            <a:r>
              <a:rPr lang="cs-CZ" sz="1400" dirty="0"/>
              <a:t>, na lokální komunitu? Diskutujte nejen ekonomické, ale i sociální a kulturní dopady.</a:t>
            </a:r>
          </a:p>
          <a:p>
            <a:pPr algn="just"/>
            <a:r>
              <a:rPr lang="cs-CZ" sz="1400" dirty="0"/>
              <a:t>Které z výzev, kterým </a:t>
            </a:r>
            <a:r>
              <a:rPr lang="cs-CZ" sz="1400" dirty="0" err="1"/>
              <a:t>GastroInkluze</a:t>
            </a:r>
            <a:r>
              <a:rPr lang="cs-CZ" sz="1400" dirty="0"/>
              <a:t> čelí, považujete za největší hrozbu pro její udržitelnost? Jak byste ji řešili?</a:t>
            </a:r>
          </a:p>
          <a:p>
            <a:pPr algn="just"/>
            <a:r>
              <a:rPr lang="cs-CZ" sz="1400" dirty="0"/>
              <a:t>Jaké další zdroje financování by mohl podnik využít k podpoře svého sociálního poslání?</a:t>
            </a:r>
          </a:p>
          <a:p>
            <a:pPr marL="0" indent="0" algn="just">
              <a:buNone/>
            </a:pPr>
            <a:endParaRPr lang="cs-CZ" sz="9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sz="1200" b="1"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000" dirty="0"/>
          </a:p>
          <a:p>
            <a:pPr marL="0" indent="0">
              <a:buNone/>
            </a:pPr>
            <a:endParaRPr lang="cs-CZ" altLang="cs-CZ" sz="1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914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CD81E3-FD5B-2339-9B2C-EE59585AD01E}"/>
              </a:ext>
            </a:extLst>
          </p:cNvPr>
          <p:cNvSpPr>
            <a:spLocks noGrp="1"/>
          </p:cNvSpPr>
          <p:nvPr>
            <p:ph type="title"/>
          </p:nvPr>
        </p:nvSpPr>
        <p:spPr>
          <a:xfrm>
            <a:off x="251520" y="195486"/>
            <a:ext cx="7488832" cy="507703"/>
          </a:xfrm>
        </p:spPr>
        <p:txBody>
          <a:bodyPr/>
          <a:lstStyle/>
          <a:p>
            <a:r>
              <a:rPr lang="cs-CZ" dirty="0"/>
              <a:t>Tvorba vlastního integračního sociálního podniku</a:t>
            </a:r>
          </a:p>
        </p:txBody>
      </p:sp>
      <p:sp>
        <p:nvSpPr>
          <p:cNvPr id="3" name="Zástupný symbol pro obsah 2">
            <a:extLst>
              <a:ext uri="{FF2B5EF4-FFF2-40B4-BE49-F238E27FC236}">
                <a16:creationId xmlns:a16="http://schemas.microsoft.com/office/drawing/2014/main" id="{50232B2F-B241-BEE7-2DB2-BB18080EDE4F}"/>
              </a:ext>
            </a:extLst>
          </p:cNvPr>
          <p:cNvSpPr txBox="1">
            <a:spLocks/>
          </p:cNvSpPr>
          <p:nvPr/>
        </p:nvSpPr>
        <p:spPr>
          <a:xfrm>
            <a:off x="251520" y="771550"/>
            <a:ext cx="7488832" cy="3816424"/>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14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sz="1400" b="1" dirty="0">
                <a:solidFill>
                  <a:srgbClr val="307871"/>
                </a:solidFill>
                <a:latin typeface="Times New Roman" panose="02020603050405020304" pitchFamily="18" charset="0"/>
                <a:cs typeface="Times New Roman" panose="02020603050405020304" pitchFamily="18" charset="0"/>
              </a:rPr>
              <a:t>Úkoly:</a:t>
            </a:r>
          </a:p>
          <a:p>
            <a:pPr marL="0" indent="0" algn="just">
              <a:buNone/>
            </a:pPr>
            <a:endParaRPr lang="cs-CZ" sz="1400" b="1" dirty="0">
              <a:solidFill>
                <a:srgbClr val="307871"/>
              </a:solidFill>
              <a:latin typeface="Times New Roman" panose="02020603050405020304" pitchFamily="18" charset="0"/>
              <a:cs typeface="Times New Roman" panose="02020603050405020304" pitchFamily="18" charset="0"/>
            </a:endParaRPr>
          </a:p>
          <a:p>
            <a:pPr algn="just"/>
            <a:r>
              <a:rPr lang="cs-CZ" sz="1400" dirty="0"/>
              <a:t>Vytvořte skupinky po 3-4 lidech.</a:t>
            </a:r>
          </a:p>
          <a:p>
            <a:pPr algn="just"/>
            <a:r>
              <a:rPr lang="cs-CZ" sz="1400" dirty="0"/>
              <a:t>Vymyslete si cílovou skupinu zaměstnanců pro svůj integrační sociální podnik. (může být i více cílových skupin)</a:t>
            </a:r>
          </a:p>
          <a:p>
            <a:pPr algn="just"/>
            <a:r>
              <a:rPr lang="cs-CZ" sz="1400" dirty="0"/>
              <a:t>Jaké bude mít podnik zaměření v rámci oboru podnikání? – uveďte jeden či více</a:t>
            </a:r>
          </a:p>
          <a:p>
            <a:pPr algn="just"/>
            <a:r>
              <a:rPr lang="cs-CZ" sz="1400" dirty="0"/>
              <a:t>Vytvořte pro podnik misi, vizi a cíl.</a:t>
            </a:r>
          </a:p>
          <a:p>
            <a:pPr algn="just"/>
            <a:r>
              <a:rPr lang="cs-CZ" sz="1400" dirty="0"/>
              <a:t>Vytvořte pro podnik myšlenku trojího prospěchu.</a:t>
            </a:r>
          </a:p>
          <a:p>
            <a:pPr algn="just"/>
            <a:r>
              <a:rPr lang="cs-CZ" sz="1400" dirty="0"/>
              <a:t>Pro každý ze tří aspektů vytvořte SMART cíl, který chcete splnit do dvou let.</a:t>
            </a:r>
          </a:p>
          <a:p>
            <a:pPr algn="just"/>
            <a:r>
              <a:rPr lang="cs-CZ" sz="1400" dirty="0"/>
              <a:t>Přidejte také místní a společenský cíl.</a:t>
            </a:r>
          </a:p>
          <a:p>
            <a:pPr algn="just"/>
            <a:r>
              <a:rPr lang="cs-CZ" sz="1400" dirty="0"/>
              <a:t>Připravte si prezentaci svého vytvořeného podniku. Prezentace bude cca na 3 minuty.</a:t>
            </a:r>
          </a:p>
          <a:p>
            <a:pPr algn="just"/>
            <a:endParaRPr lang="cs-CZ" sz="1400" dirty="0"/>
          </a:p>
          <a:p>
            <a:pPr algn="just"/>
            <a:endParaRPr lang="cs-CZ" sz="1400" dirty="0"/>
          </a:p>
          <a:p>
            <a:pPr marL="0" indent="0" algn="just">
              <a:buNone/>
            </a:pPr>
            <a:endParaRPr lang="cs-CZ" sz="9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sz="1200" b="1"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000" dirty="0"/>
          </a:p>
          <a:p>
            <a:pPr marL="0" indent="0">
              <a:buNone/>
            </a:pPr>
            <a:endParaRPr lang="cs-CZ" altLang="cs-CZ" sz="1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6007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65450D-42CC-BF52-AC58-59D55DE9E425}"/>
              </a:ext>
            </a:extLst>
          </p:cNvPr>
          <p:cNvSpPr>
            <a:spLocks noGrp="1"/>
          </p:cNvSpPr>
          <p:nvPr>
            <p:ph type="title"/>
          </p:nvPr>
        </p:nvSpPr>
        <p:spPr>
          <a:xfrm>
            <a:off x="251520" y="195486"/>
            <a:ext cx="7560840" cy="507703"/>
          </a:xfrm>
        </p:spPr>
        <p:txBody>
          <a:bodyPr/>
          <a:lstStyle/>
          <a:p>
            <a:r>
              <a:rPr lang="cs-CZ" dirty="0"/>
              <a:t>Prezentace podniku</a:t>
            </a:r>
          </a:p>
        </p:txBody>
      </p:sp>
      <p:sp>
        <p:nvSpPr>
          <p:cNvPr id="3" name="Zástupný symbol pro obsah 2">
            <a:extLst>
              <a:ext uri="{FF2B5EF4-FFF2-40B4-BE49-F238E27FC236}">
                <a16:creationId xmlns:a16="http://schemas.microsoft.com/office/drawing/2014/main" id="{3ADF3597-8280-63B6-FA82-D13581A0CC4F}"/>
              </a:ext>
            </a:extLst>
          </p:cNvPr>
          <p:cNvSpPr txBox="1">
            <a:spLocks/>
          </p:cNvSpPr>
          <p:nvPr/>
        </p:nvSpPr>
        <p:spPr>
          <a:xfrm>
            <a:off x="251520" y="771550"/>
            <a:ext cx="7488832" cy="3816424"/>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14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sz="1400" b="1" dirty="0">
                <a:solidFill>
                  <a:srgbClr val="307871"/>
                </a:solidFill>
                <a:latin typeface="Times New Roman" panose="02020603050405020304" pitchFamily="18" charset="0"/>
                <a:cs typeface="Times New Roman" panose="02020603050405020304" pitchFamily="18" charset="0"/>
              </a:rPr>
              <a:t>Následuje prezentace vytvořeného podniku v rozsahu 3 minut pro každý tým.</a:t>
            </a:r>
          </a:p>
          <a:p>
            <a:pPr marL="0" indent="0" algn="just">
              <a:buNone/>
            </a:pPr>
            <a:endParaRPr lang="cs-CZ" sz="1400" b="1" dirty="0">
              <a:solidFill>
                <a:srgbClr val="307871"/>
              </a:solidFill>
              <a:latin typeface="Times New Roman" panose="02020603050405020304" pitchFamily="18" charset="0"/>
              <a:cs typeface="Times New Roman" panose="02020603050405020304" pitchFamily="18" charset="0"/>
            </a:endParaRPr>
          </a:p>
          <a:p>
            <a:pPr algn="just"/>
            <a:r>
              <a:rPr lang="cs-CZ" sz="1400" dirty="0">
                <a:solidFill>
                  <a:srgbClr val="307871"/>
                </a:solidFill>
                <a:latin typeface="Times New Roman" panose="02020603050405020304" pitchFamily="18" charset="0"/>
                <a:cs typeface="Times New Roman" panose="02020603050405020304" pitchFamily="18" charset="0"/>
              </a:rPr>
              <a:t>Krátce shrňte čím se podnik zabývá.</a:t>
            </a:r>
          </a:p>
          <a:p>
            <a:pPr algn="just"/>
            <a:r>
              <a:rPr lang="cs-CZ" sz="1400" dirty="0">
                <a:solidFill>
                  <a:srgbClr val="307871"/>
                </a:solidFill>
                <a:latin typeface="Times New Roman" panose="02020603050405020304" pitchFamily="18" charset="0"/>
                <a:cs typeface="Times New Roman" panose="02020603050405020304" pitchFamily="18" charset="0"/>
              </a:rPr>
              <a:t>Jaká je jeho cílová/é skupina/y.</a:t>
            </a:r>
          </a:p>
          <a:p>
            <a:pPr algn="just"/>
            <a:r>
              <a:rPr lang="cs-CZ" sz="1400" dirty="0"/>
              <a:t>Proč jste si vybrali právě tento obor podnikání a tuto cílovou/é skupinu/y zaměstnanců.</a:t>
            </a:r>
          </a:p>
          <a:p>
            <a:pPr algn="just"/>
            <a:r>
              <a:rPr lang="cs-CZ" sz="1400" dirty="0"/>
              <a:t>Popište trojí prospěch a jeho cíle a dále ho rozšiřte o místní a společenský cíl.</a:t>
            </a:r>
          </a:p>
          <a:p>
            <a:pPr marL="0" indent="0" algn="just">
              <a:buNone/>
            </a:pPr>
            <a:endParaRPr lang="cs-CZ" sz="1400" dirty="0"/>
          </a:p>
          <a:p>
            <a:pPr marL="0" indent="0" algn="just">
              <a:buNone/>
            </a:pPr>
            <a:r>
              <a:rPr lang="cs-CZ" sz="1400" b="1" dirty="0"/>
              <a:t>Podnik si uschovejte a vezměte s sebou na další seminář.</a:t>
            </a:r>
          </a:p>
          <a:p>
            <a:pPr marL="0" indent="0" algn="just">
              <a:buNone/>
            </a:pPr>
            <a:endParaRPr lang="cs-CZ" sz="1400" dirty="0"/>
          </a:p>
          <a:p>
            <a:pPr algn="just"/>
            <a:endParaRPr lang="cs-CZ" sz="1400" dirty="0"/>
          </a:p>
          <a:p>
            <a:pPr algn="just"/>
            <a:endParaRPr lang="cs-CZ" sz="1400" dirty="0"/>
          </a:p>
          <a:p>
            <a:pPr marL="0" indent="0" algn="just">
              <a:buNone/>
            </a:pPr>
            <a:endParaRPr lang="cs-CZ" sz="9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sz="1200" b="1"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000" dirty="0"/>
          </a:p>
          <a:p>
            <a:pPr marL="0" indent="0">
              <a:buNone/>
            </a:pPr>
            <a:endParaRPr lang="cs-CZ" altLang="cs-CZ" sz="1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759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395536" y="1703622"/>
            <a:ext cx="2448272"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dirty="0">
                <a:solidFill>
                  <a:schemeClr val="bg1"/>
                </a:solidFill>
                <a:latin typeface="Times New Roman" panose="02020603050405020304" pitchFamily="18" charset="0"/>
                <a:cs typeface="Times New Roman" panose="02020603050405020304" pitchFamily="18" charset="0"/>
              </a:rPr>
              <a:t>Děkuji za pozornost</a:t>
            </a:r>
          </a:p>
        </p:txBody>
      </p:sp>
      <p:sp>
        <p:nvSpPr>
          <p:cNvPr id="5" name="Zástupný symbol pro obsah 2"/>
          <p:cNvSpPr txBox="1">
            <a:spLocks/>
          </p:cNvSpPr>
          <p:nvPr/>
        </p:nvSpPr>
        <p:spPr>
          <a:xfrm>
            <a:off x="4139952" y="1703622"/>
            <a:ext cx="3888052" cy="317238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b="1" dirty="0">
                <a:solidFill>
                  <a:srgbClr val="002060"/>
                </a:solidFill>
                <a:latin typeface="Times New Roman" panose="02020603050405020304" pitchFamily="18" charset="0"/>
                <a:cs typeface="Times New Roman" panose="02020603050405020304" pitchFamily="18" charset="0"/>
              </a:rPr>
              <a:t>Na příště</a:t>
            </a:r>
          </a:p>
          <a:p>
            <a:pPr marL="0" indent="0">
              <a:buNone/>
            </a:pPr>
            <a:endParaRPr lang="cs-CZ" sz="1400" b="1"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Budeme se zaměřovat na environmentální prospěch (cíl) sociálních podniku a integračních sociálních podniků.</a:t>
            </a:r>
          </a:p>
          <a:p>
            <a:r>
              <a:rPr lang="cs-CZ" altLang="cs-CZ" sz="1400" dirty="0">
                <a:solidFill>
                  <a:srgbClr val="002060"/>
                </a:solidFill>
                <a:latin typeface="Times New Roman" panose="02020603050405020304" pitchFamily="18" charset="0"/>
                <a:cs typeface="Times New Roman" panose="02020603050405020304" pitchFamily="18" charset="0"/>
              </a:rPr>
              <a:t>Projděte si přiložené materiály v IS SU.</a:t>
            </a:r>
          </a:p>
          <a:p>
            <a:pPr marL="0" indent="0">
              <a:buNone/>
            </a:pPr>
            <a:r>
              <a:rPr lang="cs-CZ" sz="1400" b="1" dirty="0">
                <a:solidFill>
                  <a:srgbClr val="002060"/>
                </a:solidFill>
                <a:latin typeface="Times New Roman" panose="02020603050405020304" pitchFamily="18" charset="0"/>
                <a:cs typeface="Times New Roman" panose="02020603050405020304" pitchFamily="18" charset="0"/>
              </a:rPr>
              <a:t> </a:t>
            </a:r>
          </a:p>
          <a:p>
            <a:pPr marL="0" indent="0">
              <a:buNone/>
            </a:pPr>
            <a:endParaRPr lang="cs-CZ" alt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656184"/>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400" b="1" dirty="0">
                <a:solidFill>
                  <a:schemeClr val="bg1"/>
                </a:solidFill>
                <a:latin typeface="Times New Roman" panose="02020603050405020304" pitchFamily="18" charset="0"/>
                <a:cs typeface="Times New Roman" panose="02020603050405020304" pitchFamily="18" charset="0"/>
              </a:rPr>
              <a:t>Závěr</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260929405"/>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7C9A9D91184F124BBC056FE70CE4DFA9" ma:contentTypeVersion="8" ma:contentTypeDescription="Vytvoří nový dokument" ma:contentTypeScope="" ma:versionID="6cd6180065da8935f5ffffdb05084a6d">
  <xsd:schema xmlns:xsd="http://www.w3.org/2001/XMLSchema" xmlns:xs="http://www.w3.org/2001/XMLSchema" xmlns:p="http://schemas.microsoft.com/office/2006/metadata/properties" xmlns:ns2="9ca12918-d314-4413-b5b7-584a54177208" targetNamespace="http://schemas.microsoft.com/office/2006/metadata/properties" ma:root="true" ma:fieldsID="7f3d64f9162e9ee842a9a8e6ae9c2335" ns2:_="">
    <xsd:import namespace="9ca12918-d314-4413-b5b7-584a5417720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a12918-d314-4413-b5b7-584a5417720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4E4D673-93FB-47FE-8689-B6DCE5B875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ca12918-d314-4413-b5b7-584a5417720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106377A-650E-4514-9472-52047305777A}">
  <ds:schemaRefs>
    <ds:schemaRef ds:uri="http://schemas.microsoft.com/sharepoint/v3/contenttype/forms"/>
  </ds:schemaRefs>
</ds:datastoreItem>
</file>

<file path=customXml/itemProps3.xml><?xml version="1.0" encoding="utf-8"?>
<ds:datastoreItem xmlns:ds="http://schemas.openxmlformats.org/officeDocument/2006/customXml" ds:itemID="{32DAF686-185E-476A-A6F5-6FD3FE8AC11E}">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2321</TotalTime>
  <Words>878</Words>
  <Application>Microsoft Office PowerPoint</Application>
  <PresentationFormat>Předvádění na obrazovce (16:9)</PresentationFormat>
  <Paragraphs>78</Paragraphs>
  <Slides>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8</vt:i4>
      </vt:variant>
    </vt:vector>
  </HeadingPairs>
  <TitlesOfParts>
    <vt:vector size="12" baseType="lpstr">
      <vt:lpstr>Arial</vt:lpstr>
      <vt:lpstr>Calibri</vt:lpstr>
      <vt:lpstr>Times New Roman</vt:lpstr>
      <vt:lpstr>SLU</vt:lpstr>
      <vt:lpstr>Trojí prospěch v sociálním podnikání</vt:lpstr>
      <vt:lpstr>Opakování z přednášky</vt:lpstr>
      <vt:lpstr>Případová studie</vt:lpstr>
      <vt:lpstr>Případová studie</vt:lpstr>
      <vt:lpstr>Případová studie</vt:lpstr>
      <vt:lpstr>Tvorba vlastního integračního sociálního podniku</vt:lpstr>
      <vt:lpstr>Prezentace podniku</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Petra Krejčí</cp:lastModifiedBy>
  <cp:revision>47</cp:revision>
  <dcterms:created xsi:type="dcterms:W3CDTF">2016-07-06T15:42:34Z</dcterms:created>
  <dcterms:modified xsi:type="dcterms:W3CDTF">2024-12-10T08:32:31Z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0x0101007C9A9D91184F124BBC056FE70CE4DFA9</vt:lpwstr>
  </property>
</Properties>
</file>