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16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6" Type="http://schemas.openxmlformats.org/officeDocument/2006/relationships/image" Target="../media/image34.svg"/><Relationship Id="rId5" Type="http://schemas.openxmlformats.org/officeDocument/2006/relationships/image" Target="../media/image14.png"/><Relationship Id="rId4" Type="http://schemas.openxmlformats.org/officeDocument/2006/relationships/image" Target="../media/image3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svg"/><Relationship Id="rId1" Type="http://schemas.openxmlformats.org/officeDocument/2006/relationships/image" Target="../media/image16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6" Type="http://schemas.openxmlformats.org/officeDocument/2006/relationships/image" Target="../media/image34.svg"/><Relationship Id="rId5" Type="http://schemas.openxmlformats.org/officeDocument/2006/relationships/image" Target="../media/image14.png"/><Relationship Id="rId4" Type="http://schemas.openxmlformats.org/officeDocument/2006/relationships/image" Target="../media/image3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B91A62-6D87-45D0-8FCB-C1AED3E96B16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E9E202-1035-4285-BE60-F89BAC98900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Cílem přednášky je seznámit studenty s teorií sociálních inovací v ČR a jejich možnými typy. </a:t>
          </a:r>
          <a:endParaRPr lang="en-US"/>
        </a:p>
      </dgm:t>
    </dgm:pt>
    <dgm:pt modelId="{3D0BFB00-E4D3-4056-8D94-39C166D3E879}" type="parTrans" cxnId="{293F4BD4-3A9C-427C-B75B-1B6E5DB3D1F7}">
      <dgm:prSet/>
      <dgm:spPr/>
      <dgm:t>
        <a:bodyPr/>
        <a:lstStyle/>
        <a:p>
          <a:endParaRPr lang="en-US"/>
        </a:p>
      </dgm:t>
    </dgm:pt>
    <dgm:pt modelId="{A76A9C7C-71B4-4E32-B4D0-37F1A1187E5F}" type="sibTrans" cxnId="{293F4BD4-3A9C-427C-B75B-1B6E5DB3D1F7}">
      <dgm:prSet/>
      <dgm:spPr/>
      <dgm:t>
        <a:bodyPr/>
        <a:lstStyle/>
        <a:p>
          <a:endParaRPr lang="en-US"/>
        </a:p>
      </dgm:t>
    </dgm:pt>
    <dgm:pt modelId="{0F56BA61-0DE5-432A-B5BD-6C9CD6E22F5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V závěru přednášky budou studenti seznámeni také s bariérami, které doprovázejí sociální inovace.</a:t>
          </a:r>
          <a:endParaRPr lang="en-US"/>
        </a:p>
      </dgm:t>
    </dgm:pt>
    <dgm:pt modelId="{FA6BF2F9-E6CA-4A0E-B03A-591EED8F9B19}" type="parTrans" cxnId="{7611481B-3C33-4464-9C72-B3AFED33A81B}">
      <dgm:prSet/>
      <dgm:spPr/>
      <dgm:t>
        <a:bodyPr/>
        <a:lstStyle/>
        <a:p>
          <a:endParaRPr lang="en-US"/>
        </a:p>
      </dgm:t>
    </dgm:pt>
    <dgm:pt modelId="{FE89651B-9B34-450F-B9E4-4583F767CF76}" type="sibTrans" cxnId="{7611481B-3C33-4464-9C72-B3AFED33A81B}">
      <dgm:prSet/>
      <dgm:spPr/>
      <dgm:t>
        <a:bodyPr/>
        <a:lstStyle/>
        <a:p>
          <a:endParaRPr lang="en-US"/>
        </a:p>
      </dgm:t>
    </dgm:pt>
    <dgm:pt modelId="{67467108-453F-4386-99A4-73B795D2AE08}" type="pres">
      <dgm:prSet presAssocID="{0CB91A62-6D87-45D0-8FCB-C1AED3E96B16}" presName="root" presStyleCnt="0">
        <dgm:presLayoutVars>
          <dgm:dir/>
          <dgm:resizeHandles val="exact"/>
        </dgm:presLayoutVars>
      </dgm:prSet>
      <dgm:spPr/>
    </dgm:pt>
    <dgm:pt modelId="{7D5ABF29-4442-4E4E-99D3-0BA0892D557F}" type="pres">
      <dgm:prSet presAssocID="{FEE9E202-1035-4285-BE60-F89BAC989006}" presName="compNode" presStyleCnt="0"/>
      <dgm:spPr/>
    </dgm:pt>
    <dgm:pt modelId="{604FF396-4691-4052-8645-023A48A59915}" type="pres">
      <dgm:prSet presAssocID="{FEE9E202-1035-4285-BE60-F89BAC989006}" presName="bgRect" presStyleLbl="bgShp" presStyleIdx="0" presStyleCnt="2"/>
      <dgm:spPr/>
    </dgm:pt>
    <dgm:pt modelId="{FA510772-674A-4ACF-AA93-78054518AFD8}" type="pres">
      <dgm:prSet presAssocID="{FEE9E202-1035-4285-BE60-F89BAC98900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řída"/>
        </a:ext>
      </dgm:extLst>
    </dgm:pt>
    <dgm:pt modelId="{E6D66FCB-F374-4655-9927-E7AE70E4BCEB}" type="pres">
      <dgm:prSet presAssocID="{FEE9E202-1035-4285-BE60-F89BAC989006}" presName="spaceRect" presStyleCnt="0"/>
      <dgm:spPr/>
    </dgm:pt>
    <dgm:pt modelId="{336C54E9-DD10-472A-A5DC-8FAE7CE1195A}" type="pres">
      <dgm:prSet presAssocID="{FEE9E202-1035-4285-BE60-F89BAC989006}" presName="parTx" presStyleLbl="revTx" presStyleIdx="0" presStyleCnt="2">
        <dgm:presLayoutVars>
          <dgm:chMax val="0"/>
          <dgm:chPref val="0"/>
        </dgm:presLayoutVars>
      </dgm:prSet>
      <dgm:spPr/>
    </dgm:pt>
    <dgm:pt modelId="{D0280D96-E062-469C-8592-84FED0F6D680}" type="pres">
      <dgm:prSet presAssocID="{A76A9C7C-71B4-4E32-B4D0-37F1A1187E5F}" presName="sibTrans" presStyleCnt="0"/>
      <dgm:spPr/>
    </dgm:pt>
    <dgm:pt modelId="{CF8FA5A6-5182-4DB1-B880-76CFAC901503}" type="pres">
      <dgm:prSet presAssocID="{0F56BA61-0DE5-432A-B5BD-6C9CD6E22F54}" presName="compNode" presStyleCnt="0"/>
      <dgm:spPr/>
    </dgm:pt>
    <dgm:pt modelId="{56BB0528-56A1-4FCC-9AC8-7F8BE463194C}" type="pres">
      <dgm:prSet presAssocID="{0F56BA61-0DE5-432A-B5BD-6C9CD6E22F54}" presName="bgRect" presStyleLbl="bgShp" presStyleIdx="1" presStyleCnt="2"/>
      <dgm:spPr/>
    </dgm:pt>
    <dgm:pt modelId="{23BD4E09-9170-41C8-A6B3-B2295D1DF43C}" type="pres">
      <dgm:prSet presAssocID="{0F56BA61-0DE5-432A-B5BD-6C9CD6E22F5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6BD51CB4-55EC-4A89-B8CB-4FEFED7EC7BA}" type="pres">
      <dgm:prSet presAssocID="{0F56BA61-0DE5-432A-B5BD-6C9CD6E22F54}" presName="spaceRect" presStyleCnt="0"/>
      <dgm:spPr/>
    </dgm:pt>
    <dgm:pt modelId="{E21F1C4D-318A-4A4C-A1DA-8176A7483C44}" type="pres">
      <dgm:prSet presAssocID="{0F56BA61-0DE5-432A-B5BD-6C9CD6E22F54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7611481B-3C33-4464-9C72-B3AFED33A81B}" srcId="{0CB91A62-6D87-45D0-8FCB-C1AED3E96B16}" destId="{0F56BA61-0DE5-432A-B5BD-6C9CD6E22F54}" srcOrd="1" destOrd="0" parTransId="{FA6BF2F9-E6CA-4A0E-B03A-591EED8F9B19}" sibTransId="{FE89651B-9B34-450F-B9E4-4583F767CF76}"/>
    <dgm:cxn modelId="{5D5C3E4E-C808-4FB3-87EF-690BCB705234}" type="presOf" srcId="{0CB91A62-6D87-45D0-8FCB-C1AED3E96B16}" destId="{67467108-453F-4386-99A4-73B795D2AE08}" srcOrd="0" destOrd="0" presId="urn:microsoft.com/office/officeart/2018/2/layout/IconVerticalSolidList"/>
    <dgm:cxn modelId="{47693BAB-CBE9-44E8-BDB1-E8F84534FC73}" type="presOf" srcId="{0F56BA61-0DE5-432A-B5BD-6C9CD6E22F54}" destId="{E21F1C4D-318A-4A4C-A1DA-8176A7483C44}" srcOrd="0" destOrd="0" presId="urn:microsoft.com/office/officeart/2018/2/layout/IconVerticalSolidList"/>
    <dgm:cxn modelId="{F0C288CA-7194-4069-83BE-BD0A9B67632E}" type="presOf" srcId="{FEE9E202-1035-4285-BE60-F89BAC989006}" destId="{336C54E9-DD10-472A-A5DC-8FAE7CE1195A}" srcOrd="0" destOrd="0" presId="urn:microsoft.com/office/officeart/2018/2/layout/IconVerticalSolidList"/>
    <dgm:cxn modelId="{293F4BD4-3A9C-427C-B75B-1B6E5DB3D1F7}" srcId="{0CB91A62-6D87-45D0-8FCB-C1AED3E96B16}" destId="{FEE9E202-1035-4285-BE60-F89BAC989006}" srcOrd="0" destOrd="0" parTransId="{3D0BFB00-E4D3-4056-8D94-39C166D3E879}" sibTransId="{A76A9C7C-71B4-4E32-B4D0-37F1A1187E5F}"/>
    <dgm:cxn modelId="{BF8FF10E-26CD-4B52-BD80-5E4AC6F9699D}" type="presParOf" srcId="{67467108-453F-4386-99A4-73B795D2AE08}" destId="{7D5ABF29-4442-4E4E-99D3-0BA0892D557F}" srcOrd="0" destOrd="0" presId="urn:microsoft.com/office/officeart/2018/2/layout/IconVerticalSolidList"/>
    <dgm:cxn modelId="{8A148790-1EF9-4F64-BCED-7089C8A0B734}" type="presParOf" srcId="{7D5ABF29-4442-4E4E-99D3-0BA0892D557F}" destId="{604FF396-4691-4052-8645-023A48A59915}" srcOrd="0" destOrd="0" presId="urn:microsoft.com/office/officeart/2018/2/layout/IconVerticalSolidList"/>
    <dgm:cxn modelId="{56D4FD50-2CD8-4B3C-93DA-3A5B60A4A388}" type="presParOf" srcId="{7D5ABF29-4442-4E4E-99D3-0BA0892D557F}" destId="{FA510772-674A-4ACF-AA93-78054518AFD8}" srcOrd="1" destOrd="0" presId="urn:microsoft.com/office/officeart/2018/2/layout/IconVerticalSolidList"/>
    <dgm:cxn modelId="{9C87F72A-C93B-4173-ADA3-10B381733BAA}" type="presParOf" srcId="{7D5ABF29-4442-4E4E-99D3-0BA0892D557F}" destId="{E6D66FCB-F374-4655-9927-E7AE70E4BCEB}" srcOrd="2" destOrd="0" presId="urn:microsoft.com/office/officeart/2018/2/layout/IconVerticalSolidList"/>
    <dgm:cxn modelId="{A5CE005F-0522-425A-BDD4-457082527550}" type="presParOf" srcId="{7D5ABF29-4442-4E4E-99D3-0BA0892D557F}" destId="{336C54E9-DD10-472A-A5DC-8FAE7CE1195A}" srcOrd="3" destOrd="0" presId="urn:microsoft.com/office/officeart/2018/2/layout/IconVerticalSolidList"/>
    <dgm:cxn modelId="{AC2EA06D-6838-4C2E-AE10-BBF55A72648D}" type="presParOf" srcId="{67467108-453F-4386-99A4-73B795D2AE08}" destId="{D0280D96-E062-469C-8592-84FED0F6D680}" srcOrd="1" destOrd="0" presId="urn:microsoft.com/office/officeart/2018/2/layout/IconVerticalSolidList"/>
    <dgm:cxn modelId="{7F3F6671-0E2C-4BEE-AD85-07245548BC3F}" type="presParOf" srcId="{67467108-453F-4386-99A4-73B795D2AE08}" destId="{CF8FA5A6-5182-4DB1-B880-76CFAC901503}" srcOrd="2" destOrd="0" presId="urn:microsoft.com/office/officeart/2018/2/layout/IconVerticalSolidList"/>
    <dgm:cxn modelId="{F5080A69-624B-4872-99A9-C5DAC041E538}" type="presParOf" srcId="{CF8FA5A6-5182-4DB1-B880-76CFAC901503}" destId="{56BB0528-56A1-4FCC-9AC8-7F8BE463194C}" srcOrd="0" destOrd="0" presId="urn:microsoft.com/office/officeart/2018/2/layout/IconVerticalSolidList"/>
    <dgm:cxn modelId="{B7121A55-42E9-4B0E-8B21-51AC139A0C08}" type="presParOf" srcId="{CF8FA5A6-5182-4DB1-B880-76CFAC901503}" destId="{23BD4E09-9170-41C8-A6B3-B2295D1DF43C}" srcOrd="1" destOrd="0" presId="urn:microsoft.com/office/officeart/2018/2/layout/IconVerticalSolidList"/>
    <dgm:cxn modelId="{1152730A-4292-4AD1-B734-8C378DCD29CF}" type="presParOf" srcId="{CF8FA5A6-5182-4DB1-B880-76CFAC901503}" destId="{6BD51CB4-55EC-4A89-B8CB-4FEFED7EC7BA}" srcOrd="2" destOrd="0" presId="urn:microsoft.com/office/officeart/2018/2/layout/IconVerticalSolidList"/>
    <dgm:cxn modelId="{3FA33580-E9DC-402B-BA35-52F178D17BC0}" type="presParOf" srcId="{CF8FA5A6-5182-4DB1-B880-76CFAC901503}" destId="{E21F1C4D-318A-4A4C-A1DA-8176A7483C4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2C69AA-C30F-4603-BF9E-81214A3ABF0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6C1E69-00D6-4415-889C-F4F2650769E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i="0"/>
            <a:t>Sociální inovace jsou v některých ohledech stejné jako běžné inovace. </a:t>
          </a:r>
          <a:endParaRPr lang="en-US"/>
        </a:p>
      </dgm:t>
    </dgm:pt>
    <dgm:pt modelId="{C594E66B-1BB5-4009-B7BA-28F0C1BA5180}" type="parTrans" cxnId="{9F9D05D2-41D0-4FDB-8EAE-CC170031B7E0}">
      <dgm:prSet/>
      <dgm:spPr/>
      <dgm:t>
        <a:bodyPr/>
        <a:lstStyle/>
        <a:p>
          <a:endParaRPr lang="en-US"/>
        </a:p>
      </dgm:t>
    </dgm:pt>
    <dgm:pt modelId="{8556282C-A500-4242-A40C-23D37D5286A4}" type="sibTrans" cxnId="{9F9D05D2-41D0-4FDB-8EAE-CC170031B7E0}">
      <dgm:prSet/>
      <dgm:spPr/>
      <dgm:t>
        <a:bodyPr/>
        <a:lstStyle/>
        <a:p>
          <a:endParaRPr lang="en-US"/>
        </a:p>
      </dgm:t>
    </dgm:pt>
    <dgm:pt modelId="{F3529B80-EFE4-4EEC-9BEA-D517002DF30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i="0"/>
            <a:t>Jedním z ohledů jsou i bariéry, které brání jejímu vzniku. </a:t>
          </a:r>
          <a:endParaRPr lang="en-US"/>
        </a:p>
      </dgm:t>
    </dgm:pt>
    <dgm:pt modelId="{9A39DAFA-7CC1-4179-819A-FBBCD6E7C5C8}" type="parTrans" cxnId="{BEBBFB9E-759B-4692-8142-84F7BEA03635}">
      <dgm:prSet/>
      <dgm:spPr/>
      <dgm:t>
        <a:bodyPr/>
        <a:lstStyle/>
        <a:p>
          <a:endParaRPr lang="en-US"/>
        </a:p>
      </dgm:t>
    </dgm:pt>
    <dgm:pt modelId="{A7FAED49-087D-4DFA-A6AD-2ED945349DF1}" type="sibTrans" cxnId="{BEBBFB9E-759B-4692-8142-84F7BEA03635}">
      <dgm:prSet/>
      <dgm:spPr/>
      <dgm:t>
        <a:bodyPr/>
        <a:lstStyle/>
        <a:p>
          <a:endParaRPr lang="en-US"/>
        </a:p>
      </dgm:t>
    </dgm:pt>
    <dgm:pt modelId="{E6F64EC9-8AA8-4B66-86AF-89834C7574F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i="0"/>
            <a:t>Díky těmto barierám mnoho různých nápadů na sociální inovace může skončit již v počátku životního cyklu. </a:t>
          </a:r>
          <a:endParaRPr lang="en-US"/>
        </a:p>
      </dgm:t>
    </dgm:pt>
    <dgm:pt modelId="{22D21795-271D-4FFC-9AED-94DD3AD99194}" type="parTrans" cxnId="{F98BE56A-3BBB-41D7-8863-EF3A23E065C6}">
      <dgm:prSet/>
      <dgm:spPr/>
      <dgm:t>
        <a:bodyPr/>
        <a:lstStyle/>
        <a:p>
          <a:endParaRPr lang="en-US"/>
        </a:p>
      </dgm:t>
    </dgm:pt>
    <dgm:pt modelId="{2A70C0A0-6D46-4A4B-B83C-101C0D9D67A3}" type="sibTrans" cxnId="{F98BE56A-3BBB-41D7-8863-EF3A23E065C6}">
      <dgm:prSet/>
      <dgm:spPr/>
      <dgm:t>
        <a:bodyPr/>
        <a:lstStyle/>
        <a:p>
          <a:endParaRPr lang="en-US"/>
        </a:p>
      </dgm:t>
    </dgm:pt>
    <dgm:pt modelId="{D03214BE-DD1E-4C02-B94F-1CFB1837FC42}" type="pres">
      <dgm:prSet presAssocID="{622C69AA-C30F-4603-BF9E-81214A3ABF0A}" presName="root" presStyleCnt="0">
        <dgm:presLayoutVars>
          <dgm:dir/>
          <dgm:resizeHandles val="exact"/>
        </dgm:presLayoutVars>
      </dgm:prSet>
      <dgm:spPr/>
    </dgm:pt>
    <dgm:pt modelId="{166BB0DC-ADA4-41A9-84CC-F3F7959DB8F6}" type="pres">
      <dgm:prSet presAssocID="{A46C1E69-00D6-4415-889C-F4F2650769EA}" presName="compNode" presStyleCnt="0"/>
      <dgm:spPr/>
    </dgm:pt>
    <dgm:pt modelId="{8A27B29C-6648-49C1-BE0A-D3F7C5674F02}" type="pres">
      <dgm:prSet presAssocID="{A46C1E69-00D6-4415-889C-F4F2650769EA}" presName="bgRect" presStyleLbl="bgShp" presStyleIdx="0" presStyleCnt="3"/>
      <dgm:spPr/>
    </dgm:pt>
    <dgm:pt modelId="{97F928AA-7FA8-4AC8-B48C-62721AB18039}" type="pres">
      <dgm:prSet presAssocID="{A46C1E69-00D6-4415-889C-F4F2650769E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Žárovka"/>
        </a:ext>
      </dgm:extLst>
    </dgm:pt>
    <dgm:pt modelId="{8E10F4DA-6134-4DE7-BDC4-BE0CF07070FD}" type="pres">
      <dgm:prSet presAssocID="{A46C1E69-00D6-4415-889C-F4F2650769EA}" presName="spaceRect" presStyleCnt="0"/>
      <dgm:spPr/>
    </dgm:pt>
    <dgm:pt modelId="{1FF1B00F-89C0-466A-BCC9-7D3DDA9CA00F}" type="pres">
      <dgm:prSet presAssocID="{A46C1E69-00D6-4415-889C-F4F2650769EA}" presName="parTx" presStyleLbl="revTx" presStyleIdx="0" presStyleCnt="3">
        <dgm:presLayoutVars>
          <dgm:chMax val="0"/>
          <dgm:chPref val="0"/>
        </dgm:presLayoutVars>
      </dgm:prSet>
      <dgm:spPr/>
    </dgm:pt>
    <dgm:pt modelId="{BDCCF24B-9F07-4970-9189-BD3EE2AF8531}" type="pres">
      <dgm:prSet presAssocID="{8556282C-A500-4242-A40C-23D37D5286A4}" presName="sibTrans" presStyleCnt="0"/>
      <dgm:spPr/>
    </dgm:pt>
    <dgm:pt modelId="{93D55EB5-E3E4-468B-A8CD-599D25AAB958}" type="pres">
      <dgm:prSet presAssocID="{F3529B80-EFE4-4EEC-9BEA-D517002DF302}" presName="compNode" presStyleCnt="0"/>
      <dgm:spPr/>
    </dgm:pt>
    <dgm:pt modelId="{1BC21F7A-B345-4483-AFAA-1B4D4E223F98}" type="pres">
      <dgm:prSet presAssocID="{F3529B80-EFE4-4EEC-9BEA-D517002DF302}" presName="bgRect" presStyleLbl="bgShp" presStyleIdx="1" presStyleCnt="3"/>
      <dgm:spPr/>
    </dgm:pt>
    <dgm:pt modelId="{124061A1-C23C-4259-BC10-9836682A8C90}" type="pres">
      <dgm:prSet presAssocID="{F3529B80-EFE4-4EEC-9BEA-D517002DF30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bliny"/>
        </a:ext>
      </dgm:extLst>
    </dgm:pt>
    <dgm:pt modelId="{489EE485-6911-4488-B9C4-DD03A6888368}" type="pres">
      <dgm:prSet presAssocID="{F3529B80-EFE4-4EEC-9BEA-D517002DF302}" presName="spaceRect" presStyleCnt="0"/>
      <dgm:spPr/>
    </dgm:pt>
    <dgm:pt modelId="{2C8841AF-D233-4377-B7AA-148E3519F28B}" type="pres">
      <dgm:prSet presAssocID="{F3529B80-EFE4-4EEC-9BEA-D517002DF302}" presName="parTx" presStyleLbl="revTx" presStyleIdx="1" presStyleCnt="3">
        <dgm:presLayoutVars>
          <dgm:chMax val="0"/>
          <dgm:chPref val="0"/>
        </dgm:presLayoutVars>
      </dgm:prSet>
      <dgm:spPr/>
    </dgm:pt>
    <dgm:pt modelId="{288BE44E-BE83-43B6-AE8D-E79439DE8769}" type="pres">
      <dgm:prSet presAssocID="{A7FAED49-087D-4DFA-A6AD-2ED945349DF1}" presName="sibTrans" presStyleCnt="0"/>
      <dgm:spPr/>
    </dgm:pt>
    <dgm:pt modelId="{F9DEE9CF-2EAA-46D4-99E1-5DCABAED68D9}" type="pres">
      <dgm:prSet presAssocID="{E6F64EC9-8AA8-4B66-86AF-89834C7574F4}" presName="compNode" presStyleCnt="0"/>
      <dgm:spPr/>
    </dgm:pt>
    <dgm:pt modelId="{3F9F0DD0-8B3B-4667-882B-F4D51D9957F4}" type="pres">
      <dgm:prSet presAssocID="{E6F64EC9-8AA8-4B66-86AF-89834C7574F4}" presName="bgRect" presStyleLbl="bgShp" presStyleIdx="2" presStyleCnt="3"/>
      <dgm:spPr/>
    </dgm:pt>
    <dgm:pt modelId="{D2FD3B48-9524-4E72-9CD4-BCAB97A747F5}" type="pres">
      <dgm:prSet presAssocID="{E6F64EC9-8AA8-4B66-86AF-89834C7574F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akovat"/>
        </a:ext>
      </dgm:extLst>
    </dgm:pt>
    <dgm:pt modelId="{D87FCD8E-99C3-4A7A-B02E-1765195F99C3}" type="pres">
      <dgm:prSet presAssocID="{E6F64EC9-8AA8-4B66-86AF-89834C7574F4}" presName="spaceRect" presStyleCnt="0"/>
      <dgm:spPr/>
    </dgm:pt>
    <dgm:pt modelId="{DECD2883-4A47-46BA-9BA2-19BB5923B67A}" type="pres">
      <dgm:prSet presAssocID="{E6F64EC9-8AA8-4B66-86AF-89834C7574F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522000C-195D-4329-8137-8D587BD8D815}" type="presOf" srcId="{A46C1E69-00D6-4415-889C-F4F2650769EA}" destId="{1FF1B00F-89C0-466A-BCC9-7D3DDA9CA00F}" srcOrd="0" destOrd="0" presId="urn:microsoft.com/office/officeart/2018/2/layout/IconVerticalSolidList"/>
    <dgm:cxn modelId="{5232835B-4E72-447E-A789-CA9A0E11A6CA}" type="presOf" srcId="{E6F64EC9-8AA8-4B66-86AF-89834C7574F4}" destId="{DECD2883-4A47-46BA-9BA2-19BB5923B67A}" srcOrd="0" destOrd="0" presId="urn:microsoft.com/office/officeart/2018/2/layout/IconVerticalSolidList"/>
    <dgm:cxn modelId="{2FF2B760-CFB3-4EB1-B51D-DFA0AE94FE10}" type="presOf" srcId="{F3529B80-EFE4-4EEC-9BEA-D517002DF302}" destId="{2C8841AF-D233-4377-B7AA-148E3519F28B}" srcOrd="0" destOrd="0" presId="urn:microsoft.com/office/officeart/2018/2/layout/IconVerticalSolidList"/>
    <dgm:cxn modelId="{F98BE56A-3BBB-41D7-8863-EF3A23E065C6}" srcId="{622C69AA-C30F-4603-BF9E-81214A3ABF0A}" destId="{E6F64EC9-8AA8-4B66-86AF-89834C7574F4}" srcOrd="2" destOrd="0" parTransId="{22D21795-271D-4FFC-9AED-94DD3AD99194}" sibTransId="{2A70C0A0-6D46-4A4B-B83C-101C0D9D67A3}"/>
    <dgm:cxn modelId="{BEBBFB9E-759B-4692-8142-84F7BEA03635}" srcId="{622C69AA-C30F-4603-BF9E-81214A3ABF0A}" destId="{F3529B80-EFE4-4EEC-9BEA-D517002DF302}" srcOrd="1" destOrd="0" parTransId="{9A39DAFA-7CC1-4179-819A-FBBCD6E7C5C8}" sibTransId="{A7FAED49-087D-4DFA-A6AD-2ED945349DF1}"/>
    <dgm:cxn modelId="{8FAE82A6-1929-47E3-A0E3-DD317076EB11}" type="presOf" srcId="{622C69AA-C30F-4603-BF9E-81214A3ABF0A}" destId="{D03214BE-DD1E-4C02-B94F-1CFB1837FC42}" srcOrd="0" destOrd="0" presId="urn:microsoft.com/office/officeart/2018/2/layout/IconVerticalSolidList"/>
    <dgm:cxn modelId="{9F9D05D2-41D0-4FDB-8EAE-CC170031B7E0}" srcId="{622C69AA-C30F-4603-BF9E-81214A3ABF0A}" destId="{A46C1E69-00D6-4415-889C-F4F2650769EA}" srcOrd="0" destOrd="0" parTransId="{C594E66B-1BB5-4009-B7BA-28F0C1BA5180}" sibTransId="{8556282C-A500-4242-A40C-23D37D5286A4}"/>
    <dgm:cxn modelId="{43334D31-129E-41E4-AB0C-12D2372E2038}" type="presParOf" srcId="{D03214BE-DD1E-4C02-B94F-1CFB1837FC42}" destId="{166BB0DC-ADA4-41A9-84CC-F3F7959DB8F6}" srcOrd="0" destOrd="0" presId="urn:microsoft.com/office/officeart/2018/2/layout/IconVerticalSolidList"/>
    <dgm:cxn modelId="{4EF2BDE0-F496-44E5-A74F-642EEAF70A2C}" type="presParOf" srcId="{166BB0DC-ADA4-41A9-84CC-F3F7959DB8F6}" destId="{8A27B29C-6648-49C1-BE0A-D3F7C5674F02}" srcOrd="0" destOrd="0" presId="urn:microsoft.com/office/officeart/2018/2/layout/IconVerticalSolidList"/>
    <dgm:cxn modelId="{1766883F-92E6-4DBE-A486-6E7390833DE8}" type="presParOf" srcId="{166BB0DC-ADA4-41A9-84CC-F3F7959DB8F6}" destId="{97F928AA-7FA8-4AC8-B48C-62721AB18039}" srcOrd="1" destOrd="0" presId="urn:microsoft.com/office/officeart/2018/2/layout/IconVerticalSolidList"/>
    <dgm:cxn modelId="{98062C02-2B4B-4CED-9CFF-4C2476F88412}" type="presParOf" srcId="{166BB0DC-ADA4-41A9-84CC-F3F7959DB8F6}" destId="{8E10F4DA-6134-4DE7-BDC4-BE0CF07070FD}" srcOrd="2" destOrd="0" presId="urn:microsoft.com/office/officeart/2018/2/layout/IconVerticalSolidList"/>
    <dgm:cxn modelId="{BB875E3E-5B8E-4032-8004-52CA4E4C7ED4}" type="presParOf" srcId="{166BB0DC-ADA4-41A9-84CC-F3F7959DB8F6}" destId="{1FF1B00F-89C0-466A-BCC9-7D3DDA9CA00F}" srcOrd="3" destOrd="0" presId="urn:microsoft.com/office/officeart/2018/2/layout/IconVerticalSolidList"/>
    <dgm:cxn modelId="{28B72485-79D9-4DF6-9D76-6726C41E0C28}" type="presParOf" srcId="{D03214BE-DD1E-4C02-B94F-1CFB1837FC42}" destId="{BDCCF24B-9F07-4970-9189-BD3EE2AF8531}" srcOrd="1" destOrd="0" presId="urn:microsoft.com/office/officeart/2018/2/layout/IconVerticalSolidList"/>
    <dgm:cxn modelId="{C1B37A75-3819-40EF-946E-7CBA7AE22138}" type="presParOf" srcId="{D03214BE-DD1E-4C02-B94F-1CFB1837FC42}" destId="{93D55EB5-E3E4-468B-A8CD-599D25AAB958}" srcOrd="2" destOrd="0" presId="urn:microsoft.com/office/officeart/2018/2/layout/IconVerticalSolidList"/>
    <dgm:cxn modelId="{ED8EB796-B0D3-45F9-BAD1-5E0B6133251D}" type="presParOf" srcId="{93D55EB5-E3E4-468B-A8CD-599D25AAB958}" destId="{1BC21F7A-B345-4483-AFAA-1B4D4E223F98}" srcOrd="0" destOrd="0" presId="urn:microsoft.com/office/officeart/2018/2/layout/IconVerticalSolidList"/>
    <dgm:cxn modelId="{5B78EE32-2E25-48E3-8382-574E903997C2}" type="presParOf" srcId="{93D55EB5-E3E4-468B-A8CD-599D25AAB958}" destId="{124061A1-C23C-4259-BC10-9836682A8C90}" srcOrd="1" destOrd="0" presId="urn:microsoft.com/office/officeart/2018/2/layout/IconVerticalSolidList"/>
    <dgm:cxn modelId="{1E75E6C1-C1E3-4328-961C-E82EDE325518}" type="presParOf" srcId="{93D55EB5-E3E4-468B-A8CD-599D25AAB958}" destId="{489EE485-6911-4488-B9C4-DD03A6888368}" srcOrd="2" destOrd="0" presId="urn:microsoft.com/office/officeart/2018/2/layout/IconVerticalSolidList"/>
    <dgm:cxn modelId="{DAD11F17-4EC8-4CE4-B4E1-420CCA409AFF}" type="presParOf" srcId="{93D55EB5-E3E4-468B-A8CD-599D25AAB958}" destId="{2C8841AF-D233-4377-B7AA-148E3519F28B}" srcOrd="3" destOrd="0" presId="urn:microsoft.com/office/officeart/2018/2/layout/IconVerticalSolidList"/>
    <dgm:cxn modelId="{2F85AE38-9EE3-411D-BC47-7F82B05E2A29}" type="presParOf" srcId="{D03214BE-DD1E-4C02-B94F-1CFB1837FC42}" destId="{288BE44E-BE83-43B6-AE8D-E79439DE8769}" srcOrd="3" destOrd="0" presId="urn:microsoft.com/office/officeart/2018/2/layout/IconVerticalSolidList"/>
    <dgm:cxn modelId="{AAA8889B-C89A-4D81-8D33-68B7242077D7}" type="presParOf" srcId="{D03214BE-DD1E-4C02-B94F-1CFB1837FC42}" destId="{F9DEE9CF-2EAA-46D4-99E1-5DCABAED68D9}" srcOrd="4" destOrd="0" presId="urn:microsoft.com/office/officeart/2018/2/layout/IconVerticalSolidList"/>
    <dgm:cxn modelId="{B4059B5B-BE42-44ED-A31F-78EB1FE34B69}" type="presParOf" srcId="{F9DEE9CF-2EAA-46D4-99E1-5DCABAED68D9}" destId="{3F9F0DD0-8B3B-4667-882B-F4D51D9957F4}" srcOrd="0" destOrd="0" presId="urn:microsoft.com/office/officeart/2018/2/layout/IconVerticalSolidList"/>
    <dgm:cxn modelId="{9D11E4B1-E37F-4F40-94D0-D5AF577D99E9}" type="presParOf" srcId="{F9DEE9CF-2EAA-46D4-99E1-5DCABAED68D9}" destId="{D2FD3B48-9524-4E72-9CD4-BCAB97A747F5}" srcOrd="1" destOrd="0" presId="urn:microsoft.com/office/officeart/2018/2/layout/IconVerticalSolidList"/>
    <dgm:cxn modelId="{372271F7-F9BF-4689-B1C5-D9E40C6F54AD}" type="presParOf" srcId="{F9DEE9CF-2EAA-46D4-99E1-5DCABAED68D9}" destId="{D87FCD8E-99C3-4A7A-B02E-1765195F99C3}" srcOrd="2" destOrd="0" presId="urn:microsoft.com/office/officeart/2018/2/layout/IconVerticalSolidList"/>
    <dgm:cxn modelId="{CDBC926D-3536-48BA-9E7C-C03363CDD301}" type="presParOf" srcId="{F9DEE9CF-2EAA-46D4-99E1-5DCABAED68D9}" destId="{DECD2883-4A47-46BA-9BA2-19BB5923B67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D40B8F-3B65-4872-8144-820DF36C440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6B0BF16-9C10-43D5-AF2B-2D748F57FD26}">
      <dgm:prSet/>
      <dgm:spPr/>
      <dgm:t>
        <a:bodyPr/>
        <a:lstStyle/>
        <a:p>
          <a:r>
            <a:rPr lang="cs-CZ" b="0" i="0"/>
            <a:t>Velmi častou bariérou je nedostatek kreativity.</a:t>
          </a:r>
          <a:endParaRPr lang="en-US"/>
        </a:p>
      </dgm:t>
    </dgm:pt>
    <dgm:pt modelId="{140DC682-9BA6-43B9-AF81-CD1809C579A4}" type="parTrans" cxnId="{36407BAF-3FC0-4366-9C28-6F7149A72250}">
      <dgm:prSet/>
      <dgm:spPr/>
      <dgm:t>
        <a:bodyPr/>
        <a:lstStyle/>
        <a:p>
          <a:endParaRPr lang="en-US"/>
        </a:p>
      </dgm:t>
    </dgm:pt>
    <dgm:pt modelId="{AC974EFC-F0B7-4B65-BD49-0777C18F27F8}" type="sibTrans" cxnId="{36407BAF-3FC0-4366-9C28-6F7149A72250}">
      <dgm:prSet/>
      <dgm:spPr/>
      <dgm:t>
        <a:bodyPr/>
        <a:lstStyle/>
        <a:p>
          <a:endParaRPr lang="en-US"/>
        </a:p>
      </dgm:t>
    </dgm:pt>
    <dgm:pt modelId="{7B6A3E22-B9EA-472B-BBA7-3C0E9A24DFFC}">
      <dgm:prSet/>
      <dgm:spPr/>
      <dgm:t>
        <a:bodyPr/>
        <a:lstStyle/>
        <a:p>
          <a:r>
            <a:rPr lang="cs-CZ" b="0" i="0"/>
            <a:t>Obzvláště u sociálních inovací je kreativita důležitou stránkou procesu. </a:t>
          </a:r>
          <a:endParaRPr lang="en-US"/>
        </a:p>
      </dgm:t>
    </dgm:pt>
    <dgm:pt modelId="{1F1CD7D0-2CEC-4B98-A054-1C2BF08757C5}" type="parTrans" cxnId="{886CDBAC-2978-4FA8-B0F8-3D4713B77562}">
      <dgm:prSet/>
      <dgm:spPr/>
      <dgm:t>
        <a:bodyPr/>
        <a:lstStyle/>
        <a:p>
          <a:endParaRPr lang="en-US"/>
        </a:p>
      </dgm:t>
    </dgm:pt>
    <dgm:pt modelId="{0E11C3F6-CCB2-48EC-B623-207F1DCFFE86}" type="sibTrans" cxnId="{886CDBAC-2978-4FA8-B0F8-3D4713B77562}">
      <dgm:prSet/>
      <dgm:spPr/>
      <dgm:t>
        <a:bodyPr/>
        <a:lstStyle/>
        <a:p>
          <a:endParaRPr lang="en-US"/>
        </a:p>
      </dgm:t>
    </dgm:pt>
    <dgm:pt modelId="{6F74CBCC-3DCB-4CB4-AD09-96870AD50C81}">
      <dgm:prSet/>
      <dgm:spPr/>
      <dgm:t>
        <a:bodyPr/>
        <a:lstStyle/>
        <a:p>
          <a:r>
            <a:rPr lang="cs-CZ" b="0" i="0"/>
            <a:t>Hlavním důvodem je emoční vypětí související se sociální inovací (často se pracuje například s mentálně postiženými osobami nebo s osobami s vážným zdravotním stavem).</a:t>
          </a:r>
          <a:endParaRPr lang="en-US"/>
        </a:p>
      </dgm:t>
    </dgm:pt>
    <dgm:pt modelId="{109539D8-0994-46B4-900F-B5E053F4C571}" type="parTrans" cxnId="{370D67C0-61A6-4BCB-B5BD-8361F1870DCA}">
      <dgm:prSet/>
      <dgm:spPr/>
      <dgm:t>
        <a:bodyPr/>
        <a:lstStyle/>
        <a:p>
          <a:endParaRPr lang="en-US"/>
        </a:p>
      </dgm:t>
    </dgm:pt>
    <dgm:pt modelId="{46C530FE-70F5-489F-8D0C-AD0ABEBE8E97}" type="sibTrans" cxnId="{370D67C0-61A6-4BCB-B5BD-8361F1870DCA}">
      <dgm:prSet/>
      <dgm:spPr/>
      <dgm:t>
        <a:bodyPr/>
        <a:lstStyle/>
        <a:p>
          <a:endParaRPr lang="en-US"/>
        </a:p>
      </dgm:t>
    </dgm:pt>
    <dgm:pt modelId="{7ED2A00D-0C47-4E34-A440-8A5B17C9848D}" type="pres">
      <dgm:prSet presAssocID="{1ED40B8F-3B65-4872-8144-820DF36C4406}" presName="linear" presStyleCnt="0">
        <dgm:presLayoutVars>
          <dgm:animLvl val="lvl"/>
          <dgm:resizeHandles val="exact"/>
        </dgm:presLayoutVars>
      </dgm:prSet>
      <dgm:spPr/>
    </dgm:pt>
    <dgm:pt modelId="{C0C1494E-016E-4BDF-B8AE-9BAB00CBF88A}" type="pres">
      <dgm:prSet presAssocID="{36B0BF16-9C10-43D5-AF2B-2D748F57FD2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DE123CD-8016-4183-AEB6-090A1373A7F0}" type="pres">
      <dgm:prSet presAssocID="{AC974EFC-F0B7-4B65-BD49-0777C18F27F8}" presName="spacer" presStyleCnt="0"/>
      <dgm:spPr/>
    </dgm:pt>
    <dgm:pt modelId="{1C58D3A5-F581-4B72-9D22-DB7AF77AD3E0}" type="pres">
      <dgm:prSet presAssocID="{7B6A3E22-B9EA-472B-BBA7-3C0E9A24DFF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DF65AAC-AE0E-49F0-A667-70E84773C6A2}" type="pres">
      <dgm:prSet presAssocID="{0E11C3F6-CCB2-48EC-B623-207F1DCFFE86}" presName="spacer" presStyleCnt="0"/>
      <dgm:spPr/>
    </dgm:pt>
    <dgm:pt modelId="{00904132-18C1-4887-8516-F9EBC7EFB0B9}" type="pres">
      <dgm:prSet presAssocID="{6F74CBCC-3DCB-4CB4-AD09-96870AD50C8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7194E34-962E-4DBE-951A-9EE8EBE94A1E}" type="presOf" srcId="{36B0BF16-9C10-43D5-AF2B-2D748F57FD26}" destId="{C0C1494E-016E-4BDF-B8AE-9BAB00CBF88A}" srcOrd="0" destOrd="0" presId="urn:microsoft.com/office/officeart/2005/8/layout/vList2"/>
    <dgm:cxn modelId="{E460A065-6953-427A-BA27-0B92E3FA3A0A}" type="presOf" srcId="{7B6A3E22-B9EA-472B-BBA7-3C0E9A24DFFC}" destId="{1C58D3A5-F581-4B72-9D22-DB7AF77AD3E0}" srcOrd="0" destOrd="0" presId="urn:microsoft.com/office/officeart/2005/8/layout/vList2"/>
    <dgm:cxn modelId="{886CDBAC-2978-4FA8-B0F8-3D4713B77562}" srcId="{1ED40B8F-3B65-4872-8144-820DF36C4406}" destId="{7B6A3E22-B9EA-472B-BBA7-3C0E9A24DFFC}" srcOrd="1" destOrd="0" parTransId="{1F1CD7D0-2CEC-4B98-A054-1C2BF08757C5}" sibTransId="{0E11C3F6-CCB2-48EC-B623-207F1DCFFE86}"/>
    <dgm:cxn modelId="{36407BAF-3FC0-4366-9C28-6F7149A72250}" srcId="{1ED40B8F-3B65-4872-8144-820DF36C4406}" destId="{36B0BF16-9C10-43D5-AF2B-2D748F57FD26}" srcOrd="0" destOrd="0" parTransId="{140DC682-9BA6-43B9-AF81-CD1809C579A4}" sibTransId="{AC974EFC-F0B7-4B65-BD49-0777C18F27F8}"/>
    <dgm:cxn modelId="{BED23ABD-F741-4DFC-9841-FB8165A1DA4F}" type="presOf" srcId="{1ED40B8F-3B65-4872-8144-820DF36C4406}" destId="{7ED2A00D-0C47-4E34-A440-8A5B17C9848D}" srcOrd="0" destOrd="0" presId="urn:microsoft.com/office/officeart/2005/8/layout/vList2"/>
    <dgm:cxn modelId="{370D67C0-61A6-4BCB-B5BD-8361F1870DCA}" srcId="{1ED40B8F-3B65-4872-8144-820DF36C4406}" destId="{6F74CBCC-3DCB-4CB4-AD09-96870AD50C81}" srcOrd="2" destOrd="0" parTransId="{109539D8-0994-46B4-900F-B5E053F4C571}" sibTransId="{46C530FE-70F5-489F-8D0C-AD0ABEBE8E97}"/>
    <dgm:cxn modelId="{2FB118D2-4325-432A-A011-0BFF58835144}" type="presOf" srcId="{6F74CBCC-3DCB-4CB4-AD09-96870AD50C81}" destId="{00904132-18C1-4887-8516-F9EBC7EFB0B9}" srcOrd="0" destOrd="0" presId="urn:microsoft.com/office/officeart/2005/8/layout/vList2"/>
    <dgm:cxn modelId="{7115E35C-DDA2-441D-ACE0-E8FCD0A1FAA5}" type="presParOf" srcId="{7ED2A00D-0C47-4E34-A440-8A5B17C9848D}" destId="{C0C1494E-016E-4BDF-B8AE-9BAB00CBF88A}" srcOrd="0" destOrd="0" presId="urn:microsoft.com/office/officeart/2005/8/layout/vList2"/>
    <dgm:cxn modelId="{59DCB7CE-48DD-4EAE-AC25-5DD727073450}" type="presParOf" srcId="{7ED2A00D-0C47-4E34-A440-8A5B17C9848D}" destId="{7DE123CD-8016-4183-AEB6-090A1373A7F0}" srcOrd="1" destOrd="0" presId="urn:microsoft.com/office/officeart/2005/8/layout/vList2"/>
    <dgm:cxn modelId="{0122E5E4-6505-4D7B-8ECF-B9889DBEDDA5}" type="presParOf" srcId="{7ED2A00D-0C47-4E34-A440-8A5B17C9848D}" destId="{1C58D3A5-F581-4B72-9D22-DB7AF77AD3E0}" srcOrd="2" destOrd="0" presId="urn:microsoft.com/office/officeart/2005/8/layout/vList2"/>
    <dgm:cxn modelId="{5203AFBF-B8A3-4632-896B-FBDFE75DE056}" type="presParOf" srcId="{7ED2A00D-0C47-4E34-A440-8A5B17C9848D}" destId="{6DF65AAC-AE0E-49F0-A667-70E84773C6A2}" srcOrd="3" destOrd="0" presId="urn:microsoft.com/office/officeart/2005/8/layout/vList2"/>
    <dgm:cxn modelId="{5C2DD87B-FE15-48E3-82D6-F9364AB3A025}" type="presParOf" srcId="{7ED2A00D-0C47-4E34-A440-8A5B17C9848D}" destId="{00904132-18C1-4887-8516-F9EBC7EFB0B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0A77D7-5507-4CC9-B028-A696988251A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0BAF8BA-AFF9-437D-B505-71220F44DCC7}">
      <dgm:prSet/>
      <dgm:spPr/>
      <dgm:t>
        <a:bodyPr/>
        <a:lstStyle/>
        <a:p>
          <a:r>
            <a:rPr lang="cs-CZ" b="0" i="0"/>
            <a:t>Druhou velmi rozsáhlou bariérou je nedostatek financí. </a:t>
          </a:r>
          <a:endParaRPr lang="en-US"/>
        </a:p>
      </dgm:t>
    </dgm:pt>
    <dgm:pt modelId="{29F44CD8-4559-4C00-B86F-E7F214F3B5D0}" type="parTrans" cxnId="{06727825-BEFA-49B9-90B5-B0B14E6EA2AE}">
      <dgm:prSet/>
      <dgm:spPr/>
      <dgm:t>
        <a:bodyPr/>
        <a:lstStyle/>
        <a:p>
          <a:endParaRPr lang="en-US"/>
        </a:p>
      </dgm:t>
    </dgm:pt>
    <dgm:pt modelId="{D88C6D23-6035-4CB0-833F-115CB650CABF}" type="sibTrans" cxnId="{06727825-BEFA-49B9-90B5-B0B14E6EA2AE}">
      <dgm:prSet/>
      <dgm:spPr/>
      <dgm:t>
        <a:bodyPr/>
        <a:lstStyle/>
        <a:p>
          <a:endParaRPr lang="en-US"/>
        </a:p>
      </dgm:t>
    </dgm:pt>
    <dgm:pt modelId="{9E80B574-C0E7-4B90-9B6A-6ABC9AA8CEEB}">
      <dgm:prSet/>
      <dgm:spPr/>
      <dgm:t>
        <a:bodyPr/>
        <a:lstStyle/>
        <a:p>
          <a:r>
            <a:rPr lang="cs-CZ" b="0" i="0"/>
            <a:t>Obzvláště pokud se jedná o důležité změny, které vyžadují vysoké vstupní nálady. </a:t>
          </a:r>
          <a:endParaRPr lang="en-US"/>
        </a:p>
      </dgm:t>
    </dgm:pt>
    <dgm:pt modelId="{02C30407-AE57-4B3D-859E-7A8F6772BC03}" type="parTrans" cxnId="{C763A3E3-2EA1-4183-A7C1-3AF62589E35A}">
      <dgm:prSet/>
      <dgm:spPr/>
      <dgm:t>
        <a:bodyPr/>
        <a:lstStyle/>
        <a:p>
          <a:endParaRPr lang="en-US"/>
        </a:p>
      </dgm:t>
    </dgm:pt>
    <dgm:pt modelId="{581CB1A0-60AE-4114-B11C-6467A53CC3E0}" type="sibTrans" cxnId="{C763A3E3-2EA1-4183-A7C1-3AF62589E35A}">
      <dgm:prSet/>
      <dgm:spPr/>
      <dgm:t>
        <a:bodyPr/>
        <a:lstStyle/>
        <a:p>
          <a:endParaRPr lang="en-US"/>
        </a:p>
      </dgm:t>
    </dgm:pt>
    <dgm:pt modelId="{DB37F52C-48D9-497D-9024-DABB1C26675C}">
      <dgm:prSet/>
      <dgm:spPr/>
      <dgm:t>
        <a:bodyPr/>
        <a:lstStyle/>
        <a:p>
          <a:r>
            <a:rPr lang="cs-CZ" b="0" i="0"/>
            <a:t>Obecně je sociální oblast závislá na veřejné podpoře, která nemusí být poskytnuta.</a:t>
          </a:r>
          <a:endParaRPr lang="en-US"/>
        </a:p>
      </dgm:t>
    </dgm:pt>
    <dgm:pt modelId="{AFB5F966-C3DD-4B88-BEA1-E139ACB52391}" type="parTrans" cxnId="{695BBE40-6367-4A10-97E9-5BC79B8D5BEC}">
      <dgm:prSet/>
      <dgm:spPr/>
      <dgm:t>
        <a:bodyPr/>
        <a:lstStyle/>
        <a:p>
          <a:endParaRPr lang="en-US"/>
        </a:p>
      </dgm:t>
    </dgm:pt>
    <dgm:pt modelId="{9FFFC702-55D1-46CD-BD5B-446BE1647E3A}" type="sibTrans" cxnId="{695BBE40-6367-4A10-97E9-5BC79B8D5BEC}">
      <dgm:prSet/>
      <dgm:spPr/>
      <dgm:t>
        <a:bodyPr/>
        <a:lstStyle/>
        <a:p>
          <a:endParaRPr lang="en-US"/>
        </a:p>
      </dgm:t>
    </dgm:pt>
    <dgm:pt modelId="{50733479-E4F4-44FB-A58C-CEEA5D906397}" type="pres">
      <dgm:prSet presAssocID="{800A77D7-5507-4CC9-B028-A696988251A0}" presName="linear" presStyleCnt="0">
        <dgm:presLayoutVars>
          <dgm:animLvl val="lvl"/>
          <dgm:resizeHandles val="exact"/>
        </dgm:presLayoutVars>
      </dgm:prSet>
      <dgm:spPr/>
    </dgm:pt>
    <dgm:pt modelId="{7A64F117-60C4-41D5-92B6-7B0374EEB5DE}" type="pres">
      <dgm:prSet presAssocID="{80BAF8BA-AFF9-437D-B505-71220F44DCC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61C9CA8-5C95-4AEB-8F9B-406BE9E5A985}" type="pres">
      <dgm:prSet presAssocID="{D88C6D23-6035-4CB0-833F-115CB650CABF}" presName="spacer" presStyleCnt="0"/>
      <dgm:spPr/>
    </dgm:pt>
    <dgm:pt modelId="{BC0FBBC9-B810-4475-A8EB-77D4B5DF673D}" type="pres">
      <dgm:prSet presAssocID="{9E80B574-C0E7-4B90-9B6A-6ABC9AA8CEE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2D7B375-BBE7-457C-822F-0ACEF27E1775}" type="pres">
      <dgm:prSet presAssocID="{581CB1A0-60AE-4114-B11C-6467A53CC3E0}" presName="spacer" presStyleCnt="0"/>
      <dgm:spPr/>
    </dgm:pt>
    <dgm:pt modelId="{3E2F3F89-B153-421A-96FD-A6EA7227696C}" type="pres">
      <dgm:prSet presAssocID="{DB37F52C-48D9-497D-9024-DABB1C26675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6727825-BEFA-49B9-90B5-B0B14E6EA2AE}" srcId="{800A77D7-5507-4CC9-B028-A696988251A0}" destId="{80BAF8BA-AFF9-437D-B505-71220F44DCC7}" srcOrd="0" destOrd="0" parTransId="{29F44CD8-4559-4C00-B86F-E7F214F3B5D0}" sibTransId="{D88C6D23-6035-4CB0-833F-115CB650CABF}"/>
    <dgm:cxn modelId="{695BBE40-6367-4A10-97E9-5BC79B8D5BEC}" srcId="{800A77D7-5507-4CC9-B028-A696988251A0}" destId="{DB37F52C-48D9-497D-9024-DABB1C26675C}" srcOrd="2" destOrd="0" parTransId="{AFB5F966-C3DD-4B88-BEA1-E139ACB52391}" sibTransId="{9FFFC702-55D1-46CD-BD5B-446BE1647E3A}"/>
    <dgm:cxn modelId="{B29BE762-9BB3-4C85-BE1A-F5D72B818463}" type="presOf" srcId="{9E80B574-C0E7-4B90-9B6A-6ABC9AA8CEEB}" destId="{BC0FBBC9-B810-4475-A8EB-77D4B5DF673D}" srcOrd="0" destOrd="0" presId="urn:microsoft.com/office/officeart/2005/8/layout/vList2"/>
    <dgm:cxn modelId="{F339C563-3330-4365-B7A6-A2CF8E2638FF}" type="presOf" srcId="{DB37F52C-48D9-497D-9024-DABB1C26675C}" destId="{3E2F3F89-B153-421A-96FD-A6EA7227696C}" srcOrd="0" destOrd="0" presId="urn:microsoft.com/office/officeart/2005/8/layout/vList2"/>
    <dgm:cxn modelId="{4B832691-CD54-4472-A3D7-CEDE1F7419A6}" type="presOf" srcId="{800A77D7-5507-4CC9-B028-A696988251A0}" destId="{50733479-E4F4-44FB-A58C-CEEA5D906397}" srcOrd="0" destOrd="0" presId="urn:microsoft.com/office/officeart/2005/8/layout/vList2"/>
    <dgm:cxn modelId="{981B07CF-F3E4-47A3-95DF-53E7BEF015F3}" type="presOf" srcId="{80BAF8BA-AFF9-437D-B505-71220F44DCC7}" destId="{7A64F117-60C4-41D5-92B6-7B0374EEB5DE}" srcOrd="0" destOrd="0" presId="urn:microsoft.com/office/officeart/2005/8/layout/vList2"/>
    <dgm:cxn modelId="{C763A3E3-2EA1-4183-A7C1-3AF62589E35A}" srcId="{800A77D7-5507-4CC9-B028-A696988251A0}" destId="{9E80B574-C0E7-4B90-9B6A-6ABC9AA8CEEB}" srcOrd="1" destOrd="0" parTransId="{02C30407-AE57-4B3D-859E-7A8F6772BC03}" sibTransId="{581CB1A0-60AE-4114-B11C-6467A53CC3E0}"/>
    <dgm:cxn modelId="{ED74032E-7F86-4360-B9E4-08D5783020EE}" type="presParOf" srcId="{50733479-E4F4-44FB-A58C-CEEA5D906397}" destId="{7A64F117-60C4-41D5-92B6-7B0374EEB5DE}" srcOrd="0" destOrd="0" presId="urn:microsoft.com/office/officeart/2005/8/layout/vList2"/>
    <dgm:cxn modelId="{5183C7B8-EB0E-472F-B031-9ED114A228E0}" type="presParOf" srcId="{50733479-E4F4-44FB-A58C-CEEA5D906397}" destId="{561C9CA8-5C95-4AEB-8F9B-406BE9E5A985}" srcOrd="1" destOrd="0" presId="urn:microsoft.com/office/officeart/2005/8/layout/vList2"/>
    <dgm:cxn modelId="{672859BB-499A-4B26-B9D0-F7965AAE9EDC}" type="presParOf" srcId="{50733479-E4F4-44FB-A58C-CEEA5D906397}" destId="{BC0FBBC9-B810-4475-A8EB-77D4B5DF673D}" srcOrd="2" destOrd="0" presId="urn:microsoft.com/office/officeart/2005/8/layout/vList2"/>
    <dgm:cxn modelId="{9F070332-D4EC-4242-9ACC-717A279E0BBB}" type="presParOf" srcId="{50733479-E4F4-44FB-A58C-CEEA5D906397}" destId="{42D7B375-BBE7-457C-822F-0ACEF27E1775}" srcOrd="3" destOrd="0" presId="urn:microsoft.com/office/officeart/2005/8/layout/vList2"/>
    <dgm:cxn modelId="{25E63CC8-F6DF-4BBE-8AE5-4A9E9B0ECFE7}" type="presParOf" srcId="{50733479-E4F4-44FB-A58C-CEEA5D906397}" destId="{3E2F3F89-B153-421A-96FD-A6EA7227696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BDFD2A-1C8B-4446-B4D7-D6F17783D6C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759316-1D15-437D-B2C0-2222A597BD1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i="0"/>
            <a:t>Limitujícím hlediskem jsou také rizika spojená se změnou legislativy. </a:t>
          </a:r>
          <a:endParaRPr lang="en-US"/>
        </a:p>
      </dgm:t>
    </dgm:pt>
    <dgm:pt modelId="{59DDC7E8-BE2C-4316-9D35-900A1EEFD1FF}" type="parTrans" cxnId="{A8C77260-976E-45BC-8EA6-69DBC993B4A9}">
      <dgm:prSet/>
      <dgm:spPr/>
      <dgm:t>
        <a:bodyPr/>
        <a:lstStyle/>
        <a:p>
          <a:endParaRPr lang="en-US"/>
        </a:p>
      </dgm:t>
    </dgm:pt>
    <dgm:pt modelId="{48D8CE8B-1EEF-4D8B-9056-BBA26E2DDB81}" type="sibTrans" cxnId="{A8C77260-976E-45BC-8EA6-69DBC993B4A9}">
      <dgm:prSet/>
      <dgm:spPr/>
      <dgm:t>
        <a:bodyPr/>
        <a:lstStyle/>
        <a:p>
          <a:endParaRPr lang="en-US"/>
        </a:p>
      </dgm:t>
    </dgm:pt>
    <dgm:pt modelId="{02318185-A31C-44E1-A62E-0FBB551F9EB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i="0"/>
            <a:t>Bariérou může být také nezájem uživatelů o sociální inovaci. </a:t>
          </a:r>
          <a:endParaRPr lang="en-US"/>
        </a:p>
      </dgm:t>
    </dgm:pt>
    <dgm:pt modelId="{18AE35C0-AB93-425D-B5AF-46D44A15E2CA}" type="parTrans" cxnId="{1FFFA40E-A419-4E36-8D04-D9BB6A782FE6}">
      <dgm:prSet/>
      <dgm:spPr/>
      <dgm:t>
        <a:bodyPr/>
        <a:lstStyle/>
        <a:p>
          <a:endParaRPr lang="en-US"/>
        </a:p>
      </dgm:t>
    </dgm:pt>
    <dgm:pt modelId="{074E6FD3-3FBB-4609-90D8-D744D65FCB29}" type="sibTrans" cxnId="{1FFFA40E-A419-4E36-8D04-D9BB6A782FE6}">
      <dgm:prSet/>
      <dgm:spPr/>
      <dgm:t>
        <a:bodyPr/>
        <a:lstStyle/>
        <a:p>
          <a:endParaRPr lang="en-US"/>
        </a:p>
      </dgm:t>
    </dgm:pt>
    <dgm:pt modelId="{57CE9B0D-C044-4272-B16F-3F79CB83192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0" i="0"/>
            <a:t>Zvláště pokud se jedná o nově nabízené služby nebo netradiční služby.</a:t>
          </a:r>
          <a:endParaRPr lang="en-US"/>
        </a:p>
      </dgm:t>
    </dgm:pt>
    <dgm:pt modelId="{EEDD5AED-B2DD-4ECA-9EB6-A68751054F28}" type="parTrans" cxnId="{D47A42B5-2901-4209-89E6-FC84C4713368}">
      <dgm:prSet/>
      <dgm:spPr/>
      <dgm:t>
        <a:bodyPr/>
        <a:lstStyle/>
        <a:p>
          <a:endParaRPr lang="en-US"/>
        </a:p>
      </dgm:t>
    </dgm:pt>
    <dgm:pt modelId="{33F80A1B-3D3E-4966-9C56-350E011D59AD}" type="sibTrans" cxnId="{D47A42B5-2901-4209-89E6-FC84C4713368}">
      <dgm:prSet/>
      <dgm:spPr/>
      <dgm:t>
        <a:bodyPr/>
        <a:lstStyle/>
        <a:p>
          <a:endParaRPr lang="en-US"/>
        </a:p>
      </dgm:t>
    </dgm:pt>
    <dgm:pt modelId="{83E6082A-FCDF-4313-ABEE-AC993145735B}" type="pres">
      <dgm:prSet presAssocID="{B9BDFD2A-1C8B-4446-B4D7-D6F17783D6CA}" presName="root" presStyleCnt="0">
        <dgm:presLayoutVars>
          <dgm:dir/>
          <dgm:resizeHandles val="exact"/>
        </dgm:presLayoutVars>
      </dgm:prSet>
      <dgm:spPr/>
    </dgm:pt>
    <dgm:pt modelId="{7A2ABF02-C5E1-4C5C-9673-DA8C2EF0A14D}" type="pres">
      <dgm:prSet presAssocID="{5C759316-1D15-437D-B2C0-2222A597BD1D}" presName="compNode" presStyleCnt="0"/>
      <dgm:spPr/>
    </dgm:pt>
    <dgm:pt modelId="{5735C0D6-1088-4DE2-95F8-F6A9F7CF5A24}" type="pres">
      <dgm:prSet presAssocID="{5C759316-1D15-437D-B2C0-2222A597BD1D}" presName="bgRect" presStyleLbl="bgShp" presStyleIdx="0" presStyleCnt="3"/>
      <dgm:spPr/>
    </dgm:pt>
    <dgm:pt modelId="{24AAE40C-F617-4FC9-BD93-A476C618019A}" type="pres">
      <dgm:prSet presAssocID="{5C759316-1D15-437D-B2C0-2222A597BD1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io-Hazard"/>
        </a:ext>
      </dgm:extLst>
    </dgm:pt>
    <dgm:pt modelId="{4A660E50-155E-442E-BF7D-AABB7CA18B77}" type="pres">
      <dgm:prSet presAssocID="{5C759316-1D15-437D-B2C0-2222A597BD1D}" presName="spaceRect" presStyleCnt="0"/>
      <dgm:spPr/>
    </dgm:pt>
    <dgm:pt modelId="{85F9BBB7-AF14-4B3E-A56B-C0955AD7C154}" type="pres">
      <dgm:prSet presAssocID="{5C759316-1D15-437D-B2C0-2222A597BD1D}" presName="parTx" presStyleLbl="revTx" presStyleIdx="0" presStyleCnt="3">
        <dgm:presLayoutVars>
          <dgm:chMax val="0"/>
          <dgm:chPref val="0"/>
        </dgm:presLayoutVars>
      </dgm:prSet>
      <dgm:spPr/>
    </dgm:pt>
    <dgm:pt modelId="{B2238B88-2A1B-4001-88C2-23CA013155FE}" type="pres">
      <dgm:prSet presAssocID="{48D8CE8B-1EEF-4D8B-9056-BBA26E2DDB81}" presName="sibTrans" presStyleCnt="0"/>
      <dgm:spPr/>
    </dgm:pt>
    <dgm:pt modelId="{DE7D1CB9-F15E-4169-86F7-7C900C8700CA}" type="pres">
      <dgm:prSet presAssocID="{02318185-A31C-44E1-A62E-0FBB551F9EBC}" presName="compNode" presStyleCnt="0"/>
      <dgm:spPr/>
    </dgm:pt>
    <dgm:pt modelId="{BA3B04B3-4DE0-410E-A1A4-E355A203DA8C}" type="pres">
      <dgm:prSet presAssocID="{02318185-A31C-44E1-A62E-0FBB551F9EBC}" presName="bgRect" presStyleLbl="bgShp" presStyleIdx="1" presStyleCnt="3"/>
      <dgm:spPr/>
    </dgm:pt>
    <dgm:pt modelId="{D10B3C26-6570-4DE8-9376-8382EFA08FB6}" type="pres">
      <dgm:prSet presAssocID="{02318185-A31C-44E1-A62E-0FBB551F9EB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D9DC6DCC-A756-47FC-8C38-B575843B0F2F}" type="pres">
      <dgm:prSet presAssocID="{02318185-A31C-44E1-A62E-0FBB551F9EBC}" presName="spaceRect" presStyleCnt="0"/>
      <dgm:spPr/>
    </dgm:pt>
    <dgm:pt modelId="{76E278C9-1847-42F5-95AF-BE8D0808AD25}" type="pres">
      <dgm:prSet presAssocID="{02318185-A31C-44E1-A62E-0FBB551F9EBC}" presName="parTx" presStyleLbl="revTx" presStyleIdx="1" presStyleCnt="3">
        <dgm:presLayoutVars>
          <dgm:chMax val="0"/>
          <dgm:chPref val="0"/>
        </dgm:presLayoutVars>
      </dgm:prSet>
      <dgm:spPr/>
    </dgm:pt>
    <dgm:pt modelId="{85687C09-5BB7-4020-8B80-3199770ADF13}" type="pres">
      <dgm:prSet presAssocID="{074E6FD3-3FBB-4609-90D8-D744D65FCB29}" presName="sibTrans" presStyleCnt="0"/>
      <dgm:spPr/>
    </dgm:pt>
    <dgm:pt modelId="{43C55F70-FCA7-4872-929A-D959B04EA610}" type="pres">
      <dgm:prSet presAssocID="{57CE9B0D-C044-4272-B16F-3F79CB83192C}" presName="compNode" presStyleCnt="0"/>
      <dgm:spPr/>
    </dgm:pt>
    <dgm:pt modelId="{E48D8D62-0A39-4CE0-A2DA-1B2E8DA139E2}" type="pres">
      <dgm:prSet presAssocID="{57CE9B0D-C044-4272-B16F-3F79CB83192C}" presName="bgRect" presStyleLbl="bgShp" presStyleIdx="2" presStyleCnt="3"/>
      <dgm:spPr/>
    </dgm:pt>
    <dgm:pt modelId="{E78641A8-AE7D-4C9C-9758-4FFE2AD0BA6E}" type="pres">
      <dgm:prSet presAssocID="{57CE9B0D-C044-4272-B16F-3F79CB83192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77BE4317-5DEC-4921-9DEC-9BC4CC03924B}" type="pres">
      <dgm:prSet presAssocID="{57CE9B0D-C044-4272-B16F-3F79CB83192C}" presName="spaceRect" presStyleCnt="0"/>
      <dgm:spPr/>
    </dgm:pt>
    <dgm:pt modelId="{0C395822-591E-4CE1-90C2-DFD2A50B2A1A}" type="pres">
      <dgm:prSet presAssocID="{57CE9B0D-C044-4272-B16F-3F79CB83192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FFFA40E-A419-4E36-8D04-D9BB6A782FE6}" srcId="{B9BDFD2A-1C8B-4446-B4D7-D6F17783D6CA}" destId="{02318185-A31C-44E1-A62E-0FBB551F9EBC}" srcOrd="1" destOrd="0" parTransId="{18AE35C0-AB93-425D-B5AF-46D44A15E2CA}" sibTransId="{074E6FD3-3FBB-4609-90D8-D744D65FCB29}"/>
    <dgm:cxn modelId="{DDC13022-B6FF-42C7-A4CB-1EB098DD9ED9}" type="presOf" srcId="{02318185-A31C-44E1-A62E-0FBB551F9EBC}" destId="{76E278C9-1847-42F5-95AF-BE8D0808AD25}" srcOrd="0" destOrd="0" presId="urn:microsoft.com/office/officeart/2018/2/layout/IconVerticalSolidList"/>
    <dgm:cxn modelId="{A8C77260-976E-45BC-8EA6-69DBC993B4A9}" srcId="{B9BDFD2A-1C8B-4446-B4D7-D6F17783D6CA}" destId="{5C759316-1D15-437D-B2C0-2222A597BD1D}" srcOrd="0" destOrd="0" parTransId="{59DDC7E8-BE2C-4316-9D35-900A1EEFD1FF}" sibTransId="{48D8CE8B-1EEF-4D8B-9056-BBA26E2DDB81}"/>
    <dgm:cxn modelId="{D1903245-4792-4FE3-9843-45D932ED9463}" type="presOf" srcId="{B9BDFD2A-1C8B-4446-B4D7-D6F17783D6CA}" destId="{83E6082A-FCDF-4313-ABEE-AC993145735B}" srcOrd="0" destOrd="0" presId="urn:microsoft.com/office/officeart/2018/2/layout/IconVerticalSolidList"/>
    <dgm:cxn modelId="{BE8C6A71-01B0-40AA-B549-309E40F30843}" type="presOf" srcId="{5C759316-1D15-437D-B2C0-2222A597BD1D}" destId="{85F9BBB7-AF14-4B3E-A56B-C0955AD7C154}" srcOrd="0" destOrd="0" presId="urn:microsoft.com/office/officeart/2018/2/layout/IconVerticalSolidList"/>
    <dgm:cxn modelId="{F4EF048B-8448-449F-A8DC-005FB1212443}" type="presOf" srcId="{57CE9B0D-C044-4272-B16F-3F79CB83192C}" destId="{0C395822-591E-4CE1-90C2-DFD2A50B2A1A}" srcOrd="0" destOrd="0" presId="urn:microsoft.com/office/officeart/2018/2/layout/IconVerticalSolidList"/>
    <dgm:cxn modelId="{D47A42B5-2901-4209-89E6-FC84C4713368}" srcId="{B9BDFD2A-1C8B-4446-B4D7-D6F17783D6CA}" destId="{57CE9B0D-C044-4272-B16F-3F79CB83192C}" srcOrd="2" destOrd="0" parTransId="{EEDD5AED-B2DD-4ECA-9EB6-A68751054F28}" sibTransId="{33F80A1B-3D3E-4966-9C56-350E011D59AD}"/>
    <dgm:cxn modelId="{5C4642EA-08F6-4346-8AD8-C70D55054624}" type="presParOf" srcId="{83E6082A-FCDF-4313-ABEE-AC993145735B}" destId="{7A2ABF02-C5E1-4C5C-9673-DA8C2EF0A14D}" srcOrd="0" destOrd="0" presId="urn:microsoft.com/office/officeart/2018/2/layout/IconVerticalSolidList"/>
    <dgm:cxn modelId="{20A96218-11BB-4315-B0C3-2DF7D9EFF349}" type="presParOf" srcId="{7A2ABF02-C5E1-4C5C-9673-DA8C2EF0A14D}" destId="{5735C0D6-1088-4DE2-95F8-F6A9F7CF5A24}" srcOrd="0" destOrd="0" presId="urn:microsoft.com/office/officeart/2018/2/layout/IconVerticalSolidList"/>
    <dgm:cxn modelId="{D0212517-EF9F-417E-9B80-4E65C0E33203}" type="presParOf" srcId="{7A2ABF02-C5E1-4C5C-9673-DA8C2EF0A14D}" destId="{24AAE40C-F617-4FC9-BD93-A476C618019A}" srcOrd="1" destOrd="0" presId="urn:microsoft.com/office/officeart/2018/2/layout/IconVerticalSolidList"/>
    <dgm:cxn modelId="{FFB34E08-1F52-4D54-B1B5-DF801EAC7798}" type="presParOf" srcId="{7A2ABF02-C5E1-4C5C-9673-DA8C2EF0A14D}" destId="{4A660E50-155E-442E-BF7D-AABB7CA18B77}" srcOrd="2" destOrd="0" presId="urn:microsoft.com/office/officeart/2018/2/layout/IconVerticalSolidList"/>
    <dgm:cxn modelId="{EB7598F2-8912-4002-B1EC-BA6401618817}" type="presParOf" srcId="{7A2ABF02-C5E1-4C5C-9673-DA8C2EF0A14D}" destId="{85F9BBB7-AF14-4B3E-A56B-C0955AD7C154}" srcOrd="3" destOrd="0" presId="urn:microsoft.com/office/officeart/2018/2/layout/IconVerticalSolidList"/>
    <dgm:cxn modelId="{4BF7DE82-F8D5-479F-865A-3C9F2602B682}" type="presParOf" srcId="{83E6082A-FCDF-4313-ABEE-AC993145735B}" destId="{B2238B88-2A1B-4001-88C2-23CA013155FE}" srcOrd="1" destOrd="0" presId="urn:microsoft.com/office/officeart/2018/2/layout/IconVerticalSolidList"/>
    <dgm:cxn modelId="{86EAC38D-E6FE-4A99-8849-2F0B8F1D20A5}" type="presParOf" srcId="{83E6082A-FCDF-4313-ABEE-AC993145735B}" destId="{DE7D1CB9-F15E-4169-86F7-7C900C8700CA}" srcOrd="2" destOrd="0" presId="urn:microsoft.com/office/officeart/2018/2/layout/IconVerticalSolidList"/>
    <dgm:cxn modelId="{8C321E0F-D45C-4A6D-83B9-D02F42ECD802}" type="presParOf" srcId="{DE7D1CB9-F15E-4169-86F7-7C900C8700CA}" destId="{BA3B04B3-4DE0-410E-A1A4-E355A203DA8C}" srcOrd="0" destOrd="0" presId="urn:microsoft.com/office/officeart/2018/2/layout/IconVerticalSolidList"/>
    <dgm:cxn modelId="{1BB45246-14EF-4909-A947-B61AF9BC51BE}" type="presParOf" srcId="{DE7D1CB9-F15E-4169-86F7-7C900C8700CA}" destId="{D10B3C26-6570-4DE8-9376-8382EFA08FB6}" srcOrd="1" destOrd="0" presId="urn:microsoft.com/office/officeart/2018/2/layout/IconVerticalSolidList"/>
    <dgm:cxn modelId="{8DE2009B-6162-4B00-A000-8881DBA860AF}" type="presParOf" srcId="{DE7D1CB9-F15E-4169-86F7-7C900C8700CA}" destId="{D9DC6DCC-A756-47FC-8C38-B575843B0F2F}" srcOrd="2" destOrd="0" presId="urn:microsoft.com/office/officeart/2018/2/layout/IconVerticalSolidList"/>
    <dgm:cxn modelId="{D9FC3CB9-96A9-49CF-AF5E-9EA127CA17D5}" type="presParOf" srcId="{DE7D1CB9-F15E-4169-86F7-7C900C8700CA}" destId="{76E278C9-1847-42F5-95AF-BE8D0808AD25}" srcOrd="3" destOrd="0" presId="urn:microsoft.com/office/officeart/2018/2/layout/IconVerticalSolidList"/>
    <dgm:cxn modelId="{7051B34C-7DAE-4CCB-A161-8F7E3E402818}" type="presParOf" srcId="{83E6082A-FCDF-4313-ABEE-AC993145735B}" destId="{85687C09-5BB7-4020-8B80-3199770ADF13}" srcOrd="3" destOrd="0" presId="urn:microsoft.com/office/officeart/2018/2/layout/IconVerticalSolidList"/>
    <dgm:cxn modelId="{D11445B5-C5E5-4CA2-A220-9C93F244656F}" type="presParOf" srcId="{83E6082A-FCDF-4313-ABEE-AC993145735B}" destId="{43C55F70-FCA7-4872-929A-D959B04EA610}" srcOrd="4" destOrd="0" presId="urn:microsoft.com/office/officeart/2018/2/layout/IconVerticalSolidList"/>
    <dgm:cxn modelId="{E64290CB-384B-4A18-B5C6-D673129ACDBD}" type="presParOf" srcId="{43C55F70-FCA7-4872-929A-D959B04EA610}" destId="{E48D8D62-0A39-4CE0-A2DA-1B2E8DA139E2}" srcOrd="0" destOrd="0" presId="urn:microsoft.com/office/officeart/2018/2/layout/IconVerticalSolidList"/>
    <dgm:cxn modelId="{CAC8F10E-333B-4E58-9C5C-3795CAF88AB2}" type="presParOf" srcId="{43C55F70-FCA7-4872-929A-D959B04EA610}" destId="{E78641A8-AE7D-4C9C-9758-4FFE2AD0BA6E}" srcOrd="1" destOrd="0" presId="urn:microsoft.com/office/officeart/2018/2/layout/IconVerticalSolidList"/>
    <dgm:cxn modelId="{21285FA7-FCE7-4BBD-8764-770FCE5C8556}" type="presParOf" srcId="{43C55F70-FCA7-4872-929A-D959B04EA610}" destId="{77BE4317-5DEC-4921-9DEC-9BC4CC03924B}" srcOrd="2" destOrd="0" presId="urn:microsoft.com/office/officeart/2018/2/layout/IconVerticalSolidList"/>
    <dgm:cxn modelId="{2F15244F-162F-485E-A342-FDCC9194FB66}" type="presParOf" srcId="{43C55F70-FCA7-4872-929A-D959B04EA610}" destId="{0C395822-591E-4CE1-90C2-DFD2A50B2A1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4FF396-4691-4052-8645-023A48A59915}">
      <dsp:nvSpPr>
        <dsp:cNvPr id="0" name=""/>
        <dsp:cNvSpPr/>
      </dsp:nvSpPr>
      <dsp:spPr>
        <a:xfrm>
          <a:off x="0" y="518145"/>
          <a:ext cx="8267296" cy="9565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510772-674A-4ACF-AA93-78054518AFD8}">
      <dsp:nvSpPr>
        <dsp:cNvPr id="0" name=""/>
        <dsp:cNvSpPr/>
      </dsp:nvSpPr>
      <dsp:spPr>
        <a:xfrm>
          <a:off x="289364" y="733374"/>
          <a:ext cx="526116" cy="5261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6C54E9-DD10-472A-A5DC-8FAE7CE1195A}">
      <dsp:nvSpPr>
        <dsp:cNvPr id="0" name=""/>
        <dsp:cNvSpPr/>
      </dsp:nvSpPr>
      <dsp:spPr>
        <a:xfrm>
          <a:off x="1104845" y="518145"/>
          <a:ext cx="7162450" cy="956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238" tIns="101238" rIns="101238" bIns="101238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Cílem přednášky je seznámit studenty s teorií sociálních inovací v ČR a jejich možnými typy. </a:t>
          </a:r>
          <a:endParaRPr lang="en-US" sz="2400" kern="1200"/>
        </a:p>
      </dsp:txBody>
      <dsp:txXfrm>
        <a:off x="1104845" y="518145"/>
        <a:ext cx="7162450" cy="956575"/>
      </dsp:txXfrm>
    </dsp:sp>
    <dsp:sp modelId="{56BB0528-56A1-4FCC-9AC8-7F8BE463194C}">
      <dsp:nvSpPr>
        <dsp:cNvPr id="0" name=""/>
        <dsp:cNvSpPr/>
      </dsp:nvSpPr>
      <dsp:spPr>
        <a:xfrm>
          <a:off x="0" y="1713864"/>
          <a:ext cx="8267296" cy="95657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D4E09-9170-41C8-A6B3-B2295D1DF43C}">
      <dsp:nvSpPr>
        <dsp:cNvPr id="0" name=""/>
        <dsp:cNvSpPr/>
      </dsp:nvSpPr>
      <dsp:spPr>
        <a:xfrm>
          <a:off x="289364" y="1929094"/>
          <a:ext cx="526116" cy="5261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1F1C4D-318A-4A4C-A1DA-8176A7483C44}">
      <dsp:nvSpPr>
        <dsp:cNvPr id="0" name=""/>
        <dsp:cNvSpPr/>
      </dsp:nvSpPr>
      <dsp:spPr>
        <a:xfrm>
          <a:off x="1104845" y="1713864"/>
          <a:ext cx="7162450" cy="956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238" tIns="101238" rIns="101238" bIns="101238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V závěru přednášky budou studenti seznámeni také s bariérami, které doprovázejí sociální inovace.</a:t>
          </a:r>
          <a:endParaRPr lang="en-US" sz="2400" kern="1200"/>
        </a:p>
      </dsp:txBody>
      <dsp:txXfrm>
        <a:off x="1104845" y="1713864"/>
        <a:ext cx="7162450" cy="9565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7B29C-6648-49C1-BE0A-D3F7C5674F02}">
      <dsp:nvSpPr>
        <dsp:cNvPr id="0" name=""/>
        <dsp:cNvSpPr/>
      </dsp:nvSpPr>
      <dsp:spPr>
        <a:xfrm>
          <a:off x="0" y="389"/>
          <a:ext cx="8267296" cy="910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F928AA-7FA8-4AC8-B48C-62721AB18039}">
      <dsp:nvSpPr>
        <dsp:cNvPr id="0" name=""/>
        <dsp:cNvSpPr/>
      </dsp:nvSpPr>
      <dsp:spPr>
        <a:xfrm>
          <a:off x="275517" y="205319"/>
          <a:ext cx="500941" cy="50094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F1B00F-89C0-466A-BCC9-7D3DDA9CA00F}">
      <dsp:nvSpPr>
        <dsp:cNvPr id="0" name=""/>
        <dsp:cNvSpPr/>
      </dsp:nvSpPr>
      <dsp:spPr>
        <a:xfrm>
          <a:off x="1051976" y="389"/>
          <a:ext cx="7215319" cy="910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393" tIns="96393" rIns="96393" bIns="9639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Sociální inovace jsou v některých ohledech stejné jako běžné inovace. </a:t>
          </a:r>
          <a:endParaRPr lang="en-US" sz="2200" kern="1200"/>
        </a:p>
      </dsp:txBody>
      <dsp:txXfrm>
        <a:off x="1051976" y="389"/>
        <a:ext cx="7215319" cy="910802"/>
      </dsp:txXfrm>
    </dsp:sp>
    <dsp:sp modelId="{1BC21F7A-B345-4483-AFAA-1B4D4E223F98}">
      <dsp:nvSpPr>
        <dsp:cNvPr id="0" name=""/>
        <dsp:cNvSpPr/>
      </dsp:nvSpPr>
      <dsp:spPr>
        <a:xfrm>
          <a:off x="0" y="1138891"/>
          <a:ext cx="8267296" cy="910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4061A1-C23C-4259-BC10-9836682A8C90}">
      <dsp:nvSpPr>
        <dsp:cNvPr id="0" name=""/>
        <dsp:cNvSpPr/>
      </dsp:nvSpPr>
      <dsp:spPr>
        <a:xfrm>
          <a:off x="275517" y="1343822"/>
          <a:ext cx="500941" cy="50094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8841AF-D233-4377-B7AA-148E3519F28B}">
      <dsp:nvSpPr>
        <dsp:cNvPr id="0" name=""/>
        <dsp:cNvSpPr/>
      </dsp:nvSpPr>
      <dsp:spPr>
        <a:xfrm>
          <a:off x="1051976" y="1138891"/>
          <a:ext cx="7215319" cy="910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393" tIns="96393" rIns="96393" bIns="9639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Jedním z ohledů jsou i bariéry, které brání jejímu vzniku. </a:t>
          </a:r>
          <a:endParaRPr lang="en-US" sz="2200" kern="1200"/>
        </a:p>
      </dsp:txBody>
      <dsp:txXfrm>
        <a:off x="1051976" y="1138891"/>
        <a:ext cx="7215319" cy="910802"/>
      </dsp:txXfrm>
    </dsp:sp>
    <dsp:sp modelId="{3F9F0DD0-8B3B-4667-882B-F4D51D9957F4}">
      <dsp:nvSpPr>
        <dsp:cNvPr id="0" name=""/>
        <dsp:cNvSpPr/>
      </dsp:nvSpPr>
      <dsp:spPr>
        <a:xfrm>
          <a:off x="0" y="2277394"/>
          <a:ext cx="8267296" cy="910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FD3B48-9524-4E72-9CD4-BCAB97A747F5}">
      <dsp:nvSpPr>
        <dsp:cNvPr id="0" name=""/>
        <dsp:cNvSpPr/>
      </dsp:nvSpPr>
      <dsp:spPr>
        <a:xfrm>
          <a:off x="275517" y="2482325"/>
          <a:ext cx="500941" cy="50094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CD2883-4A47-46BA-9BA2-19BB5923B67A}">
      <dsp:nvSpPr>
        <dsp:cNvPr id="0" name=""/>
        <dsp:cNvSpPr/>
      </dsp:nvSpPr>
      <dsp:spPr>
        <a:xfrm>
          <a:off x="1051976" y="2277394"/>
          <a:ext cx="7215319" cy="910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393" tIns="96393" rIns="96393" bIns="9639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i="0" kern="1200"/>
            <a:t>Díky těmto barierám mnoho různých nápadů na sociální inovace může skončit již v počátku životního cyklu. </a:t>
          </a:r>
          <a:endParaRPr lang="en-US" sz="2200" kern="1200"/>
        </a:p>
      </dsp:txBody>
      <dsp:txXfrm>
        <a:off x="1051976" y="2277394"/>
        <a:ext cx="7215319" cy="9108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C1494E-016E-4BDF-B8AE-9BAB00CBF88A}">
      <dsp:nvSpPr>
        <dsp:cNvPr id="0" name=""/>
        <dsp:cNvSpPr/>
      </dsp:nvSpPr>
      <dsp:spPr>
        <a:xfrm>
          <a:off x="0" y="44889"/>
          <a:ext cx="8267296" cy="998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/>
            <a:t>Velmi častou bariérou je nedostatek kreativity.</a:t>
          </a:r>
          <a:endParaRPr lang="en-US" sz="1800" kern="1200"/>
        </a:p>
      </dsp:txBody>
      <dsp:txXfrm>
        <a:off x="48737" y="93626"/>
        <a:ext cx="8169822" cy="900901"/>
      </dsp:txXfrm>
    </dsp:sp>
    <dsp:sp modelId="{1C58D3A5-F581-4B72-9D22-DB7AF77AD3E0}">
      <dsp:nvSpPr>
        <dsp:cNvPr id="0" name=""/>
        <dsp:cNvSpPr/>
      </dsp:nvSpPr>
      <dsp:spPr>
        <a:xfrm>
          <a:off x="0" y="1095105"/>
          <a:ext cx="8267296" cy="998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/>
            <a:t>Obzvláště u sociálních inovací je kreativita důležitou stránkou procesu. </a:t>
          </a:r>
          <a:endParaRPr lang="en-US" sz="1800" kern="1200"/>
        </a:p>
      </dsp:txBody>
      <dsp:txXfrm>
        <a:off x="48737" y="1143842"/>
        <a:ext cx="8169822" cy="900901"/>
      </dsp:txXfrm>
    </dsp:sp>
    <dsp:sp modelId="{00904132-18C1-4887-8516-F9EBC7EFB0B9}">
      <dsp:nvSpPr>
        <dsp:cNvPr id="0" name=""/>
        <dsp:cNvSpPr/>
      </dsp:nvSpPr>
      <dsp:spPr>
        <a:xfrm>
          <a:off x="0" y="2145320"/>
          <a:ext cx="8267296" cy="9983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/>
            <a:t>Hlavním důvodem je emoční vypětí související se sociální inovací (často se pracuje například s mentálně postiženými osobami nebo s osobami s vážným zdravotním stavem).</a:t>
          </a:r>
          <a:endParaRPr lang="en-US" sz="1800" kern="1200"/>
        </a:p>
      </dsp:txBody>
      <dsp:txXfrm>
        <a:off x="48737" y="2194057"/>
        <a:ext cx="8169822" cy="9009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64F117-60C4-41D5-92B6-7B0374EEB5DE}">
      <dsp:nvSpPr>
        <dsp:cNvPr id="0" name=""/>
        <dsp:cNvSpPr/>
      </dsp:nvSpPr>
      <dsp:spPr>
        <a:xfrm>
          <a:off x="0" y="60707"/>
          <a:ext cx="8267296" cy="974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i="0" kern="1200"/>
            <a:t>Druhou velmi rozsáhlou bariérou je nedostatek financí. </a:t>
          </a:r>
          <a:endParaRPr lang="en-US" sz="2500" kern="1200"/>
        </a:p>
      </dsp:txBody>
      <dsp:txXfrm>
        <a:off x="47566" y="108273"/>
        <a:ext cx="8172164" cy="879258"/>
      </dsp:txXfrm>
    </dsp:sp>
    <dsp:sp modelId="{BC0FBBC9-B810-4475-A8EB-77D4B5DF673D}">
      <dsp:nvSpPr>
        <dsp:cNvPr id="0" name=""/>
        <dsp:cNvSpPr/>
      </dsp:nvSpPr>
      <dsp:spPr>
        <a:xfrm>
          <a:off x="0" y="1107097"/>
          <a:ext cx="8267296" cy="974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i="0" kern="1200"/>
            <a:t>Obzvláště pokud se jedná o důležité změny, které vyžadují vysoké vstupní nálady. </a:t>
          </a:r>
          <a:endParaRPr lang="en-US" sz="2500" kern="1200"/>
        </a:p>
      </dsp:txBody>
      <dsp:txXfrm>
        <a:off x="47566" y="1154663"/>
        <a:ext cx="8172164" cy="879258"/>
      </dsp:txXfrm>
    </dsp:sp>
    <dsp:sp modelId="{3E2F3F89-B153-421A-96FD-A6EA7227696C}">
      <dsp:nvSpPr>
        <dsp:cNvPr id="0" name=""/>
        <dsp:cNvSpPr/>
      </dsp:nvSpPr>
      <dsp:spPr>
        <a:xfrm>
          <a:off x="0" y="2153488"/>
          <a:ext cx="8267296" cy="974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i="0" kern="1200"/>
            <a:t>Obecně je sociální oblast závislá na veřejné podpoře, která nemusí být poskytnuta.</a:t>
          </a:r>
          <a:endParaRPr lang="en-US" sz="2500" kern="1200"/>
        </a:p>
      </dsp:txBody>
      <dsp:txXfrm>
        <a:off x="47566" y="2201054"/>
        <a:ext cx="8172164" cy="8792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5C0D6-1088-4DE2-95F8-F6A9F7CF5A24}">
      <dsp:nvSpPr>
        <dsp:cNvPr id="0" name=""/>
        <dsp:cNvSpPr/>
      </dsp:nvSpPr>
      <dsp:spPr>
        <a:xfrm>
          <a:off x="0" y="389"/>
          <a:ext cx="8267296" cy="910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AE40C-F617-4FC9-BD93-A476C618019A}">
      <dsp:nvSpPr>
        <dsp:cNvPr id="0" name=""/>
        <dsp:cNvSpPr/>
      </dsp:nvSpPr>
      <dsp:spPr>
        <a:xfrm>
          <a:off x="275517" y="205319"/>
          <a:ext cx="500941" cy="50094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9BBB7-AF14-4B3E-A56B-C0955AD7C154}">
      <dsp:nvSpPr>
        <dsp:cNvPr id="0" name=""/>
        <dsp:cNvSpPr/>
      </dsp:nvSpPr>
      <dsp:spPr>
        <a:xfrm>
          <a:off x="1051976" y="389"/>
          <a:ext cx="7215319" cy="910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393" tIns="96393" rIns="96393" bIns="96393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i="0" kern="1200"/>
            <a:t>Limitujícím hlediskem jsou také rizika spojená se změnou legislativy. </a:t>
          </a:r>
          <a:endParaRPr lang="en-US" sz="2300" kern="1200"/>
        </a:p>
      </dsp:txBody>
      <dsp:txXfrm>
        <a:off x="1051976" y="389"/>
        <a:ext cx="7215319" cy="910802"/>
      </dsp:txXfrm>
    </dsp:sp>
    <dsp:sp modelId="{BA3B04B3-4DE0-410E-A1A4-E355A203DA8C}">
      <dsp:nvSpPr>
        <dsp:cNvPr id="0" name=""/>
        <dsp:cNvSpPr/>
      </dsp:nvSpPr>
      <dsp:spPr>
        <a:xfrm>
          <a:off x="0" y="1138891"/>
          <a:ext cx="8267296" cy="910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B3C26-6570-4DE8-9376-8382EFA08FB6}">
      <dsp:nvSpPr>
        <dsp:cNvPr id="0" name=""/>
        <dsp:cNvSpPr/>
      </dsp:nvSpPr>
      <dsp:spPr>
        <a:xfrm>
          <a:off x="275517" y="1343822"/>
          <a:ext cx="500941" cy="50094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E278C9-1847-42F5-95AF-BE8D0808AD25}">
      <dsp:nvSpPr>
        <dsp:cNvPr id="0" name=""/>
        <dsp:cNvSpPr/>
      </dsp:nvSpPr>
      <dsp:spPr>
        <a:xfrm>
          <a:off x="1051976" y="1138891"/>
          <a:ext cx="7215319" cy="910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393" tIns="96393" rIns="96393" bIns="96393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i="0" kern="1200"/>
            <a:t>Bariérou může být také nezájem uživatelů o sociální inovaci. </a:t>
          </a:r>
          <a:endParaRPr lang="en-US" sz="2300" kern="1200"/>
        </a:p>
      </dsp:txBody>
      <dsp:txXfrm>
        <a:off x="1051976" y="1138891"/>
        <a:ext cx="7215319" cy="910802"/>
      </dsp:txXfrm>
    </dsp:sp>
    <dsp:sp modelId="{E48D8D62-0A39-4CE0-A2DA-1B2E8DA139E2}">
      <dsp:nvSpPr>
        <dsp:cNvPr id="0" name=""/>
        <dsp:cNvSpPr/>
      </dsp:nvSpPr>
      <dsp:spPr>
        <a:xfrm>
          <a:off x="0" y="2277394"/>
          <a:ext cx="8267296" cy="910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8641A8-AE7D-4C9C-9758-4FFE2AD0BA6E}">
      <dsp:nvSpPr>
        <dsp:cNvPr id="0" name=""/>
        <dsp:cNvSpPr/>
      </dsp:nvSpPr>
      <dsp:spPr>
        <a:xfrm>
          <a:off x="275517" y="2482325"/>
          <a:ext cx="500941" cy="50094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95822-591E-4CE1-90C2-DFD2A50B2A1A}">
      <dsp:nvSpPr>
        <dsp:cNvPr id="0" name=""/>
        <dsp:cNvSpPr/>
      </dsp:nvSpPr>
      <dsp:spPr>
        <a:xfrm>
          <a:off x="1051976" y="2277394"/>
          <a:ext cx="7215319" cy="910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393" tIns="96393" rIns="96393" bIns="96393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0" i="0" kern="1200"/>
            <a:t>Zvláště pokud se jedná o nově nabízené služby nebo netradiční služby.</a:t>
          </a:r>
          <a:endParaRPr lang="en-US" sz="2300" kern="1200"/>
        </a:p>
      </dsp:txBody>
      <dsp:txXfrm>
        <a:off x="1051976" y="2277394"/>
        <a:ext cx="7215319" cy="910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10/19/2024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7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7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2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9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6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2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8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671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2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10/19/2024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5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2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CA2C65D-0168-1245-86C8-62A8A6F7B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3C5596D-CE0E-CCDA-5134-74C5CA8AE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3882844" cy="2722164"/>
          </a:xfrm>
        </p:spPr>
        <p:txBody>
          <a:bodyPr>
            <a:normAutofit/>
          </a:bodyPr>
          <a:lstStyle/>
          <a:p>
            <a:r>
              <a:rPr lang="cs-CZ" sz="6000"/>
              <a:t>Sociální inovace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D0DF09-CA30-C0F8-DF8C-52873ADEE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3882844" cy="882904"/>
          </a:xfrm>
        </p:spPr>
        <p:txBody>
          <a:bodyPr>
            <a:normAutofit/>
          </a:bodyPr>
          <a:lstStyle/>
          <a:p>
            <a:r>
              <a:rPr lang="cs-CZ" dirty="0"/>
              <a:t>Petra Krejčí</a:t>
            </a:r>
          </a:p>
        </p:txBody>
      </p:sp>
      <p:pic>
        <p:nvPicPr>
          <p:cNvPr id="4" name="Picture 3" descr="People working on ideas">
            <a:extLst>
              <a:ext uri="{FF2B5EF4-FFF2-40B4-BE49-F238E27FC236}">
                <a16:creationId xmlns:a16="http://schemas.microsoft.com/office/drawing/2014/main" id="{2B50999D-C2FC-E502-1EE2-843EB4F0321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921" r="20532" b="2"/>
          <a:stretch/>
        </p:blipFill>
        <p:spPr>
          <a:xfrm>
            <a:off x="5224242" y="10"/>
            <a:ext cx="6967758" cy="6857990"/>
          </a:xfrm>
          <a:prstGeom prst="rect">
            <a:avLst/>
          </a:prstGeom>
        </p:spPr>
      </p:pic>
      <p:sp>
        <p:nvSpPr>
          <p:cNvPr id="18" name="Cross 17">
            <a:extLst>
              <a:ext uri="{FF2B5EF4-FFF2-40B4-BE49-F238E27FC236}">
                <a16:creationId xmlns:a16="http://schemas.microsoft.com/office/drawing/2014/main" id="{4029224B-C0FC-EC47-B248-0D4271BC7F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575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55E9273-3717-C94C-9BFF-75E87E47C4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2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ross 11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4F10E6-8C74-3ACB-3FDC-D3B41045B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6886726" cy="1446550"/>
          </a:xfrm>
        </p:spPr>
        <p:txBody>
          <a:bodyPr>
            <a:normAutofit/>
          </a:bodyPr>
          <a:lstStyle/>
          <a:p>
            <a:r>
              <a:rPr lang="cs-CZ"/>
              <a:t>Typy sociálních inovací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7EBED4-5D26-1D38-D1A3-A22CAF4E2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8"/>
            <a:ext cx="6886726" cy="31885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Uvedené možnosti sociálních inovací jsou obecné. 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Neudávají přesně, jaké sociální inovace podniky vytvářejí. 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Pro uvedené možnosti inovací se může rozhodnout každá organizace. 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Může se jednat o běžnou inovaci. 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Jeden z aktuálních průzkumů slovenských a českých sociálních podniků a jejich sociálních inovací prokázal trochu jiný typy sociálních inovací.</a:t>
            </a:r>
          </a:p>
        </p:txBody>
      </p:sp>
      <p:pic>
        <p:nvPicPr>
          <p:cNvPr id="7" name="Graphic 6" descr="Light Bulb and Gear">
            <a:extLst>
              <a:ext uri="{FF2B5EF4-FFF2-40B4-BE49-F238E27FC236}">
                <a16:creationId xmlns:a16="http://schemas.microsoft.com/office/drawing/2014/main" id="{0A783A73-97C9-30BA-D5AF-79092D64A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541" y="2164438"/>
            <a:ext cx="2792794" cy="279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460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ross 11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A575F71-D1BF-EE5D-7D9A-39FEE1821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6886726" cy="1446550"/>
          </a:xfrm>
        </p:spPr>
        <p:txBody>
          <a:bodyPr>
            <a:normAutofit/>
          </a:bodyPr>
          <a:lstStyle/>
          <a:p>
            <a:r>
              <a:rPr lang="cs-CZ"/>
              <a:t>Typy sociálních inovací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1C7691-425B-8B45-0A24-475D95551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8"/>
            <a:ext cx="6886726" cy="318858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Ve výzkumu je patrné, že za nositele sociální inovace se považuje sociální podnik. 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Mezi typy inovací, které sociální podniky přinášejí, tedy patří (</a:t>
            </a:r>
            <a:r>
              <a:rPr lang="cs-CZ" sz="2000" dirty="0" err="1"/>
              <a:t>Wildmannová</a:t>
            </a:r>
            <a:r>
              <a:rPr lang="cs-CZ" sz="2000" dirty="0"/>
              <a:t>, 2018):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inovace produktů,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inovace výrobních postupů,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inovace technologií,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inovace organizační struktury firmy,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inovace v oblasti managementu a řízení firmy a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inovace v poskytovaných službách.</a:t>
            </a:r>
          </a:p>
        </p:txBody>
      </p:sp>
      <p:pic>
        <p:nvPicPr>
          <p:cNvPr id="19" name="Graphic 6" descr="Robot (obrys)">
            <a:extLst>
              <a:ext uri="{FF2B5EF4-FFF2-40B4-BE49-F238E27FC236}">
                <a16:creationId xmlns:a16="http://schemas.microsoft.com/office/drawing/2014/main" id="{5827FB98-D852-92F7-4FC4-AB5B15D9C8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541" y="2164438"/>
            <a:ext cx="2792794" cy="279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146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ross 11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27AEA9A-8D42-F607-B45A-1835D1F8C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6886726" cy="1446550"/>
          </a:xfrm>
        </p:spPr>
        <p:txBody>
          <a:bodyPr>
            <a:normAutofit/>
          </a:bodyPr>
          <a:lstStyle/>
          <a:p>
            <a:r>
              <a:rPr lang="cs-CZ"/>
              <a:t>Typy sociálních inovací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6CC569-4603-D41A-F22E-914DD2469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7"/>
            <a:ext cx="7100246" cy="363134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Další klasifikace se soustředí na fakt, že sociální inovace jsou považovány za zdroje společenských změn. 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Dle </a:t>
            </a:r>
            <a:r>
              <a:rPr lang="cs-CZ" sz="2000" dirty="0" err="1"/>
              <a:t>Caulier-Grice</a:t>
            </a:r>
            <a:r>
              <a:rPr lang="cs-CZ" sz="2000" dirty="0"/>
              <a:t> a Davise (2012) jsou klasifikovány následovně: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nové produkty (technologie pro postižené)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nové postupy (</a:t>
            </a:r>
            <a:r>
              <a:rPr lang="cs-CZ" dirty="0" err="1"/>
              <a:t>crowdsourcing</a:t>
            </a:r>
            <a:r>
              <a:rPr lang="cs-CZ" dirty="0"/>
              <a:t>),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nové obchodní modely (sociální </a:t>
            </a:r>
            <a:r>
              <a:rPr lang="cs-CZ" dirty="0" err="1"/>
              <a:t>franchising</a:t>
            </a:r>
            <a:r>
              <a:rPr lang="cs-CZ" dirty="0"/>
              <a:t>),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nové trhy (Fair </a:t>
            </a:r>
            <a:r>
              <a:rPr lang="cs-CZ" dirty="0" err="1"/>
              <a:t>trade</a:t>
            </a:r>
            <a:r>
              <a:rPr lang="cs-CZ" dirty="0"/>
              <a:t>),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nové služby (mobilní bankovnictví </a:t>
            </a:r>
            <a:r>
              <a:rPr lang="cs-CZ" dirty="0" err="1"/>
              <a:t>MPesaKeňa</a:t>
            </a:r>
            <a:r>
              <a:rPr lang="cs-CZ" dirty="0"/>
              <a:t>),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nové platformy (spolupráce v péči),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nové organizační formy („Družstva veřejného zájmu“)</a:t>
            </a:r>
          </a:p>
        </p:txBody>
      </p:sp>
      <p:pic>
        <p:nvPicPr>
          <p:cNvPr id="7" name="Graphic 6" descr="Zabezpečený notebook">
            <a:extLst>
              <a:ext uri="{FF2B5EF4-FFF2-40B4-BE49-F238E27FC236}">
                <a16:creationId xmlns:a16="http://schemas.microsoft.com/office/drawing/2014/main" id="{0225445D-6C22-F61A-4ED7-049FE1AAD5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541" y="2164438"/>
            <a:ext cx="2792794" cy="279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253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4A3257-C173-35EF-935C-B8A6221DA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/>
              <a:t>Bariéry sociálních inovací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49AAA45-2C68-5EC2-4A50-0A5CBD66F3C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5150" y="2691638"/>
          <a:ext cx="8267296" cy="3188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2813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B0DE59-B220-F26F-502E-449144C83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Bariéry sociálních inovací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C68A16D-9929-4AFB-2596-523C1DA880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5150" y="2691638"/>
          <a:ext cx="8267296" cy="3188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2592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A05315-C959-2E3A-F476-5E4B3CFCE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Bariéry sociálních inovací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FC6AF6C-F9E8-2245-4807-C8911AF192D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5150" y="2691638"/>
          <a:ext cx="8267296" cy="3188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1629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C9124-EC8C-5180-107E-281016B13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Bariéry sociálních inovací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820CBD0-894A-FD4D-B484-52C255EE29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5150" y="2691638"/>
          <a:ext cx="8267296" cy="3188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8621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ross 11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83154F-9A8F-208B-E3C3-DE85D11EE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4114799" cy="1446550"/>
          </a:xfrm>
        </p:spPr>
        <p:txBody>
          <a:bodyPr>
            <a:normAutofit/>
          </a:bodyPr>
          <a:lstStyle/>
          <a:p>
            <a:r>
              <a:rPr lang="cs-CZ" b="1" dirty="0"/>
              <a:t>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8EDBA7-8D4C-E243-9A13-2F496E269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8"/>
            <a:ext cx="5203352" cy="3188586"/>
          </a:xfrm>
        </p:spPr>
        <p:txBody>
          <a:bodyPr>
            <a:normAutofit/>
          </a:bodyPr>
          <a:lstStyle/>
          <a:p>
            <a:r>
              <a:rPr lang="cs-CZ" b="1" dirty="0"/>
              <a:t>Co je bariérou/bariérami pro Vámi navrhnuté inovace?</a:t>
            </a:r>
          </a:p>
        </p:txBody>
      </p:sp>
      <p:pic>
        <p:nvPicPr>
          <p:cNvPr id="19" name="Graphic 6" descr="Head with Gears">
            <a:extLst>
              <a:ext uri="{FF2B5EF4-FFF2-40B4-BE49-F238E27FC236}">
                <a16:creationId xmlns:a16="http://schemas.microsoft.com/office/drawing/2014/main" id="{8FE7AB38-B17F-5404-2578-750A1ECB01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88906" y="1497220"/>
            <a:ext cx="4127230" cy="412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826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227D51-204B-ED48-AF9A-0BE9633FE0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57A23F45-CDAE-8A40-8DE7-92A0BBC119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546383-CCC4-544B-B0D8-DE78DE39B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CA2C65D-0168-1245-86C8-62A8A6F7B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AD75E6C-3D31-A343-9949-5DAAD6F6DC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ross 17">
            <a:extLst>
              <a:ext uri="{FF2B5EF4-FFF2-40B4-BE49-F238E27FC236}">
                <a16:creationId xmlns:a16="http://schemas.microsoft.com/office/drawing/2014/main" id="{4029224B-C0FC-EC47-B248-0D4271BC7F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575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55E9273-3717-C94C-9BFF-75E87E47C4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A7DDAE-D6F7-55E5-4D14-02E13A097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105" y="1625608"/>
            <a:ext cx="8966805" cy="27221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8000" kern="1200" spc="-15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Děkuji</a:t>
            </a:r>
            <a:r>
              <a:rPr lang="en-US" sz="8000" kern="1200" spc="-15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za </a:t>
            </a:r>
            <a:r>
              <a:rPr lang="en-US" sz="8000" kern="1200" spc="-15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pozornost</a:t>
            </a:r>
            <a:endParaRPr lang="en-US" sz="8000" kern="1200" spc="-15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046648-4224-09B3-353B-962D7229E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7105" y="4466845"/>
            <a:ext cx="8966805" cy="882904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12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7C2735-4E10-36FE-2999-FABD8217A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i="1" dirty="0">
                <a:solidFill>
                  <a:srgbClr val="002060"/>
                </a:solidFill>
              </a:rPr>
              <a:t>Cílem přednášky je: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27B5691-2D78-1BEE-335A-7C971595FAB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65150" y="2691638"/>
          <a:ext cx="8267296" cy="3188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3656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ross 11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720A60E-CE6D-75B9-59BA-91AA0FFC9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6886726" cy="1446550"/>
          </a:xfrm>
        </p:spPr>
        <p:txBody>
          <a:bodyPr>
            <a:normAutofit/>
          </a:bodyPr>
          <a:lstStyle/>
          <a:p>
            <a:r>
              <a:rPr lang="cs-CZ"/>
              <a:t>Sociální inovace v České republice</a:t>
            </a:r>
            <a:endParaRPr lang="cs-CZ" dirty="0"/>
          </a:p>
        </p:txBody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82E418E2-BB3B-D5E2-70D2-E5E891D2E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8"/>
            <a:ext cx="6886726" cy="3188586"/>
          </a:xfrm>
        </p:spPr>
        <p:txBody>
          <a:bodyPr>
            <a:normAutofit/>
          </a:bodyPr>
          <a:lstStyle/>
          <a:p>
            <a:r>
              <a:rPr lang="cs-CZ"/>
              <a:t>V České republice je kladen důraz hlavně na sociální inovace v oblasti sociálních služeb. </a:t>
            </a:r>
          </a:p>
          <a:p>
            <a:r>
              <a:rPr lang="cs-CZ"/>
              <a:t>Vyspělé země opouštějí hlavně institucionální péči v oblasti sociálních služeb. </a:t>
            </a:r>
          </a:p>
          <a:p>
            <a:r>
              <a:rPr lang="cs-CZ"/>
              <a:t>Institucionální péče nedokáže, až na výjimky, pružně reagovat na specifické a individuální potřeby jednotlivých osob. </a:t>
            </a:r>
          </a:p>
        </p:txBody>
      </p:sp>
      <p:pic>
        <p:nvPicPr>
          <p:cNvPr id="7" name="Graphic 6" descr="Earth Globe Americas">
            <a:extLst>
              <a:ext uri="{FF2B5EF4-FFF2-40B4-BE49-F238E27FC236}">
                <a16:creationId xmlns:a16="http://schemas.microsoft.com/office/drawing/2014/main" id="{777E8BBA-7501-DAA5-45A8-07CA71004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541" y="2164438"/>
            <a:ext cx="2792794" cy="279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845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ross 25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0EA0A30-8BAC-C69A-0417-D3F966D20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6886726" cy="1446550"/>
          </a:xfrm>
        </p:spPr>
        <p:txBody>
          <a:bodyPr>
            <a:normAutofit/>
          </a:bodyPr>
          <a:lstStyle/>
          <a:p>
            <a:r>
              <a:rPr lang="cs-CZ"/>
              <a:t>Sociální inovace v České republice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2CAF2C-47D2-2B02-7074-D79BEEF4A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8"/>
            <a:ext cx="6886726" cy="3188586"/>
          </a:xfrm>
        </p:spPr>
        <p:txBody>
          <a:bodyPr>
            <a:normAutofit/>
          </a:bodyPr>
          <a:lstStyle/>
          <a:p>
            <a:r>
              <a:rPr lang="cs-CZ" dirty="0"/>
              <a:t>Ústavní péče je obecně nahrazována službami domácími, individuálními a komunitními. </a:t>
            </a:r>
          </a:p>
          <a:p>
            <a:r>
              <a:rPr lang="cs-CZ" dirty="0"/>
              <a:t>Například domácí péči dnes už usnadňují moderní technologie, </a:t>
            </a:r>
          </a:p>
          <a:p>
            <a:r>
              <a:rPr lang="cs-CZ" dirty="0"/>
              <a:t>Díky tomu klesá počet osob umístěných v ústavní péči (pobytových zařízeních) a to ve všech věkových kategoriích.</a:t>
            </a:r>
          </a:p>
        </p:txBody>
      </p:sp>
      <p:pic>
        <p:nvPicPr>
          <p:cNvPr id="19" name="Graphic 6" descr="Dům">
            <a:extLst>
              <a:ext uri="{FF2B5EF4-FFF2-40B4-BE49-F238E27FC236}">
                <a16:creationId xmlns:a16="http://schemas.microsoft.com/office/drawing/2014/main" id="{6EE4470D-F697-A791-144D-E6C41986F1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541" y="2164438"/>
            <a:ext cx="2792794" cy="279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430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ross 11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B74F99B-05F7-8461-4900-FBF52E1AE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6886726" cy="1446550"/>
          </a:xfrm>
        </p:spPr>
        <p:txBody>
          <a:bodyPr>
            <a:normAutofit/>
          </a:bodyPr>
          <a:lstStyle/>
          <a:p>
            <a:r>
              <a:rPr lang="cs-CZ"/>
              <a:t>Sociální inovace v České republice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F89953-A4DF-5587-CFC1-4675AC18C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8"/>
            <a:ext cx="6886726" cy="31885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Široká pozornost je zaměřena na nové služby v oblasti domácí péče. </a:t>
            </a:r>
          </a:p>
          <a:p>
            <a:pPr>
              <a:lnSpc>
                <a:spcPct val="90000"/>
              </a:lnSpc>
            </a:pPr>
            <a:r>
              <a:rPr lang="cs-CZ" dirty="0"/>
              <a:t>Inovační metody v sobě musí zahrnovat integraci zdravotní péče a sociální péče. </a:t>
            </a:r>
          </a:p>
          <a:p>
            <a:pPr>
              <a:lnSpc>
                <a:spcPct val="90000"/>
              </a:lnSpc>
            </a:pPr>
            <a:r>
              <a:rPr lang="cs-CZ" dirty="0"/>
              <a:t>To vše kvůli novým službám, u kterých vzniká potřeba vysoké osobní i profesní erudice.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Například chráněné bydlení pro osoby s mentálním handicapem. </a:t>
            </a:r>
          </a:p>
        </p:txBody>
      </p:sp>
      <p:pic>
        <p:nvPicPr>
          <p:cNvPr id="19" name="Graphic 6" descr="Onboarding">
            <a:extLst>
              <a:ext uri="{FF2B5EF4-FFF2-40B4-BE49-F238E27FC236}">
                <a16:creationId xmlns:a16="http://schemas.microsoft.com/office/drawing/2014/main" id="{093144F6-A965-A8B7-84DC-CEE3F07F2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541" y="2164438"/>
            <a:ext cx="2792794" cy="279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305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ross 11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AE67AE-0049-99EB-A0BE-47C4AF1AD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6886726" cy="1446550"/>
          </a:xfrm>
        </p:spPr>
        <p:txBody>
          <a:bodyPr>
            <a:normAutofit/>
          </a:bodyPr>
          <a:lstStyle/>
          <a:p>
            <a:r>
              <a:rPr lang="cs-CZ"/>
              <a:t>Sociální inovace v České republice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DC8EB2-F22F-103F-AD2D-32BFFFF35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8"/>
            <a:ext cx="6886726" cy="3188586"/>
          </a:xfrm>
        </p:spPr>
        <p:txBody>
          <a:bodyPr>
            <a:normAutofit/>
          </a:bodyPr>
          <a:lstStyle/>
          <a:p>
            <a:r>
              <a:rPr lang="cs-CZ" dirty="0"/>
              <a:t>Pro samotné inovační procesy existují podmínky, které musí být akceptovány. </a:t>
            </a:r>
          </a:p>
          <a:p>
            <a:r>
              <a:rPr lang="cs-CZ" dirty="0"/>
              <a:t>Těmito podmínkami jsou dvě zásady a to:</a:t>
            </a:r>
          </a:p>
          <a:p>
            <a:pPr lvl="1"/>
            <a:r>
              <a:rPr lang="cs-CZ" dirty="0"/>
              <a:t>přístup k potřebným zdravotním a sociálním službám nesmí být omezován finančními možnostmi opečovávané osoby a</a:t>
            </a:r>
          </a:p>
          <a:p>
            <a:pPr lvl="1"/>
            <a:r>
              <a:rPr lang="cs-CZ" dirty="0"/>
              <a:t>potřeba péče nesmí vést k chudobě nebo finanční závislosti opečovávaného.</a:t>
            </a:r>
          </a:p>
        </p:txBody>
      </p:sp>
      <p:pic>
        <p:nvPicPr>
          <p:cNvPr id="19" name="Graphic 6" descr="Pracovní postup">
            <a:extLst>
              <a:ext uri="{FF2B5EF4-FFF2-40B4-BE49-F238E27FC236}">
                <a16:creationId xmlns:a16="http://schemas.microsoft.com/office/drawing/2014/main" id="{B0DE87DE-CA9C-3014-0FA2-8BA06C0AE8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541" y="2164438"/>
            <a:ext cx="2792794" cy="279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041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ross 11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920158-38FE-B3FD-A123-BAA77967E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6886726" cy="1446550"/>
          </a:xfrm>
        </p:spPr>
        <p:txBody>
          <a:bodyPr>
            <a:normAutofit/>
          </a:bodyPr>
          <a:lstStyle/>
          <a:p>
            <a:r>
              <a:rPr lang="cs-CZ"/>
              <a:t>Sociální inovace v České republice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AF43E3-6D85-A2C7-C5E0-AC0C011FC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8"/>
            <a:ext cx="6886726" cy="3188586"/>
          </a:xfrm>
        </p:spPr>
        <p:txBody>
          <a:bodyPr>
            <a:normAutofit/>
          </a:bodyPr>
          <a:lstStyle/>
          <a:p>
            <a:r>
              <a:rPr lang="cs-CZ" dirty="0"/>
              <a:t>Poskytovaná péče musí být jistým způsobem standardizovaná. </a:t>
            </a:r>
          </a:p>
          <a:p>
            <a:r>
              <a:rPr lang="cs-CZ" dirty="0"/>
              <a:t>Například OECD (Organizace pro hospodářskou spolupráci a rozvoj) pro standardizaci klasifikuje například tyto ukazatele:</a:t>
            </a:r>
          </a:p>
          <a:p>
            <a:pPr lvl="1"/>
            <a:r>
              <a:rPr lang="cs-CZ" dirty="0"/>
              <a:t>početnost odborného personálu,</a:t>
            </a:r>
          </a:p>
          <a:p>
            <a:pPr lvl="1"/>
            <a:r>
              <a:rPr lang="cs-CZ" dirty="0"/>
              <a:t>velikost prostor nebo</a:t>
            </a:r>
          </a:p>
          <a:p>
            <a:pPr lvl="1"/>
            <a:r>
              <a:rPr lang="cs-CZ" dirty="0"/>
              <a:t>hodnocení procesů a jejich výsledků. </a:t>
            </a:r>
          </a:p>
        </p:txBody>
      </p:sp>
      <p:pic>
        <p:nvPicPr>
          <p:cNvPr id="7" name="Graphic 6" descr="Office Worker">
            <a:extLst>
              <a:ext uri="{FF2B5EF4-FFF2-40B4-BE49-F238E27FC236}">
                <a16:creationId xmlns:a16="http://schemas.microsoft.com/office/drawing/2014/main" id="{EFEADFC0-7BD1-D8B7-2355-2DEAF6A4B1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541" y="2164438"/>
            <a:ext cx="2792794" cy="279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30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ross 11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EB7ADBF-7E14-17EB-419B-BFA80A68B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6886726" cy="1446550"/>
          </a:xfrm>
        </p:spPr>
        <p:txBody>
          <a:bodyPr>
            <a:normAutofit/>
          </a:bodyPr>
          <a:lstStyle/>
          <a:p>
            <a:r>
              <a:rPr lang="cs-CZ"/>
              <a:t>Typy sociálních inovací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214D4-691C-108F-C559-842901E17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691638"/>
            <a:ext cx="6886726" cy="3358966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Sociální inovace se mohou týkat téměř všech oborů. 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Mohou být aplikovány i v řadě nových přístupů v různých oblastech. 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Vzhledem k tomu je poněkud složité je jednoznačně typizovat. 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Sociální inovace lze zařadit do tvorby nových modelů financování, do re-designu produktů, při zapojování nových aktérů a jejich kolaborace nebo do procesu organizačního zajištění. </a:t>
            </a:r>
          </a:p>
          <a:p>
            <a:pPr>
              <a:lnSpc>
                <a:spcPct val="90000"/>
              </a:lnSpc>
            </a:pPr>
            <a:r>
              <a:rPr lang="cs-CZ" sz="2000" dirty="0"/>
              <a:t>Nicméně vzhledem k současné technicky zaměřené době, hraje největší roli zapojení technologií do sociálních inovací.</a:t>
            </a:r>
          </a:p>
        </p:txBody>
      </p:sp>
      <p:pic>
        <p:nvPicPr>
          <p:cNvPr id="7" name="Graphic 6" descr="Žárovka">
            <a:extLst>
              <a:ext uri="{FF2B5EF4-FFF2-40B4-BE49-F238E27FC236}">
                <a16:creationId xmlns:a16="http://schemas.microsoft.com/office/drawing/2014/main" id="{54507DC7-FDAE-FC39-BBB1-EAA0DCF69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541" y="2164438"/>
            <a:ext cx="2792794" cy="279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317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ross 11">
            <a:extLst>
              <a:ext uri="{FF2B5EF4-FFF2-40B4-BE49-F238E27FC236}">
                <a16:creationId xmlns:a16="http://schemas.microsoft.com/office/drawing/2014/main" id="{BE50E7BE-734F-224D-B03E-074DE1D12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7667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785AE5F-DCDA-B33B-AD3A-93C30A155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6886726" cy="1446550"/>
          </a:xfrm>
        </p:spPr>
        <p:txBody>
          <a:bodyPr>
            <a:normAutofit/>
          </a:bodyPr>
          <a:lstStyle/>
          <a:p>
            <a:r>
              <a:rPr lang="cs-CZ"/>
              <a:t>Typy sociálních inovací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5CCDDD-E765-1ECA-4121-7BAE9473D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49" y="2422187"/>
            <a:ext cx="7713089" cy="372164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1800" dirty="0"/>
              <a:t>Technická povaha je obecně nejčastěji spojována se ziskovým sektorem. 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Sociální inovace se však stejně jako jiné mohou technické povahy držet. 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Vzhledem k tomu je možné sociální inovace rozdělit na: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Sociální inovace technické povahy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založené hlavně na výzkumu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Sociální inovace netechnické povahy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v oblasti inovace trhů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v oblasti inovace modelu podnikání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v oblasti organizace a řízení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u prezentační inovace</a:t>
            </a:r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6D0C19F1-E81F-E491-F042-10C339082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25541" y="2164438"/>
            <a:ext cx="2792794" cy="279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320647"/>
      </p:ext>
    </p:extLst>
  </p:cSld>
  <p:clrMapOvr>
    <a:masterClrMapping/>
  </p:clrMapOvr>
</p:sld>
</file>

<file path=ppt/theme/theme1.xml><?xml version="1.0" encoding="utf-8"?>
<a:theme xmlns:a="http://schemas.openxmlformats.org/drawingml/2006/main" name="MadridVTI">
  <a:themeElements>
    <a:clrScheme name="Madrid R3">
      <a:dk1>
        <a:srgbClr val="000000"/>
      </a:dk1>
      <a:lt1>
        <a:srgbClr val="FFFFFF"/>
      </a:lt1>
      <a:dk2>
        <a:srgbClr val="3A3C45"/>
      </a:dk2>
      <a:lt2>
        <a:srgbClr val="E9EFF1"/>
      </a:lt2>
      <a:accent1>
        <a:srgbClr val="E24400"/>
      </a:accent1>
      <a:accent2>
        <a:srgbClr val="F38E00"/>
      </a:accent2>
      <a:accent3>
        <a:srgbClr val="89B336"/>
      </a:accent3>
      <a:accent4>
        <a:srgbClr val="30B9B9"/>
      </a:accent4>
      <a:accent5>
        <a:srgbClr val="748CF4"/>
      </a:accent5>
      <a:accent6>
        <a:srgbClr val="A673F4"/>
      </a:accent6>
      <a:hlink>
        <a:srgbClr val="008EE6"/>
      </a:hlink>
      <a:folHlink>
        <a:srgbClr val="C1A187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ridVTI" id="{5F675924-ADDD-6B4C-A2D4-69150D1F0C16}" vid="{BEA84270-19BD-7342-8ABF-EFF1668AF1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798</Words>
  <Application>Microsoft Office PowerPoint</Application>
  <PresentationFormat>Širokoúhlá obrazovka</PresentationFormat>
  <Paragraphs>90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Seaford Display</vt:lpstr>
      <vt:lpstr>System Font Regular</vt:lpstr>
      <vt:lpstr>Tenorite</vt:lpstr>
      <vt:lpstr>MadridVTI</vt:lpstr>
      <vt:lpstr>Sociální inovace</vt:lpstr>
      <vt:lpstr>Cílem přednášky je:</vt:lpstr>
      <vt:lpstr>Sociální inovace v České republice</vt:lpstr>
      <vt:lpstr>Sociální inovace v České republice</vt:lpstr>
      <vt:lpstr>Sociální inovace v České republice</vt:lpstr>
      <vt:lpstr>Sociální inovace v České republice</vt:lpstr>
      <vt:lpstr>Sociální inovace v České republice</vt:lpstr>
      <vt:lpstr>Typy sociálních inovací</vt:lpstr>
      <vt:lpstr>Typy sociálních inovací</vt:lpstr>
      <vt:lpstr>Typy sociálních inovací</vt:lpstr>
      <vt:lpstr>Typy sociálních inovací</vt:lpstr>
      <vt:lpstr>Typy sociálních inovací</vt:lpstr>
      <vt:lpstr>Bariéry sociálních inovací</vt:lpstr>
      <vt:lpstr>Bariéry sociálních inovací</vt:lpstr>
      <vt:lpstr>Bariéry sociálních inovací</vt:lpstr>
      <vt:lpstr>Bariéry sociálních inovací</vt:lpstr>
      <vt:lpstr>Úkol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Petra Krejčí</dc:creator>
  <cp:lastModifiedBy>Petra Krejčí</cp:lastModifiedBy>
  <cp:revision>3</cp:revision>
  <dcterms:created xsi:type="dcterms:W3CDTF">2024-10-19T07:58:56Z</dcterms:created>
  <dcterms:modified xsi:type="dcterms:W3CDTF">2024-10-19T08:13:27Z</dcterms:modified>
</cp:coreProperties>
</file>