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6F6774-9684-4640-939A-2B3319B0A7CA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50EC63-99F4-4F5E-B3B7-CDA6F56D550E}">
      <dgm:prSet/>
      <dgm:spPr/>
      <dgm:t>
        <a:bodyPr/>
        <a:lstStyle/>
        <a:p>
          <a:r>
            <a:rPr lang="cs-CZ"/>
            <a:t>Mezi zainteresované strany nejčastěji patří: </a:t>
          </a:r>
          <a:endParaRPr lang="en-US"/>
        </a:p>
      </dgm:t>
    </dgm:pt>
    <dgm:pt modelId="{DE157562-E014-48AC-8FA9-9314444E6965}" type="parTrans" cxnId="{7391DAFA-7F4F-4B8E-9841-87299B7CF8FA}">
      <dgm:prSet/>
      <dgm:spPr/>
      <dgm:t>
        <a:bodyPr/>
        <a:lstStyle/>
        <a:p>
          <a:endParaRPr lang="en-US"/>
        </a:p>
      </dgm:t>
    </dgm:pt>
    <dgm:pt modelId="{5BD805E8-C082-451C-B5F6-049E4C4A2754}" type="sibTrans" cxnId="{7391DAFA-7F4F-4B8E-9841-87299B7CF8FA}">
      <dgm:prSet/>
      <dgm:spPr/>
      <dgm:t>
        <a:bodyPr/>
        <a:lstStyle/>
        <a:p>
          <a:endParaRPr lang="en-US"/>
        </a:p>
      </dgm:t>
    </dgm:pt>
    <dgm:pt modelId="{4901A463-C588-4C0E-A6CC-53375D4E111E}">
      <dgm:prSet/>
      <dgm:spPr/>
      <dgm:t>
        <a:bodyPr/>
        <a:lstStyle/>
        <a:p>
          <a:r>
            <a:rPr lang="cs-CZ"/>
            <a:t>zaměstnanci,</a:t>
          </a:r>
          <a:endParaRPr lang="en-US"/>
        </a:p>
      </dgm:t>
    </dgm:pt>
    <dgm:pt modelId="{BF5A964F-2952-4CC7-A105-03110665C2EC}" type="parTrans" cxnId="{9C378B35-6E12-494A-98B3-ED44E75ACD9B}">
      <dgm:prSet/>
      <dgm:spPr/>
      <dgm:t>
        <a:bodyPr/>
        <a:lstStyle/>
        <a:p>
          <a:endParaRPr lang="en-US"/>
        </a:p>
      </dgm:t>
    </dgm:pt>
    <dgm:pt modelId="{55033C26-33C9-4F23-9832-5B365F85D17D}" type="sibTrans" cxnId="{9C378B35-6E12-494A-98B3-ED44E75ACD9B}">
      <dgm:prSet/>
      <dgm:spPr/>
      <dgm:t>
        <a:bodyPr/>
        <a:lstStyle/>
        <a:p>
          <a:endParaRPr lang="en-US"/>
        </a:p>
      </dgm:t>
    </dgm:pt>
    <dgm:pt modelId="{E19E4BE1-C66E-451C-82EE-DBEB7EED7ACF}">
      <dgm:prSet/>
      <dgm:spPr/>
      <dgm:t>
        <a:bodyPr/>
        <a:lstStyle/>
        <a:p>
          <a:r>
            <a:rPr lang="cs-CZ"/>
            <a:t>dobrovolníci,</a:t>
          </a:r>
          <a:endParaRPr lang="en-US"/>
        </a:p>
      </dgm:t>
    </dgm:pt>
    <dgm:pt modelId="{E702690D-F5A1-474D-8194-1B2117E92409}" type="parTrans" cxnId="{AE2C69C0-6C82-4246-A27A-11090C0A9CB9}">
      <dgm:prSet/>
      <dgm:spPr/>
      <dgm:t>
        <a:bodyPr/>
        <a:lstStyle/>
        <a:p>
          <a:endParaRPr lang="en-US"/>
        </a:p>
      </dgm:t>
    </dgm:pt>
    <dgm:pt modelId="{8E68239A-A409-4F48-A256-2EE723EF6D04}" type="sibTrans" cxnId="{AE2C69C0-6C82-4246-A27A-11090C0A9CB9}">
      <dgm:prSet/>
      <dgm:spPr/>
      <dgm:t>
        <a:bodyPr/>
        <a:lstStyle/>
        <a:p>
          <a:endParaRPr lang="en-US"/>
        </a:p>
      </dgm:t>
    </dgm:pt>
    <dgm:pt modelId="{CCAE4AEA-EB2F-4768-9837-E884F8CEAEBD}">
      <dgm:prSet/>
      <dgm:spPr/>
      <dgm:t>
        <a:bodyPr/>
        <a:lstStyle/>
        <a:p>
          <a:r>
            <a:rPr lang="cs-CZ"/>
            <a:t>vedení a správa,</a:t>
          </a:r>
          <a:endParaRPr lang="en-US"/>
        </a:p>
      </dgm:t>
    </dgm:pt>
    <dgm:pt modelId="{A93947F9-A38F-4889-9619-D6498E324E9B}" type="parTrans" cxnId="{25E6498B-BB3C-4B53-B0ED-A66770994850}">
      <dgm:prSet/>
      <dgm:spPr/>
      <dgm:t>
        <a:bodyPr/>
        <a:lstStyle/>
        <a:p>
          <a:endParaRPr lang="en-US"/>
        </a:p>
      </dgm:t>
    </dgm:pt>
    <dgm:pt modelId="{A817190D-9B0A-4E0D-9B2C-9519833ACB17}" type="sibTrans" cxnId="{25E6498B-BB3C-4B53-B0ED-A66770994850}">
      <dgm:prSet/>
      <dgm:spPr/>
      <dgm:t>
        <a:bodyPr/>
        <a:lstStyle/>
        <a:p>
          <a:endParaRPr lang="en-US"/>
        </a:p>
      </dgm:t>
    </dgm:pt>
    <dgm:pt modelId="{88EE41C3-B639-4EB5-A939-3F4854B0538B}">
      <dgm:prSet/>
      <dgm:spPr/>
      <dgm:t>
        <a:bodyPr/>
        <a:lstStyle/>
        <a:p>
          <a:r>
            <a:rPr lang="cs-CZ"/>
            <a:t>mateřská organizace (například v případě sociálního podniku, který je přidružen k širší neziskové organizaci),</a:t>
          </a:r>
          <a:endParaRPr lang="en-US"/>
        </a:p>
      </dgm:t>
    </dgm:pt>
    <dgm:pt modelId="{97C279EA-95C1-41AE-AC93-EE85122DBCED}" type="parTrans" cxnId="{E5773298-9D64-4845-8223-AFD681FC496E}">
      <dgm:prSet/>
      <dgm:spPr/>
      <dgm:t>
        <a:bodyPr/>
        <a:lstStyle/>
        <a:p>
          <a:endParaRPr lang="en-US"/>
        </a:p>
      </dgm:t>
    </dgm:pt>
    <dgm:pt modelId="{8A6931A3-71BA-421E-81F0-3986A8375C62}" type="sibTrans" cxnId="{E5773298-9D64-4845-8223-AFD681FC496E}">
      <dgm:prSet/>
      <dgm:spPr/>
      <dgm:t>
        <a:bodyPr/>
        <a:lstStyle/>
        <a:p>
          <a:endParaRPr lang="en-US"/>
        </a:p>
      </dgm:t>
    </dgm:pt>
    <dgm:pt modelId="{DC863BFE-6B7A-41FD-87BA-787F345972D8}">
      <dgm:prSet/>
      <dgm:spPr/>
      <dgm:t>
        <a:bodyPr/>
        <a:lstStyle/>
        <a:p>
          <a:r>
            <a:rPr lang="cs-CZ"/>
            <a:t>zákazníci,</a:t>
          </a:r>
          <a:endParaRPr lang="en-US"/>
        </a:p>
      </dgm:t>
    </dgm:pt>
    <dgm:pt modelId="{69050DB0-C7AB-42D0-B7B8-456B82FDC88D}" type="parTrans" cxnId="{0E92C4D3-4841-432D-9378-4762191BFB32}">
      <dgm:prSet/>
      <dgm:spPr/>
      <dgm:t>
        <a:bodyPr/>
        <a:lstStyle/>
        <a:p>
          <a:endParaRPr lang="en-US"/>
        </a:p>
      </dgm:t>
    </dgm:pt>
    <dgm:pt modelId="{DA3EA39C-0FDD-4F25-AE0F-D9F3EBEBD018}" type="sibTrans" cxnId="{0E92C4D3-4841-432D-9378-4762191BFB32}">
      <dgm:prSet/>
      <dgm:spPr/>
      <dgm:t>
        <a:bodyPr/>
        <a:lstStyle/>
        <a:p>
          <a:endParaRPr lang="en-US"/>
        </a:p>
      </dgm:t>
    </dgm:pt>
    <dgm:pt modelId="{A9F489F7-465F-433F-B315-149DF216BC19}">
      <dgm:prSet/>
      <dgm:spPr/>
      <dgm:t>
        <a:bodyPr/>
        <a:lstStyle/>
        <a:p>
          <a:r>
            <a:rPr lang="cs-CZ"/>
            <a:t>investoři, finančníci, dárci,</a:t>
          </a:r>
          <a:endParaRPr lang="en-US"/>
        </a:p>
      </dgm:t>
    </dgm:pt>
    <dgm:pt modelId="{918E62FC-454C-46CC-AB61-6F63E2249E43}" type="parTrans" cxnId="{AC575EE6-FED1-4605-AD29-75978B111AC6}">
      <dgm:prSet/>
      <dgm:spPr/>
      <dgm:t>
        <a:bodyPr/>
        <a:lstStyle/>
        <a:p>
          <a:endParaRPr lang="en-US"/>
        </a:p>
      </dgm:t>
    </dgm:pt>
    <dgm:pt modelId="{742FBF82-D6F7-45CE-98C1-92CDD423B124}" type="sibTrans" cxnId="{AC575EE6-FED1-4605-AD29-75978B111AC6}">
      <dgm:prSet/>
      <dgm:spPr/>
      <dgm:t>
        <a:bodyPr/>
        <a:lstStyle/>
        <a:p>
          <a:endParaRPr lang="en-US"/>
        </a:p>
      </dgm:t>
    </dgm:pt>
    <dgm:pt modelId="{CAA6129E-6C9F-4667-BA2A-C3BC3E649C27}">
      <dgm:prSet/>
      <dgm:spPr/>
      <dgm:t>
        <a:bodyPr/>
        <a:lstStyle/>
        <a:p>
          <a:r>
            <a:rPr lang="cs-CZ"/>
            <a:t>partneři,</a:t>
          </a:r>
          <a:endParaRPr lang="en-US"/>
        </a:p>
      </dgm:t>
    </dgm:pt>
    <dgm:pt modelId="{0F0AEA72-0720-4AFF-9593-12AF2536EA42}" type="parTrans" cxnId="{C162E014-6E4F-479E-8E1E-DD7B7BBE9047}">
      <dgm:prSet/>
      <dgm:spPr/>
      <dgm:t>
        <a:bodyPr/>
        <a:lstStyle/>
        <a:p>
          <a:endParaRPr lang="en-US"/>
        </a:p>
      </dgm:t>
    </dgm:pt>
    <dgm:pt modelId="{0AE8EB36-11A7-4D4B-A3E6-57286892BBE8}" type="sibTrans" cxnId="{C162E014-6E4F-479E-8E1E-DD7B7BBE9047}">
      <dgm:prSet/>
      <dgm:spPr/>
      <dgm:t>
        <a:bodyPr/>
        <a:lstStyle/>
        <a:p>
          <a:endParaRPr lang="en-US"/>
        </a:p>
      </dgm:t>
    </dgm:pt>
    <dgm:pt modelId="{EF7C5402-68A9-4546-B619-9B2C5D60DF3B}">
      <dgm:prSet/>
      <dgm:spPr/>
      <dgm:t>
        <a:bodyPr/>
        <a:lstStyle/>
        <a:p>
          <a:r>
            <a:rPr lang="cs-CZ"/>
            <a:t>komunita jako celek.</a:t>
          </a:r>
          <a:endParaRPr lang="en-US"/>
        </a:p>
      </dgm:t>
    </dgm:pt>
    <dgm:pt modelId="{D1C943AD-B6D2-4D74-9A5E-626893EEDEC9}" type="parTrans" cxnId="{DD9F61D0-A13F-468D-88EC-81B0D35E720D}">
      <dgm:prSet/>
      <dgm:spPr/>
      <dgm:t>
        <a:bodyPr/>
        <a:lstStyle/>
        <a:p>
          <a:endParaRPr lang="en-US"/>
        </a:p>
      </dgm:t>
    </dgm:pt>
    <dgm:pt modelId="{4291AC90-C952-4B38-8559-7DAB52991BBF}" type="sibTrans" cxnId="{DD9F61D0-A13F-468D-88EC-81B0D35E720D}">
      <dgm:prSet/>
      <dgm:spPr/>
      <dgm:t>
        <a:bodyPr/>
        <a:lstStyle/>
        <a:p>
          <a:endParaRPr lang="en-US"/>
        </a:p>
      </dgm:t>
    </dgm:pt>
    <dgm:pt modelId="{A61E6B4F-ED43-41C2-BFFE-983AF0E1D930}" type="pres">
      <dgm:prSet presAssocID="{FD6F6774-9684-4640-939A-2B3319B0A7CA}" presName="Name0" presStyleCnt="0">
        <dgm:presLayoutVars>
          <dgm:dir/>
          <dgm:resizeHandles val="exact"/>
        </dgm:presLayoutVars>
      </dgm:prSet>
      <dgm:spPr/>
    </dgm:pt>
    <dgm:pt modelId="{734AAC0A-1E2F-4745-8726-842350EF5AA3}" type="pres">
      <dgm:prSet presAssocID="{CF50EC63-99F4-4F5E-B3B7-CDA6F56D550E}" presName="node" presStyleLbl="node1" presStyleIdx="0" presStyleCnt="1">
        <dgm:presLayoutVars>
          <dgm:bulletEnabled val="1"/>
        </dgm:presLayoutVars>
      </dgm:prSet>
      <dgm:spPr/>
    </dgm:pt>
  </dgm:ptLst>
  <dgm:cxnLst>
    <dgm:cxn modelId="{91856211-A19A-4BFA-944A-DB9F518D6D2C}" type="presOf" srcId="{DC863BFE-6B7A-41FD-87BA-787F345972D8}" destId="{734AAC0A-1E2F-4745-8726-842350EF5AA3}" srcOrd="0" destOrd="5" presId="urn:microsoft.com/office/officeart/2016/7/layout/RepeatingBendingProcessNew"/>
    <dgm:cxn modelId="{C162E014-6E4F-479E-8E1E-DD7B7BBE9047}" srcId="{CF50EC63-99F4-4F5E-B3B7-CDA6F56D550E}" destId="{CAA6129E-6C9F-4667-BA2A-C3BC3E649C27}" srcOrd="6" destOrd="0" parTransId="{0F0AEA72-0720-4AFF-9593-12AF2536EA42}" sibTransId="{0AE8EB36-11A7-4D4B-A3E6-57286892BBE8}"/>
    <dgm:cxn modelId="{9C378B35-6E12-494A-98B3-ED44E75ACD9B}" srcId="{CF50EC63-99F4-4F5E-B3B7-CDA6F56D550E}" destId="{4901A463-C588-4C0E-A6CC-53375D4E111E}" srcOrd="0" destOrd="0" parTransId="{BF5A964F-2952-4CC7-A105-03110665C2EC}" sibTransId="{55033C26-33C9-4F23-9832-5B365F85D17D}"/>
    <dgm:cxn modelId="{7A81644C-55D9-4C9B-AF3D-8C6B35025DED}" type="presOf" srcId="{E19E4BE1-C66E-451C-82EE-DBEB7EED7ACF}" destId="{734AAC0A-1E2F-4745-8726-842350EF5AA3}" srcOrd="0" destOrd="2" presId="urn:microsoft.com/office/officeart/2016/7/layout/RepeatingBendingProcessNew"/>
    <dgm:cxn modelId="{E2884783-21BF-4701-88A6-A9A44437716C}" type="presOf" srcId="{FD6F6774-9684-4640-939A-2B3319B0A7CA}" destId="{A61E6B4F-ED43-41C2-BFFE-983AF0E1D930}" srcOrd="0" destOrd="0" presId="urn:microsoft.com/office/officeart/2016/7/layout/RepeatingBendingProcessNew"/>
    <dgm:cxn modelId="{DB44778A-7FA0-4440-BBA8-A63BFD43FF3F}" type="presOf" srcId="{CF50EC63-99F4-4F5E-B3B7-CDA6F56D550E}" destId="{734AAC0A-1E2F-4745-8726-842350EF5AA3}" srcOrd="0" destOrd="0" presId="urn:microsoft.com/office/officeart/2016/7/layout/RepeatingBendingProcessNew"/>
    <dgm:cxn modelId="{25E6498B-BB3C-4B53-B0ED-A66770994850}" srcId="{CF50EC63-99F4-4F5E-B3B7-CDA6F56D550E}" destId="{CCAE4AEA-EB2F-4768-9837-E884F8CEAEBD}" srcOrd="2" destOrd="0" parTransId="{A93947F9-A38F-4889-9619-D6498E324E9B}" sibTransId="{A817190D-9B0A-4E0D-9B2C-9519833ACB17}"/>
    <dgm:cxn modelId="{E5773298-9D64-4845-8223-AFD681FC496E}" srcId="{CF50EC63-99F4-4F5E-B3B7-CDA6F56D550E}" destId="{88EE41C3-B639-4EB5-A939-3F4854B0538B}" srcOrd="3" destOrd="0" parTransId="{97C279EA-95C1-41AE-AC93-EE85122DBCED}" sibTransId="{8A6931A3-71BA-421E-81F0-3986A8375C62}"/>
    <dgm:cxn modelId="{F98EF1A9-23CA-4FAC-9411-A40AF629573F}" type="presOf" srcId="{CCAE4AEA-EB2F-4768-9837-E884F8CEAEBD}" destId="{734AAC0A-1E2F-4745-8726-842350EF5AA3}" srcOrd="0" destOrd="3" presId="urn:microsoft.com/office/officeart/2016/7/layout/RepeatingBendingProcessNew"/>
    <dgm:cxn modelId="{1CF19CB5-5CC6-47EC-BA67-6CAC147CAD32}" type="presOf" srcId="{CAA6129E-6C9F-4667-BA2A-C3BC3E649C27}" destId="{734AAC0A-1E2F-4745-8726-842350EF5AA3}" srcOrd="0" destOrd="7" presId="urn:microsoft.com/office/officeart/2016/7/layout/RepeatingBendingProcessNew"/>
    <dgm:cxn modelId="{7F738BB7-73DD-4A12-BCBD-886BA37D29F0}" type="presOf" srcId="{EF7C5402-68A9-4546-B619-9B2C5D60DF3B}" destId="{734AAC0A-1E2F-4745-8726-842350EF5AA3}" srcOrd="0" destOrd="8" presId="urn:microsoft.com/office/officeart/2016/7/layout/RepeatingBendingProcessNew"/>
    <dgm:cxn modelId="{AE2C69C0-6C82-4246-A27A-11090C0A9CB9}" srcId="{CF50EC63-99F4-4F5E-B3B7-CDA6F56D550E}" destId="{E19E4BE1-C66E-451C-82EE-DBEB7EED7ACF}" srcOrd="1" destOrd="0" parTransId="{E702690D-F5A1-474D-8194-1B2117E92409}" sibTransId="{8E68239A-A409-4F48-A256-2EE723EF6D04}"/>
    <dgm:cxn modelId="{3491A8C6-1B6C-4AAE-9B8B-2E12DEEC868D}" type="presOf" srcId="{88EE41C3-B639-4EB5-A939-3F4854B0538B}" destId="{734AAC0A-1E2F-4745-8726-842350EF5AA3}" srcOrd="0" destOrd="4" presId="urn:microsoft.com/office/officeart/2016/7/layout/RepeatingBendingProcessNew"/>
    <dgm:cxn modelId="{F91BFBCC-C12F-4874-BC05-0AC571B66C68}" type="presOf" srcId="{4901A463-C588-4C0E-A6CC-53375D4E111E}" destId="{734AAC0A-1E2F-4745-8726-842350EF5AA3}" srcOrd="0" destOrd="1" presId="urn:microsoft.com/office/officeart/2016/7/layout/RepeatingBendingProcessNew"/>
    <dgm:cxn modelId="{DD9F61D0-A13F-468D-88EC-81B0D35E720D}" srcId="{CF50EC63-99F4-4F5E-B3B7-CDA6F56D550E}" destId="{EF7C5402-68A9-4546-B619-9B2C5D60DF3B}" srcOrd="7" destOrd="0" parTransId="{D1C943AD-B6D2-4D74-9A5E-626893EEDEC9}" sibTransId="{4291AC90-C952-4B38-8559-7DAB52991BBF}"/>
    <dgm:cxn modelId="{0E92C4D3-4841-432D-9378-4762191BFB32}" srcId="{CF50EC63-99F4-4F5E-B3B7-CDA6F56D550E}" destId="{DC863BFE-6B7A-41FD-87BA-787F345972D8}" srcOrd="4" destOrd="0" parTransId="{69050DB0-C7AB-42D0-B7B8-456B82FDC88D}" sibTransId="{DA3EA39C-0FDD-4F25-AE0F-D9F3EBEBD018}"/>
    <dgm:cxn modelId="{6C1FF1DF-EC53-4734-9EA5-E876FA219BF2}" type="presOf" srcId="{A9F489F7-465F-433F-B315-149DF216BC19}" destId="{734AAC0A-1E2F-4745-8726-842350EF5AA3}" srcOrd="0" destOrd="6" presId="urn:microsoft.com/office/officeart/2016/7/layout/RepeatingBendingProcessNew"/>
    <dgm:cxn modelId="{AC575EE6-FED1-4605-AD29-75978B111AC6}" srcId="{CF50EC63-99F4-4F5E-B3B7-CDA6F56D550E}" destId="{A9F489F7-465F-433F-B315-149DF216BC19}" srcOrd="5" destOrd="0" parTransId="{918E62FC-454C-46CC-AB61-6F63E2249E43}" sibTransId="{742FBF82-D6F7-45CE-98C1-92CDD423B124}"/>
    <dgm:cxn modelId="{7391DAFA-7F4F-4B8E-9841-87299B7CF8FA}" srcId="{FD6F6774-9684-4640-939A-2B3319B0A7CA}" destId="{CF50EC63-99F4-4F5E-B3B7-CDA6F56D550E}" srcOrd="0" destOrd="0" parTransId="{DE157562-E014-48AC-8FA9-9314444E6965}" sibTransId="{5BD805E8-C082-451C-B5F6-049E4C4A2754}"/>
    <dgm:cxn modelId="{E637144A-286E-4116-8128-73E660F22416}" type="presParOf" srcId="{A61E6B4F-ED43-41C2-BFFE-983AF0E1D930}" destId="{734AAC0A-1E2F-4745-8726-842350EF5AA3}" srcOrd="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4BBFB1-6B39-4B17-9FBC-66B7A66F43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4463644-EE15-4768-8A17-DA63EFE6C355}">
      <dgm:prSet/>
      <dgm:spPr/>
      <dgm:t>
        <a:bodyPr/>
        <a:lstStyle/>
        <a:p>
          <a:r>
            <a:rPr lang="cs-CZ"/>
            <a:t>Snímek či poster (plakát) je komunikační nástroj, který můžete využít k představení výkonnosti a hodnoty podniku, programu nebo projektu zahrnující informace o investorech, financujících organizacích a zaměstnancích. </a:t>
          </a:r>
          <a:endParaRPr lang="en-US"/>
        </a:p>
      </dgm:t>
    </dgm:pt>
    <dgm:pt modelId="{F08523AB-99E7-49A8-9F16-973E0001A167}" type="parTrans" cxnId="{963C090F-CA5E-455C-B0B4-00D70086ECB6}">
      <dgm:prSet/>
      <dgm:spPr/>
      <dgm:t>
        <a:bodyPr/>
        <a:lstStyle/>
        <a:p>
          <a:endParaRPr lang="en-US"/>
        </a:p>
      </dgm:t>
    </dgm:pt>
    <dgm:pt modelId="{8214D068-FA6E-4130-8850-B8A139B1739C}" type="sibTrans" cxnId="{963C090F-CA5E-455C-B0B4-00D70086ECB6}">
      <dgm:prSet/>
      <dgm:spPr/>
      <dgm:t>
        <a:bodyPr/>
        <a:lstStyle/>
        <a:p>
          <a:endParaRPr lang="en-US"/>
        </a:p>
      </dgm:t>
    </dgm:pt>
    <dgm:pt modelId="{3ACFFB70-271E-4F6B-AC6A-2734ABD3FBB9}">
      <dgm:prSet/>
      <dgm:spPr/>
      <dgm:t>
        <a:bodyPr/>
        <a:lstStyle/>
        <a:p>
          <a:r>
            <a:rPr lang="cs-CZ"/>
            <a:t>Je přizpůsoben potřebám a cílové skupině.</a:t>
          </a:r>
          <a:endParaRPr lang="en-US"/>
        </a:p>
      </dgm:t>
    </dgm:pt>
    <dgm:pt modelId="{DBD804EF-C15B-4D97-8257-3E0D8474D23E}" type="parTrans" cxnId="{C2855DC0-24C5-4D78-9BAF-546B532BA176}">
      <dgm:prSet/>
      <dgm:spPr/>
      <dgm:t>
        <a:bodyPr/>
        <a:lstStyle/>
        <a:p>
          <a:endParaRPr lang="en-US"/>
        </a:p>
      </dgm:t>
    </dgm:pt>
    <dgm:pt modelId="{A5D898F2-8274-49F7-9ECA-5168071BE74F}" type="sibTrans" cxnId="{C2855DC0-24C5-4D78-9BAF-546B532BA176}">
      <dgm:prSet/>
      <dgm:spPr/>
      <dgm:t>
        <a:bodyPr/>
        <a:lstStyle/>
        <a:p>
          <a:endParaRPr lang="en-US"/>
        </a:p>
      </dgm:t>
    </dgm:pt>
    <dgm:pt modelId="{0DFC152D-9627-4F12-B965-FCA714CFC630}">
      <dgm:prSet/>
      <dgm:spPr/>
      <dgm:t>
        <a:bodyPr/>
        <a:lstStyle/>
        <a:p>
          <a:r>
            <a:rPr lang="cs-CZ"/>
            <a:t>Může mít podobu </a:t>
          </a:r>
          <a:r>
            <a:rPr lang="cs-CZ" i="1"/>
            <a:t>infografiky, klíčových ukazatelů nebozprávy o dopadu</a:t>
          </a:r>
          <a:r>
            <a:rPr lang="cs-CZ"/>
            <a:t>. </a:t>
          </a:r>
          <a:endParaRPr lang="en-US"/>
        </a:p>
      </dgm:t>
    </dgm:pt>
    <dgm:pt modelId="{9DE73CB3-3299-46DE-8B0B-983092D15038}" type="parTrans" cxnId="{E515E69D-4544-4661-974B-4C07030E8939}">
      <dgm:prSet/>
      <dgm:spPr/>
      <dgm:t>
        <a:bodyPr/>
        <a:lstStyle/>
        <a:p>
          <a:endParaRPr lang="en-US"/>
        </a:p>
      </dgm:t>
    </dgm:pt>
    <dgm:pt modelId="{AFC70FDC-89A8-421D-A17D-1B3A6EC14FF0}" type="sibTrans" cxnId="{E515E69D-4544-4661-974B-4C07030E8939}">
      <dgm:prSet/>
      <dgm:spPr/>
      <dgm:t>
        <a:bodyPr/>
        <a:lstStyle/>
        <a:p>
          <a:endParaRPr lang="en-US"/>
        </a:p>
      </dgm:t>
    </dgm:pt>
    <dgm:pt modelId="{F1C1BD9C-A5AD-4ECC-9EE7-FF32345CACFB}" type="pres">
      <dgm:prSet presAssocID="{1D4BBFB1-6B39-4B17-9FBC-66B7A66F4326}" presName="linear" presStyleCnt="0">
        <dgm:presLayoutVars>
          <dgm:animLvl val="lvl"/>
          <dgm:resizeHandles val="exact"/>
        </dgm:presLayoutVars>
      </dgm:prSet>
      <dgm:spPr/>
    </dgm:pt>
    <dgm:pt modelId="{6077AB14-01B9-4B6C-9FE0-C62BAC4A46F9}" type="pres">
      <dgm:prSet presAssocID="{D4463644-EE15-4768-8A17-DA63EFE6C35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07D7042-C345-41C5-8F43-605BDDDC50ED}" type="pres">
      <dgm:prSet presAssocID="{8214D068-FA6E-4130-8850-B8A139B1739C}" presName="spacer" presStyleCnt="0"/>
      <dgm:spPr/>
    </dgm:pt>
    <dgm:pt modelId="{162D1A7D-401E-470E-B552-86B9F935B116}" type="pres">
      <dgm:prSet presAssocID="{3ACFFB70-271E-4F6B-AC6A-2734ABD3FBB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FCF1B6E-0A8C-42EC-BD91-7131B07B7676}" type="pres">
      <dgm:prSet presAssocID="{A5D898F2-8274-49F7-9ECA-5168071BE74F}" presName="spacer" presStyleCnt="0"/>
      <dgm:spPr/>
    </dgm:pt>
    <dgm:pt modelId="{0202B62E-B6A7-43A1-9448-F39E38A36372}" type="pres">
      <dgm:prSet presAssocID="{0DFC152D-9627-4F12-B965-FCA714CFC63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63C090F-CA5E-455C-B0B4-00D70086ECB6}" srcId="{1D4BBFB1-6B39-4B17-9FBC-66B7A66F4326}" destId="{D4463644-EE15-4768-8A17-DA63EFE6C355}" srcOrd="0" destOrd="0" parTransId="{F08523AB-99E7-49A8-9F16-973E0001A167}" sibTransId="{8214D068-FA6E-4130-8850-B8A139B1739C}"/>
    <dgm:cxn modelId="{54543183-514C-42A4-BE83-DF1C7FD13268}" type="presOf" srcId="{0DFC152D-9627-4F12-B965-FCA714CFC630}" destId="{0202B62E-B6A7-43A1-9448-F39E38A36372}" srcOrd="0" destOrd="0" presId="urn:microsoft.com/office/officeart/2005/8/layout/vList2"/>
    <dgm:cxn modelId="{E515E69D-4544-4661-974B-4C07030E8939}" srcId="{1D4BBFB1-6B39-4B17-9FBC-66B7A66F4326}" destId="{0DFC152D-9627-4F12-B965-FCA714CFC630}" srcOrd="2" destOrd="0" parTransId="{9DE73CB3-3299-46DE-8B0B-983092D15038}" sibTransId="{AFC70FDC-89A8-421D-A17D-1B3A6EC14FF0}"/>
    <dgm:cxn modelId="{D6DCAEAD-3087-46B8-AE3C-BCB772BC7BF2}" type="presOf" srcId="{1D4BBFB1-6B39-4B17-9FBC-66B7A66F4326}" destId="{F1C1BD9C-A5AD-4ECC-9EE7-FF32345CACFB}" srcOrd="0" destOrd="0" presId="urn:microsoft.com/office/officeart/2005/8/layout/vList2"/>
    <dgm:cxn modelId="{C2855DC0-24C5-4D78-9BAF-546B532BA176}" srcId="{1D4BBFB1-6B39-4B17-9FBC-66B7A66F4326}" destId="{3ACFFB70-271E-4F6B-AC6A-2734ABD3FBB9}" srcOrd="1" destOrd="0" parTransId="{DBD804EF-C15B-4D97-8257-3E0D8474D23E}" sibTransId="{A5D898F2-8274-49F7-9ECA-5168071BE74F}"/>
    <dgm:cxn modelId="{91A48FCE-4DC2-4E64-A31C-6C0C0A3A2D23}" type="presOf" srcId="{3ACFFB70-271E-4F6B-AC6A-2734ABD3FBB9}" destId="{162D1A7D-401E-470E-B552-86B9F935B116}" srcOrd="0" destOrd="0" presId="urn:microsoft.com/office/officeart/2005/8/layout/vList2"/>
    <dgm:cxn modelId="{A52C73F1-0BCC-459C-A585-C4AF93F6C16C}" type="presOf" srcId="{D4463644-EE15-4768-8A17-DA63EFE6C355}" destId="{6077AB14-01B9-4B6C-9FE0-C62BAC4A46F9}" srcOrd="0" destOrd="0" presId="urn:microsoft.com/office/officeart/2005/8/layout/vList2"/>
    <dgm:cxn modelId="{BAF272A2-DB8C-4551-9F1B-0DA269DA07D1}" type="presParOf" srcId="{F1C1BD9C-A5AD-4ECC-9EE7-FF32345CACFB}" destId="{6077AB14-01B9-4B6C-9FE0-C62BAC4A46F9}" srcOrd="0" destOrd="0" presId="urn:microsoft.com/office/officeart/2005/8/layout/vList2"/>
    <dgm:cxn modelId="{7B3491AA-F57D-4338-85C1-9C5D07CB5361}" type="presParOf" srcId="{F1C1BD9C-A5AD-4ECC-9EE7-FF32345CACFB}" destId="{407D7042-C345-41C5-8F43-605BDDDC50ED}" srcOrd="1" destOrd="0" presId="urn:microsoft.com/office/officeart/2005/8/layout/vList2"/>
    <dgm:cxn modelId="{9E06BDF1-1C66-403B-852A-6A93C00E994E}" type="presParOf" srcId="{F1C1BD9C-A5AD-4ECC-9EE7-FF32345CACFB}" destId="{162D1A7D-401E-470E-B552-86B9F935B116}" srcOrd="2" destOrd="0" presId="urn:microsoft.com/office/officeart/2005/8/layout/vList2"/>
    <dgm:cxn modelId="{00735F96-9AD8-45E2-BC93-615E19443ADB}" type="presParOf" srcId="{F1C1BD9C-A5AD-4ECC-9EE7-FF32345CACFB}" destId="{AFCF1B6E-0A8C-42EC-BD91-7131B07B7676}" srcOrd="3" destOrd="0" presId="urn:microsoft.com/office/officeart/2005/8/layout/vList2"/>
    <dgm:cxn modelId="{E7F95A49-1BBD-4B04-B578-5C9F4824477A}" type="presParOf" srcId="{F1C1BD9C-A5AD-4ECC-9EE7-FF32345CACFB}" destId="{0202B62E-B6A7-43A1-9448-F39E38A3637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C58C8C9-1597-4EF8-878B-DDEA1BE2503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2878433-593B-4700-A405-CE99424E7019}">
      <dgm:prSet/>
      <dgm:spPr/>
      <dgm:t>
        <a:bodyPr/>
        <a:lstStyle/>
        <a:p>
          <a:r>
            <a:rPr lang="cs-CZ"/>
            <a:t>V tomto kroku navrhujete obsah snímku. To se zaměřuje na identifikaci toho, co chcete ve svém snímku vyslovit, a jak jej zprostředkujete posluchačům. </a:t>
          </a:r>
          <a:endParaRPr lang="en-US"/>
        </a:p>
      </dgm:t>
    </dgm:pt>
    <dgm:pt modelId="{87F24BE7-E156-40E4-ACD2-A0F1EDFDBADE}" type="parTrans" cxnId="{42E97682-5DD3-4380-B498-516582F7C55D}">
      <dgm:prSet/>
      <dgm:spPr/>
      <dgm:t>
        <a:bodyPr/>
        <a:lstStyle/>
        <a:p>
          <a:endParaRPr lang="en-US"/>
        </a:p>
      </dgm:t>
    </dgm:pt>
    <dgm:pt modelId="{3F49FCA6-96A5-410A-9A79-F154339146BC}" type="sibTrans" cxnId="{42E97682-5DD3-4380-B498-516582F7C55D}">
      <dgm:prSet/>
      <dgm:spPr/>
      <dgm:t>
        <a:bodyPr/>
        <a:lstStyle/>
        <a:p>
          <a:endParaRPr lang="en-US"/>
        </a:p>
      </dgm:t>
    </dgm:pt>
    <dgm:pt modelId="{CDB134C0-7396-4908-969C-5EB29CC1CB2B}">
      <dgm:prSet/>
      <dgm:spPr/>
      <dgm:t>
        <a:bodyPr/>
        <a:lstStyle/>
        <a:p>
          <a:r>
            <a:rPr lang="cs-CZ"/>
            <a:t>Veškeré informace ve snímku musí podporovat buď to, co děláte a vypovídá o hodnotě podniku nebo má podpořit operativní či strategické rozhodnutí.</a:t>
          </a:r>
          <a:endParaRPr lang="en-US"/>
        </a:p>
      </dgm:t>
    </dgm:pt>
    <dgm:pt modelId="{8D9F2577-8131-4B04-8468-7DE55D30CB95}" type="parTrans" cxnId="{DE25F38D-9A26-45D2-982A-2337C606255E}">
      <dgm:prSet/>
      <dgm:spPr/>
      <dgm:t>
        <a:bodyPr/>
        <a:lstStyle/>
        <a:p>
          <a:endParaRPr lang="en-US"/>
        </a:p>
      </dgm:t>
    </dgm:pt>
    <dgm:pt modelId="{BDD24146-918F-4D49-9409-A7B4A23AD1A9}" type="sibTrans" cxnId="{DE25F38D-9A26-45D2-982A-2337C606255E}">
      <dgm:prSet/>
      <dgm:spPr/>
      <dgm:t>
        <a:bodyPr/>
        <a:lstStyle/>
        <a:p>
          <a:endParaRPr lang="en-US"/>
        </a:p>
      </dgm:t>
    </dgm:pt>
    <dgm:pt modelId="{BBB7D6C4-9D8C-4750-9C43-ED9B965C9BBB}" type="pres">
      <dgm:prSet presAssocID="{9C58C8C9-1597-4EF8-878B-DDEA1BE250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B4D056F-6344-45AE-B6EA-AC03FB75BA2A}" type="pres">
      <dgm:prSet presAssocID="{22878433-593B-4700-A405-CE99424E7019}" presName="hierRoot1" presStyleCnt="0"/>
      <dgm:spPr/>
    </dgm:pt>
    <dgm:pt modelId="{ECFA67D4-CFD4-43AF-9F81-B3661850188B}" type="pres">
      <dgm:prSet presAssocID="{22878433-593B-4700-A405-CE99424E7019}" presName="composite" presStyleCnt="0"/>
      <dgm:spPr/>
    </dgm:pt>
    <dgm:pt modelId="{FB4CE6D6-0E81-41AA-A29F-9A0C800496D7}" type="pres">
      <dgm:prSet presAssocID="{22878433-593B-4700-A405-CE99424E7019}" presName="background" presStyleLbl="node0" presStyleIdx="0" presStyleCnt="2"/>
      <dgm:spPr/>
    </dgm:pt>
    <dgm:pt modelId="{2A42A379-C2C4-4D02-853B-FFD3FB847143}" type="pres">
      <dgm:prSet presAssocID="{22878433-593B-4700-A405-CE99424E7019}" presName="text" presStyleLbl="fgAcc0" presStyleIdx="0" presStyleCnt="2">
        <dgm:presLayoutVars>
          <dgm:chPref val="3"/>
        </dgm:presLayoutVars>
      </dgm:prSet>
      <dgm:spPr/>
    </dgm:pt>
    <dgm:pt modelId="{C9BA6B0B-6147-4A75-9451-9E4B13ABA3D8}" type="pres">
      <dgm:prSet presAssocID="{22878433-593B-4700-A405-CE99424E7019}" presName="hierChild2" presStyleCnt="0"/>
      <dgm:spPr/>
    </dgm:pt>
    <dgm:pt modelId="{0BAD8AE2-FFDF-48D3-B3F2-80758953B13E}" type="pres">
      <dgm:prSet presAssocID="{CDB134C0-7396-4908-969C-5EB29CC1CB2B}" presName="hierRoot1" presStyleCnt="0"/>
      <dgm:spPr/>
    </dgm:pt>
    <dgm:pt modelId="{F3DDAEB0-0B75-4295-A451-A722C00F61FC}" type="pres">
      <dgm:prSet presAssocID="{CDB134C0-7396-4908-969C-5EB29CC1CB2B}" presName="composite" presStyleCnt="0"/>
      <dgm:spPr/>
    </dgm:pt>
    <dgm:pt modelId="{B615F41A-F1CD-405A-A54B-FA7A13D5EEDA}" type="pres">
      <dgm:prSet presAssocID="{CDB134C0-7396-4908-969C-5EB29CC1CB2B}" presName="background" presStyleLbl="node0" presStyleIdx="1" presStyleCnt="2"/>
      <dgm:spPr/>
    </dgm:pt>
    <dgm:pt modelId="{E197AF4F-245D-4B46-B9D9-85F34F55AE78}" type="pres">
      <dgm:prSet presAssocID="{CDB134C0-7396-4908-969C-5EB29CC1CB2B}" presName="text" presStyleLbl="fgAcc0" presStyleIdx="1" presStyleCnt="2">
        <dgm:presLayoutVars>
          <dgm:chPref val="3"/>
        </dgm:presLayoutVars>
      </dgm:prSet>
      <dgm:spPr/>
    </dgm:pt>
    <dgm:pt modelId="{2BDEB5CB-4023-41E5-94D4-4853FD78D2D1}" type="pres">
      <dgm:prSet presAssocID="{CDB134C0-7396-4908-969C-5EB29CC1CB2B}" presName="hierChild2" presStyleCnt="0"/>
      <dgm:spPr/>
    </dgm:pt>
  </dgm:ptLst>
  <dgm:cxnLst>
    <dgm:cxn modelId="{02F69301-8B5C-4F38-8244-5B0C2964C967}" type="presOf" srcId="{22878433-593B-4700-A405-CE99424E7019}" destId="{2A42A379-C2C4-4D02-853B-FFD3FB847143}" srcOrd="0" destOrd="0" presId="urn:microsoft.com/office/officeart/2005/8/layout/hierarchy1"/>
    <dgm:cxn modelId="{42E97682-5DD3-4380-B498-516582F7C55D}" srcId="{9C58C8C9-1597-4EF8-878B-DDEA1BE25036}" destId="{22878433-593B-4700-A405-CE99424E7019}" srcOrd="0" destOrd="0" parTransId="{87F24BE7-E156-40E4-ACD2-A0F1EDFDBADE}" sibTransId="{3F49FCA6-96A5-410A-9A79-F154339146BC}"/>
    <dgm:cxn modelId="{3D06DB88-C0F1-4483-8EDC-37BF0D0672EA}" type="presOf" srcId="{9C58C8C9-1597-4EF8-878B-DDEA1BE25036}" destId="{BBB7D6C4-9D8C-4750-9C43-ED9B965C9BBB}" srcOrd="0" destOrd="0" presId="urn:microsoft.com/office/officeart/2005/8/layout/hierarchy1"/>
    <dgm:cxn modelId="{DE25F38D-9A26-45D2-982A-2337C606255E}" srcId="{9C58C8C9-1597-4EF8-878B-DDEA1BE25036}" destId="{CDB134C0-7396-4908-969C-5EB29CC1CB2B}" srcOrd="1" destOrd="0" parTransId="{8D9F2577-8131-4B04-8468-7DE55D30CB95}" sibTransId="{BDD24146-918F-4D49-9409-A7B4A23AD1A9}"/>
    <dgm:cxn modelId="{7D3B6DA4-6B73-443E-88BE-8F9763846150}" type="presOf" srcId="{CDB134C0-7396-4908-969C-5EB29CC1CB2B}" destId="{E197AF4F-245D-4B46-B9D9-85F34F55AE78}" srcOrd="0" destOrd="0" presId="urn:microsoft.com/office/officeart/2005/8/layout/hierarchy1"/>
    <dgm:cxn modelId="{E9620F3F-9FEA-4E58-A99D-FC3CD3CF2B12}" type="presParOf" srcId="{BBB7D6C4-9D8C-4750-9C43-ED9B965C9BBB}" destId="{8B4D056F-6344-45AE-B6EA-AC03FB75BA2A}" srcOrd="0" destOrd="0" presId="urn:microsoft.com/office/officeart/2005/8/layout/hierarchy1"/>
    <dgm:cxn modelId="{09D56819-DA0F-4365-BD5B-A4F31CA4B94A}" type="presParOf" srcId="{8B4D056F-6344-45AE-B6EA-AC03FB75BA2A}" destId="{ECFA67D4-CFD4-43AF-9F81-B3661850188B}" srcOrd="0" destOrd="0" presId="urn:microsoft.com/office/officeart/2005/8/layout/hierarchy1"/>
    <dgm:cxn modelId="{6097AC5C-EE7D-4F5E-8E6B-D0E17F82961C}" type="presParOf" srcId="{ECFA67D4-CFD4-43AF-9F81-B3661850188B}" destId="{FB4CE6D6-0E81-41AA-A29F-9A0C800496D7}" srcOrd="0" destOrd="0" presId="urn:microsoft.com/office/officeart/2005/8/layout/hierarchy1"/>
    <dgm:cxn modelId="{2F4F5BB5-E95F-408E-8075-B69E3E22B2CA}" type="presParOf" srcId="{ECFA67D4-CFD4-43AF-9F81-B3661850188B}" destId="{2A42A379-C2C4-4D02-853B-FFD3FB847143}" srcOrd="1" destOrd="0" presId="urn:microsoft.com/office/officeart/2005/8/layout/hierarchy1"/>
    <dgm:cxn modelId="{B6EB6F94-7042-4C23-9E9A-7F2DA3090D43}" type="presParOf" srcId="{8B4D056F-6344-45AE-B6EA-AC03FB75BA2A}" destId="{C9BA6B0B-6147-4A75-9451-9E4B13ABA3D8}" srcOrd="1" destOrd="0" presId="urn:microsoft.com/office/officeart/2005/8/layout/hierarchy1"/>
    <dgm:cxn modelId="{DF6164DE-BE3D-4403-90A0-71C939945A73}" type="presParOf" srcId="{BBB7D6C4-9D8C-4750-9C43-ED9B965C9BBB}" destId="{0BAD8AE2-FFDF-48D3-B3F2-80758953B13E}" srcOrd="1" destOrd="0" presId="urn:microsoft.com/office/officeart/2005/8/layout/hierarchy1"/>
    <dgm:cxn modelId="{A30F8C94-259D-4578-AF02-FE9FE19A20E8}" type="presParOf" srcId="{0BAD8AE2-FFDF-48D3-B3F2-80758953B13E}" destId="{F3DDAEB0-0B75-4295-A451-A722C00F61FC}" srcOrd="0" destOrd="0" presId="urn:microsoft.com/office/officeart/2005/8/layout/hierarchy1"/>
    <dgm:cxn modelId="{767F138C-EF17-4D5F-AAEA-AC6C3B5050B7}" type="presParOf" srcId="{F3DDAEB0-0B75-4295-A451-A722C00F61FC}" destId="{B615F41A-F1CD-405A-A54B-FA7A13D5EEDA}" srcOrd="0" destOrd="0" presId="urn:microsoft.com/office/officeart/2005/8/layout/hierarchy1"/>
    <dgm:cxn modelId="{F498EC52-FAD3-4F2E-97C6-A1E49069EA4B}" type="presParOf" srcId="{F3DDAEB0-0B75-4295-A451-A722C00F61FC}" destId="{E197AF4F-245D-4B46-B9D9-85F34F55AE78}" srcOrd="1" destOrd="0" presId="urn:microsoft.com/office/officeart/2005/8/layout/hierarchy1"/>
    <dgm:cxn modelId="{FFB079D3-4D79-4E2B-834D-F014E7660737}" type="presParOf" srcId="{0BAD8AE2-FFDF-48D3-B3F2-80758953B13E}" destId="{2BDEB5CB-4023-41E5-94D4-4853FD78D2D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5FF9837-F993-4A99-8F41-D38DD3B2D79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B18B85-F0CA-4289-A3DA-6411CE2F1CE2}">
      <dgm:prSet/>
      <dgm:spPr/>
      <dgm:t>
        <a:bodyPr/>
        <a:lstStyle/>
        <a:p>
          <a:r>
            <a:rPr lang="cs-CZ"/>
            <a:t>Snímek, který jste vytvořili, je něco, co můžete časem aktualizovat. </a:t>
          </a:r>
          <a:endParaRPr lang="en-US"/>
        </a:p>
      </dgm:t>
    </dgm:pt>
    <dgm:pt modelId="{42DD5368-9FFD-4178-97E9-FBF4A53353A7}" type="parTrans" cxnId="{C3F2C272-35AD-4D7D-90E3-55632AC57139}">
      <dgm:prSet/>
      <dgm:spPr/>
      <dgm:t>
        <a:bodyPr/>
        <a:lstStyle/>
        <a:p>
          <a:endParaRPr lang="en-US"/>
        </a:p>
      </dgm:t>
    </dgm:pt>
    <dgm:pt modelId="{53ED4853-6647-42E2-A1E4-9ACC8F30AFE8}" type="sibTrans" cxnId="{C3F2C272-35AD-4D7D-90E3-55632AC57139}">
      <dgm:prSet/>
      <dgm:spPr/>
      <dgm:t>
        <a:bodyPr/>
        <a:lstStyle/>
        <a:p>
          <a:endParaRPr lang="en-US"/>
        </a:p>
      </dgm:t>
    </dgm:pt>
    <dgm:pt modelId="{27661C8D-63A0-4F54-B435-F05D81759493}">
      <dgm:prSet/>
      <dgm:spPr/>
      <dgm:t>
        <a:bodyPr/>
        <a:lstStyle/>
        <a:p>
          <a:r>
            <a:rPr lang="cs-CZ"/>
            <a:t>V kroku 3 jste pravděpodobně identifikovali informace, které byste chtěli vyvíjet, ale teď je ještě nemáte. </a:t>
          </a:r>
          <a:endParaRPr lang="en-US"/>
        </a:p>
      </dgm:t>
    </dgm:pt>
    <dgm:pt modelId="{67794A2A-6335-48C2-8CDF-469095F185DE}" type="parTrans" cxnId="{DFA908D6-AA17-4F81-9248-A8F0BC99CB11}">
      <dgm:prSet/>
      <dgm:spPr/>
      <dgm:t>
        <a:bodyPr/>
        <a:lstStyle/>
        <a:p>
          <a:endParaRPr lang="en-US"/>
        </a:p>
      </dgm:t>
    </dgm:pt>
    <dgm:pt modelId="{9AF74DA1-8576-465F-89DF-64EFCC793E9B}" type="sibTrans" cxnId="{DFA908D6-AA17-4F81-9248-A8F0BC99CB11}">
      <dgm:prSet/>
      <dgm:spPr/>
      <dgm:t>
        <a:bodyPr/>
        <a:lstStyle/>
        <a:p>
          <a:endParaRPr lang="en-US"/>
        </a:p>
      </dgm:t>
    </dgm:pt>
    <dgm:pt modelId="{C6C7E834-F12D-4335-83FA-79F1C53C3016}">
      <dgm:prSet/>
      <dgm:spPr/>
      <dgm:t>
        <a:bodyPr/>
        <a:lstStyle/>
        <a:p>
          <a:r>
            <a:rPr lang="cs-CZ"/>
            <a:t>V tomto kroku naplánujte, co byste chtěli v budoucnu dělat. Může být užitečné přemýšlet o tom, pokud jde o to, co bude nejvíce prospěšné v budoucnosti? Zvažte to z pohledu všech zainteresovaných, kteří informace definovali. </a:t>
          </a:r>
          <a:endParaRPr lang="en-US"/>
        </a:p>
      </dgm:t>
    </dgm:pt>
    <dgm:pt modelId="{5AA103E6-7F9A-4D95-995C-00ADE1CF0D42}" type="parTrans" cxnId="{BAD91774-76FB-437E-8BAD-364F48FADF6F}">
      <dgm:prSet/>
      <dgm:spPr/>
      <dgm:t>
        <a:bodyPr/>
        <a:lstStyle/>
        <a:p>
          <a:endParaRPr lang="en-US"/>
        </a:p>
      </dgm:t>
    </dgm:pt>
    <dgm:pt modelId="{6610A1A8-1F7C-42F5-BED8-6416913B357B}" type="sibTrans" cxnId="{BAD91774-76FB-437E-8BAD-364F48FADF6F}">
      <dgm:prSet/>
      <dgm:spPr/>
      <dgm:t>
        <a:bodyPr/>
        <a:lstStyle/>
        <a:p>
          <a:endParaRPr lang="en-US"/>
        </a:p>
      </dgm:t>
    </dgm:pt>
    <dgm:pt modelId="{86D84DFC-2286-42E0-BBE0-AE16D815CA80}">
      <dgm:prSet/>
      <dgm:spPr/>
      <dgm:t>
        <a:bodyPr/>
        <a:lstStyle/>
        <a:p>
          <a:r>
            <a:rPr lang="cs-CZ"/>
            <a:t>Existují věci, které by bylo dobré tam mít, ale nejsou kritické? Nebo kolik úsilí bude potřebné k získávání těchto údajů? Máte již zavedený mechanismus nebo jej můžete snadno rozvíjet? Bude shromažďování těchto údajů považováno za rušivé? Jste vyškoleni v této metodě sběru dat nebo budete potřebovat pomoc od externího konzultanta?</a:t>
          </a:r>
          <a:endParaRPr lang="en-US"/>
        </a:p>
      </dgm:t>
    </dgm:pt>
    <dgm:pt modelId="{1CE4C6CD-E1C5-41E6-8C87-6AC9B2F9523B}" type="parTrans" cxnId="{D5B38B86-CF1F-4076-B5DF-A054FD249620}">
      <dgm:prSet/>
      <dgm:spPr/>
      <dgm:t>
        <a:bodyPr/>
        <a:lstStyle/>
        <a:p>
          <a:endParaRPr lang="en-US"/>
        </a:p>
      </dgm:t>
    </dgm:pt>
    <dgm:pt modelId="{6B3C703C-428C-4C89-A3B2-CD802A1A0F83}" type="sibTrans" cxnId="{D5B38B86-CF1F-4076-B5DF-A054FD249620}">
      <dgm:prSet/>
      <dgm:spPr/>
      <dgm:t>
        <a:bodyPr/>
        <a:lstStyle/>
        <a:p>
          <a:endParaRPr lang="en-US"/>
        </a:p>
      </dgm:t>
    </dgm:pt>
    <dgm:pt modelId="{EE1ADC3B-A734-4635-B1E0-DA5D935B0F54}" type="pres">
      <dgm:prSet presAssocID="{45FF9837-F993-4A99-8F41-D38DD3B2D798}" presName="linear" presStyleCnt="0">
        <dgm:presLayoutVars>
          <dgm:animLvl val="lvl"/>
          <dgm:resizeHandles val="exact"/>
        </dgm:presLayoutVars>
      </dgm:prSet>
      <dgm:spPr/>
    </dgm:pt>
    <dgm:pt modelId="{B2A99C40-2CA2-43B3-A387-EDFB6DA5F9FF}" type="pres">
      <dgm:prSet presAssocID="{05B18B85-F0CA-4289-A3DA-6411CE2F1CE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8627C14-2387-428F-810D-D3B0ED5F5F73}" type="pres">
      <dgm:prSet presAssocID="{53ED4853-6647-42E2-A1E4-9ACC8F30AFE8}" presName="spacer" presStyleCnt="0"/>
      <dgm:spPr/>
    </dgm:pt>
    <dgm:pt modelId="{B375058F-7407-442F-B8F9-5977F22F50BB}" type="pres">
      <dgm:prSet presAssocID="{27661C8D-63A0-4F54-B435-F05D8175949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C8BEE79-E451-4578-BEA2-728C2CDE4599}" type="pres">
      <dgm:prSet presAssocID="{9AF74DA1-8576-465F-89DF-64EFCC793E9B}" presName="spacer" presStyleCnt="0"/>
      <dgm:spPr/>
    </dgm:pt>
    <dgm:pt modelId="{05A0C713-CC98-433E-B3E0-9F28E5ECA339}" type="pres">
      <dgm:prSet presAssocID="{C6C7E834-F12D-4335-83FA-79F1C53C301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270431C-29FD-45DB-9CA2-B6357025E3FF}" type="pres">
      <dgm:prSet presAssocID="{6610A1A8-1F7C-42F5-BED8-6416913B357B}" presName="spacer" presStyleCnt="0"/>
      <dgm:spPr/>
    </dgm:pt>
    <dgm:pt modelId="{6616C52D-6E13-4EFB-922F-0F0DA0CB2347}" type="pres">
      <dgm:prSet presAssocID="{86D84DFC-2286-42E0-BBE0-AE16D815CA80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7B71832-B4B2-4041-B340-6C4039F1A8AE}" type="presOf" srcId="{27661C8D-63A0-4F54-B435-F05D81759493}" destId="{B375058F-7407-442F-B8F9-5977F22F50BB}" srcOrd="0" destOrd="0" presId="urn:microsoft.com/office/officeart/2005/8/layout/vList2"/>
    <dgm:cxn modelId="{748B3639-8BB7-4DA2-9744-C49097B88F53}" type="presOf" srcId="{C6C7E834-F12D-4335-83FA-79F1C53C3016}" destId="{05A0C713-CC98-433E-B3E0-9F28E5ECA339}" srcOrd="0" destOrd="0" presId="urn:microsoft.com/office/officeart/2005/8/layout/vList2"/>
    <dgm:cxn modelId="{C3F2C272-35AD-4D7D-90E3-55632AC57139}" srcId="{45FF9837-F993-4A99-8F41-D38DD3B2D798}" destId="{05B18B85-F0CA-4289-A3DA-6411CE2F1CE2}" srcOrd="0" destOrd="0" parTransId="{42DD5368-9FFD-4178-97E9-FBF4A53353A7}" sibTransId="{53ED4853-6647-42E2-A1E4-9ACC8F30AFE8}"/>
    <dgm:cxn modelId="{BAD91774-76FB-437E-8BAD-364F48FADF6F}" srcId="{45FF9837-F993-4A99-8F41-D38DD3B2D798}" destId="{C6C7E834-F12D-4335-83FA-79F1C53C3016}" srcOrd="2" destOrd="0" parTransId="{5AA103E6-7F9A-4D95-995C-00ADE1CF0D42}" sibTransId="{6610A1A8-1F7C-42F5-BED8-6416913B357B}"/>
    <dgm:cxn modelId="{F888337F-0C3D-4866-A49C-92E010469248}" type="presOf" srcId="{45FF9837-F993-4A99-8F41-D38DD3B2D798}" destId="{EE1ADC3B-A734-4635-B1E0-DA5D935B0F54}" srcOrd="0" destOrd="0" presId="urn:microsoft.com/office/officeart/2005/8/layout/vList2"/>
    <dgm:cxn modelId="{D5B38B86-CF1F-4076-B5DF-A054FD249620}" srcId="{45FF9837-F993-4A99-8F41-D38DD3B2D798}" destId="{86D84DFC-2286-42E0-BBE0-AE16D815CA80}" srcOrd="3" destOrd="0" parTransId="{1CE4C6CD-E1C5-41E6-8C87-6AC9B2F9523B}" sibTransId="{6B3C703C-428C-4C89-A3B2-CD802A1A0F83}"/>
    <dgm:cxn modelId="{A1C4E5D0-E30E-408E-9B47-407147FC429F}" type="presOf" srcId="{86D84DFC-2286-42E0-BBE0-AE16D815CA80}" destId="{6616C52D-6E13-4EFB-922F-0F0DA0CB2347}" srcOrd="0" destOrd="0" presId="urn:microsoft.com/office/officeart/2005/8/layout/vList2"/>
    <dgm:cxn modelId="{DFA908D6-AA17-4F81-9248-A8F0BC99CB11}" srcId="{45FF9837-F993-4A99-8F41-D38DD3B2D798}" destId="{27661C8D-63A0-4F54-B435-F05D81759493}" srcOrd="1" destOrd="0" parTransId="{67794A2A-6335-48C2-8CDF-469095F185DE}" sibTransId="{9AF74DA1-8576-465F-89DF-64EFCC793E9B}"/>
    <dgm:cxn modelId="{6FC085FD-5CD8-417D-9C34-F327B8CE3FD4}" type="presOf" srcId="{05B18B85-F0CA-4289-A3DA-6411CE2F1CE2}" destId="{B2A99C40-2CA2-43B3-A387-EDFB6DA5F9FF}" srcOrd="0" destOrd="0" presId="urn:microsoft.com/office/officeart/2005/8/layout/vList2"/>
    <dgm:cxn modelId="{F65AB1DB-3EE3-4CDC-A4DC-C86186426775}" type="presParOf" srcId="{EE1ADC3B-A734-4635-B1E0-DA5D935B0F54}" destId="{B2A99C40-2CA2-43B3-A387-EDFB6DA5F9FF}" srcOrd="0" destOrd="0" presId="urn:microsoft.com/office/officeart/2005/8/layout/vList2"/>
    <dgm:cxn modelId="{29704BE4-BFE6-49DD-8CAC-C2A0B73E1EA5}" type="presParOf" srcId="{EE1ADC3B-A734-4635-B1E0-DA5D935B0F54}" destId="{A8627C14-2387-428F-810D-D3B0ED5F5F73}" srcOrd="1" destOrd="0" presId="urn:microsoft.com/office/officeart/2005/8/layout/vList2"/>
    <dgm:cxn modelId="{216B62DD-698D-44DB-883F-66DE2558EF37}" type="presParOf" srcId="{EE1ADC3B-A734-4635-B1E0-DA5D935B0F54}" destId="{B375058F-7407-442F-B8F9-5977F22F50BB}" srcOrd="2" destOrd="0" presId="urn:microsoft.com/office/officeart/2005/8/layout/vList2"/>
    <dgm:cxn modelId="{AB8C9F81-2571-4D5A-9528-039E7193D558}" type="presParOf" srcId="{EE1ADC3B-A734-4635-B1E0-DA5D935B0F54}" destId="{FC8BEE79-E451-4578-BEA2-728C2CDE4599}" srcOrd="3" destOrd="0" presId="urn:microsoft.com/office/officeart/2005/8/layout/vList2"/>
    <dgm:cxn modelId="{D554C9DA-9710-42D0-B829-7D982845B220}" type="presParOf" srcId="{EE1ADC3B-A734-4635-B1E0-DA5D935B0F54}" destId="{05A0C713-CC98-433E-B3E0-9F28E5ECA339}" srcOrd="4" destOrd="0" presId="urn:microsoft.com/office/officeart/2005/8/layout/vList2"/>
    <dgm:cxn modelId="{F1F4409B-C9BF-4183-8531-F801BC3D42D3}" type="presParOf" srcId="{EE1ADC3B-A734-4635-B1E0-DA5D935B0F54}" destId="{C270431C-29FD-45DB-9CA2-B6357025E3FF}" srcOrd="5" destOrd="0" presId="urn:microsoft.com/office/officeart/2005/8/layout/vList2"/>
    <dgm:cxn modelId="{0A8B4589-96D9-4867-B57B-DB883A1B4A89}" type="presParOf" srcId="{EE1ADC3B-A734-4635-B1E0-DA5D935B0F54}" destId="{6616C52D-6E13-4EFB-922F-0F0DA0CB234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4AAC0A-1E2F-4745-8726-842350EF5AA3}">
      <dsp:nvSpPr>
        <dsp:cNvPr id="0" name=""/>
        <dsp:cNvSpPr/>
      </dsp:nvSpPr>
      <dsp:spPr>
        <a:xfrm>
          <a:off x="1448016" y="2279"/>
          <a:ext cx="6342401" cy="3805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0783" tIns="326221" rIns="310783" bIns="326221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Mezi zainteresované strany nejčastěji patří: </a:t>
          </a:r>
          <a:endParaRPr lang="en-US" sz="23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zaměstnanci,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dobrovolníci,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vedení a správa,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mateřská organizace (například v případě sociálního podniku, který je přidružen k širší neziskové organizaci),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zákazníci,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investoři, finančníci, dárci,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partneři,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800" kern="1200"/>
            <a:t>komunita jako celek.</a:t>
          </a:r>
          <a:endParaRPr lang="en-US" sz="1800" kern="1200"/>
        </a:p>
      </dsp:txBody>
      <dsp:txXfrm>
        <a:off x="1448016" y="2279"/>
        <a:ext cx="6342401" cy="38054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7AB14-01B9-4B6C-9FE0-C62BAC4A46F9}">
      <dsp:nvSpPr>
        <dsp:cNvPr id="0" name=""/>
        <dsp:cNvSpPr/>
      </dsp:nvSpPr>
      <dsp:spPr>
        <a:xfrm>
          <a:off x="0" y="75480"/>
          <a:ext cx="9238434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Snímek či poster (plakát) je komunikační nástroj, který můžete využít k představení výkonnosti a hodnoty podniku, programu nebo projektu zahrnující informace o investorech, financujících organizacích a zaměstnancích. </a:t>
          </a:r>
          <a:endParaRPr lang="en-US" sz="2100" kern="1200"/>
        </a:p>
      </dsp:txBody>
      <dsp:txXfrm>
        <a:off x="57572" y="133052"/>
        <a:ext cx="9123290" cy="1064216"/>
      </dsp:txXfrm>
    </dsp:sp>
    <dsp:sp modelId="{162D1A7D-401E-470E-B552-86B9F935B116}">
      <dsp:nvSpPr>
        <dsp:cNvPr id="0" name=""/>
        <dsp:cNvSpPr/>
      </dsp:nvSpPr>
      <dsp:spPr>
        <a:xfrm>
          <a:off x="0" y="1315320"/>
          <a:ext cx="9238434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Je přizpůsoben potřebám a cílové skupině.</a:t>
          </a:r>
          <a:endParaRPr lang="en-US" sz="2100" kern="1200"/>
        </a:p>
      </dsp:txBody>
      <dsp:txXfrm>
        <a:off x="57572" y="1372892"/>
        <a:ext cx="9123290" cy="1064216"/>
      </dsp:txXfrm>
    </dsp:sp>
    <dsp:sp modelId="{0202B62E-B6A7-43A1-9448-F39E38A36372}">
      <dsp:nvSpPr>
        <dsp:cNvPr id="0" name=""/>
        <dsp:cNvSpPr/>
      </dsp:nvSpPr>
      <dsp:spPr>
        <a:xfrm>
          <a:off x="0" y="2555159"/>
          <a:ext cx="9238434" cy="1179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Může mít podobu </a:t>
          </a:r>
          <a:r>
            <a:rPr lang="cs-CZ" sz="2100" i="1" kern="1200"/>
            <a:t>infografiky, klíčových ukazatelů nebozprávy o dopadu</a:t>
          </a:r>
          <a:r>
            <a:rPr lang="cs-CZ" sz="2100" kern="1200"/>
            <a:t>. </a:t>
          </a:r>
          <a:endParaRPr lang="en-US" sz="2100" kern="1200"/>
        </a:p>
      </dsp:txBody>
      <dsp:txXfrm>
        <a:off x="57572" y="2612731"/>
        <a:ext cx="9123290" cy="1064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4CE6D6-0E81-41AA-A29F-9A0C800496D7}">
      <dsp:nvSpPr>
        <dsp:cNvPr id="0" name=""/>
        <dsp:cNvSpPr/>
      </dsp:nvSpPr>
      <dsp:spPr>
        <a:xfrm>
          <a:off x="1127" y="439428"/>
          <a:ext cx="3958031" cy="2513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2A379-C2C4-4D02-853B-FFD3FB847143}">
      <dsp:nvSpPr>
        <dsp:cNvPr id="0" name=""/>
        <dsp:cNvSpPr/>
      </dsp:nvSpPr>
      <dsp:spPr>
        <a:xfrm>
          <a:off x="440908" y="857221"/>
          <a:ext cx="3958031" cy="25133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 tomto kroku navrhujete obsah snímku. To se zaměřuje na identifikaci toho, co chcete ve svém snímku vyslovit, a jak jej zprostředkujete posluchačům. </a:t>
          </a:r>
          <a:endParaRPr lang="en-US" sz="2200" kern="1200"/>
        </a:p>
      </dsp:txBody>
      <dsp:txXfrm>
        <a:off x="514521" y="930834"/>
        <a:ext cx="3810805" cy="2366123"/>
      </dsp:txXfrm>
    </dsp:sp>
    <dsp:sp modelId="{B615F41A-F1CD-405A-A54B-FA7A13D5EEDA}">
      <dsp:nvSpPr>
        <dsp:cNvPr id="0" name=""/>
        <dsp:cNvSpPr/>
      </dsp:nvSpPr>
      <dsp:spPr>
        <a:xfrm>
          <a:off x="4838721" y="439428"/>
          <a:ext cx="3958031" cy="25133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97AF4F-245D-4B46-B9D9-85F34F55AE78}">
      <dsp:nvSpPr>
        <dsp:cNvPr id="0" name=""/>
        <dsp:cNvSpPr/>
      </dsp:nvSpPr>
      <dsp:spPr>
        <a:xfrm>
          <a:off x="5278502" y="857221"/>
          <a:ext cx="3958031" cy="25133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Veškeré informace ve snímku musí podporovat buď to, co děláte a vypovídá o hodnotě podniku nebo má podpořit operativní či strategické rozhodnutí.</a:t>
          </a:r>
          <a:endParaRPr lang="en-US" sz="2200" kern="1200"/>
        </a:p>
      </dsp:txBody>
      <dsp:txXfrm>
        <a:off x="5352115" y="930834"/>
        <a:ext cx="3810805" cy="23661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A99C40-2CA2-43B3-A387-EDFB6DA5F9FF}">
      <dsp:nvSpPr>
        <dsp:cNvPr id="0" name=""/>
        <dsp:cNvSpPr/>
      </dsp:nvSpPr>
      <dsp:spPr>
        <a:xfrm>
          <a:off x="0" y="272423"/>
          <a:ext cx="9238434" cy="786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Snímek, který jste vytvořili, je něco, co můžete časem aktualizovat. </a:t>
          </a:r>
          <a:endParaRPr lang="en-US" sz="1400" kern="1200"/>
        </a:p>
      </dsp:txBody>
      <dsp:txXfrm>
        <a:off x="38372" y="310795"/>
        <a:ext cx="9161690" cy="709304"/>
      </dsp:txXfrm>
    </dsp:sp>
    <dsp:sp modelId="{B375058F-7407-442F-B8F9-5977F22F50BB}">
      <dsp:nvSpPr>
        <dsp:cNvPr id="0" name=""/>
        <dsp:cNvSpPr/>
      </dsp:nvSpPr>
      <dsp:spPr>
        <a:xfrm>
          <a:off x="0" y="1098791"/>
          <a:ext cx="9238434" cy="786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 kroku 3 jste pravděpodobně identifikovali informace, které byste chtěli vyvíjet, ale teď je ještě nemáte. </a:t>
          </a:r>
          <a:endParaRPr lang="en-US" sz="1400" kern="1200"/>
        </a:p>
      </dsp:txBody>
      <dsp:txXfrm>
        <a:off x="38372" y="1137163"/>
        <a:ext cx="9161690" cy="709304"/>
      </dsp:txXfrm>
    </dsp:sp>
    <dsp:sp modelId="{05A0C713-CC98-433E-B3E0-9F28E5ECA339}">
      <dsp:nvSpPr>
        <dsp:cNvPr id="0" name=""/>
        <dsp:cNvSpPr/>
      </dsp:nvSpPr>
      <dsp:spPr>
        <a:xfrm>
          <a:off x="0" y="1925159"/>
          <a:ext cx="9238434" cy="786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 tomto kroku naplánujte, co byste chtěli v budoucnu dělat. Může být užitečné přemýšlet o tom, pokud jde o to, co bude nejvíce prospěšné v budoucnosti? Zvažte to z pohledu všech zainteresovaných, kteří informace definovali. </a:t>
          </a:r>
          <a:endParaRPr lang="en-US" sz="1400" kern="1200"/>
        </a:p>
      </dsp:txBody>
      <dsp:txXfrm>
        <a:off x="38372" y="1963531"/>
        <a:ext cx="9161690" cy="709304"/>
      </dsp:txXfrm>
    </dsp:sp>
    <dsp:sp modelId="{6616C52D-6E13-4EFB-922F-0F0DA0CB2347}">
      <dsp:nvSpPr>
        <dsp:cNvPr id="0" name=""/>
        <dsp:cNvSpPr/>
      </dsp:nvSpPr>
      <dsp:spPr>
        <a:xfrm>
          <a:off x="0" y="2751528"/>
          <a:ext cx="9238434" cy="7860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Existují věci, které by bylo dobré tam mít, ale nejsou kritické? Nebo kolik úsilí bude potřebné k získávání těchto údajů? Máte již zavedený mechanismus nebo jej můžete snadno rozvíjet? Bude shromažďování těchto údajů považováno za rušivé? Jste vyškoleni v této metodě sběru dat nebo budete potřebovat pomoc od externího konzultanta?</a:t>
          </a:r>
          <a:endParaRPr lang="en-US" sz="1400" kern="1200"/>
        </a:p>
      </dsp:txBody>
      <dsp:txXfrm>
        <a:off x="38372" y="2789900"/>
        <a:ext cx="9161690" cy="709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0F8CF-692C-4963-8B5E-D1C0928C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7714388" cy="326063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19655-1613-4CC0-BBE9-BD2CB2C3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67FFF-6BC4-4DF0-BC55-B2C3BFD8E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89830-A1B7-484B-832C-F64A558BD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8F727-72C8-47A9-8E54-AD845902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ED5540-64E5-4258-ABA4-753F07B71B38}"/>
              </a:ext>
            </a:extLst>
          </p:cNvPr>
          <p:cNvCxnSpPr>
            <a:cxnSpLocks/>
          </p:cNvCxnSpPr>
          <p:nvPr/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957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8A5DE-E5C6-4DB9-AD28-8F1EAC6F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63E08E-9B2D-4740-9AC6-D5E1CFB95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29566" y="2229957"/>
            <a:ext cx="9238434" cy="38660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E3736-E8AA-4F58-9D3A-27050B28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95E84-15BC-478B-9DAB-15025867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9D98F-E0A8-4254-A957-7F17811D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9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DE70F5-2276-4F91-9FC2-8DA4B52881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4000" y="1467699"/>
            <a:ext cx="1758461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1856C5-C2FD-45E4-A631-AC06B5495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82312" y="1467699"/>
            <a:ext cx="7839379" cy="4628301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336EA-B6DD-4115-9C67-79A24C866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A668B-1DAB-449C-9BA4-7B1572A22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C6567E-119D-4C98-93FF-73A33280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786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EF94C-BCB1-4F4C-AF70-DD2A5C4E3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5445"/>
            <a:ext cx="9238434" cy="857559"/>
          </a:xfrm>
        </p:spPr>
        <p:txBody>
          <a:bodyPr anchor="b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09B75-A057-44B5-872F-DF01BDC8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566" y="2286000"/>
            <a:ext cx="9238434" cy="381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260C-3219-4812-88F2-3162D37F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62B73-9C01-4BE3-A199-782BE6EBA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61492-EB56-4454-9D2A-8BB94AACB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70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980A128-A52A-402C-865B-1BF08D7F045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00447-3778-4AB7-ACB3-7C2313FE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1745" y="1287554"/>
            <a:ext cx="8284963" cy="3113064"/>
          </a:xfrm>
        </p:spPr>
        <p:txBody>
          <a:bodyPr anchor="t"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B910C9-BA3C-4D31-9C62-2C2408591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1744" y="4619707"/>
            <a:ext cx="7722256" cy="1476293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42E8A-6B69-406B-A3DF-0A1B76832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665CF-4461-4BB8-8F3A-ED1CB108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8B27-5EF3-49F4-B3CE-F3CF419AE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4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3F3BA-5AD5-4F15-97B2-E4652D1D4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13411"/>
            <a:ext cx="9238434" cy="88959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997B8-1FD3-40E6-A486-256EB41DB7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9566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3F4D8-AA9A-4AF7-86EA-E4D797B98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35565"/>
            <a:ext cx="4495800" cy="396043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8823E-BC08-4810-9BFF-35D2EA2AE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DD2BFB-BB2C-4C4A-A6E1-DD223C2BE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69B2-12F8-4583-8A7F-523C9A3E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3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717F-84B9-44BA-8DD6-680394AB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79150"/>
            <a:ext cx="9238434" cy="82391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217D6-7448-4625-964F-5D82F65F1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7" y="2013217"/>
            <a:ext cx="4495799" cy="704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3A534C-0B54-4327-99C0-4F0019FD21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29567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9D4A63-0795-4B74-8C11-5FE7944118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013215"/>
            <a:ext cx="4495800" cy="70423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16F3-F747-441B-9854-27225954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48000"/>
            <a:ext cx="4495800" cy="3048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168E2-6B97-486E-B0E4-4E7F5CDBB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D3E2B-2F4E-4347-A8E9-27EB7D035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1FC4F5-6876-414E-9E30-84706A3F5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0D2F04-5474-46B9-B838-858CDF4AB2D2}"/>
              </a:ext>
            </a:extLst>
          </p:cNvPr>
          <p:cNvCxnSpPr>
            <a:cxnSpLocks/>
          </p:cNvCxnSpPr>
          <p:nvPr/>
        </p:nvCxnSpPr>
        <p:spPr>
          <a:xfrm>
            <a:off x="6270727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ADEE893-BE45-47F3-BCF0-02424B3503CC}"/>
              </a:ext>
            </a:extLst>
          </p:cNvPr>
          <p:cNvSpPr/>
          <p:nvPr/>
        </p:nvSpPr>
        <p:spPr>
          <a:xfrm>
            <a:off x="-1171838" y="4592406"/>
            <a:ext cx="808262" cy="38971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FB5178A-4501-4B56-8BF1-D083D7B021CE}"/>
              </a:ext>
            </a:extLst>
          </p:cNvPr>
          <p:cNvCxnSpPr>
            <a:cxnSpLocks/>
          </p:cNvCxnSpPr>
          <p:nvPr/>
        </p:nvCxnSpPr>
        <p:spPr>
          <a:xfrm>
            <a:off x="1524000" y="2876662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837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52109C6-041C-42BA-B507-8EA298046E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BF877-20DD-40F4-AEA8-E1B6D5350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7DC874-15B5-4338-B7D1-8E393AB4C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66BAE3-24C5-483F-9141-D860A265E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9AEEB4-66F8-4008-B616-804FB9D91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96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6C975-8FFB-4A4B-9213-774EE3901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BA744F-475D-4105-8E4A-025815549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FA64C-7966-4D6F-88D7-4B89F2A1D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5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4ED5F-AB94-4DCF-8971-B8B2B55AF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740" y="1558944"/>
            <a:ext cx="3279689" cy="1864196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1EE4CB-68CF-4BF3-A891-8277AFD13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0"/>
            <a:ext cx="5333999" cy="5334000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292E72-B66D-40EE-B182-5585382A6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43741" y="3649682"/>
            <a:ext cx="3233096" cy="1933605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3B694-B050-45F3-AE6F-A86A129F1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AE423-9CA5-46B3-96B1-7586AD020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B973D-F1F7-47BC-996D-6100B7C89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19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9949-4A1F-4DA9-9B75-A6180F95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543" y="1383126"/>
            <a:ext cx="3289886" cy="2045874"/>
          </a:xfrm>
        </p:spPr>
        <p:txBody>
          <a:bodyPr anchor="b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A8D794-C670-4569-93D9-0FF8B35AA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762000"/>
            <a:ext cx="5333999" cy="53340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486F6-AE67-4B34-B8E2-0B7576DC2E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33544" y="3649682"/>
            <a:ext cx="3243292" cy="1684317"/>
          </a:xfrm>
        </p:spPr>
        <p:txBody>
          <a:bodyPr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98B11C-BB63-49A6-B488-29D4FBF8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B07E4-CDF9-4C88-A2F3-04620E58224D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4B9166-6D36-4F0A-9ADD-33D49A0C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22B8F-7760-41B3-9053-DD90255B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1E98-A417-4ECC-ACEB-C0490C20D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6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84152A-7FE0-4708-B7C1-DBEC8F133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9566" y="1041621"/>
            <a:ext cx="9238434" cy="8613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AB53-BAF9-439D-9451-47193CF2F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9566" y="2285999"/>
            <a:ext cx="9238434" cy="3810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96D9F-562A-496F-A530-A561994DC5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71087" y="4891318"/>
            <a:ext cx="26732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fld id="{3C2B07E4-CDF9-4C88-A2F3-04620E58224D}" type="datetimeFigureOut">
              <a:rPr lang="en-US" smtClean="0"/>
              <a:pPr/>
              <a:t>11/12/2024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060FE-AAC3-4FAE-9EB4-BCAE72D956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73021" y="1609893"/>
            <a:ext cx="2669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 b="1" cap="all" spc="3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EDB2-8F31-42FA-B253-62D24146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2908" y="3219853"/>
            <a:ext cx="629653" cy="429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EFE71E98-A417-4ECC-ACEB-C0490C20DB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952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b="1" kern="1200" cap="all" spc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466344" indent="0" algn="l" defTabSz="914400" rtl="0" eaLnBrk="1" latinLnBrk="0" hangingPunct="1">
        <a:lnSpc>
          <a:spcPct val="130000"/>
        </a:lnSpc>
        <a:spcBef>
          <a:spcPts val="500"/>
        </a:spcBef>
        <a:buSzPct val="85000"/>
        <a:buFontTx/>
        <a:buNone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" indent="-18288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1C3281D-A46F-4842-9340-4CBC29E1B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saní člověkem na poznámkovém bloku">
            <a:extLst>
              <a:ext uri="{FF2B5EF4-FFF2-40B4-BE49-F238E27FC236}">
                <a16:creationId xmlns:a16="http://schemas.microsoft.com/office/drawing/2014/main" id="{E228DAD9-8A7E-057F-8A64-8B466308EFF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13177" b="1584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C69EDE97-8211-C11A-446E-89A4F155A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9612" y="1013984"/>
            <a:ext cx="6952388" cy="3260635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HODNOCENÍ VÝKONNOSTI SOCIÁLNÍHO PODNIKU – část I</a:t>
            </a:r>
            <a:endParaRPr lang="cs-CZ">
              <a:solidFill>
                <a:srgbClr val="FFFFFF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CD00EC-D597-4B21-866E-382AA9914D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9612" y="4848464"/>
            <a:ext cx="7714388" cy="108584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Petra Krejčí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3FECB8-44EE-4A45-9F7B-66ECF1C3C8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8595"/>
            <a:ext cx="971155" cy="0"/>
          </a:xfrm>
          <a:prstGeom prst="line">
            <a:avLst/>
          </a:prstGeom>
          <a:ln w="317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CDBFE8-FE4E-8DF8-0A6B-4250580B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/>
              <a:t>Krok 1: Definujte své publikum a Jeho potřeby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4A9716D9-3479-ED88-7E44-2131498477A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29566" y="2286000"/>
          <a:ext cx="9238434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715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D255F-26DE-FF77-C5D7-919BCA72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 dirty="0"/>
              <a:t>Krok 2: Vypracujte vizi svého „snímku“ o výkonu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7E9F33B-87F4-647D-8009-A302AAA9E2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29566" y="2286000"/>
          <a:ext cx="9238434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22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8B38D4-9D92-4608-A16B-260E8CC21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B35342-3BA8-33E2-8DCC-87D152423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62001"/>
            <a:ext cx="9144000" cy="869092"/>
          </a:xfrm>
        </p:spPr>
        <p:txBody>
          <a:bodyPr>
            <a:normAutofit/>
          </a:bodyPr>
          <a:lstStyle/>
          <a:p>
            <a:pPr algn="ctr"/>
            <a:r>
              <a:rPr lang="cs-CZ" b="1" cap="small" dirty="0"/>
              <a:t>Krok 3: Definujte obsah snímku</a:t>
            </a:r>
            <a:endParaRPr lang="cs-CZ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C6E6D7A-A095-F39E-69DC-8409619FDD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416148"/>
              </p:ext>
            </p:extLst>
          </p:nvPr>
        </p:nvGraphicFramePr>
        <p:xfrm>
          <a:off x="1430338" y="2286000"/>
          <a:ext cx="9237662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7805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7218290-08E7-4AB8-8549-F625B01F0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59CDD1-D1D8-77DF-1342-D16E8348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897" y="762001"/>
            <a:ext cx="5333365" cy="1141004"/>
          </a:xfrm>
        </p:spPr>
        <p:txBody>
          <a:bodyPr>
            <a:normAutofit/>
          </a:bodyPr>
          <a:lstStyle/>
          <a:p>
            <a:r>
              <a:rPr lang="cs-CZ" b="1" cap="small"/>
              <a:t>Krok 4: Navrhněte snímek či poster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C34B2-B6F9-47D3-25CA-AEED40735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897" y="2259698"/>
            <a:ext cx="4991103" cy="3836301"/>
          </a:xfrm>
        </p:spPr>
        <p:txBody>
          <a:bodyPr>
            <a:normAutofit/>
          </a:bodyPr>
          <a:lstStyle/>
          <a:p>
            <a:r>
              <a:rPr lang="cs-CZ" dirty="0"/>
              <a:t>V předchozím kroku jste určili informace, které jsou důležité pro shromažďování a potenciálně se zobrazují ve snímku či posteru. V kroku č. 2 jste také udělali předběžný návrh. Nyní je třeba návrh zdokonalovat a poté zkombinovat návrh s obsahem.</a:t>
            </a:r>
            <a:endParaRPr lang="cs-CZ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E9A9457-874F-4EEB-BF07-9CEA561C1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39965" y="1114197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phic 16" descr="Zaškrtnutí">
            <a:extLst>
              <a:ext uri="{FF2B5EF4-FFF2-40B4-BE49-F238E27FC236}">
                <a16:creationId xmlns:a16="http://schemas.microsoft.com/office/drawing/2014/main" id="{6C2D0CBE-4DE2-5A79-21A2-103BE7A10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16075" y="1890308"/>
            <a:ext cx="3077384" cy="307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675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8E9D7B4-B303-418D-82A2-7990FD75E6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 descr="VÃ½sledek obrÃ¡zku pro infografika dne">
            <a:extLst>
              <a:ext uri="{FF2B5EF4-FFF2-40B4-BE49-F238E27FC236}">
                <a16:creationId xmlns:a16="http://schemas.microsoft.com/office/drawing/2014/main" id="{E9B6302B-5949-2A13-078F-B519E202C5E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717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D1096-D077-52DF-8824-21EF41841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small"/>
              <a:t>Krok 5: Definujte další vývoj dat</a:t>
            </a:r>
            <a:endParaRPr lang="cs-CZ" dirty="0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717B88A-2AF1-88C8-A0B6-3D942F1E5B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29566" y="2286000"/>
          <a:ext cx="9238434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193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54011D-91B1-8864-C23F-F86E420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Jak aktualizovat data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5610E-960F-7748-ECA7-4892ED20F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2000"/>
            <a:ext cx="4572000" cy="5334000"/>
          </a:xfrm>
        </p:spPr>
        <p:txBody>
          <a:bodyPr anchor="ctr">
            <a:normAutofit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Záznam aktivity: Zpráva o denních činnostech, získaná od zaměstnanců.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Záznamy příběhů: Příběhy a vyprávění o události, zkušenosti nebo vyprávění osob, které popisují zaměstnanci nebo účastníci.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Dokumentace: záznamy o činnostech (např. inventář, zprávy, zápisy z jednání atd.).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Hodnocení: soubor otázek, které určují názory, postoje a porozumění účastníků, jakmile je činnost dokončena.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Focus Group: Skupinové diskuse s relativně malým počtem vybraných lidí o určitých otázkách.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sz="1500" dirty="0"/>
              <a:t>Rozhovor: Sada otázek (může být předem určených nebo neurčených) o určitých tématech, která jsou kladena na cílové publikum a následovaná dalšími dotazy a konverzacemi.</a:t>
            </a:r>
          </a:p>
        </p:txBody>
      </p:sp>
    </p:spTree>
    <p:extLst>
      <p:ext uri="{BB962C8B-B14F-4D97-AF65-F5344CB8AC3E}">
        <p14:creationId xmlns:p14="http://schemas.microsoft.com/office/powerpoint/2010/main" val="2886587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553722E-C71B-5544-DEC8-817EBE418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Jak aktualizovat data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B8B3FD-2A11-CC25-CCD2-CF24E83CF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2000"/>
            <a:ext cx="4572000" cy="5334000"/>
          </a:xfrm>
        </p:spPr>
        <p:txBody>
          <a:bodyPr anchor="ctr"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cs-CZ" sz="1700" dirty="0"/>
              <a:t>Záznam žurnálu: Vlastní přehled každodenních aktivit účastníky.</a:t>
            </a:r>
          </a:p>
          <a:p>
            <a:pPr algn="just">
              <a:buFont typeface="Arial" pitchFamily="34" charset="0"/>
              <a:buChar char="•"/>
            </a:pPr>
            <a:r>
              <a:rPr lang="cs-CZ" sz="1700" dirty="0"/>
              <a:t>Testy znalostí / dovedností: Soubor předem stanovených otázek týkajících se určitých témat, na které odpovídá cílové publikum.</a:t>
            </a:r>
          </a:p>
          <a:p>
            <a:pPr algn="just">
              <a:buFont typeface="Arial" pitchFamily="34" charset="0"/>
              <a:buChar char="•"/>
            </a:pPr>
            <a:r>
              <a:rPr lang="cs-CZ" sz="1700" dirty="0"/>
              <a:t>Průzkum: soubor otázek, které určují úroveň znalostí nebo dovedností účastníků.</a:t>
            </a:r>
          </a:p>
          <a:p>
            <a:pPr algn="just">
              <a:buFont typeface="Arial" pitchFamily="34" charset="0"/>
              <a:buChar char="•"/>
            </a:pPr>
            <a:r>
              <a:rPr lang="cs-CZ" sz="1700" dirty="0"/>
              <a:t>Návštěvy na místě: Kombinace pozorování a rozhovorů, které se vyskytují v prostředí účastníka.</a:t>
            </a:r>
          </a:p>
          <a:p>
            <a:pPr algn="just">
              <a:buFont typeface="Arial" pitchFamily="34" charset="0"/>
              <a:buChar char="•"/>
            </a:pPr>
            <a:r>
              <a:rPr lang="cs-CZ" sz="1700" dirty="0"/>
              <a:t>Pozorovací poznámky: poznámky, které se provádějí přímým pozorováním verbálního a neverbálního chování, které se vyskytuje v činnostech.</a:t>
            </a:r>
          </a:p>
        </p:txBody>
      </p:sp>
    </p:spTree>
    <p:extLst>
      <p:ext uri="{BB962C8B-B14F-4D97-AF65-F5344CB8AC3E}">
        <p14:creationId xmlns:p14="http://schemas.microsoft.com/office/powerpoint/2010/main" val="3919052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09949130-F4C8-4E64-AD1A-B3611E4358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Oval 11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5A54C7-2A7F-1534-5FED-5416BAF2D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 b="1" kern="0">
                <a:latin typeface="Times New Roman"/>
                <a:ea typeface="+mj-ea"/>
                <a:cs typeface="+mj-cs"/>
              </a:rPr>
              <a:t>Shrnutí přednášky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A2715-59CD-0B6F-B764-5C04F975A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680" y="762000"/>
            <a:ext cx="3897332" cy="5334000"/>
          </a:xfrm>
        </p:spPr>
        <p:txBody>
          <a:bodyPr anchor="ctr">
            <a:norm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>
                <a:cs typeface="Arial" panose="020B0604020202020204" pitchFamily="34" charset="0"/>
              </a:rPr>
              <a:t>Hodnocení výkonnosti je poměrně široká oblast i v sociálním podniku.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>
                <a:cs typeface="Arial" panose="020B0604020202020204" pitchFamily="34" charset="0"/>
              </a:rPr>
              <a:t>Podnik můžeme hodnotit z mnoha ohledů a stejně jak v podniku (ne)sociálním, záleží na uživateli informací, které mu o výkonnosti budou poskytnuty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b="1" dirty="0">
                <a:cs typeface="Arial" panose="020B0604020202020204" pitchFamily="34" charset="0"/>
              </a:rPr>
              <a:t>K hodnocení můžeme použít SCM, které má několik kroků provedení, které bychom měli dodržet</a:t>
            </a:r>
          </a:p>
        </p:txBody>
      </p:sp>
    </p:spTree>
    <p:extLst>
      <p:ext uri="{BB962C8B-B14F-4D97-AF65-F5344CB8AC3E}">
        <p14:creationId xmlns:p14="http://schemas.microsoft.com/office/powerpoint/2010/main" val="3779573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ED5540-64E5-4258-ABA4-753F07B71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000" y="457150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598DCE-49A4-46FC-89A2-87E971ABE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448D61-FD92-4997-B065-20433412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Oval 13">
            <a:extLst>
              <a:ext uri="{FF2B5EF4-FFF2-40B4-BE49-F238E27FC236}">
                <a16:creationId xmlns:a16="http://schemas.microsoft.com/office/drawing/2014/main" id="{ED903D6B-9D52-4138-9E24-EB3F7AFA8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17864" y="760144"/>
            <a:ext cx="5356272" cy="535627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BC3B5F1-E945-4A68-5481-F2732B1E2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4717" y="1746913"/>
            <a:ext cx="4162567" cy="188339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i="1"/>
              <a:t>Cílem přednášky je: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86C365-9F3E-243D-315A-B89102AA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275" y="4290867"/>
            <a:ext cx="3217451" cy="131835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Cílem</a:t>
            </a:r>
            <a:r>
              <a:rPr lang="en-US" dirty="0"/>
              <a:t> </a:t>
            </a:r>
            <a:r>
              <a:rPr lang="en-US" dirty="0" err="1"/>
              <a:t>přednášky</a:t>
            </a:r>
            <a:r>
              <a:rPr lang="en-US" dirty="0"/>
              <a:t> je </a:t>
            </a:r>
            <a:r>
              <a:rPr lang="en-US" dirty="0" err="1"/>
              <a:t>seznámit</a:t>
            </a:r>
            <a:r>
              <a:rPr lang="en-US" dirty="0"/>
              <a:t> s </a:t>
            </a:r>
            <a:r>
              <a:rPr lang="en-US" dirty="0" err="1"/>
              <a:t>výkonnostním</a:t>
            </a:r>
            <a:r>
              <a:rPr lang="en-US" dirty="0"/>
              <a:t> </a:t>
            </a:r>
            <a:r>
              <a:rPr lang="en-US" dirty="0" err="1"/>
              <a:t>managementem</a:t>
            </a:r>
            <a:r>
              <a:rPr lang="en-US" dirty="0"/>
              <a:t> </a:t>
            </a:r>
            <a:r>
              <a:rPr lang="en-US" dirty="0" err="1"/>
              <a:t>sociálního</a:t>
            </a:r>
            <a:r>
              <a:rPr lang="en-US" dirty="0"/>
              <a:t> </a:t>
            </a:r>
            <a:r>
              <a:rPr lang="en-US" dirty="0" err="1"/>
              <a:t>podniku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651A8F8-7445-4C49-926D-816D68765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616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5593F5-D249-8C65-6C42-3AE38D63B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Co je hodnocení sociální výkonnosti</a:t>
            </a:r>
          </a:p>
        </p:txBody>
      </p:sp>
      <p:sp>
        <p:nvSpPr>
          <p:cNvPr id="13" name="Zástupný obsah 2">
            <a:extLst>
              <a:ext uri="{FF2B5EF4-FFF2-40B4-BE49-F238E27FC236}">
                <a16:creationId xmlns:a16="http://schemas.microsoft.com/office/drawing/2014/main" id="{044901E2-BB51-8230-EE18-2798E28CF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2000"/>
            <a:ext cx="4572000" cy="5334000"/>
          </a:xfrm>
        </p:spPr>
        <p:txBody>
          <a:bodyPr anchor="ctr"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dirty="0"/>
              <a:t>Hodnocení sociální výkonnosti je efektivní monitorování a hodnocení aktivit v sociálním podniku, díky porozumění požadavkům a potřebám klienta. 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Tento posun je poznamenán nárůstem zájmu o různé posouzení dopadů, vyhledávání a vývoj produktů, vše zaměřené na lepší porozumění klientům a na to, jak nejlépe jim pomoci. 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Tyto dvě roviny – podnik a péče o cílovou skupinu se pak využívají v rozličných metodách hodnocení výkonnosti.</a:t>
            </a:r>
          </a:p>
        </p:txBody>
      </p:sp>
    </p:spTree>
    <p:extLst>
      <p:ext uri="{BB962C8B-B14F-4D97-AF65-F5344CB8AC3E}">
        <p14:creationId xmlns:p14="http://schemas.microsoft.com/office/powerpoint/2010/main" val="3348639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4ED0C5-7B72-F527-6EB7-A66BE689B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Roviny posuzování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D52DA-0393-6182-6672-5C7E6177F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2000"/>
            <a:ext cx="4572000" cy="5334000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cs-CZ" dirty="0" err="1"/>
              <a:t>Rektořík</a:t>
            </a:r>
            <a:r>
              <a:rPr lang="cs-CZ" dirty="0"/>
              <a:t> a kol. (1998) využívá pro posuzování efektivnosti </a:t>
            </a:r>
            <a:r>
              <a:rPr lang="cs-CZ" i="1" dirty="0"/>
              <a:t>soustavu vnitřních a vnějších faktorů</a:t>
            </a:r>
            <a:r>
              <a:rPr lang="cs-CZ" dirty="0"/>
              <a:t>.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/>
              <a:t>Vnější faktory</a:t>
            </a:r>
            <a:r>
              <a:rPr lang="cs-CZ" dirty="0"/>
              <a:t> zahrnují především politické uspořádání, způsob financování „třetího sektoru“, konkurenci ve veřejném sektoru a samotné fungování sektoru tržního. </a:t>
            </a:r>
          </a:p>
          <a:p>
            <a:pPr algn="just">
              <a:spcAft>
                <a:spcPts val="600"/>
              </a:spcAft>
              <a:buFont typeface="Arial" pitchFamily="34" charset="0"/>
              <a:buChar char="•"/>
            </a:pPr>
            <a:r>
              <a:rPr lang="cs-CZ" dirty="0"/>
              <a:t>Naproti tomu </a:t>
            </a:r>
            <a:r>
              <a:rPr lang="cs-CZ" b="1" dirty="0"/>
              <a:t>vnitřní faktory</a:t>
            </a:r>
            <a:r>
              <a:rPr lang="cs-CZ" dirty="0"/>
              <a:t> vystihuje pomocí kvalifikace zaměstnanců, využíván poznatků různých oborů v praxi (management, IT apod.), vhodnou volbou práce, komunikaci s okolím či iniciativu pracovníků těchto organizací.</a:t>
            </a:r>
          </a:p>
        </p:txBody>
      </p:sp>
    </p:spTree>
    <p:extLst>
      <p:ext uri="{BB962C8B-B14F-4D97-AF65-F5344CB8AC3E}">
        <p14:creationId xmlns:p14="http://schemas.microsoft.com/office/powerpoint/2010/main" val="4223335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A5EA62-E2F2-84A5-05BE-FBD04DB49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Sociální výkonnostní management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063902-1E0E-31CF-2B2C-29A4C6012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301451"/>
            <a:ext cx="5238541" cy="5794549"/>
          </a:xfrm>
        </p:spPr>
        <p:txBody>
          <a:bodyPr anchor="ctr">
            <a:normAutofit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cs-CZ" dirty="0" err="1"/>
              <a:t>Wardle</a:t>
            </a:r>
            <a:r>
              <a:rPr lang="cs-CZ" dirty="0"/>
              <a:t> (2014) představil metodu hodnocení výkonnosti sociálních podniků (</a:t>
            </a:r>
            <a:r>
              <a:rPr lang="cs-CZ" dirty="0" err="1"/>
              <a:t>Social</a:t>
            </a:r>
            <a:r>
              <a:rPr lang="cs-CZ" dirty="0"/>
              <a:t> Performance Management) pomocí šesti dimenzí: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cs-CZ" b="1" dirty="0"/>
              <a:t>Definování a sledování sociálních cílů</a:t>
            </a:r>
            <a:r>
              <a:rPr lang="cs-CZ" dirty="0"/>
              <a:t>. Podnikatelé vědí, na koho se zaměřují, jaké jsou jeho cíle a jak jeho produkty a služby pomáhají těchto cílů dosáhnout.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cs-CZ" b="1" dirty="0"/>
              <a:t>Zajištění podpory vedení a zaměstnanců k sociálním cílům</a:t>
            </a:r>
            <a:r>
              <a:rPr lang="cs-CZ" dirty="0"/>
              <a:t>. Manažeři aktivně monitorují sociální </a:t>
            </a:r>
            <a:r>
              <a:rPr lang="cs-CZ" dirty="0" err="1"/>
              <a:t>cíle,podporující</a:t>
            </a:r>
            <a:r>
              <a:rPr lang="cs-CZ" dirty="0"/>
              <a:t> instituce a zaměstnanci chápou strategii a měřitelným ukazatelem je, jak přispívají k dosažení sociálních a finančních cílů.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cs-CZ" b="1" dirty="0"/>
              <a:t>Zhodnocení produktů, služeb a distribuční kanálů</a:t>
            </a:r>
            <a:r>
              <a:rPr lang="cs-CZ" dirty="0"/>
              <a:t>, které splňují potřeby a preference uživatelů tím, vytvářejí pro ně výhody či posilují jejich schopnosti vyrovnat se s jejich handicapem.</a:t>
            </a:r>
          </a:p>
        </p:txBody>
      </p:sp>
    </p:spTree>
    <p:extLst>
      <p:ext uri="{BB962C8B-B14F-4D97-AF65-F5344CB8AC3E}">
        <p14:creationId xmlns:p14="http://schemas.microsoft.com/office/powerpoint/2010/main" val="372404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9B850A5-0532-D96D-953D-2A216D623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Sociální výkonnostní management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7D44B3-52FD-6099-2004-3810311D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466928"/>
            <a:ext cx="4896255" cy="5629072"/>
          </a:xfrm>
        </p:spPr>
        <p:txBody>
          <a:bodyPr anchor="ctr">
            <a:normAutofit/>
          </a:bodyPr>
          <a:lstStyle/>
          <a:p>
            <a:pPr marL="342900" lvl="0" indent="-342900" algn="just">
              <a:lnSpc>
                <a:spcPct val="120000"/>
              </a:lnSpc>
              <a:buFont typeface="+mj-lt"/>
              <a:buAutoNum type="arabicPeriod" startAt="4"/>
            </a:pPr>
            <a:r>
              <a:rPr lang="cs-CZ" b="1" dirty="0"/>
              <a:t>Zodpovědné zacházení s klientem</a:t>
            </a:r>
            <a:r>
              <a:rPr lang="cs-CZ" dirty="0"/>
              <a:t>. Zahrnuje mechanismy ochrany klienta v každém aspektu práce – od cílů, které stanoví, jak se integruje, včetně produktů a služeb, které se mu nabízí dle jeho skutečných potřeb.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 startAt="4"/>
            </a:pPr>
            <a:r>
              <a:rPr lang="cs-CZ" b="1" dirty="0"/>
              <a:t>Zodpovědné zacházení se </a:t>
            </a:r>
            <a:r>
              <a:rPr lang="cs-CZ" b="1" dirty="0" err="1"/>
              <a:t>zaměstnanci.</a:t>
            </a:r>
            <a:r>
              <a:rPr lang="cs-CZ" dirty="0" err="1"/>
              <a:t>Tlak</a:t>
            </a:r>
            <a:r>
              <a:rPr lang="cs-CZ" dirty="0"/>
              <a:t> je na vytváření příznivého pracovního prostředí, které zajišťuje, že zaměstnanci jsou chráněni, vyškoleni a motivováni k dosažení sociálních cílů.</a:t>
            </a:r>
          </a:p>
          <a:p>
            <a:pPr marL="342900" lvl="0" indent="-342900" algn="just">
              <a:lnSpc>
                <a:spcPct val="120000"/>
              </a:lnSpc>
              <a:buFont typeface="+mj-lt"/>
              <a:buAutoNum type="arabicPeriod" startAt="4"/>
            </a:pPr>
            <a:r>
              <a:rPr lang="cs-CZ" b="1" dirty="0"/>
              <a:t>Finanční a sociální výkonnost</a:t>
            </a:r>
            <a:r>
              <a:rPr lang="cs-CZ" dirty="0"/>
              <a:t>. Podnikatel usiluje o finanční udržitelnost a sociální výkon.</a:t>
            </a:r>
          </a:p>
        </p:txBody>
      </p:sp>
    </p:spTree>
    <p:extLst>
      <p:ext uri="{BB962C8B-B14F-4D97-AF65-F5344CB8AC3E}">
        <p14:creationId xmlns:p14="http://schemas.microsoft.com/office/powerpoint/2010/main" val="3348658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D163E1-E156-6DA6-E644-AB4CB52A4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Perspektivy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862911-DDC6-4990-65AE-8983910B0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762000"/>
            <a:ext cx="4572000" cy="5334000"/>
          </a:xfrm>
        </p:spPr>
        <p:txBody>
          <a:bodyPr anchor="ctr"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/>
              <a:t>Perspektiva organizační udržitelnosti</a:t>
            </a:r>
            <a:r>
              <a:rPr lang="cs-CZ" dirty="0"/>
              <a:t> – Jaké informace mohou pomoci pochopit, zda rozvíjíte a udržujete prostředky, které dlouhodobě splní váš cíl?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/>
              <a:t>Perspektiva dopadů na komunitu</a:t>
            </a:r>
            <a:r>
              <a:rPr lang="cs-CZ" dirty="0"/>
              <a:t> – Jaké informace úspěšně přispějí k sociálním, kulturním, ekonomickým a environmentálním cílům stanoveným v poslání podniku?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cs-CZ" b="1" dirty="0"/>
              <a:t>Perspektiva podnikové výkonnosti</a:t>
            </a:r>
            <a:r>
              <a:rPr lang="cs-CZ" dirty="0"/>
              <a:t> – Jaké informace potřebujete z hlediska úspěšnosti z finančního nebo podnikatelského pohledu?</a:t>
            </a:r>
          </a:p>
        </p:txBody>
      </p:sp>
    </p:spTree>
    <p:extLst>
      <p:ext uri="{BB962C8B-B14F-4D97-AF65-F5344CB8AC3E}">
        <p14:creationId xmlns:p14="http://schemas.microsoft.com/office/powerpoint/2010/main" val="1355919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DB4423-716D-4B40-9498-69F5F3E5E0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B339CD8-1850-4DF2-BCDF-1CAAE5F872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3197" y="1113411"/>
            <a:ext cx="4629606" cy="462960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93F04A9-5593-CC1A-5079-B4F3A6B18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054" y="2286000"/>
            <a:ext cx="3965456" cy="2285999"/>
          </a:xfrm>
        </p:spPr>
        <p:txBody>
          <a:bodyPr anchor="ctr"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Úrovně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BE1666-298D-30C4-4D02-6AD27F7A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11982"/>
            <a:ext cx="5051946" cy="5684018"/>
          </a:xfrm>
        </p:spPr>
        <p:txBody>
          <a:bodyPr anchor="ctr">
            <a:normAutofit fontScale="92500"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b="1" dirty="0"/>
              <a:t>Operativní úroveň</a:t>
            </a:r>
            <a:r>
              <a:rPr lang="cs-CZ" dirty="0"/>
              <a:t> – Jaké informace potřebujete k podpoře každodenních rozhodnutí při vedení zaměstnanců? Například sledování nákladů, kvality a plnění poslání.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b="1" dirty="0"/>
              <a:t>Strategická úroveň</a:t>
            </a:r>
            <a:r>
              <a:rPr lang="cs-CZ" dirty="0"/>
              <a:t> – Jaké informace potřebujete k podpoře strategických rozhodnutí, která jsou často učiněna vlastníkem? Tyto informace obsahovat klíčové trendy a události, ke kterým došlo v rámci hodnoceného období.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cs-CZ" b="1" dirty="0"/>
              <a:t>Úroveň angažovanosti a zodpovědnosti</a:t>
            </a:r>
            <a:r>
              <a:rPr lang="cs-CZ" dirty="0"/>
              <a:t> – Jaké informace potřebujete k podpoře a udržování podpory podniku? Zahrnuje to zejména podporu investorů, členů komunity, zaměstnanců a dalších. Toto publikum může mít velmi omezené znalosti o tom, kdo jste a čeho se snažíte dosáhnout, takže příběh musí být velmi jasný a poutavý.</a:t>
            </a:r>
          </a:p>
        </p:txBody>
      </p:sp>
    </p:spTree>
    <p:extLst>
      <p:ext uri="{BB962C8B-B14F-4D97-AF65-F5344CB8AC3E}">
        <p14:creationId xmlns:p14="http://schemas.microsoft.com/office/powerpoint/2010/main" val="2684303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F448D61-FD92-4997-B065-2043341242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E467C92F-654F-446B-8347-9FF2DAF66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1">
            <a:extLst>
              <a:ext uri="{FF2B5EF4-FFF2-40B4-BE49-F238E27FC236}">
                <a16:creationId xmlns:a16="http://schemas.microsoft.com/office/drawing/2014/main" id="{2555A4C0-F746-4932-ABD3-024F4B231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F2B19B-7D4C-5D68-5465-2040BDCCC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0" y="1746913"/>
            <a:ext cx="7619999" cy="1883392"/>
          </a:xfrm>
        </p:spPr>
        <p:txBody>
          <a:bodyPr>
            <a:normAutofit/>
          </a:bodyPr>
          <a:lstStyle/>
          <a:p>
            <a:pPr algn="ctr"/>
            <a:r>
              <a:rPr lang="cs-CZ"/>
              <a:t>Kroky k hodnocení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9199A2-1F20-006A-CBDB-ADF1D9A0D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4290868"/>
            <a:ext cx="7619999" cy="1043132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5 kroků</a:t>
            </a:r>
          </a:p>
          <a:p>
            <a:pPr algn="ctr"/>
            <a:endParaRPr lang="cs-CZ" dirty="0"/>
          </a:p>
        </p:txBody>
      </p:sp>
      <p:cxnSp>
        <p:nvCxnSpPr>
          <p:cNvPr id="18" name="Straight Connector 13">
            <a:extLst>
              <a:ext uri="{FF2B5EF4-FFF2-40B4-BE49-F238E27FC236}">
                <a16:creationId xmlns:a16="http://schemas.microsoft.com/office/drawing/2014/main" id="{E651A8F8-7445-4C49-926D-816D68765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10423" y="3960586"/>
            <a:ext cx="971155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6837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ortalVTI">
  <a:themeElements>
    <a:clrScheme name="AnalogousFromDarkSeedLeftStep">
      <a:dk1>
        <a:srgbClr val="000000"/>
      </a:dk1>
      <a:lt1>
        <a:srgbClr val="FFFFFF"/>
      </a:lt1>
      <a:dk2>
        <a:srgbClr val="30271B"/>
      </a:dk2>
      <a:lt2>
        <a:srgbClr val="F1F0F3"/>
      </a:lt2>
      <a:accent1>
        <a:srgbClr val="89AD44"/>
      </a:accent1>
      <a:accent2>
        <a:srgbClr val="ACA339"/>
      </a:accent2>
      <a:accent3>
        <a:srgbClr val="C3894D"/>
      </a:accent3>
      <a:accent4>
        <a:srgbClr val="B1463B"/>
      </a:accent4>
      <a:accent5>
        <a:srgbClr val="C34D73"/>
      </a:accent5>
      <a:accent6>
        <a:srgbClr val="B13B93"/>
      </a:accent6>
      <a:hlink>
        <a:srgbClr val="C2485B"/>
      </a:hlink>
      <a:folHlink>
        <a:srgbClr val="7F7F7F"/>
      </a:folHlink>
    </a:clrScheme>
    <a:fontScheme name="Earth">
      <a:majorFont>
        <a:latin typeface="Trade Gothic Next Cond"/>
        <a:ea typeface=""/>
        <a:cs typeface=""/>
      </a:majorFont>
      <a:minorFont>
        <a:latin typeface="Trade Gothic Nex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alVTI" id="{0E0D5035-C7F2-4607-91F4-D5D5F886A15A}" vid="{EAFF3D8B-AC13-4E90-80A9-182200FBC8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1174</Words>
  <Application>Microsoft Office PowerPoint</Application>
  <PresentationFormat>Širokoúhlá obrazovka</PresentationFormat>
  <Paragraphs>72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Times New Roman</vt:lpstr>
      <vt:lpstr>Trade Gothic Next Cond</vt:lpstr>
      <vt:lpstr>Trade Gothic Next Light</vt:lpstr>
      <vt:lpstr>Wingdings</vt:lpstr>
      <vt:lpstr>PortalVTI</vt:lpstr>
      <vt:lpstr>HODNOCENÍ VÝKONNOSTI SOCIÁLNÍHO PODNIKU – část I</vt:lpstr>
      <vt:lpstr>Cílem přednášky je:</vt:lpstr>
      <vt:lpstr>Co je hodnocení sociální výkonnosti</vt:lpstr>
      <vt:lpstr>Roviny posuzování</vt:lpstr>
      <vt:lpstr>Sociální výkonnostní management I</vt:lpstr>
      <vt:lpstr>Sociální výkonnostní management II</vt:lpstr>
      <vt:lpstr>Perspektivy hodnocení</vt:lpstr>
      <vt:lpstr>Úrovně hodnocení</vt:lpstr>
      <vt:lpstr>Kroky k hodnocení</vt:lpstr>
      <vt:lpstr>Krok 1: Definujte své publikum a Jeho potřeby</vt:lpstr>
      <vt:lpstr>Krok 2: Vypracujte vizi svého „snímku“ o výkonu</vt:lpstr>
      <vt:lpstr>Krok 3: Definujte obsah snímku</vt:lpstr>
      <vt:lpstr>Krok 4: Navrhněte snímek či poster</vt:lpstr>
      <vt:lpstr>Prezentace aplikace PowerPoint</vt:lpstr>
      <vt:lpstr>Krok 5: Definujte další vývoj dat</vt:lpstr>
      <vt:lpstr>Jak aktualizovat data I</vt:lpstr>
      <vt:lpstr>Jak aktualizovat data II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Krejčí</dc:creator>
  <cp:lastModifiedBy>Petra Krejčí</cp:lastModifiedBy>
  <cp:revision>1</cp:revision>
  <dcterms:created xsi:type="dcterms:W3CDTF">2024-11-12T16:39:00Z</dcterms:created>
  <dcterms:modified xsi:type="dcterms:W3CDTF">2024-11-12T16:52:35Z</dcterms:modified>
</cp:coreProperties>
</file>