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AEC9B-F6CF-4415-98EE-37ED6D66B8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E92054D-4D6E-4D7B-967C-53B14117EB8E}">
      <dgm:prSet/>
      <dgm:spPr/>
      <dgm:t>
        <a:bodyPr/>
        <a:lstStyle/>
        <a:p>
          <a:r>
            <a:rPr lang="cs-CZ"/>
            <a:t>V přednášce jste se mohli seznámit s nejčastějšími ukazateli efektivnosti</a:t>
          </a:r>
          <a:endParaRPr lang="en-US"/>
        </a:p>
      </dgm:t>
    </dgm:pt>
    <dgm:pt modelId="{C369A944-4C04-469F-9055-F7E4A73834A9}" type="parTrans" cxnId="{4FE1A370-209D-484C-AA23-86EA971FDFFD}">
      <dgm:prSet/>
      <dgm:spPr/>
      <dgm:t>
        <a:bodyPr/>
        <a:lstStyle/>
        <a:p>
          <a:endParaRPr lang="en-US"/>
        </a:p>
      </dgm:t>
    </dgm:pt>
    <dgm:pt modelId="{48A4A691-83E3-4CCF-A9B9-D5A9E11C23A8}" type="sibTrans" cxnId="{4FE1A370-209D-484C-AA23-86EA971FDFFD}">
      <dgm:prSet/>
      <dgm:spPr/>
      <dgm:t>
        <a:bodyPr/>
        <a:lstStyle/>
        <a:p>
          <a:endParaRPr lang="en-US"/>
        </a:p>
      </dgm:t>
    </dgm:pt>
    <dgm:pt modelId="{6CBF7D63-832B-4163-AA6A-85F9CAAF34F5}">
      <dgm:prSet/>
      <dgm:spPr/>
      <dgm:t>
        <a:bodyPr/>
        <a:lstStyle/>
        <a:p>
          <a:r>
            <a:rPr lang="cs-CZ" dirty="0"/>
            <a:t>Bylo doporučeno, že v rámci zkvalitnění celého procesu řízení je možno navrhovat dle stejné logiky své dílčí ukazatele, které budou odrážet současnou situaci v sociálním podniku.</a:t>
          </a:r>
          <a:endParaRPr lang="en-US" dirty="0"/>
        </a:p>
      </dgm:t>
    </dgm:pt>
    <dgm:pt modelId="{15CA75A7-3ED9-400D-8BD4-3AA208CE03AD}" type="parTrans" cxnId="{9336AE1D-3236-481A-AD8D-EA1370458B40}">
      <dgm:prSet/>
      <dgm:spPr/>
      <dgm:t>
        <a:bodyPr/>
        <a:lstStyle/>
        <a:p>
          <a:endParaRPr lang="en-US"/>
        </a:p>
      </dgm:t>
    </dgm:pt>
    <dgm:pt modelId="{EBD669EF-3A6A-404E-993E-9CF87D239FA3}" type="sibTrans" cxnId="{9336AE1D-3236-481A-AD8D-EA1370458B40}">
      <dgm:prSet/>
      <dgm:spPr/>
      <dgm:t>
        <a:bodyPr/>
        <a:lstStyle/>
        <a:p>
          <a:endParaRPr lang="en-US"/>
        </a:p>
      </dgm:t>
    </dgm:pt>
    <dgm:pt modelId="{6B755AEE-1C3C-4502-81BB-FE9D0EDD08DA}" type="pres">
      <dgm:prSet presAssocID="{D98AEC9B-F6CF-4415-98EE-37ED6D66B8B1}" presName="root" presStyleCnt="0">
        <dgm:presLayoutVars>
          <dgm:dir/>
          <dgm:resizeHandles val="exact"/>
        </dgm:presLayoutVars>
      </dgm:prSet>
      <dgm:spPr/>
    </dgm:pt>
    <dgm:pt modelId="{8679597A-073D-42F8-99E5-5840E91BEDEB}" type="pres">
      <dgm:prSet presAssocID="{BE92054D-4D6E-4D7B-967C-53B14117EB8E}" presName="compNode" presStyleCnt="0"/>
      <dgm:spPr/>
    </dgm:pt>
    <dgm:pt modelId="{B5F4FC4D-B8D2-40B1-9604-7CEF2D645CCC}" type="pres">
      <dgm:prSet presAssocID="{BE92054D-4D6E-4D7B-967C-53B14117EB8E}" presName="bgRect" presStyleLbl="bgShp" presStyleIdx="0" presStyleCnt="2"/>
      <dgm:spPr/>
    </dgm:pt>
    <dgm:pt modelId="{BBF278AD-69A9-4AD3-905F-C2EA704C3C8B}" type="pres">
      <dgm:prSet presAssocID="{BE92054D-4D6E-4D7B-967C-53B14117EB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69B2CE2-524F-43D3-B9EB-0C13520FAFCF}" type="pres">
      <dgm:prSet presAssocID="{BE92054D-4D6E-4D7B-967C-53B14117EB8E}" presName="spaceRect" presStyleCnt="0"/>
      <dgm:spPr/>
    </dgm:pt>
    <dgm:pt modelId="{5ACF9E0D-7190-4E28-98D5-40897C274E27}" type="pres">
      <dgm:prSet presAssocID="{BE92054D-4D6E-4D7B-967C-53B14117EB8E}" presName="parTx" presStyleLbl="revTx" presStyleIdx="0" presStyleCnt="2">
        <dgm:presLayoutVars>
          <dgm:chMax val="0"/>
          <dgm:chPref val="0"/>
        </dgm:presLayoutVars>
      </dgm:prSet>
      <dgm:spPr/>
    </dgm:pt>
    <dgm:pt modelId="{E6C5B6D6-9CE3-4BD5-B47D-96F50CBC04E1}" type="pres">
      <dgm:prSet presAssocID="{48A4A691-83E3-4CCF-A9B9-D5A9E11C23A8}" presName="sibTrans" presStyleCnt="0"/>
      <dgm:spPr/>
    </dgm:pt>
    <dgm:pt modelId="{64D3D8A4-1427-4796-8B24-7E03696A6685}" type="pres">
      <dgm:prSet presAssocID="{6CBF7D63-832B-4163-AA6A-85F9CAAF34F5}" presName="compNode" presStyleCnt="0"/>
      <dgm:spPr/>
    </dgm:pt>
    <dgm:pt modelId="{B1B104D2-85DC-409D-B8C1-557544047016}" type="pres">
      <dgm:prSet presAssocID="{6CBF7D63-832B-4163-AA6A-85F9CAAF34F5}" presName="bgRect" presStyleLbl="bgShp" presStyleIdx="1" presStyleCnt="2"/>
      <dgm:spPr/>
    </dgm:pt>
    <dgm:pt modelId="{B94D9DDE-25AA-466F-A69F-2E60202F2546}" type="pres">
      <dgm:prSet presAssocID="{6CBF7D63-832B-4163-AA6A-85F9CAAF34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67A6D768-DF4B-4A85-80CF-FF92522B8B4E}" type="pres">
      <dgm:prSet presAssocID="{6CBF7D63-832B-4163-AA6A-85F9CAAF34F5}" presName="spaceRect" presStyleCnt="0"/>
      <dgm:spPr/>
    </dgm:pt>
    <dgm:pt modelId="{EDDACECD-6A74-482A-855D-A65FB7C845AC}" type="pres">
      <dgm:prSet presAssocID="{6CBF7D63-832B-4163-AA6A-85F9CAAF34F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336AE1D-3236-481A-AD8D-EA1370458B40}" srcId="{D98AEC9B-F6CF-4415-98EE-37ED6D66B8B1}" destId="{6CBF7D63-832B-4163-AA6A-85F9CAAF34F5}" srcOrd="1" destOrd="0" parTransId="{15CA75A7-3ED9-400D-8BD4-3AA208CE03AD}" sibTransId="{EBD669EF-3A6A-404E-993E-9CF87D239FA3}"/>
    <dgm:cxn modelId="{6637C640-1C49-405E-B64B-20E48D414226}" type="presOf" srcId="{BE92054D-4D6E-4D7B-967C-53B14117EB8E}" destId="{5ACF9E0D-7190-4E28-98D5-40897C274E27}" srcOrd="0" destOrd="0" presId="urn:microsoft.com/office/officeart/2018/2/layout/IconVerticalSolidList"/>
    <dgm:cxn modelId="{4FE1A370-209D-484C-AA23-86EA971FDFFD}" srcId="{D98AEC9B-F6CF-4415-98EE-37ED6D66B8B1}" destId="{BE92054D-4D6E-4D7B-967C-53B14117EB8E}" srcOrd="0" destOrd="0" parTransId="{C369A944-4C04-469F-9055-F7E4A73834A9}" sibTransId="{48A4A691-83E3-4CCF-A9B9-D5A9E11C23A8}"/>
    <dgm:cxn modelId="{37763076-BAD9-481F-8BD3-EFB1470FDCBE}" type="presOf" srcId="{6CBF7D63-832B-4163-AA6A-85F9CAAF34F5}" destId="{EDDACECD-6A74-482A-855D-A65FB7C845AC}" srcOrd="0" destOrd="0" presId="urn:microsoft.com/office/officeart/2018/2/layout/IconVerticalSolidList"/>
    <dgm:cxn modelId="{C29BC0A3-F35A-495B-A3B4-3CA3F1C77293}" type="presOf" srcId="{D98AEC9B-F6CF-4415-98EE-37ED6D66B8B1}" destId="{6B755AEE-1C3C-4502-81BB-FE9D0EDD08DA}" srcOrd="0" destOrd="0" presId="urn:microsoft.com/office/officeart/2018/2/layout/IconVerticalSolidList"/>
    <dgm:cxn modelId="{DE3D54D1-06C7-4975-A839-A720C8E452D7}" type="presParOf" srcId="{6B755AEE-1C3C-4502-81BB-FE9D0EDD08DA}" destId="{8679597A-073D-42F8-99E5-5840E91BEDEB}" srcOrd="0" destOrd="0" presId="urn:microsoft.com/office/officeart/2018/2/layout/IconVerticalSolidList"/>
    <dgm:cxn modelId="{89F820CA-8F77-4010-B97F-1A383C47DEF1}" type="presParOf" srcId="{8679597A-073D-42F8-99E5-5840E91BEDEB}" destId="{B5F4FC4D-B8D2-40B1-9604-7CEF2D645CCC}" srcOrd="0" destOrd="0" presId="urn:microsoft.com/office/officeart/2018/2/layout/IconVerticalSolidList"/>
    <dgm:cxn modelId="{3FD22F44-C993-43E8-9863-95DC1120DFF3}" type="presParOf" srcId="{8679597A-073D-42F8-99E5-5840E91BEDEB}" destId="{BBF278AD-69A9-4AD3-905F-C2EA704C3C8B}" srcOrd="1" destOrd="0" presId="urn:microsoft.com/office/officeart/2018/2/layout/IconVerticalSolidList"/>
    <dgm:cxn modelId="{2A145CAF-9B1B-466C-905C-96384BF004A2}" type="presParOf" srcId="{8679597A-073D-42F8-99E5-5840E91BEDEB}" destId="{C69B2CE2-524F-43D3-B9EB-0C13520FAFCF}" srcOrd="2" destOrd="0" presId="urn:microsoft.com/office/officeart/2018/2/layout/IconVerticalSolidList"/>
    <dgm:cxn modelId="{9B02C1CD-A498-4803-A1E5-12029D8834C1}" type="presParOf" srcId="{8679597A-073D-42F8-99E5-5840E91BEDEB}" destId="{5ACF9E0D-7190-4E28-98D5-40897C274E27}" srcOrd="3" destOrd="0" presId="urn:microsoft.com/office/officeart/2018/2/layout/IconVerticalSolidList"/>
    <dgm:cxn modelId="{7DB3777A-6F13-4B90-BFA4-5ED4D098C27D}" type="presParOf" srcId="{6B755AEE-1C3C-4502-81BB-FE9D0EDD08DA}" destId="{E6C5B6D6-9CE3-4BD5-B47D-96F50CBC04E1}" srcOrd="1" destOrd="0" presId="urn:microsoft.com/office/officeart/2018/2/layout/IconVerticalSolidList"/>
    <dgm:cxn modelId="{F074F4C7-A702-4450-A0C3-7BEFA2FC90B0}" type="presParOf" srcId="{6B755AEE-1C3C-4502-81BB-FE9D0EDD08DA}" destId="{64D3D8A4-1427-4796-8B24-7E03696A6685}" srcOrd="2" destOrd="0" presId="urn:microsoft.com/office/officeart/2018/2/layout/IconVerticalSolidList"/>
    <dgm:cxn modelId="{6C4997FE-17BF-4E7A-BD34-618941BA0CB1}" type="presParOf" srcId="{64D3D8A4-1427-4796-8B24-7E03696A6685}" destId="{B1B104D2-85DC-409D-B8C1-557544047016}" srcOrd="0" destOrd="0" presId="urn:microsoft.com/office/officeart/2018/2/layout/IconVerticalSolidList"/>
    <dgm:cxn modelId="{D8A18433-466D-4FAD-A3F4-60E62A486666}" type="presParOf" srcId="{64D3D8A4-1427-4796-8B24-7E03696A6685}" destId="{B94D9DDE-25AA-466F-A69F-2E60202F2546}" srcOrd="1" destOrd="0" presId="urn:microsoft.com/office/officeart/2018/2/layout/IconVerticalSolidList"/>
    <dgm:cxn modelId="{5B6EEB66-BD6E-4F1F-8937-871C7B663424}" type="presParOf" srcId="{64D3D8A4-1427-4796-8B24-7E03696A6685}" destId="{67A6D768-DF4B-4A85-80CF-FF92522B8B4E}" srcOrd="2" destOrd="0" presId="urn:microsoft.com/office/officeart/2018/2/layout/IconVerticalSolidList"/>
    <dgm:cxn modelId="{87B05944-503E-4EB7-9AC6-380321320E20}" type="presParOf" srcId="{64D3D8A4-1427-4796-8B24-7E03696A6685}" destId="{EDDACECD-6A74-482A-855D-A65FB7C845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FC4D-B8D2-40B1-9604-7CEF2D645CCC}">
      <dsp:nvSpPr>
        <dsp:cNvPr id="0" name=""/>
        <dsp:cNvSpPr/>
      </dsp:nvSpPr>
      <dsp:spPr>
        <a:xfrm>
          <a:off x="0" y="741369"/>
          <a:ext cx="6858000" cy="1368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278AD-69A9-4AD3-905F-C2EA704C3C8B}">
      <dsp:nvSpPr>
        <dsp:cNvPr id="0" name=""/>
        <dsp:cNvSpPr/>
      </dsp:nvSpPr>
      <dsp:spPr>
        <a:xfrm>
          <a:off x="414026" y="1049323"/>
          <a:ext cx="752775" cy="752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F9E0D-7190-4E28-98D5-40897C274E27}">
      <dsp:nvSpPr>
        <dsp:cNvPr id="0" name=""/>
        <dsp:cNvSpPr/>
      </dsp:nvSpPr>
      <dsp:spPr>
        <a:xfrm>
          <a:off x="1580827" y="741369"/>
          <a:ext cx="5277172" cy="136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52" tIns="144852" rIns="144852" bIns="1448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 přednášce jste se mohli seznámit s nejčastějšími ukazateli efektivnosti</a:t>
          </a:r>
          <a:endParaRPr lang="en-US" sz="1800" kern="1200"/>
        </a:p>
      </dsp:txBody>
      <dsp:txXfrm>
        <a:off x="1580827" y="741369"/>
        <a:ext cx="5277172" cy="1368682"/>
      </dsp:txXfrm>
    </dsp:sp>
    <dsp:sp modelId="{B1B104D2-85DC-409D-B8C1-557544047016}">
      <dsp:nvSpPr>
        <dsp:cNvPr id="0" name=""/>
        <dsp:cNvSpPr/>
      </dsp:nvSpPr>
      <dsp:spPr>
        <a:xfrm>
          <a:off x="0" y="2452222"/>
          <a:ext cx="6858000" cy="13686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D9DDE-25AA-466F-A69F-2E60202F2546}">
      <dsp:nvSpPr>
        <dsp:cNvPr id="0" name=""/>
        <dsp:cNvSpPr/>
      </dsp:nvSpPr>
      <dsp:spPr>
        <a:xfrm>
          <a:off x="414026" y="2760175"/>
          <a:ext cx="752775" cy="752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ACECD-6A74-482A-855D-A65FB7C845AC}">
      <dsp:nvSpPr>
        <dsp:cNvPr id="0" name=""/>
        <dsp:cNvSpPr/>
      </dsp:nvSpPr>
      <dsp:spPr>
        <a:xfrm>
          <a:off x="1580827" y="2452222"/>
          <a:ext cx="5277172" cy="136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52" tIns="144852" rIns="144852" bIns="1448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Bylo doporučeno, že v rámci zkvalitnění celého procesu řízení je možno navrhovat dle stejné logiky své dílčí ukazatele, které budou odrážet současnou situaci v sociálním podniku.</a:t>
          </a:r>
          <a:endParaRPr lang="en-US" sz="1800" kern="1200" dirty="0"/>
        </a:p>
      </dsp:txBody>
      <dsp:txXfrm>
        <a:off x="1580827" y="2452222"/>
        <a:ext cx="5277172" cy="136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6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53D516-3C2F-6828-D378-E75AA2F37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056235"/>
          </a:xfrm>
        </p:spPr>
        <p:txBody>
          <a:bodyPr>
            <a:normAutofit/>
          </a:bodyPr>
          <a:lstStyle/>
          <a:p>
            <a:pPr algn="l"/>
            <a:r>
              <a:rPr lang="cs-CZ" sz="4100" b="1"/>
              <a:t>HODNOCENÍ VÝKONNOSTI SOCIÁLNÍHO PODNIKU – část II</a:t>
            </a:r>
            <a:endParaRPr lang="cs-CZ" sz="41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C7C8B6-C234-7380-1ECA-6F6CBFAA5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9" y="4571999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Petra Krejčí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3B4B68AF-0A8B-7299-446D-AD14ED79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97" r="16997" b="-2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933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27B1A-D988-519F-5D0D-0E8174D9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soběstačnost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82D11-0A0D-0FE5-F632-486150559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Procentní podíl personálních nákladů na cílovou skupinu v podniku (PPPNCS). Ukazatel udává, kolik procent z personálních nákladů je věnováno na personální náklady podporované cílové skupiny např. handicapovaní, lidé přijatí na tranzitní místa apod.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PPPNCS = (CPNCS/CPNZ) * 100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CPNCS = </a:t>
            </a:r>
            <a:r>
              <a:rPr lang="cs-CZ" dirty="0"/>
              <a:t>Celkové personální náklady na cílovou skupinu v Kč</a:t>
            </a:r>
          </a:p>
          <a:p>
            <a:pPr marL="0" indent="0">
              <a:buNone/>
            </a:pPr>
            <a:r>
              <a:rPr lang="cs-CZ" b="1" dirty="0"/>
              <a:t>CPNZ = </a:t>
            </a:r>
            <a:r>
              <a:rPr lang="cs-CZ" dirty="0"/>
              <a:t>Celkové personální náklady na všechny zaměstnance v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57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4E97C-5D4F-BBC3-F649-390D516C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soběstačnost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C9B99-97AB-63E5-8F57-D485FA89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Sociální náklady na jednoho zaměstnance (SNJ)</a:t>
            </a:r>
          </a:p>
          <a:p>
            <a:r>
              <a:rPr lang="cs-CZ" dirty="0"/>
              <a:t>Zde zjistíte, jakou částku průměrně investujete do podpory jednoho zaměstnance.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SNJ = CSN/PPZ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CSN =</a:t>
            </a:r>
            <a:r>
              <a:rPr lang="cs-CZ" dirty="0"/>
              <a:t> Celkové sociální náklady v Kč</a:t>
            </a:r>
          </a:p>
          <a:p>
            <a:pPr marL="0" indent="0">
              <a:buNone/>
            </a:pPr>
            <a:r>
              <a:rPr lang="cs-CZ" b="1" dirty="0"/>
              <a:t>PPZ =</a:t>
            </a:r>
            <a:r>
              <a:rPr lang="cs-CZ" dirty="0"/>
              <a:t> Počet podporovaných zaměstnanců</a:t>
            </a:r>
          </a:p>
        </p:txBody>
      </p:sp>
    </p:spTree>
    <p:extLst>
      <p:ext uri="{BB962C8B-B14F-4D97-AF65-F5344CB8AC3E}">
        <p14:creationId xmlns:p14="http://schemas.microsoft.com/office/powerpoint/2010/main" val="158104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F6550-FAAA-EA84-DB47-A9D56878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soběstačnost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2DFDE-56A8-FE8B-B514-77A9D05D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Procentní podíl sociálních nákladů na dotacích, grantech či darech.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PPSN = (VDGD/CSN) * 100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VDGD =</a:t>
            </a:r>
            <a:r>
              <a:rPr lang="cs-CZ" dirty="0"/>
              <a:t> Výnosy z dotací, grantů či darů v Kč</a:t>
            </a:r>
          </a:p>
          <a:p>
            <a:pPr marL="0" indent="0">
              <a:buNone/>
            </a:pPr>
            <a:r>
              <a:rPr lang="cs-CZ" b="1" dirty="0"/>
              <a:t>CSN =</a:t>
            </a:r>
            <a:r>
              <a:rPr lang="cs-CZ" dirty="0"/>
              <a:t> Celkové sociální náklady v Kč</a:t>
            </a:r>
          </a:p>
        </p:txBody>
      </p:sp>
    </p:spTree>
    <p:extLst>
      <p:ext uri="{BB962C8B-B14F-4D97-AF65-F5344CB8AC3E}">
        <p14:creationId xmlns:p14="http://schemas.microsoft.com/office/powerpoint/2010/main" val="407606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E61F5-E3C1-95B9-B471-A3BD99AA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SROI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D9F8C-3426-9723-8793-4655E0122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Sociální návratnost investic (SROI) je metoda měření hodnot, které se tradičně neodrážejí v účetních výkazech, včetně sociálních, ekonomických a environmentálních faktorů.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Mohou určit, jak efektivně podnik využívá svůj kapitál a další zdroje k tomu, aby vytvořil hodnotu pro komunitu, tedy dosáhl svého veřejně prospěšného cíle.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Zatímco tradiční analýza nákladů a přínosů se používá k porovnání různých investic nebo projektů, SROI používá více položek k vyhodnocení celkového dopadu, což ukazuje jak finanční, tak sociální dopad, který může podnik mít.</a:t>
            </a:r>
          </a:p>
        </p:txBody>
      </p:sp>
    </p:spTree>
    <p:extLst>
      <p:ext uri="{BB962C8B-B14F-4D97-AF65-F5344CB8AC3E}">
        <p14:creationId xmlns:p14="http://schemas.microsoft.com/office/powerpoint/2010/main" val="53406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B93F5-849C-5D3B-0783-3B49C2BF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SROI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58034-E047-9189-ABC6-8829E1640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SROI = (hodnota sociálního dopadu – počáteční investiční částka/počáteční objem investice) * 100</a:t>
            </a:r>
          </a:p>
          <a:p>
            <a:pPr marL="0" indent="0">
              <a:buNone/>
            </a:pPr>
            <a:r>
              <a:rPr lang="cs-CZ" dirty="0"/>
              <a:t>Nebo se můžete setkat s variantou, pracující s čistou současnou hodnotou, kdy:</a:t>
            </a:r>
          </a:p>
          <a:p>
            <a:pPr marL="0" indent="0" algn="ctr">
              <a:buNone/>
            </a:pPr>
            <a:r>
              <a:rPr lang="cs-CZ" dirty="0"/>
              <a:t>SROI = čistá současná hodnota (NPV) sociálního dopadu/čistá současná hodnota (NPV) investice</a:t>
            </a:r>
          </a:p>
        </p:txBody>
      </p:sp>
    </p:spTree>
    <p:extLst>
      <p:ext uri="{BB962C8B-B14F-4D97-AF65-F5344CB8AC3E}">
        <p14:creationId xmlns:p14="http://schemas.microsoft.com/office/powerpoint/2010/main" val="351469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0D805-0822-2C1D-68D9-D5D66679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prvky SROI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90799-74EF-4056-A92D-440B1941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/>
              <a:t>Vstupy</a:t>
            </a:r>
            <a:r>
              <a:rPr lang="cs-CZ" dirty="0"/>
              <a:t> nebo zdroje investic do činnosti sociálního podniku (například náklady na provoz, např. program připravenosti na práci).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Výstupy</a:t>
            </a:r>
            <a:r>
              <a:rPr lang="cs-CZ" dirty="0"/>
              <a:t> nebo přímé a hmatatelné produkty z činnosti (například počet osob vyškolených v programu).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Výsledek</a:t>
            </a:r>
            <a:r>
              <a:rPr lang="cs-CZ" dirty="0"/>
              <a:t> nebo změny osob vyplývající z činnosti (tj. nová pracovní místa, lepší příjmy, zlepšená kvalita života jednotlivců, zvýšení daní a snížení podpory ze strany vlády).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Dopad nebo výsledek bez odhadu</a:t>
            </a:r>
            <a:r>
              <a:rPr lang="cs-CZ" dirty="0"/>
              <a:t> toho, co by se stalo (Například pokud by 20 lidí dostalo nové zaměstnání, ale pět z nich by bylo v každém případě přijato, dopad je založen na 15 osobách, kteří získali práci přímo jako výsledkem programu připravenosti na práci).</a:t>
            </a:r>
          </a:p>
        </p:txBody>
      </p:sp>
    </p:spTree>
    <p:extLst>
      <p:ext uri="{BB962C8B-B14F-4D97-AF65-F5344CB8AC3E}">
        <p14:creationId xmlns:p14="http://schemas.microsoft.com/office/powerpoint/2010/main" val="419372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BFC5A2D8-56E8-47FB-975D-D777AFEA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8" y="3"/>
            <a:ext cx="6927272" cy="5330949"/>
          </a:xfrm>
          <a:custGeom>
            <a:avLst/>
            <a:gdLst>
              <a:gd name="connsiteX0" fmla="*/ 0 w 6927272"/>
              <a:gd name="connsiteY0" fmla="*/ 0 h 5330949"/>
              <a:gd name="connsiteX1" fmla="*/ 6927272 w 6927272"/>
              <a:gd name="connsiteY1" fmla="*/ 0 h 5330949"/>
              <a:gd name="connsiteX2" fmla="*/ 6927272 w 6927272"/>
              <a:gd name="connsiteY2" fmla="*/ 3912793 h 5330949"/>
              <a:gd name="connsiteX3" fmla="*/ 6884989 w 6927272"/>
              <a:gd name="connsiteY3" fmla="*/ 4002742 h 5330949"/>
              <a:gd name="connsiteX4" fmla="*/ 6592028 w 6927272"/>
              <a:gd name="connsiteY4" fmla="*/ 4494163 h 5330949"/>
              <a:gd name="connsiteX5" fmla="*/ 3742808 w 6927272"/>
              <a:gd name="connsiteY5" fmla="*/ 5122218 h 5330949"/>
              <a:gd name="connsiteX6" fmla="*/ 326623 w 6927272"/>
              <a:gd name="connsiteY6" fmla="*/ 2148182 h 5330949"/>
              <a:gd name="connsiteX7" fmla="*/ 13721 w 6927272"/>
              <a:gd name="connsiteY7" fmla="*/ 201231 h 53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75FD60-F349-F4D3-9709-610C5B8F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85" y="460717"/>
            <a:ext cx="1991248" cy="1905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propočtu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SROI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DD2704-DB1D-9832-5AE6-45D3D2F5BAE6}"/>
              </a:ext>
            </a:extLst>
          </p:cNvPr>
          <p:cNvPicPr/>
          <p:nvPr/>
        </p:nvPicPr>
        <p:blipFill rotWithShape="1">
          <a:blip r:embed="rId2"/>
          <a:srcRect l="8308" t="16227" r="12071" b="8913"/>
          <a:stretch/>
        </p:blipFill>
        <p:spPr bwMode="auto">
          <a:xfrm>
            <a:off x="3234963" y="331596"/>
            <a:ext cx="8195038" cy="61897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55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978020-9C15-7E6A-15A9-2CB001E7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</p:spPr>
        <p:txBody>
          <a:bodyPr anchor="t"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Shrnutí přednášky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E6433A3-CBD5-7931-6FDF-0B5288269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29688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60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98467-6589-ED5C-BA04-E7DC3D62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cs-CZ" sz="2400" dirty="0">
                <a:cs typeface="Times New Roman" panose="02020603050405020304" pitchFamily="18" charset="0"/>
              </a:rPr>
              <a:t>Cílem přednášky je seznámit studenty s různými způsoby měření výkonnosti a efektivnosti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12F25C-7FDE-CDAF-6946-8C10C119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 b="1" i="1"/>
              <a:t>Cílem přednášky je:</a:t>
            </a:r>
            <a:endParaRPr lang="cs-CZ" sz="3200"/>
          </a:p>
        </p:txBody>
      </p:sp>
      <p:pic>
        <p:nvPicPr>
          <p:cNvPr id="7" name="Graphic 6" descr="Učitel">
            <a:extLst>
              <a:ext uri="{FF2B5EF4-FFF2-40B4-BE49-F238E27FC236}">
                <a16:creationId xmlns:a16="http://schemas.microsoft.com/office/drawing/2014/main" id="{D2F09E10-5EDA-9E1B-8E2C-31CBE50CC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771525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5DD01631-1492-48EE-633E-789324EE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37" r="11490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67467-9B3E-98B0-7BD9-4F9B2B42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200" dirty="0"/>
              <a:t>Trvale udržitelné podnikání a poslání vyžaduje účinné plánování a finanční řízení. 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Analýza efektivnosti je užitečným nástrojem pro správu podniku, který zlepší chápání finančních výsledků a trendů v průběhu času a poskytne klíčové ukazatele výkonnosti.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4CB1F9-93A2-A86D-ED6C-3F8E2F4B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Měření efektivity</a:t>
            </a:r>
          </a:p>
        </p:txBody>
      </p:sp>
    </p:spTree>
    <p:extLst>
      <p:ext uri="{BB962C8B-B14F-4D97-AF65-F5344CB8AC3E}">
        <p14:creationId xmlns:p14="http://schemas.microsoft.com/office/powerpoint/2010/main" val="325654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Barevné grafy a grafy">
            <a:extLst>
              <a:ext uri="{FF2B5EF4-FFF2-40B4-BE49-F238E27FC236}">
                <a16:creationId xmlns:a16="http://schemas.microsoft.com/office/drawing/2014/main" id="{CCADA677-B5F6-5A37-8FDB-160876C4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16" r="17011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17B08-7B10-2090-8368-2486F744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cs-CZ" sz="1700" dirty="0"/>
              <a:t>Tato sada ukazatelů ukazuje, zda bude mít v budoucnu sociální podnik dostatek finančních prostředků tak, aby svým zaměstnancům i podporovatelům mohl přinášet hodnotu i v budoucnu.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cs-CZ" sz="1700" dirty="0"/>
              <a:t>Výnosností (ziskovostí) se rozumí schopnost dosahovat zisk a zhodnocovat tím kapitál, který byl do podniku vložen. 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cs-CZ" sz="1700" dirty="0"/>
              <a:t>Ukazatele výnosnosti (ziskovosti) jsou důležité zejména při dlouhodobých rozhodovacích situacích (např. do kterých prostředků investovat).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6C276-0F4F-965B-9286-8CDF0C84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Ukazatele udržitelné ziskovosti</a:t>
            </a:r>
          </a:p>
        </p:txBody>
      </p:sp>
    </p:spTree>
    <p:extLst>
      <p:ext uri="{BB962C8B-B14F-4D97-AF65-F5344CB8AC3E}">
        <p14:creationId xmlns:p14="http://schemas.microsoft.com/office/powerpoint/2010/main" val="393787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ychloměr">
            <a:extLst>
              <a:ext uri="{FF2B5EF4-FFF2-40B4-BE49-F238E27FC236}">
                <a16:creationId xmlns:a16="http://schemas.microsoft.com/office/drawing/2014/main" id="{3AD43EB4-DDD8-56E6-269D-E3685DFF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22" r="20069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78A4B-0433-DFFF-C839-5F87EAB2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cs-CZ" sz="2200" dirty="0"/>
              <a:t>Tyto ukazatele jsou využívány k efektivnímu řízení majetku a závazků. Výsledky se dají srovnávat v čase.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cs-CZ" sz="2200" dirty="0"/>
              <a:t> Základní pohled na situaci v podniku nám přináší ukazatel nákladovosti tržeb (NT). Udává, kolik Kč nákladů je třeba vynaložit na jednu Kč tržeb.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cs-CZ" sz="2200" dirty="0"/>
              <a:t>Mezi další ukazatele mohou patřit obraty zásob, pohledávek či závazků.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D5B3FC-2ABD-43FC-5977-0A530AAB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Ukazatele provozní efektivity</a:t>
            </a:r>
          </a:p>
        </p:txBody>
      </p:sp>
    </p:spTree>
    <p:extLst>
      <p:ext uri="{BB962C8B-B14F-4D97-AF65-F5344CB8AC3E}">
        <p14:creationId xmlns:p14="http://schemas.microsoft.com/office/powerpoint/2010/main" val="143825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F6F945-08BE-4D33-9FAA-86D383E8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A968D-12E6-592F-12CA-AFB5AFD3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cs-CZ" sz="1900" dirty="0"/>
              <a:t>Tyto ukazatele souvisí s finančním zdravím podniku. Likvidita pak představuje schopnost organizace hradit své závazky v „blízké budoucnosti“.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cs-CZ" sz="1900" dirty="0"/>
              <a:t>Obecně platí, že vyšší likvidita snižuje riziko platební neschopnosti, ale zároveň snižuje výnosnost organizace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cs-CZ" sz="1900" dirty="0"/>
              <a:t>Doporučenými ukazateli jsou okamžitá, pohotová a běžná likvidita, čistý pracovní kapitál a kapitálová přiměřenost.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5F4D37-E4C4-6AFC-6C0C-5597C81D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Ukazatelé likvidity</a:t>
            </a:r>
          </a:p>
        </p:txBody>
      </p:sp>
    </p:spTree>
    <p:extLst>
      <p:ext uri="{BB962C8B-B14F-4D97-AF65-F5344CB8AC3E}">
        <p14:creationId xmlns:p14="http://schemas.microsoft.com/office/powerpoint/2010/main" val="176846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F6F945-08BE-4D33-9FAA-86D383E8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23A5BE-908E-4C36-F553-A1B35122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200" dirty="0"/>
              <a:t>V této části rozboru se zaměříme na to, do jaké míry používá podnik půjčené peníze a jaká tedy úroveň rizika.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/>
              <a:t>Věřitelé často používají tyto informace k určení schopnosti podniku splácet své dluhy.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/>
              <a:t>Mezi dva základní můžeme vybrat míru zadluženosti (MZ) a úrokové krytí (ÚK).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3BE2BC-2F1A-6F40-792A-A7C1C7F1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000"/>
              <a:t>UKAZATELE FINANCOVÁNÍ (ZADLUŽENOST, KAPITÁL, GRANTY, SOCIÁLNÍ FINANCE) </a:t>
            </a:r>
          </a:p>
        </p:txBody>
      </p:sp>
    </p:spTree>
    <p:extLst>
      <p:ext uri="{BB962C8B-B14F-4D97-AF65-F5344CB8AC3E}">
        <p14:creationId xmlns:p14="http://schemas.microsoft.com/office/powerpoint/2010/main" val="54147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DB7F8-8ED4-6FF2-0B3F-828D6495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0"/>
            <a:ext cx="5334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Ostatní ukazatele, vhodné pro sociální podniky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755744-DC3C-3FF1-5239-2B9757F3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71999"/>
            <a:ext cx="5334000" cy="1524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77C3C842-65F7-8B8D-85F6-A129B677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84" r="25692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06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B4DBE-65B1-396E-B5A4-557AB384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soběstačnost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951A37-F7BC-003D-8C77-04A87582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Provozní soběstačnost (PS), který je odvozen z ukazatelů nákladovosti, ukazuje kolik korun tržeb připadá na jednu korunu sociálních nákladů.</a:t>
            </a:r>
          </a:p>
          <a:p>
            <a:r>
              <a:rPr lang="cs-CZ" dirty="0"/>
              <a:t>Sociální náklady vznikají s provozem sociálního podniku. Například zvýšenou nemocností zaměstnanců, zvýšenou zmetkovitostí, menší produktivitou práce atd.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sz="4000" b="1" dirty="0"/>
              <a:t>PS = T/CPS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T =</a:t>
            </a:r>
            <a:r>
              <a:rPr lang="cs-CZ" dirty="0"/>
              <a:t> celkové tržby v Kč</a:t>
            </a:r>
          </a:p>
          <a:p>
            <a:pPr marL="0" indent="0">
              <a:buNone/>
            </a:pPr>
            <a:r>
              <a:rPr lang="cs-CZ" b="1" dirty="0"/>
              <a:t>CPS =</a:t>
            </a:r>
            <a:r>
              <a:rPr lang="cs-CZ" dirty="0"/>
              <a:t> celkové provozní a sociální náklady v Kč</a:t>
            </a:r>
          </a:p>
        </p:txBody>
      </p:sp>
    </p:spTree>
    <p:extLst>
      <p:ext uri="{BB962C8B-B14F-4D97-AF65-F5344CB8AC3E}">
        <p14:creationId xmlns:p14="http://schemas.microsoft.com/office/powerpoint/2010/main" val="339884445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C24"/>
      </a:dk2>
      <a:lt2>
        <a:srgbClr val="E2E8E7"/>
      </a:lt2>
      <a:accent1>
        <a:srgbClr val="C34D5D"/>
      </a:accent1>
      <a:accent2>
        <a:srgbClr val="B15C3B"/>
      </a:accent2>
      <a:accent3>
        <a:srgbClr val="C39F4D"/>
      </a:accent3>
      <a:accent4>
        <a:srgbClr val="9EAB39"/>
      </a:accent4>
      <a:accent5>
        <a:srgbClr val="79B146"/>
      </a:accent5>
      <a:accent6>
        <a:srgbClr val="41B13B"/>
      </a:accent6>
      <a:hlink>
        <a:srgbClr val="309285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854</Words>
  <Application>Microsoft Office PowerPoint</Application>
  <PresentationFormat>Širokoúhlá obrazovka</PresentationFormat>
  <Paragraphs>70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Avenir Next LT Pro Light</vt:lpstr>
      <vt:lpstr>Sitka Subheading</vt:lpstr>
      <vt:lpstr>Times New Roman</vt:lpstr>
      <vt:lpstr>PebbleVTI</vt:lpstr>
      <vt:lpstr>HODNOCENÍ VÝKONNOSTI SOCIÁLNÍHO PODNIKU – část II</vt:lpstr>
      <vt:lpstr>Cílem přednášky je:</vt:lpstr>
      <vt:lpstr>Měření efektivity</vt:lpstr>
      <vt:lpstr>Ukazatele udržitelné ziskovosti</vt:lpstr>
      <vt:lpstr>Ukazatele provozní efektivity</vt:lpstr>
      <vt:lpstr>Ukazatelé likvidity</vt:lpstr>
      <vt:lpstr>UKAZATELE FINANCOVÁNÍ (ZADLUŽENOST, KAPITÁL, GRANTY, SOCIÁLNÍ FINANCE) </vt:lpstr>
      <vt:lpstr>Ostatní ukazatele, vhodné pro sociální podniky</vt:lpstr>
      <vt:lpstr>Provozní soběstačnost</vt:lpstr>
      <vt:lpstr>Provozní soběstačnost</vt:lpstr>
      <vt:lpstr>Provozní soběstačnost</vt:lpstr>
      <vt:lpstr>Provozní soběstačnost</vt:lpstr>
      <vt:lpstr>Podstata SROI</vt:lpstr>
      <vt:lpstr>Výpočet SROI</vt:lpstr>
      <vt:lpstr>Hlavní prvky SROI</vt:lpstr>
      <vt:lpstr>Příklad propočtu SROI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Petra Krejčí</dc:creator>
  <cp:lastModifiedBy>Petra Krejčí</cp:lastModifiedBy>
  <cp:revision>10</cp:revision>
  <dcterms:created xsi:type="dcterms:W3CDTF">2024-11-12T16:52:51Z</dcterms:created>
  <dcterms:modified xsi:type="dcterms:W3CDTF">2024-11-26T16:31:33Z</dcterms:modified>
</cp:coreProperties>
</file>