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0D6B19-BD4B-4305-8DFE-69BC4B1ED70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3BB6C52-14F8-4296-95B5-EE436F39CDD7}">
      <dgm:prSet/>
      <dgm:spPr/>
      <dgm:t>
        <a:bodyPr/>
        <a:lstStyle/>
        <a:p>
          <a:r>
            <a:rPr lang="cs-CZ"/>
            <a:t>Sociální podnik je mnohdy vnímán jako samostatná právní forma. </a:t>
          </a:r>
          <a:endParaRPr lang="en-US"/>
        </a:p>
      </dgm:t>
    </dgm:pt>
    <dgm:pt modelId="{74A19472-0AB0-4F30-AA30-C0EC98F5C513}" type="parTrans" cxnId="{B1209B8C-F25E-4020-8EF7-00BC4D10DCF1}">
      <dgm:prSet/>
      <dgm:spPr/>
      <dgm:t>
        <a:bodyPr/>
        <a:lstStyle/>
        <a:p>
          <a:endParaRPr lang="en-US"/>
        </a:p>
      </dgm:t>
    </dgm:pt>
    <dgm:pt modelId="{666053B8-59AD-4E0B-A2FA-1208D3DD85BD}" type="sibTrans" cxnId="{B1209B8C-F25E-4020-8EF7-00BC4D10DCF1}">
      <dgm:prSet/>
      <dgm:spPr/>
      <dgm:t>
        <a:bodyPr/>
        <a:lstStyle/>
        <a:p>
          <a:endParaRPr lang="en-US"/>
        </a:p>
      </dgm:t>
    </dgm:pt>
    <dgm:pt modelId="{D9DA218A-0B8D-4860-9F24-3F6CA973B54C}">
      <dgm:prSet/>
      <dgm:spPr/>
      <dgm:t>
        <a:bodyPr/>
        <a:lstStyle/>
        <a:p>
          <a:r>
            <a:rPr lang="cs-CZ"/>
            <a:t>Sociální podniky využívají více méně stejné právní formy jako jiné podnikatelské subjekty.</a:t>
          </a:r>
          <a:endParaRPr lang="en-US"/>
        </a:p>
      </dgm:t>
    </dgm:pt>
    <dgm:pt modelId="{239DADBC-A124-48AB-9A3B-3CA46E5A110C}" type="parTrans" cxnId="{C3254270-BF8D-45BE-94E6-BBDCC62EAED1}">
      <dgm:prSet/>
      <dgm:spPr/>
      <dgm:t>
        <a:bodyPr/>
        <a:lstStyle/>
        <a:p>
          <a:endParaRPr lang="en-US"/>
        </a:p>
      </dgm:t>
    </dgm:pt>
    <dgm:pt modelId="{F5A3B7EE-6F33-4271-968D-5CB22F50A88E}" type="sibTrans" cxnId="{C3254270-BF8D-45BE-94E6-BBDCC62EAED1}">
      <dgm:prSet/>
      <dgm:spPr/>
      <dgm:t>
        <a:bodyPr/>
        <a:lstStyle/>
        <a:p>
          <a:endParaRPr lang="en-US"/>
        </a:p>
      </dgm:t>
    </dgm:pt>
    <dgm:pt modelId="{DCE18FDC-8CD0-4D4F-B660-29C33168A7B7}">
      <dgm:prSet/>
      <dgm:spPr/>
      <dgm:t>
        <a:bodyPr/>
        <a:lstStyle/>
        <a:p>
          <a:r>
            <a:rPr lang="cs-CZ"/>
            <a:t>Označení sociální podnik je tedy status neboli přívlastek různých právních forem.</a:t>
          </a:r>
          <a:endParaRPr lang="en-US"/>
        </a:p>
      </dgm:t>
    </dgm:pt>
    <dgm:pt modelId="{8D96FF12-3FDB-43ED-9285-2B5A09E21E98}" type="parTrans" cxnId="{B9802ABC-56E8-4085-9358-2363183CB857}">
      <dgm:prSet/>
      <dgm:spPr/>
      <dgm:t>
        <a:bodyPr/>
        <a:lstStyle/>
        <a:p>
          <a:endParaRPr lang="en-US"/>
        </a:p>
      </dgm:t>
    </dgm:pt>
    <dgm:pt modelId="{BC48EF30-9CC6-4454-95B0-E0EC9660BBC6}" type="sibTrans" cxnId="{B9802ABC-56E8-4085-9358-2363183CB857}">
      <dgm:prSet/>
      <dgm:spPr/>
      <dgm:t>
        <a:bodyPr/>
        <a:lstStyle/>
        <a:p>
          <a:endParaRPr lang="en-US"/>
        </a:p>
      </dgm:t>
    </dgm:pt>
    <dgm:pt modelId="{0D97D63F-56B0-432F-AD2F-7B3045ECCFE4}" type="pres">
      <dgm:prSet presAssocID="{550D6B19-BD4B-4305-8DFE-69BC4B1ED708}" presName="root" presStyleCnt="0">
        <dgm:presLayoutVars>
          <dgm:dir/>
          <dgm:resizeHandles val="exact"/>
        </dgm:presLayoutVars>
      </dgm:prSet>
      <dgm:spPr/>
    </dgm:pt>
    <dgm:pt modelId="{91FFF00A-EFE9-46F8-8FBE-3D7FBC1FD92C}" type="pres">
      <dgm:prSet presAssocID="{53BB6C52-14F8-4296-95B5-EE436F39CDD7}" presName="compNode" presStyleCnt="0"/>
      <dgm:spPr/>
    </dgm:pt>
    <dgm:pt modelId="{5C8CCF5F-5C48-4219-A655-B423249D0945}" type="pres">
      <dgm:prSet presAssocID="{53BB6C52-14F8-4296-95B5-EE436F39CDD7}" presName="bgRect" presStyleLbl="bgShp" presStyleIdx="0" presStyleCnt="3"/>
      <dgm:spPr/>
    </dgm:pt>
    <dgm:pt modelId="{B34F49C8-FC82-4170-A47A-81018E9E0C82}" type="pres">
      <dgm:prSet presAssocID="{53BB6C52-14F8-4296-95B5-EE436F39CDD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6266D9DE-A630-4193-AF06-1AC788B92846}" type="pres">
      <dgm:prSet presAssocID="{53BB6C52-14F8-4296-95B5-EE436F39CDD7}" presName="spaceRect" presStyleCnt="0"/>
      <dgm:spPr/>
    </dgm:pt>
    <dgm:pt modelId="{0DF0349C-50AA-44BA-920D-719C541C19F8}" type="pres">
      <dgm:prSet presAssocID="{53BB6C52-14F8-4296-95B5-EE436F39CDD7}" presName="parTx" presStyleLbl="revTx" presStyleIdx="0" presStyleCnt="3">
        <dgm:presLayoutVars>
          <dgm:chMax val="0"/>
          <dgm:chPref val="0"/>
        </dgm:presLayoutVars>
      </dgm:prSet>
      <dgm:spPr/>
    </dgm:pt>
    <dgm:pt modelId="{E1304722-8E9F-4D95-97C0-050004BA8B05}" type="pres">
      <dgm:prSet presAssocID="{666053B8-59AD-4E0B-A2FA-1208D3DD85BD}" presName="sibTrans" presStyleCnt="0"/>
      <dgm:spPr/>
    </dgm:pt>
    <dgm:pt modelId="{6E21478A-B271-4AF5-A86D-5B71A15EE510}" type="pres">
      <dgm:prSet presAssocID="{D9DA218A-0B8D-4860-9F24-3F6CA973B54C}" presName="compNode" presStyleCnt="0"/>
      <dgm:spPr/>
    </dgm:pt>
    <dgm:pt modelId="{7D12C941-6C75-4C4C-B7C6-D9C33D0B6F38}" type="pres">
      <dgm:prSet presAssocID="{D9DA218A-0B8D-4860-9F24-3F6CA973B54C}" presName="bgRect" presStyleLbl="bgShp" presStyleIdx="1" presStyleCnt="3"/>
      <dgm:spPr/>
    </dgm:pt>
    <dgm:pt modelId="{D3530FDA-9E8B-4318-A91E-2542A4834BC2}" type="pres">
      <dgm:prSet presAssocID="{D9DA218A-0B8D-4860-9F24-3F6CA973B54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736AC601-A499-49AF-B2D5-BA7D87DCE7E8}" type="pres">
      <dgm:prSet presAssocID="{D9DA218A-0B8D-4860-9F24-3F6CA973B54C}" presName="spaceRect" presStyleCnt="0"/>
      <dgm:spPr/>
    </dgm:pt>
    <dgm:pt modelId="{E709B7BB-B15C-4A03-BA7E-6C4CC0E66681}" type="pres">
      <dgm:prSet presAssocID="{D9DA218A-0B8D-4860-9F24-3F6CA973B54C}" presName="parTx" presStyleLbl="revTx" presStyleIdx="1" presStyleCnt="3">
        <dgm:presLayoutVars>
          <dgm:chMax val="0"/>
          <dgm:chPref val="0"/>
        </dgm:presLayoutVars>
      </dgm:prSet>
      <dgm:spPr/>
    </dgm:pt>
    <dgm:pt modelId="{590A97BD-EE54-48DE-B923-6C026967EF5D}" type="pres">
      <dgm:prSet presAssocID="{F5A3B7EE-6F33-4271-968D-5CB22F50A88E}" presName="sibTrans" presStyleCnt="0"/>
      <dgm:spPr/>
    </dgm:pt>
    <dgm:pt modelId="{057CD17D-F9C8-4A1A-AE27-C43DFB01F20C}" type="pres">
      <dgm:prSet presAssocID="{DCE18FDC-8CD0-4D4F-B660-29C33168A7B7}" presName="compNode" presStyleCnt="0"/>
      <dgm:spPr/>
    </dgm:pt>
    <dgm:pt modelId="{02DAAEBD-AB6B-4E4D-9A8D-0E2B290B992C}" type="pres">
      <dgm:prSet presAssocID="{DCE18FDC-8CD0-4D4F-B660-29C33168A7B7}" presName="bgRect" presStyleLbl="bgShp" presStyleIdx="2" presStyleCnt="3"/>
      <dgm:spPr/>
    </dgm:pt>
    <dgm:pt modelId="{CF75B986-857C-4D2B-9498-BD626B865804}" type="pres">
      <dgm:prSet presAssocID="{DCE18FDC-8CD0-4D4F-B660-29C33168A7B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áložka"/>
        </a:ext>
      </dgm:extLst>
    </dgm:pt>
    <dgm:pt modelId="{AA7E250A-DBFB-4534-ACB7-58D9B8186E93}" type="pres">
      <dgm:prSet presAssocID="{DCE18FDC-8CD0-4D4F-B660-29C33168A7B7}" presName="spaceRect" presStyleCnt="0"/>
      <dgm:spPr/>
    </dgm:pt>
    <dgm:pt modelId="{8A23C819-7AC5-48EA-80C4-79F85575D87B}" type="pres">
      <dgm:prSet presAssocID="{DCE18FDC-8CD0-4D4F-B660-29C33168A7B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B736B2A-61C6-4B68-B940-3BC1A989ECA6}" type="presOf" srcId="{DCE18FDC-8CD0-4D4F-B660-29C33168A7B7}" destId="{8A23C819-7AC5-48EA-80C4-79F85575D87B}" srcOrd="0" destOrd="0" presId="urn:microsoft.com/office/officeart/2018/2/layout/IconVerticalSolidList"/>
    <dgm:cxn modelId="{C3254270-BF8D-45BE-94E6-BBDCC62EAED1}" srcId="{550D6B19-BD4B-4305-8DFE-69BC4B1ED708}" destId="{D9DA218A-0B8D-4860-9F24-3F6CA973B54C}" srcOrd="1" destOrd="0" parTransId="{239DADBC-A124-48AB-9A3B-3CA46E5A110C}" sibTransId="{F5A3B7EE-6F33-4271-968D-5CB22F50A88E}"/>
    <dgm:cxn modelId="{B1209B8C-F25E-4020-8EF7-00BC4D10DCF1}" srcId="{550D6B19-BD4B-4305-8DFE-69BC4B1ED708}" destId="{53BB6C52-14F8-4296-95B5-EE436F39CDD7}" srcOrd="0" destOrd="0" parTransId="{74A19472-0AB0-4F30-AA30-C0EC98F5C513}" sibTransId="{666053B8-59AD-4E0B-A2FA-1208D3DD85BD}"/>
    <dgm:cxn modelId="{B9802ABC-56E8-4085-9358-2363183CB857}" srcId="{550D6B19-BD4B-4305-8DFE-69BC4B1ED708}" destId="{DCE18FDC-8CD0-4D4F-B660-29C33168A7B7}" srcOrd="2" destOrd="0" parTransId="{8D96FF12-3FDB-43ED-9285-2B5A09E21E98}" sibTransId="{BC48EF30-9CC6-4454-95B0-E0EC9660BBC6}"/>
    <dgm:cxn modelId="{2318BEC4-63F8-4632-A859-A3DEC23B8EA6}" type="presOf" srcId="{D9DA218A-0B8D-4860-9F24-3F6CA973B54C}" destId="{E709B7BB-B15C-4A03-BA7E-6C4CC0E66681}" srcOrd="0" destOrd="0" presId="urn:microsoft.com/office/officeart/2018/2/layout/IconVerticalSolidList"/>
    <dgm:cxn modelId="{677555C5-1A97-43ED-8043-3BEA776EA578}" type="presOf" srcId="{550D6B19-BD4B-4305-8DFE-69BC4B1ED708}" destId="{0D97D63F-56B0-432F-AD2F-7B3045ECCFE4}" srcOrd="0" destOrd="0" presId="urn:microsoft.com/office/officeart/2018/2/layout/IconVerticalSolidList"/>
    <dgm:cxn modelId="{57F585E5-A991-4657-8800-A521CC32D0F5}" type="presOf" srcId="{53BB6C52-14F8-4296-95B5-EE436F39CDD7}" destId="{0DF0349C-50AA-44BA-920D-719C541C19F8}" srcOrd="0" destOrd="0" presId="urn:microsoft.com/office/officeart/2018/2/layout/IconVerticalSolidList"/>
    <dgm:cxn modelId="{29F5FBB4-9863-44A7-BE80-968D96EB583C}" type="presParOf" srcId="{0D97D63F-56B0-432F-AD2F-7B3045ECCFE4}" destId="{91FFF00A-EFE9-46F8-8FBE-3D7FBC1FD92C}" srcOrd="0" destOrd="0" presId="urn:microsoft.com/office/officeart/2018/2/layout/IconVerticalSolidList"/>
    <dgm:cxn modelId="{C0F5EB8D-1E8B-4E32-BD17-BB2456F7704E}" type="presParOf" srcId="{91FFF00A-EFE9-46F8-8FBE-3D7FBC1FD92C}" destId="{5C8CCF5F-5C48-4219-A655-B423249D0945}" srcOrd="0" destOrd="0" presId="urn:microsoft.com/office/officeart/2018/2/layout/IconVerticalSolidList"/>
    <dgm:cxn modelId="{76DEB10F-6242-4EAE-A813-C4B012C26299}" type="presParOf" srcId="{91FFF00A-EFE9-46F8-8FBE-3D7FBC1FD92C}" destId="{B34F49C8-FC82-4170-A47A-81018E9E0C82}" srcOrd="1" destOrd="0" presId="urn:microsoft.com/office/officeart/2018/2/layout/IconVerticalSolidList"/>
    <dgm:cxn modelId="{D47E0460-723A-4C93-95B5-819DBBBD25B6}" type="presParOf" srcId="{91FFF00A-EFE9-46F8-8FBE-3D7FBC1FD92C}" destId="{6266D9DE-A630-4193-AF06-1AC788B92846}" srcOrd="2" destOrd="0" presId="urn:microsoft.com/office/officeart/2018/2/layout/IconVerticalSolidList"/>
    <dgm:cxn modelId="{8264D85C-A873-48B3-A3E6-69EE40F9F889}" type="presParOf" srcId="{91FFF00A-EFE9-46F8-8FBE-3D7FBC1FD92C}" destId="{0DF0349C-50AA-44BA-920D-719C541C19F8}" srcOrd="3" destOrd="0" presId="urn:microsoft.com/office/officeart/2018/2/layout/IconVerticalSolidList"/>
    <dgm:cxn modelId="{287C0F00-666B-4E88-9108-EF9DECC1D193}" type="presParOf" srcId="{0D97D63F-56B0-432F-AD2F-7B3045ECCFE4}" destId="{E1304722-8E9F-4D95-97C0-050004BA8B05}" srcOrd="1" destOrd="0" presId="urn:microsoft.com/office/officeart/2018/2/layout/IconVerticalSolidList"/>
    <dgm:cxn modelId="{72C98A0B-AADD-4FE6-90B2-DDAF83EF6548}" type="presParOf" srcId="{0D97D63F-56B0-432F-AD2F-7B3045ECCFE4}" destId="{6E21478A-B271-4AF5-A86D-5B71A15EE510}" srcOrd="2" destOrd="0" presId="urn:microsoft.com/office/officeart/2018/2/layout/IconVerticalSolidList"/>
    <dgm:cxn modelId="{FA8AA7FD-AD43-4574-940A-C2E92DDEC798}" type="presParOf" srcId="{6E21478A-B271-4AF5-A86D-5B71A15EE510}" destId="{7D12C941-6C75-4C4C-B7C6-D9C33D0B6F38}" srcOrd="0" destOrd="0" presId="urn:microsoft.com/office/officeart/2018/2/layout/IconVerticalSolidList"/>
    <dgm:cxn modelId="{F267FCB7-690C-4C83-9B1B-8596FB8978E0}" type="presParOf" srcId="{6E21478A-B271-4AF5-A86D-5B71A15EE510}" destId="{D3530FDA-9E8B-4318-A91E-2542A4834BC2}" srcOrd="1" destOrd="0" presId="urn:microsoft.com/office/officeart/2018/2/layout/IconVerticalSolidList"/>
    <dgm:cxn modelId="{BF277FA2-7A70-4958-8DB8-B28DA6D35DA0}" type="presParOf" srcId="{6E21478A-B271-4AF5-A86D-5B71A15EE510}" destId="{736AC601-A499-49AF-B2D5-BA7D87DCE7E8}" srcOrd="2" destOrd="0" presId="urn:microsoft.com/office/officeart/2018/2/layout/IconVerticalSolidList"/>
    <dgm:cxn modelId="{1ACF851E-5897-40FE-A772-B72EDF5CAF82}" type="presParOf" srcId="{6E21478A-B271-4AF5-A86D-5B71A15EE510}" destId="{E709B7BB-B15C-4A03-BA7E-6C4CC0E66681}" srcOrd="3" destOrd="0" presId="urn:microsoft.com/office/officeart/2018/2/layout/IconVerticalSolidList"/>
    <dgm:cxn modelId="{BC0348C9-9301-47BD-86D1-49B6775DEC92}" type="presParOf" srcId="{0D97D63F-56B0-432F-AD2F-7B3045ECCFE4}" destId="{590A97BD-EE54-48DE-B923-6C026967EF5D}" srcOrd="3" destOrd="0" presId="urn:microsoft.com/office/officeart/2018/2/layout/IconVerticalSolidList"/>
    <dgm:cxn modelId="{F6945652-EE30-474C-8E48-8D31F6FE9B7C}" type="presParOf" srcId="{0D97D63F-56B0-432F-AD2F-7B3045ECCFE4}" destId="{057CD17D-F9C8-4A1A-AE27-C43DFB01F20C}" srcOrd="4" destOrd="0" presId="urn:microsoft.com/office/officeart/2018/2/layout/IconVerticalSolidList"/>
    <dgm:cxn modelId="{2C39EDEB-0A37-4C74-877B-29E85B604EA0}" type="presParOf" srcId="{057CD17D-F9C8-4A1A-AE27-C43DFB01F20C}" destId="{02DAAEBD-AB6B-4E4D-9A8D-0E2B290B992C}" srcOrd="0" destOrd="0" presId="urn:microsoft.com/office/officeart/2018/2/layout/IconVerticalSolidList"/>
    <dgm:cxn modelId="{EFA7AF04-FE38-4412-872E-1016E3042616}" type="presParOf" srcId="{057CD17D-F9C8-4A1A-AE27-C43DFB01F20C}" destId="{CF75B986-857C-4D2B-9498-BD626B865804}" srcOrd="1" destOrd="0" presId="urn:microsoft.com/office/officeart/2018/2/layout/IconVerticalSolidList"/>
    <dgm:cxn modelId="{A924BF89-D192-44E7-8A76-C2FC536F4BFD}" type="presParOf" srcId="{057CD17D-F9C8-4A1A-AE27-C43DFB01F20C}" destId="{AA7E250A-DBFB-4534-ACB7-58D9B8186E93}" srcOrd="2" destOrd="0" presId="urn:microsoft.com/office/officeart/2018/2/layout/IconVerticalSolidList"/>
    <dgm:cxn modelId="{A65913E1-04A6-4620-B5AE-0D629F44F11E}" type="presParOf" srcId="{057CD17D-F9C8-4A1A-AE27-C43DFB01F20C}" destId="{8A23C819-7AC5-48EA-80C4-79F85575D87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ABA381-4341-4AD2-A20D-ACFD8ACF3BC9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5331F0B-D6ED-49EF-8F5E-6384AFEF7632}">
      <dgm:prSet/>
      <dgm:spPr/>
      <dgm:t>
        <a:bodyPr/>
        <a:lstStyle/>
        <a:p>
          <a:r>
            <a:rPr lang="cs-CZ" b="1"/>
            <a:t>Nejpoužívanější právní formy v oblasti sociálního podnikání v ČR a jejich seřazení dle míry využití v praxi</a:t>
          </a:r>
          <a:endParaRPr lang="en-US"/>
        </a:p>
      </dgm:t>
    </dgm:pt>
    <dgm:pt modelId="{7BE7DBD4-F567-43E6-B091-8A9E84C15C50}" type="parTrans" cxnId="{522E9ED8-23FC-4B6F-9FC8-A310C5B0F5EB}">
      <dgm:prSet/>
      <dgm:spPr/>
      <dgm:t>
        <a:bodyPr/>
        <a:lstStyle/>
        <a:p>
          <a:endParaRPr lang="en-US"/>
        </a:p>
      </dgm:t>
    </dgm:pt>
    <dgm:pt modelId="{18357369-0EB7-4164-96E0-3E2E6F80E26C}" type="sibTrans" cxnId="{522E9ED8-23FC-4B6F-9FC8-A310C5B0F5EB}">
      <dgm:prSet/>
      <dgm:spPr/>
      <dgm:t>
        <a:bodyPr/>
        <a:lstStyle/>
        <a:p>
          <a:endParaRPr lang="en-US"/>
        </a:p>
      </dgm:t>
    </dgm:pt>
    <dgm:pt modelId="{3ED2E0D8-8052-4B6C-9835-46DCDEB18976}">
      <dgm:prSet/>
      <dgm:spPr/>
      <dgm:t>
        <a:bodyPr/>
        <a:lstStyle/>
        <a:p>
          <a:r>
            <a:rPr lang="cs-CZ" b="1"/>
            <a:t>Společnost s ručením omezeným s ní spojené náležitosti a výhody a nevýhody v sociálním podnikání.</a:t>
          </a:r>
          <a:endParaRPr lang="en-US"/>
        </a:p>
      </dgm:t>
    </dgm:pt>
    <dgm:pt modelId="{BE68C4FD-A013-4025-9B2D-7EE013B9AF61}" type="parTrans" cxnId="{60A24CF3-03CF-43B2-B26D-57C58E43A846}">
      <dgm:prSet/>
      <dgm:spPr/>
      <dgm:t>
        <a:bodyPr/>
        <a:lstStyle/>
        <a:p>
          <a:endParaRPr lang="en-US"/>
        </a:p>
      </dgm:t>
    </dgm:pt>
    <dgm:pt modelId="{BE942A8C-0E29-4390-BC4F-8522E9D13606}" type="sibTrans" cxnId="{60A24CF3-03CF-43B2-B26D-57C58E43A846}">
      <dgm:prSet/>
      <dgm:spPr/>
      <dgm:t>
        <a:bodyPr/>
        <a:lstStyle/>
        <a:p>
          <a:endParaRPr lang="en-US"/>
        </a:p>
      </dgm:t>
    </dgm:pt>
    <dgm:pt modelId="{6FDC9870-C6DD-4BD9-8011-D88CE6C8FB81}">
      <dgm:prSet/>
      <dgm:spPr/>
      <dgm:t>
        <a:bodyPr/>
        <a:lstStyle/>
        <a:p>
          <a:r>
            <a:rPr lang="cs-CZ" b="1"/>
            <a:t>Spolek, jako druhá nejvyužívanější právní forma v oblasti sociálního podnikání a jeho náležitosti a výhody a nevýhody.</a:t>
          </a:r>
          <a:endParaRPr lang="en-US"/>
        </a:p>
      </dgm:t>
    </dgm:pt>
    <dgm:pt modelId="{39DA5494-4DDF-45CA-AC83-6BCC73144F6E}" type="parTrans" cxnId="{C6F59209-D2C3-467D-B01D-21B186CEB4EE}">
      <dgm:prSet/>
      <dgm:spPr/>
      <dgm:t>
        <a:bodyPr/>
        <a:lstStyle/>
        <a:p>
          <a:endParaRPr lang="en-US"/>
        </a:p>
      </dgm:t>
    </dgm:pt>
    <dgm:pt modelId="{82769D1A-4C6D-4238-B7D6-B1271A4692B7}" type="sibTrans" cxnId="{C6F59209-D2C3-467D-B01D-21B186CEB4EE}">
      <dgm:prSet/>
      <dgm:spPr/>
      <dgm:t>
        <a:bodyPr/>
        <a:lstStyle/>
        <a:p>
          <a:endParaRPr lang="en-US"/>
        </a:p>
      </dgm:t>
    </dgm:pt>
    <dgm:pt modelId="{9EAAA456-8985-49B1-8F98-2548BDB6A301}">
      <dgm:prSet/>
      <dgm:spPr/>
      <dgm:t>
        <a:bodyPr/>
        <a:lstStyle/>
        <a:p>
          <a:r>
            <a:rPr lang="cs-CZ" b="1"/>
            <a:t>Družstvo a sociální družstvo, jako další alternativa pro podnikání v oblasti sociálního podnikání.</a:t>
          </a:r>
          <a:endParaRPr lang="en-US"/>
        </a:p>
      </dgm:t>
    </dgm:pt>
    <dgm:pt modelId="{99FE63CF-0118-4B69-B4FC-5D7A9D3898BE}" type="parTrans" cxnId="{FE1B1B4E-46A5-4BFF-87DF-BC2960ACBB64}">
      <dgm:prSet/>
      <dgm:spPr/>
      <dgm:t>
        <a:bodyPr/>
        <a:lstStyle/>
        <a:p>
          <a:endParaRPr lang="en-US"/>
        </a:p>
      </dgm:t>
    </dgm:pt>
    <dgm:pt modelId="{A86D0A47-D2B4-4224-A8E7-625CB31C7EE8}" type="sibTrans" cxnId="{FE1B1B4E-46A5-4BFF-87DF-BC2960ACBB64}">
      <dgm:prSet/>
      <dgm:spPr/>
      <dgm:t>
        <a:bodyPr/>
        <a:lstStyle/>
        <a:p>
          <a:endParaRPr lang="en-US"/>
        </a:p>
      </dgm:t>
    </dgm:pt>
    <dgm:pt modelId="{94FE3663-EB66-475C-9D21-3922308A171A}" type="pres">
      <dgm:prSet presAssocID="{77ABA381-4341-4AD2-A20D-ACFD8ACF3BC9}" presName="outerComposite" presStyleCnt="0">
        <dgm:presLayoutVars>
          <dgm:chMax val="5"/>
          <dgm:dir/>
          <dgm:resizeHandles val="exact"/>
        </dgm:presLayoutVars>
      </dgm:prSet>
      <dgm:spPr/>
    </dgm:pt>
    <dgm:pt modelId="{755B140C-A9DD-47E4-93CD-5E688F659D83}" type="pres">
      <dgm:prSet presAssocID="{77ABA381-4341-4AD2-A20D-ACFD8ACF3BC9}" presName="dummyMaxCanvas" presStyleCnt="0">
        <dgm:presLayoutVars/>
      </dgm:prSet>
      <dgm:spPr/>
    </dgm:pt>
    <dgm:pt modelId="{B7E73BC6-2B10-497E-96EA-062F40D4F798}" type="pres">
      <dgm:prSet presAssocID="{77ABA381-4341-4AD2-A20D-ACFD8ACF3BC9}" presName="FourNodes_1" presStyleLbl="node1" presStyleIdx="0" presStyleCnt="4">
        <dgm:presLayoutVars>
          <dgm:bulletEnabled val="1"/>
        </dgm:presLayoutVars>
      </dgm:prSet>
      <dgm:spPr/>
    </dgm:pt>
    <dgm:pt modelId="{36448F23-3A4D-4859-B1C1-7F7602CA5C1F}" type="pres">
      <dgm:prSet presAssocID="{77ABA381-4341-4AD2-A20D-ACFD8ACF3BC9}" presName="FourNodes_2" presStyleLbl="node1" presStyleIdx="1" presStyleCnt="4">
        <dgm:presLayoutVars>
          <dgm:bulletEnabled val="1"/>
        </dgm:presLayoutVars>
      </dgm:prSet>
      <dgm:spPr/>
    </dgm:pt>
    <dgm:pt modelId="{05B91007-2DEC-49E5-8BBE-C2C6DF799F22}" type="pres">
      <dgm:prSet presAssocID="{77ABA381-4341-4AD2-A20D-ACFD8ACF3BC9}" presName="FourNodes_3" presStyleLbl="node1" presStyleIdx="2" presStyleCnt="4">
        <dgm:presLayoutVars>
          <dgm:bulletEnabled val="1"/>
        </dgm:presLayoutVars>
      </dgm:prSet>
      <dgm:spPr/>
    </dgm:pt>
    <dgm:pt modelId="{07155331-93C5-4D13-BC48-3EBD7D72189D}" type="pres">
      <dgm:prSet presAssocID="{77ABA381-4341-4AD2-A20D-ACFD8ACF3BC9}" presName="FourNodes_4" presStyleLbl="node1" presStyleIdx="3" presStyleCnt="4">
        <dgm:presLayoutVars>
          <dgm:bulletEnabled val="1"/>
        </dgm:presLayoutVars>
      </dgm:prSet>
      <dgm:spPr/>
    </dgm:pt>
    <dgm:pt modelId="{2DA49DAE-2823-4B84-815F-2F10E2CE2E65}" type="pres">
      <dgm:prSet presAssocID="{77ABA381-4341-4AD2-A20D-ACFD8ACF3BC9}" presName="FourConn_1-2" presStyleLbl="fgAccFollowNode1" presStyleIdx="0" presStyleCnt="3">
        <dgm:presLayoutVars>
          <dgm:bulletEnabled val="1"/>
        </dgm:presLayoutVars>
      </dgm:prSet>
      <dgm:spPr/>
    </dgm:pt>
    <dgm:pt modelId="{78FAF54D-F9CD-4984-8DD5-0E9047D4E4E4}" type="pres">
      <dgm:prSet presAssocID="{77ABA381-4341-4AD2-A20D-ACFD8ACF3BC9}" presName="FourConn_2-3" presStyleLbl="fgAccFollowNode1" presStyleIdx="1" presStyleCnt="3">
        <dgm:presLayoutVars>
          <dgm:bulletEnabled val="1"/>
        </dgm:presLayoutVars>
      </dgm:prSet>
      <dgm:spPr/>
    </dgm:pt>
    <dgm:pt modelId="{1A9A8D2D-D798-4590-82D7-ADD2140CF274}" type="pres">
      <dgm:prSet presAssocID="{77ABA381-4341-4AD2-A20D-ACFD8ACF3BC9}" presName="FourConn_3-4" presStyleLbl="fgAccFollowNode1" presStyleIdx="2" presStyleCnt="3">
        <dgm:presLayoutVars>
          <dgm:bulletEnabled val="1"/>
        </dgm:presLayoutVars>
      </dgm:prSet>
      <dgm:spPr/>
    </dgm:pt>
    <dgm:pt modelId="{4A30CC28-8E05-4A43-94D4-89AE3B04D8FE}" type="pres">
      <dgm:prSet presAssocID="{77ABA381-4341-4AD2-A20D-ACFD8ACF3BC9}" presName="FourNodes_1_text" presStyleLbl="node1" presStyleIdx="3" presStyleCnt="4">
        <dgm:presLayoutVars>
          <dgm:bulletEnabled val="1"/>
        </dgm:presLayoutVars>
      </dgm:prSet>
      <dgm:spPr/>
    </dgm:pt>
    <dgm:pt modelId="{C9249B4A-F75D-4F38-9D42-E2933728B0D3}" type="pres">
      <dgm:prSet presAssocID="{77ABA381-4341-4AD2-A20D-ACFD8ACF3BC9}" presName="FourNodes_2_text" presStyleLbl="node1" presStyleIdx="3" presStyleCnt="4">
        <dgm:presLayoutVars>
          <dgm:bulletEnabled val="1"/>
        </dgm:presLayoutVars>
      </dgm:prSet>
      <dgm:spPr/>
    </dgm:pt>
    <dgm:pt modelId="{3C49DFCD-E489-40B4-888E-D0ECE7E0B5C1}" type="pres">
      <dgm:prSet presAssocID="{77ABA381-4341-4AD2-A20D-ACFD8ACF3BC9}" presName="FourNodes_3_text" presStyleLbl="node1" presStyleIdx="3" presStyleCnt="4">
        <dgm:presLayoutVars>
          <dgm:bulletEnabled val="1"/>
        </dgm:presLayoutVars>
      </dgm:prSet>
      <dgm:spPr/>
    </dgm:pt>
    <dgm:pt modelId="{326C3546-E531-4EE5-A65C-A41AAEAF4DD1}" type="pres">
      <dgm:prSet presAssocID="{77ABA381-4341-4AD2-A20D-ACFD8ACF3BC9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C6F59209-D2C3-467D-B01D-21B186CEB4EE}" srcId="{77ABA381-4341-4AD2-A20D-ACFD8ACF3BC9}" destId="{6FDC9870-C6DD-4BD9-8011-D88CE6C8FB81}" srcOrd="2" destOrd="0" parTransId="{39DA5494-4DDF-45CA-AC83-6BCC73144F6E}" sibTransId="{82769D1A-4C6D-4238-B7D6-B1271A4692B7}"/>
    <dgm:cxn modelId="{FCA1830F-D4D7-4DE6-A40C-2733037DC16A}" type="presOf" srcId="{BE942A8C-0E29-4390-BC4F-8522E9D13606}" destId="{78FAF54D-F9CD-4984-8DD5-0E9047D4E4E4}" srcOrd="0" destOrd="0" presId="urn:microsoft.com/office/officeart/2005/8/layout/vProcess5"/>
    <dgm:cxn modelId="{AD5F4918-746D-4376-B097-A120F67D7265}" type="presOf" srcId="{18357369-0EB7-4164-96E0-3E2E6F80E26C}" destId="{2DA49DAE-2823-4B84-815F-2F10E2CE2E65}" srcOrd="0" destOrd="0" presId="urn:microsoft.com/office/officeart/2005/8/layout/vProcess5"/>
    <dgm:cxn modelId="{38A2BF29-6577-468F-8CB7-5B8E96273C21}" type="presOf" srcId="{9EAAA456-8985-49B1-8F98-2548BDB6A301}" destId="{326C3546-E531-4EE5-A65C-A41AAEAF4DD1}" srcOrd="1" destOrd="0" presId="urn:microsoft.com/office/officeart/2005/8/layout/vProcess5"/>
    <dgm:cxn modelId="{C7F0C25B-2AE4-4BFF-8AA3-3B4E1375961B}" type="presOf" srcId="{6FDC9870-C6DD-4BD9-8011-D88CE6C8FB81}" destId="{05B91007-2DEC-49E5-8BBE-C2C6DF799F22}" srcOrd="0" destOrd="0" presId="urn:microsoft.com/office/officeart/2005/8/layout/vProcess5"/>
    <dgm:cxn modelId="{9C70065D-ACFA-41A4-9B5F-575ADE6C3B7C}" type="presOf" srcId="{F5331F0B-D6ED-49EF-8F5E-6384AFEF7632}" destId="{B7E73BC6-2B10-497E-96EA-062F40D4F798}" srcOrd="0" destOrd="0" presId="urn:microsoft.com/office/officeart/2005/8/layout/vProcess5"/>
    <dgm:cxn modelId="{F1AA884A-929F-4D55-B315-B7223AAACFE4}" type="presOf" srcId="{3ED2E0D8-8052-4B6C-9835-46DCDEB18976}" destId="{C9249B4A-F75D-4F38-9D42-E2933728B0D3}" srcOrd="1" destOrd="0" presId="urn:microsoft.com/office/officeart/2005/8/layout/vProcess5"/>
    <dgm:cxn modelId="{FE1B1B4E-46A5-4BFF-87DF-BC2960ACBB64}" srcId="{77ABA381-4341-4AD2-A20D-ACFD8ACF3BC9}" destId="{9EAAA456-8985-49B1-8F98-2548BDB6A301}" srcOrd="3" destOrd="0" parTransId="{99FE63CF-0118-4B69-B4FC-5D7A9D3898BE}" sibTransId="{A86D0A47-D2B4-4224-A8E7-625CB31C7EE8}"/>
    <dgm:cxn modelId="{F5585693-9296-43E2-B1AC-A47DB36813B4}" type="presOf" srcId="{82769D1A-4C6D-4238-B7D6-B1271A4692B7}" destId="{1A9A8D2D-D798-4590-82D7-ADD2140CF274}" srcOrd="0" destOrd="0" presId="urn:microsoft.com/office/officeart/2005/8/layout/vProcess5"/>
    <dgm:cxn modelId="{7D3D3694-9760-4F4A-8AAA-7B871C2D28E3}" type="presOf" srcId="{77ABA381-4341-4AD2-A20D-ACFD8ACF3BC9}" destId="{94FE3663-EB66-475C-9D21-3922308A171A}" srcOrd="0" destOrd="0" presId="urn:microsoft.com/office/officeart/2005/8/layout/vProcess5"/>
    <dgm:cxn modelId="{343C95BA-4000-41E2-A4A2-DA7980269A15}" type="presOf" srcId="{9EAAA456-8985-49B1-8F98-2548BDB6A301}" destId="{07155331-93C5-4D13-BC48-3EBD7D72189D}" srcOrd="0" destOrd="0" presId="urn:microsoft.com/office/officeart/2005/8/layout/vProcess5"/>
    <dgm:cxn modelId="{22F76FCD-9AAD-4E86-80BE-D925AE17E540}" type="presOf" srcId="{3ED2E0D8-8052-4B6C-9835-46DCDEB18976}" destId="{36448F23-3A4D-4859-B1C1-7F7602CA5C1F}" srcOrd="0" destOrd="0" presId="urn:microsoft.com/office/officeart/2005/8/layout/vProcess5"/>
    <dgm:cxn modelId="{8372CCD7-FAC1-477C-A720-32CB98F45738}" type="presOf" srcId="{6FDC9870-C6DD-4BD9-8011-D88CE6C8FB81}" destId="{3C49DFCD-E489-40B4-888E-D0ECE7E0B5C1}" srcOrd="1" destOrd="0" presId="urn:microsoft.com/office/officeart/2005/8/layout/vProcess5"/>
    <dgm:cxn modelId="{522E9ED8-23FC-4B6F-9FC8-A310C5B0F5EB}" srcId="{77ABA381-4341-4AD2-A20D-ACFD8ACF3BC9}" destId="{F5331F0B-D6ED-49EF-8F5E-6384AFEF7632}" srcOrd="0" destOrd="0" parTransId="{7BE7DBD4-F567-43E6-B091-8A9E84C15C50}" sibTransId="{18357369-0EB7-4164-96E0-3E2E6F80E26C}"/>
    <dgm:cxn modelId="{D306FFEF-52D4-4683-A58F-31382998A4B0}" type="presOf" srcId="{F5331F0B-D6ED-49EF-8F5E-6384AFEF7632}" destId="{4A30CC28-8E05-4A43-94D4-89AE3B04D8FE}" srcOrd="1" destOrd="0" presId="urn:microsoft.com/office/officeart/2005/8/layout/vProcess5"/>
    <dgm:cxn modelId="{60A24CF3-03CF-43B2-B26D-57C58E43A846}" srcId="{77ABA381-4341-4AD2-A20D-ACFD8ACF3BC9}" destId="{3ED2E0D8-8052-4B6C-9835-46DCDEB18976}" srcOrd="1" destOrd="0" parTransId="{BE68C4FD-A013-4025-9B2D-7EE013B9AF61}" sibTransId="{BE942A8C-0E29-4390-BC4F-8522E9D13606}"/>
    <dgm:cxn modelId="{04F8D68A-49E7-40DA-9AD3-A45B85752047}" type="presParOf" srcId="{94FE3663-EB66-475C-9D21-3922308A171A}" destId="{755B140C-A9DD-47E4-93CD-5E688F659D83}" srcOrd="0" destOrd="0" presId="urn:microsoft.com/office/officeart/2005/8/layout/vProcess5"/>
    <dgm:cxn modelId="{0CCD9DC6-5334-4BE9-85BD-AD57FECF793B}" type="presParOf" srcId="{94FE3663-EB66-475C-9D21-3922308A171A}" destId="{B7E73BC6-2B10-497E-96EA-062F40D4F798}" srcOrd="1" destOrd="0" presId="urn:microsoft.com/office/officeart/2005/8/layout/vProcess5"/>
    <dgm:cxn modelId="{5650A464-8320-4E9E-B085-D347D0A6569A}" type="presParOf" srcId="{94FE3663-EB66-475C-9D21-3922308A171A}" destId="{36448F23-3A4D-4859-B1C1-7F7602CA5C1F}" srcOrd="2" destOrd="0" presId="urn:microsoft.com/office/officeart/2005/8/layout/vProcess5"/>
    <dgm:cxn modelId="{62C3498F-087B-44A6-AAF5-B436DDC364DE}" type="presParOf" srcId="{94FE3663-EB66-475C-9D21-3922308A171A}" destId="{05B91007-2DEC-49E5-8BBE-C2C6DF799F22}" srcOrd="3" destOrd="0" presId="urn:microsoft.com/office/officeart/2005/8/layout/vProcess5"/>
    <dgm:cxn modelId="{423B2355-7D96-4C03-8A0D-205D36ED5F01}" type="presParOf" srcId="{94FE3663-EB66-475C-9D21-3922308A171A}" destId="{07155331-93C5-4D13-BC48-3EBD7D72189D}" srcOrd="4" destOrd="0" presId="urn:microsoft.com/office/officeart/2005/8/layout/vProcess5"/>
    <dgm:cxn modelId="{F4CAE35E-B1E2-4F2F-994F-DE1ACEC20277}" type="presParOf" srcId="{94FE3663-EB66-475C-9D21-3922308A171A}" destId="{2DA49DAE-2823-4B84-815F-2F10E2CE2E65}" srcOrd="5" destOrd="0" presId="urn:microsoft.com/office/officeart/2005/8/layout/vProcess5"/>
    <dgm:cxn modelId="{F2C4EB7E-F1D2-4EEA-9861-F08138BD07A1}" type="presParOf" srcId="{94FE3663-EB66-475C-9D21-3922308A171A}" destId="{78FAF54D-F9CD-4984-8DD5-0E9047D4E4E4}" srcOrd="6" destOrd="0" presId="urn:microsoft.com/office/officeart/2005/8/layout/vProcess5"/>
    <dgm:cxn modelId="{2111A518-023D-48C7-8B18-F06525940932}" type="presParOf" srcId="{94FE3663-EB66-475C-9D21-3922308A171A}" destId="{1A9A8D2D-D798-4590-82D7-ADD2140CF274}" srcOrd="7" destOrd="0" presId="urn:microsoft.com/office/officeart/2005/8/layout/vProcess5"/>
    <dgm:cxn modelId="{B384FECC-DC68-4A2A-8130-B4603ADD9427}" type="presParOf" srcId="{94FE3663-EB66-475C-9D21-3922308A171A}" destId="{4A30CC28-8E05-4A43-94D4-89AE3B04D8FE}" srcOrd="8" destOrd="0" presId="urn:microsoft.com/office/officeart/2005/8/layout/vProcess5"/>
    <dgm:cxn modelId="{BFED4B06-B8D8-480A-8703-C403A79A6DA9}" type="presParOf" srcId="{94FE3663-EB66-475C-9D21-3922308A171A}" destId="{C9249B4A-F75D-4F38-9D42-E2933728B0D3}" srcOrd="9" destOrd="0" presId="urn:microsoft.com/office/officeart/2005/8/layout/vProcess5"/>
    <dgm:cxn modelId="{EE69BDBE-0EB0-43FF-82F4-D37FEA72CFE9}" type="presParOf" srcId="{94FE3663-EB66-475C-9D21-3922308A171A}" destId="{3C49DFCD-E489-40B4-888E-D0ECE7E0B5C1}" srcOrd="10" destOrd="0" presId="urn:microsoft.com/office/officeart/2005/8/layout/vProcess5"/>
    <dgm:cxn modelId="{06F7B19B-3AC1-483D-9803-285B2BF0A67D}" type="presParOf" srcId="{94FE3663-EB66-475C-9D21-3922308A171A}" destId="{326C3546-E531-4EE5-A65C-A41AAEAF4DD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8CCF5F-5C48-4219-A655-B423249D0945}">
      <dsp:nvSpPr>
        <dsp:cNvPr id="0" name=""/>
        <dsp:cNvSpPr/>
      </dsp:nvSpPr>
      <dsp:spPr>
        <a:xfrm>
          <a:off x="0" y="675"/>
          <a:ext cx="6291714" cy="15798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4F49C8-FC82-4170-A47A-81018E9E0C82}">
      <dsp:nvSpPr>
        <dsp:cNvPr id="0" name=""/>
        <dsp:cNvSpPr/>
      </dsp:nvSpPr>
      <dsp:spPr>
        <a:xfrm>
          <a:off x="477896" y="356135"/>
          <a:ext cx="868903" cy="8689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F0349C-50AA-44BA-920D-719C541C19F8}">
      <dsp:nvSpPr>
        <dsp:cNvPr id="0" name=""/>
        <dsp:cNvSpPr/>
      </dsp:nvSpPr>
      <dsp:spPr>
        <a:xfrm>
          <a:off x="1824696" y="675"/>
          <a:ext cx="4467017" cy="1579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98" tIns="167198" rIns="167198" bIns="167198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Sociální podnik je mnohdy vnímán jako samostatná právní forma. </a:t>
          </a:r>
          <a:endParaRPr lang="en-US" sz="2300" kern="1200"/>
        </a:p>
      </dsp:txBody>
      <dsp:txXfrm>
        <a:off x="1824696" y="675"/>
        <a:ext cx="4467017" cy="1579824"/>
      </dsp:txXfrm>
    </dsp:sp>
    <dsp:sp modelId="{7D12C941-6C75-4C4C-B7C6-D9C33D0B6F38}">
      <dsp:nvSpPr>
        <dsp:cNvPr id="0" name=""/>
        <dsp:cNvSpPr/>
      </dsp:nvSpPr>
      <dsp:spPr>
        <a:xfrm>
          <a:off x="0" y="1975455"/>
          <a:ext cx="6291714" cy="15798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530FDA-9E8B-4318-A91E-2542A4834BC2}">
      <dsp:nvSpPr>
        <dsp:cNvPr id="0" name=""/>
        <dsp:cNvSpPr/>
      </dsp:nvSpPr>
      <dsp:spPr>
        <a:xfrm>
          <a:off x="477896" y="2330915"/>
          <a:ext cx="868903" cy="8689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09B7BB-B15C-4A03-BA7E-6C4CC0E66681}">
      <dsp:nvSpPr>
        <dsp:cNvPr id="0" name=""/>
        <dsp:cNvSpPr/>
      </dsp:nvSpPr>
      <dsp:spPr>
        <a:xfrm>
          <a:off x="1824696" y="1975455"/>
          <a:ext cx="4467017" cy="1579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98" tIns="167198" rIns="167198" bIns="167198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Sociální podniky využívají více méně stejné právní formy jako jiné podnikatelské subjekty.</a:t>
          </a:r>
          <a:endParaRPr lang="en-US" sz="2300" kern="1200"/>
        </a:p>
      </dsp:txBody>
      <dsp:txXfrm>
        <a:off x="1824696" y="1975455"/>
        <a:ext cx="4467017" cy="1579824"/>
      </dsp:txXfrm>
    </dsp:sp>
    <dsp:sp modelId="{02DAAEBD-AB6B-4E4D-9A8D-0E2B290B992C}">
      <dsp:nvSpPr>
        <dsp:cNvPr id="0" name=""/>
        <dsp:cNvSpPr/>
      </dsp:nvSpPr>
      <dsp:spPr>
        <a:xfrm>
          <a:off x="0" y="3950235"/>
          <a:ext cx="6291714" cy="15798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75B986-857C-4D2B-9498-BD626B865804}">
      <dsp:nvSpPr>
        <dsp:cNvPr id="0" name=""/>
        <dsp:cNvSpPr/>
      </dsp:nvSpPr>
      <dsp:spPr>
        <a:xfrm>
          <a:off x="477896" y="4305696"/>
          <a:ext cx="868903" cy="86890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23C819-7AC5-48EA-80C4-79F85575D87B}">
      <dsp:nvSpPr>
        <dsp:cNvPr id="0" name=""/>
        <dsp:cNvSpPr/>
      </dsp:nvSpPr>
      <dsp:spPr>
        <a:xfrm>
          <a:off x="1824696" y="3950235"/>
          <a:ext cx="4467017" cy="1579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98" tIns="167198" rIns="167198" bIns="167198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Označení sociální podnik je tedy status neboli přívlastek různých právních forem.</a:t>
          </a:r>
          <a:endParaRPr lang="en-US" sz="2300" kern="1200"/>
        </a:p>
      </dsp:txBody>
      <dsp:txXfrm>
        <a:off x="1824696" y="3950235"/>
        <a:ext cx="4467017" cy="15798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E73BC6-2B10-497E-96EA-062F40D4F798}">
      <dsp:nvSpPr>
        <dsp:cNvPr id="0" name=""/>
        <dsp:cNvSpPr/>
      </dsp:nvSpPr>
      <dsp:spPr>
        <a:xfrm>
          <a:off x="0" y="0"/>
          <a:ext cx="5033371" cy="12167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Nejpoužívanější právní formy v oblasti sociálního podnikání v ČR a jejich seřazení dle míry využití v praxi</a:t>
          </a:r>
          <a:endParaRPr lang="en-US" sz="1700" kern="1200"/>
        </a:p>
      </dsp:txBody>
      <dsp:txXfrm>
        <a:off x="35638" y="35638"/>
        <a:ext cx="3617573" cy="1145485"/>
      </dsp:txXfrm>
    </dsp:sp>
    <dsp:sp modelId="{36448F23-3A4D-4859-B1C1-7F7602CA5C1F}">
      <dsp:nvSpPr>
        <dsp:cNvPr id="0" name=""/>
        <dsp:cNvSpPr/>
      </dsp:nvSpPr>
      <dsp:spPr>
        <a:xfrm>
          <a:off x="421544" y="1437991"/>
          <a:ext cx="5033371" cy="12167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Společnost s ručením omezeným s ní spojené náležitosti a výhody a nevýhody v sociálním podnikání.</a:t>
          </a:r>
          <a:endParaRPr lang="en-US" sz="1700" kern="1200"/>
        </a:p>
      </dsp:txBody>
      <dsp:txXfrm>
        <a:off x="457182" y="1473629"/>
        <a:ext cx="3749655" cy="1145485"/>
      </dsp:txXfrm>
    </dsp:sp>
    <dsp:sp modelId="{05B91007-2DEC-49E5-8BBE-C2C6DF799F22}">
      <dsp:nvSpPr>
        <dsp:cNvPr id="0" name=""/>
        <dsp:cNvSpPr/>
      </dsp:nvSpPr>
      <dsp:spPr>
        <a:xfrm>
          <a:off x="836797" y="2875982"/>
          <a:ext cx="5033371" cy="12167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Spolek, jako druhá nejvyužívanější právní forma v oblasti sociálního podnikání a jeho náležitosti a výhody a nevýhody.</a:t>
          </a:r>
          <a:endParaRPr lang="en-US" sz="1700" kern="1200"/>
        </a:p>
      </dsp:txBody>
      <dsp:txXfrm>
        <a:off x="872435" y="2911620"/>
        <a:ext cx="3755946" cy="1145485"/>
      </dsp:txXfrm>
    </dsp:sp>
    <dsp:sp modelId="{07155331-93C5-4D13-BC48-3EBD7D72189D}">
      <dsp:nvSpPr>
        <dsp:cNvPr id="0" name=""/>
        <dsp:cNvSpPr/>
      </dsp:nvSpPr>
      <dsp:spPr>
        <a:xfrm>
          <a:off x="1258342" y="4313973"/>
          <a:ext cx="5033371" cy="121676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Družstvo a sociální družstvo, jako další alternativa pro podnikání v oblasti sociálního podnikání.</a:t>
          </a:r>
          <a:endParaRPr lang="en-US" sz="1700" kern="1200"/>
        </a:p>
      </dsp:txBody>
      <dsp:txXfrm>
        <a:off x="1293980" y="4349611"/>
        <a:ext cx="3749655" cy="1145485"/>
      </dsp:txXfrm>
    </dsp:sp>
    <dsp:sp modelId="{2DA49DAE-2823-4B84-815F-2F10E2CE2E65}">
      <dsp:nvSpPr>
        <dsp:cNvPr id="0" name=""/>
        <dsp:cNvSpPr/>
      </dsp:nvSpPr>
      <dsp:spPr>
        <a:xfrm>
          <a:off x="4242476" y="931928"/>
          <a:ext cx="790895" cy="79089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420427" y="931928"/>
        <a:ext cx="434993" cy="595148"/>
      </dsp:txXfrm>
    </dsp:sp>
    <dsp:sp modelId="{78FAF54D-F9CD-4984-8DD5-0E9047D4E4E4}">
      <dsp:nvSpPr>
        <dsp:cNvPr id="0" name=""/>
        <dsp:cNvSpPr/>
      </dsp:nvSpPr>
      <dsp:spPr>
        <a:xfrm>
          <a:off x="4664020" y="2369919"/>
          <a:ext cx="790895" cy="79089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841971" y="2369919"/>
        <a:ext cx="434993" cy="595148"/>
      </dsp:txXfrm>
    </dsp:sp>
    <dsp:sp modelId="{1A9A8D2D-D798-4590-82D7-ADD2140CF274}">
      <dsp:nvSpPr>
        <dsp:cNvPr id="0" name=""/>
        <dsp:cNvSpPr/>
      </dsp:nvSpPr>
      <dsp:spPr>
        <a:xfrm>
          <a:off x="5079274" y="3807911"/>
          <a:ext cx="790895" cy="790895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257225" y="3807911"/>
        <a:ext cx="434993" cy="595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69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478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034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764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324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476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3524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882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1352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73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382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10/13/2024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7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Obsah obrázku Barevnost, Grafika, grafický design, voda&#10;&#10;Popis byl vytvořen automaticky">
            <a:extLst>
              <a:ext uri="{FF2B5EF4-FFF2-40B4-BE49-F238E27FC236}">
                <a16:creationId xmlns:a16="http://schemas.microsoft.com/office/drawing/2014/main" id="{1599F9D7-DF8E-A005-AA27-D78C5EB20E5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5000"/>
          </a:blip>
          <a:srcRect r="3112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2" name="Oval 21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977F947-64E7-799A-148F-6E0331041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cs-CZ" sz="5100" b="1"/>
              <a:t>Podmínky sociálního podnikání v ČR – část II</a:t>
            </a:r>
            <a:endParaRPr lang="cs-CZ" sz="51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AE0F37-80CC-7F88-F70C-C66777B324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>
            <a:normAutofit/>
          </a:bodyPr>
          <a:lstStyle/>
          <a:p>
            <a:r>
              <a:rPr lang="cs-CZ" dirty="0"/>
              <a:t>Petra Krejčí</a:t>
            </a:r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742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0581963-3B09-879A-DB3A-05275CB1F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Spolek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560767-36DA-9359-CCAE-93014D522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92500" lnSpcReduction="20000"/>
          </a:bodyPr>
          <a:lstStyle/>
          <a:p>
            <a:pPr algn="just"/>
            <a:endParaRPr lang="cs-CZ" sz="2400" dirty="0"/>
          </a:p>
          <a:p>
            <a:pPr algn="just"/>
            <a:r>
              <a:rPr lang="cs-CZ" sz="2400" dirty="0"/>
              <a:t>Ustavující schůze je další možností jak může být spolek založen. </a:t>
            </a:r>
          </a:p>
          <a:p>
            <a:pPr algn="just"/>
            <a:r>
              <a:rPr lang="cs-CZ" sz="2400" dirty="0"/>
              <a:t>Tzv. svolavatel sepisuje návrh stanov a následně svolává zájemce o založení spolku k ustavující schůzi. </a:t>
            </a:r>
          </a:p>
          <a:p>
            <a:pPr algn="just"/>
            <a:r>
              <a:rPr lang="cs-CZ" sz="2400" dirty="0"/>
              <a:t>Vznik spolku se datuje dnem zápisu do veřejného rejstříku. </a:t>
            </a:r>
          </a:p>
          <a:p>
            <a:pPr algn="just"/>
            <a:r>
              <a:rPr lang="cs-CZ" sz="2400" dirty="0"/>
              <a:t>Zakladatelé nebo osoba jimi určená musí podat návrh na zápis spolku do veřejného rejstříku. </a:t>
            </a:r>
          </a:p>
          <a:p>
            <a:pPr algn="just"/>
            <a:r>
              <a:rPr lang="cs-CZ" sz="2400" dirty="0"/>
              <a:t>Členství ve spolku se automaticky váže na osobu člena, pokud to stanovy neurčují jinak. </a:t>
            </a:r>
          </a:p>
          <a:p>
            <a:pPr algn="just"/>
            <a:r>
              <a:rPr lang="cs-CZ" sz="2400" dirty="0"/>
              <a:t>Organizace spolku zahrnuje orgány spolku a jejich postavení. </a:t>
            </a:r>
          </a:p>
          <a:p>
            <a:pPr algn="just"/>
            <a:r>
              <a:rPr lang="cs-CZ" sz="2400" dirty="0"/>
              <a:t>Zrušení spolku může nastat s likvidací, fúzí nebo rozdělením.</a:t>
            </a:r>
          </a:p>
          <a:p>
            <a:pPr algn="just"/>
            <a:r>
              <a:rPr lang="cs-CZ" sz="2400" dirty="0"/>
              <a:t>Mezi nesporné výhody spolku patří právní subjektivita, tedy že je zde možnost nabývat majetek, přijímat dary, žádat o dotace a granty.</a:t>
            </a:r>
          </a:p>
          <a:p>
            <a:endParaRPr lang="cs-CZ" sz="1800" dirty="0"/>
          </a:p>
          <a:p>
            <a:endParaRPr lang="cs-CZ" sz="18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7128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92751F7-6DE4-4FED-B0C1-BA3B96C50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Družstvo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72DE2D-7E99-83C2-D108-0211A5577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92500" lnSpcReduction="20000"/>
          </a:bodyPr>
          <a:lstStyle/>
          <a:p>
            <a:pPr algn="just"/>
            <a:r>
              <a:rPr lang="cs-CZ" sz="2400" dirty="0"/>
              <a:t>Obecně vzato družstvo většinou není určeno pro podnikání, nicméně patří k uznávaným právním formám a v jistých případech je využíváno k nepřímému podnikání.</a:t>
            </a:r>
          </a:p>
          <a:p>
            <a:pPr algn="just"/>
            <a:r>
              <a:rPr lang="cs-CZ" sz="2400" dirty="0"/>
              <a:t>Družstvo je právnickou osobou a jeho možnosti jsou široké.</a:t>
            </a:r>
          </a:p>
          <a:p>
            <a:pPr algn="just"/>
            <a:r>
              <a:rPr lang="cs-CZ" sz="2400" dirty="0"/>
              <a:t>Družstvo je upraveno zákonem o obchodních korporacích č. 90/2012 Sb., hlava VI, díl 1.</a:t>
            </a:r>
          </a:p>
          <a:p>
            <a:pPr algn="just"/>
            <a:r>
              <a:rPr lang="cs-CZ" sz="2400" dirty="0"/>
              <a:t>Založení družstva je možné s nejméně třemi členy a firma musí obsahovat označení „družstvo“. </a:t>
            </a:r>
          </a:p>
          <a:p>
            <a:pPr algn="just"/>
            <a:r>
              <a:rPr lang="cs-CZ" sz="2400" dirty="0"/>
              <a:t>V družstvu může vznikat také tzv. “uhrazovací povinnosti“.</a:t>
            </a:r>
          </a:p>
          <a:p>
            <a:pPr algn="just"/>
            <a:r>
              <a:rPr lang="cs-CZ" sz="2400" dirty="0"/>
              <a:t>Mezi orgány družstva dle zákona patří: členská schůze, představenstvo, kontrolní komise a jiné orgány zřízené stanovami. </a:t>
            </a:r>
          </a:p>
          <a:p>
            <a:pPr algn="just"/>
            <a:r>
              <a:rPr lang="cs-CZ" sz="2400" dirty="0"/>
              <a:t>Kontrolní komise projednává stížnosti členů, kontroluje činnost družstva a může žádat o předložení všech informací týkajících se družstva </a:t>
            </a:r>
          </a:p>
          <a:p>
            <a:endParaRPr lang="cs-CZ" sz="18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0808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B952101-936B-B451-DFA6-F3BEAEC8E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Sociální družstvo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84632C-3E1F-2F88-E390-02D30B867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92500" lnSpcReduction="10000"/>
          </a:bodyPr>
          <a:lstStyle/>
          <a:p>
            <a:pPr algn="just">
              <a:spcBef>
                <a:spcPts val="600"/>
              </a:spcBef>
            </a:pPr>
            <a:r>
              <a:rPr lang="cs-CZ" sz="2400" i="1" dirty="0"/>
              <a:t>„Sociálním družstvem je družstvo, které soustavně vyvíjí obecně prospěšné činnosti směřující na podporu sociální soudržnosti za účelem pracovní a sociální integrace znevýhodněných osob do společnosti s přednostním uspokojováním místních potřeb a využíváním místních zdrojů podle místa sídla a působnosti sociálního družstva, zejména v oblasti vytváření pracovních příležitostí, sociálních služeb a zdravotní péče, vzdělávání, bydlení a trvale udržitelného rozvoje“</a:t>
            </a:r>
            <a:r>
              <a:rPr lang="cs-CZ" sz="2400" dirty="0"/>
              <a:t>.</a:t>
            </a:r>
          </a:p>
          <a:p>
            <a:pPr algn="just">
              <a:spcBef>
                <a:spcPts val="600"/>
              </a:spcBef>
            </a:pPr>
            <a:r>
              <a:rPr lang="cs-CZ" sz="2400" dirty="0"/>
              <a:t>Je upraveno zákonem o obchodních korporacích č. 90/2012 Sb., hlava VI, díl 3.</a:t>
            </a:r>
          </a:p>
          <a:p>
            <a:pPr algn="just">
              <a:spcBef>
                <a:spcPts val="600"/>
              </a:spcBef>
            </a:pPr>
            <a:r>
              <a:rPr lang="cs-CZ" sz="2400" dirty="0"/>
              <a:t>Stanovy sociálního družstva jsou oproti družstevním stanovám doplněny o „</a:t>
            </a:r>
            <a:r>
              <a:rPr lang="cs-CZ" sz="2400" i="1" dirty="0"/>
              <a:t>cíle a podmínky činnosti sociálního družstva v souladu s jeho sociálně </a:t>
            </a:r>
            <a:r>
              <a:rPr lang="cs-CZ" sz="2400" i="1" dirty="0" err="1"/>
              <a:t>začleňovací</a:t>
            </a:r>
            <a:r>
              <a:rPr lang="cs-CZ" sz="2400" i="1" dirty="0"/>
              <a:t> funkcí a podporou místního rozvoje a o podrobnější podmínky nakládání se ziskem v soudu s účelem činnosti sociálního družstva“</a:t>
            </a:r>
            <a:r>
              <a:rPr lang="cs-CZ" sz="2400" dirty="0"/>
              <a:t>.</a:t>
            </a:r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8110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3426295-3B9F-6CF0-9D49-5CAFF6CD9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Sociální družstvo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1EB0E1-EF87-602F-2A33-2127374BD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algn="just"/>
            <a:r>
              <a:rPr lang="cs-CZ" sz="2200" dirty="0"/>
              <a:t>Sociální družstvo je dle zákona omezeno ve svém hospodaření.</a:t>
            </a:r>
          </a:p>
          <a:p>
            <a:pPr algn="just"/>
            <a:r>
              <a:rPr lang="cs-CZ" sz="2200" dirty="0"/>
              <a:t>Ke zrušení a zániku sociálního družstva může dojít formou likvidace a to nařízením soudu nebo rozhodnutím samotného sociálního družstva. </a:t>
            </a:r>
          </a:p>
          <a:p>
            <a:pPr algn="just"/>
            <a:r>
              <a:rPr lang="cs-CZ" sz="2200" dirty="0"/>
              <a:t>Soud může navrhnout zrušení a likvidaci sociálního družstva.</a:t>
            </a:r>
            <a:endParaRPr lang="cs-CZ" sz="2200" i="1" dirty="0"/>
          </a:p>
          <a:p>
            <a:pPr algn="just"/>
            <a:r>
              <a:rPr lang="cs-CZ" sz="2200" dirty="0"/>
              <a:t>V praxi je hlavním problémem sociálního družstva, že v sobě nezahrnuje všechny požadované principy sociálního podnikání.</a:t>
            </a:r>
          </a:p>
          <a:p>
            <a:pPr algn="just"/>
            <a:r>
              <a:rPr lang="cs-CZ" sz="2200" dirty="0"/>
              <a:t>V praxi se k sociálnímu podnikání vztahují i jiné principy, které sociální družstvo neupravuje. </a:t>
            </a:r>
          </a:p>
          <a:p>
            <a:pPr algn="just"/>
            <a:r>
              <a:rPr lang="cs-CZ" sz="2200" dirty="0"/>
              <a:t>Sociální družstvo například velmi dobře upravuje princip transparentnosti, inovativní přístup nebo princip společného/sociálního řízení.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2985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4EBF313-F050-6455-B30A-4A07328A6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cs-CZ" b="1" kern="0">
                <a:solidFill>
                  <a:srgbClr val="FFFFFF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cs-CZ">
              <a:solidFill>
                <a:srgbClr val="FFFFFF"/>
              </a:solidFill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6195710-5658-C612-B429-F648C72D9D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267663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0634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2E359B8-010F-A645-AFEF-FD4CBEF3A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cs-CZ" b="1" i="1"/>
              <a:t>Cílem přednášky je:</a:t>
            </a:r>
            <a:endParaRPr lang="cs-CZ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Zástupný obsah 2">
            <a:extLst>
              <a:ext uri="{FF2B5EF4-FFF2-40B4-BE49-F238E27FC236}">
                <a16:creationId xmlns:a16="http://schemas.microsoft.com/office/drawing/2014/main" id="{9F4C702F-AFA3-BA73-4FAE-EF4300FD0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r>
              <a:rPr lang="cs-CZ" sz="2400" dirty="0">
                <a:cs typeface="Times New Roman" panose="02020603050405020304" pitchFamily="18" charset="0"/>
              </a:rPr>
              <a:t>Cílem přednášky je seznámit studenty s právními formami vhodnými pro sociální podnikání.</a:t>
            </a:r>
          </a:p>
          <a:p>
            <a:r>
              <a:rPr lang="cs-CZ" sz="2400" dirty="0">
                <a:cs typeface="Times New Roman" panose="02020603050405020304" pitchFamily="18" charset="0"/>
              </a:rPr>
              <a:t>Nejvíce využívanými právními formami využívanými v oblasti sociálního podnikání.</a:t>
            </a: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21" name="Oval 13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Učitel">
            <a:extLst>
              <a:ext uri="{FF2B5EF4-FFF2-40B4-BE49-F238E27FC236}">
                <a16:creationId xmlns:a16="http://schemas.microsoft.com/office/drawing/2014/main" id="{02348F93-304E-C694-3CAF-5ADCF0AF06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23" name="Freeform: Shape 15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4487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7D6C18-FE06-080B-6AAF-93ABBA28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Nejčastější typy právní formy sociálních podniků v ČR</a:t>
            </a:r>
          </a:p>
        </p:txBody>
      </p:sp>
      <p:graphicFrame>
        <p:nvGraphicFramePr>
          <p:cNvPr id="21" name="Zástupný obsah 2">
            <a:extLst>
              <a:ext uri="{FF2B5EF4-FFF2-40B4-BE49-F238E27FC236}">
                <a16:creationId xmlns:a16="http://schemas.microsoft.com/office/drawing/2014/main" id="{62112986-CDC8-0B2D-3F91-B89DA83BF7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8051343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7940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A4D6509-EA0F-F791-32FA-C935AF90C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Nejčastější typy právní formy sociálních podniků v 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475E46-C439-49D3-8941-B42BEBB06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algn="just"/>
            <a:r>
              <a:rPr lang="cs-CZ" sz="2400" dirty="0"/>
              <a:t>Mezi nejčastěji využívané právní formy spadá Společnost s ručením omezeným, kterou využívá přibližně 48% sociálních podniků.</a:t>
            </a:r>
          </a:p>
          <a:p>
            <a:pPr algn="just"/>
            <a:r>
              <a:rPr lang="cs-CZ" sz="2400" dirty="0"/>
              <a:t>Obecně prospěšná společnost (které již v dnešní době neexistují), kterou využívá přibližně 25% sociálních podniků. </a:t>
            </a:r>
          </a:p>
          <a:p>
            <a:pPr algn="just"/>
            <a:r>
              <a:rPr lang="cs-CZ" sz="2400" dirty="0"/>
              <a:t>Spolek, který využívá přibližně 9% sociálních podniků. </a:t>
            </a:r>
          </a:p>
          <a:p>
            <a:pPr algn="just"/>
            <a:r>
              <a:rPr lang="cs-CZ" sz="2400" dirty="0"/>
              <a:t>Podnikající fyzická osoba, kterou využívá přibližně 7% sociálních podniků. </a:t>
            </a:r>
          </a:p>
          <a:p>
            <a:pPr algn="just"/>
            <a:r>
              <a:rPr lang="cs-CZ" sz="2400" dirty="0"/>
              <a:t>Družstvo, které využívá přibližně 5% sociálních podniků, a jiné jsou využívány přibližně v šesti procentech případů.</a:t>
            </a:r>
          </a:p>
          <a:p>
            <a:endParaRPr lang="cs-CZ" sz="2400" dirty="0"/>
          </a:p>
        </p:txBody>
      </p:sp>
      <p:sp>
        <p:nvSpPr>
          <p:cNvPr id="1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8935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0B2E16-8549-FCB5-F12F-25364E29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Společnosti s ručením omezeným (s. r. o.)</a:t>
            </a: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444EED83-7028-4284-4265-E977455AE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algn="just"/>
            <a:r>
              <a:rPr lang="cs-CZ" dirty="0"/>
              <a:t>Právní forma s. r. o. se řadí mezi kapitálové společnosti. </a:t>
            </a:r>
          </a:p>
          <a:p>
            <a:pPr algn="just"/>
            <a:r>
              <a:rPr lang="cs-CZ" dirty="0"/>
              <a:t>Mezi základní znaky kapitálových společností patří účast společníků formou poskytnutého kapitálu, nízké ručení společníků za závazky společnosti a oddělení majetku společníků od majetku společnosti. </a:t>
            </a:r>
          </a:p>
          <a:p>
            <a:pPr algn="just"/>
            <a:r>
              <a:rPr lang="cs-CZ" dirty="0"/>
              <a:t>U s. r. o. se oproti jiným kapitálovým společnostem očekává větší míra osobní angažovanosti společníků na chodu společnosti.</a:t>
            </a:r>
          </a:p>
          <a:p>
            <a:endParaRPr lang="cs-CZ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1988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1773A7-4A37-C3A6-D6FD-3B69369C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Společnosti s ručením omezeným (s. r. o.)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78BC15-5ABE-3D7D-E772-6108E8C7A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algn="just"/>
            <a:r>
              <a:rPr lang="cs-CZ" dirty="0"/>
              <a:t>Minimální vklad společníka je 1 koruna, pokud to společenská smlouva, neurčí jinak.</a:t>
            </a:r>
          </a:p>
          <a:p>
            <a:pPr algn="just"/>
            <a:r>
              <a:rPr lang="cs-CZ" dirty="0"/>
              <a:t>Podíly mezi jednotlivými společníky mohou být stanoveny odlišně.</a:t>
            </a:r>
          </a:p>
          <a:p>
            <a:pPr algn="just"/>
            <a:r>
              <a:rPr lang="cs-CZ" dirty="0"/>
              <a:t>Společníci ručí společně a nerozdílně do výše vkladu.</a:t>
            </a:r>
          </a:p>
          <a:p>
            <a:pPr algn="just"/>
            <a:r>
              <a:rPr lang="cs-CZ" dirty="0"/>
              <a:t>Občanský zákoník uvádí, že jednatel může ručit neomezeně celým svým majetkem, za určitých podmínek.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2753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465604C-8925-78D1-0E21-625AE3EC4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Společnosti s ručením omezeným (s. r. o.)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E64587-F02E-3DA2-CD3F-F5F9A67A6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algn="just"/>
            <a:r>
              <a:rPr lang="cs-CZ" dirty="0"/>
              <a:t>Statutárním orgánem je jeden nebo více jednatelů, pokud to smlouva neurčuje jinak. </a:t>
            </a:r>
          </a:p>
          <a:p>
            <a:pPr algn="just"/>
            <a:r>
              <a:rPr lang="cs-CZ" dirty="0"/>
              <a:t>Jednateli je svěřeno obchodní vedení společnosti, pokud není uvedeno jinak.</a:t>
            </a:r>
          </a:p>
          <a:p>
            <a:pPr algn="just"/>
            <a:r>
              <a:rPr lang="cs-CZ" dirty="0"/>
              <a:t>Nejvyšším orgánem společnosti je valná hromada a kolektivní orgán.</a:t>
            </a:r>
          </a:p>
          <a:p>
            <a:pPr algn="just"/>
            <a:r>
              <a:rPr lang="cs-CZ" dirty="0"/>
              <a:t>Společnost také musí zřídit dozorčí radu, pokud není určeno jinak.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4847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F1A4BD2-FB42-2868-3A8B-806D03643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Společnosti s ručením omezeným (s. r. o.)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F0798D-868C-657E-61F3-FB7EB4E28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algn="just"/>
            <a:r>
              <a:rPr lang="cs-CZ" dirty="0"/>
              <a:t>Výhodou při podnikání pod právní formou s. r. o. je jednodušší přístup k cizímu kapitálu. </a:t>
            </a:r>
          </a:p>
          <a:p>
            <a:pPr algn="just"/>
            <a:r>
              <a:rPr lang="cs-CZ" dirty="0"/>
              <a:t>Velkou výhodou je vstupování právnické osoby do obchodně-právních vztahů pouze z titulu podnikání.</a:t>
            </a:r>
          </a:p>
          <a:p>
            <a:pPr algn="just"/>
            <a:r>
              <a:rPr lang="cs-CZ" dirty="0"/>
              <a:t>Za nevýhody se považuje hlavně možné názorové neshody společníků a možné vyšší vklady společníků, pokud to tak společenská smlouva upravuje.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1536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585782B-CA16-3E47-D7AD-57AF0720E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Spolek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680B97-5CBF-32C6-28A6-59027B5F2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690664"/>
            <a:ext cx="6906491" cy="5486299"/>
          </a:xfrm>
        </p:spPr>
        <p:txBody>
          <a:bodyPr anchor="ctr">
            <a:normAutofit fontScale="85000" lnSpcReduction="10000"/>
          </a:bodyPr>
          <a:lstStyle/>
          <a:p>
            <a:pPr algn="just"/>
            <a:r>
              <a:rPr lang="cs-CZ" sz="2600" dirty="0"/>
              <a:t>Po právní formě s. r. o. je další velmi využívanou formou sociálního podnikání.</a:t>
            </a:r>
          </a:p>
          <a:p>
            <a:pPr algn="just"/>
            <a:r>
              <a:rPr lang="cs-CZ" sz="2600" dirty="0"/>
              <a:t>Spolek je upraven zákonem č. 89/1990 Sb., občanský zákoník.</a:t>
            </a:r>
          </a:p>
          <a:p>
            <a:pPr algn="just"/>
            <a:r>
              <a:rPr lang="cs-CZ" sz="2600" dirty="0"/>
              <a:t>Založení společnosti vyžaduje minimálně tři členy. </a:t>
            </a:r>
          </a:p>
          <a:p>
            <a:pPr algn="just"/>
            <a:r>
              <a:rPr lang="cs-CZ" sz="2600" dirty="0"/>
              <a:t>Za předpokladu založení spolku dalšími spolky, musí být v názvu vyjádřena jeho svazová povaha.</a:t>
            </a:r>
          </a:p>
          <a:p>
            <a:pPr algn="just"/>
            <a:r>
              <a:rPr lang="cs-CZ" sz="2600" dirty="0"/>
              <a:t>Název spolku nesmí obsahovat slovo „spolek“ nebo „zapsaný spolek“. </a:t>
            </a:r>
          </a:p>
          <a:p>
            <a:pPr algn="just"/>
            <a:r>
              <a:rPr lang="cs-CZ" sz="2600" dirty="0"/>
              <a:t>Povoleno je využívat zkratku „z. s.“.</a:t>
            </a:r>
          </a:p>
          <a:p>
            <a:pPr algn="just"/>
            <a:r>
              <a:rPr lang="cs-CZ" sz="2800" dirty="0"/>
              <a:t>Členové spolku za druhy společnosti neručí. </a:t>
            </a:r>
          </a:p>
          <a:p>
            <a:pPr algn="just"/>
            <a:r>
              <a:rPr lang="cs-CZ" sz="2400" dirty="0"/>
              <a:t>Založení spolku vyžaduje sepsání základních stanov.</a:t>
            </a:r>
          </a:p>
          <a:p>
            <a:pPr algn="just"/>
            <a:r>
              <a:rPr lang="cs-CZ" sz="2400" dirty="0"/>
              <a:t>Pokud je členství ve spolku různého druhu, musí stanovy vymezit jejich práva a povinnosti.</a:t>
            </a:r>
            <a:endParaRPr lang="cs-CZ" sz="26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5584032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LightSeed_2SEEDS">
      <a:dk1>
        <a:srgbClr val="000000"/>
      </a:dk1>
      <a:lt1>
        <a:srgbClr val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1055</Words>
  <Application>Microsoft Office PowerPoint</Application>
  <PresentationFormat>Širokoúhlá obrazovka</PresentationFormat>
  <Paragraphs>77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Avenir Next LT Pro</vt:lpstr>
      <vt:lpstr>Calibri</vt:lpstr>
      <vt:lpstr>Times New Roman</vt:lpstr>
      <vt:lpstr>Tw Cen MT</vt:lpstr>
      <vt:lpstr>ShapesVTI</vt:lpstr>
      <vt:lpstr>Podmínky sociálního podnikání v ČR – část II</vt:lpstr>
      <vt:lpstr>Cílem přednášky je:</vt:lpstr>
      <vt:lpstr>Nejčastější typy právní formy sociálních podniků v ČR</vt:lpstr>
      <vt:lpstr>Nejčastější typy právní formy sociálních podniků v ČR</vt:lpstr>
      <vt:lpstr>Společnosti s ručením omezeným (s. r. o.)</vt:lpstr>
      <vt:lpstr>Společnosti s ručením omezeným (s. r. o.)</vt:lpstr>
      <vt:lpstr>Společnosti s ručením omezeným (s. r. o.)</vt:lpstr>
      <vt:lpstr>Společnosti s ručením omezeným (s. r. o.)</vt:lpstr>
      <vt:lpstr>Spolek</vt:lpstr>
      <vt:lpstr>Spolek</vt:lpstr>
      <vt:lpstr>Družstvo</vt:lpstr>
      <vt:lpstr>Sociální družstvo</vt:lpstr>
      <vt:lpstr>Sociální družstvo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Petra Krejčí</dc:creator>
  <cp:lastModifiedBy>Petra Krejčí</cp:lastModifiedBy>
  <cp:revision>2</cp:revision>
  <dcterms:created xsi:type="dcterms:W3CDTF">2024-10-13T08:16:08Z</dcterms:created>
  <dcterms:modified xsi:type="dcterms:W3CDTF">2024-10-13T08:31:46Z</dcterms:modified>
</cp:coreProperties>
</file>