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1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ata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6.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diagrams/_rels/data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diagrams/_rels/data9.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55.svg"/><Relationship Id="rId5" Type="http://schemas.openxmlformats.org/officeDocument/2006/relationships/image" Target="../media/image54.png"/><Relationship Id="rId4" Type="http://schemas.openxmlformats.org/officeDocument/2006/relationships/image" Target="../media/image5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6.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diagrams/_rels/drawing9.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55.svg"/><Relationship Id="rId5" Type="http://schemas.openxmlformats.org/officeDocument/2006/relationships/image" Target="../media/image54.png"/><Relationship Id="rId4" Type="http://schemas.openxmlformats.org/officeDocument/2006/relationships/image" Target="../media/image53.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F04064-7B2E-4CAD-9E64-EF872D694374}" type="doc">
      <dgm:prSet loTypeId="urn:microsoft.com/office/officeart/2005/8/layout/hierarchy1" loCatId="hierarchy" qsTypeId="urn:microsoft.com/office/officeart/2005/8/quickstyle/simple1" qsCatId="simple" csTypeId="urn:microsoft.com/office/officeart/2005/8/colors/colorful1" csCatId="colorful"/>
      <dgm:spPr/>
      <dgm:t>
        <a:bodyPr/>
        <a:lstStyle/>
        <a:p>
          <a:endParaRPr lang="en-US"/>
        </a:p>
      </dgm:t>
    </dgm:pt>
    <dgm:pt modelId="{D621921A-A644-4AD3-827D-21A84F52F059}">
      <dgm:prSet/>
      <dgm:spPr/>
      <dgm:t>
        <a:bodyPr/>
        <a:lstStyle/>
        <a:p>
          <a:r>
            <a:rPr lang="cs-CZ"/>
            <a:t>Je seznámit studenty se strukturou podnikatelského plánu sociálního podniku</a:t>
          </a:r>
          <a:endParaRPr lang="en-US"/>
        </a:p>
      </dgm:t>
    </dgm:pt>
    <dgm:pt modelId="{D379C260-258F-4726-9037-56B8A41C24E2}" type="parTrans" cxnId="{6C901225-E716-41B7-91EA-E5ECECAAC69B}">
      <dgm:prSet/>
      <dgm:spPr/>
      <dgm:t>
        <a:bodyPr/>
        <a:lstStyle/>
        <a:p>
          <a:endParaRPr lang="en-US"/>
        </a:p>
      </dgm:t>
    </dgm:pt>
    <dgm:pt modelId="{3FC626F7-F384-4831-A296-BE4F92B8F17C}" type="sibTrans" cxnId="{6C901225-E716-41B7-91EA-E5ECECAAC69B}">
      <dgm:prSet/>
      <dgm:spPr/>
      <dgm:t>
        <a:bodyPr/>
        <a:lstStyle/>
        <a:p>
          <a:endParaRPr lang="en-US"/>
        </a:p>
      </dgm:t>
    </dgm:pt>
    <dgm:pt modelId="{7716C905-7B25-4E13-95AF-596798CBB057}">
      <dgm:prSet/>
      <dgm:spPr/>
      <dgm:t>
        <a:bodyPr/>
        <a:lstStyle/>
        <a:p>
          <a:r>
            <a:rPr lang="cs-CZ"/>
            <a:t>Naučit je odlišnosti plánu</a:t>
          </a:r>
          <a:endParaRPr lang="en-US"/>
        </a:p>
      </dgm:t>
    </dgm:pt>
    <dgm:pt modelId="{BF74976F-91E5-4237-973C-EBE315A5CD95}" type="parTrans" cxnId="{2DD5BAC8-1E13-43BB-A230-6B4C83833E32}">
      <dgm:prSet/>
      <dgm:spPr/>
      <dgm:t>
        <a:bodyPr/>
        <a:lstStyle/>
        <a:p>
          <a:endParaRPr lang="en-US"/>
        </a:p>
      </dgm:t>
    </dgm:pt>
    <dgm:pt modelId="{DFC25CDF-F0EB-4D06-AC75-C2ED315A0220}" type="sibTrans" cxnId="{2DD5BAC8-1E13-43BB-A230-6B4C83833E32}">
      <dgm:prSet/>
      <dgm:spPr/>
      <dgm:t>
        <a:bodyPr/>
        <a:lstStyle/>
        <a:p>
          <a:endParaRPr lang="en-US"/>
        </a:p>
      </dgm:t>
    </dgm:pt>
    <dgm:pt modelId="{00FDE582-7980-4CDC-8309-6E26A6A8D117}" type="pres">
      <dgm:prSet presAssocID="{EFF04064-7B2E-4CAD-9E64-EF872D694374}" presName="hierChild1" presStyleCnt="0">
        <dgm:presLayoutVars>
          <dgm:chPref val="1"/>
          <dgm:dir/>
          <dgm:animOne val="branch"/>
          <dgm:animLvl val="lvl"/>
          <dgm:resizeHandles/>
        </dgm:presLayoutVars>
      </dgm:prSet>
      <dgm:spPr/>
    </dgm:pt>
    <dgm:pt modelId="{1ED711E1-D5F1-433F-AC9F-97E5B4B06E10}" type="pres">
      <dgm:prSet presAssocID="{D621921A-A644-4AD3-827D-21A84F52F059}" presName="hierRoot1" presStyleCnt="0"/>
      <dgm:spPr/>
    </dgm:pt>
    <dgm:pt modelId="{0136C319-A4C3-4729-AA61-D94312FDFCBA}" type="pres">
      <dgm:prSet presAssocID="{D621921A-A644-4AD3-827D-21A84F52F059}" presName="composite" presStyleCnt="0"/>
      <dgm:spPr/>
    </dgm:pt>
    <dgm:pt modelId="{2A94C9FA-63FF-42F3-82C7-47B6A26F0D99}" type="pres">
      <dgm:prSet presAssocID="{D621921A-A644-4AD3-827D-21A84F52F059}" presName="background" presStyleLbl="node0" presStyleIdx="0" presStyleCnt="2"/>
      <dgm:spPr/>
    </dgm:pt>
    <dgm:pt modelId="{6A139524-4728-4EC9-A250-0671BE49D898}" type="pres">
      <dgm:prSet presAssocID="{D621921A-A644-4AD3-827D-21A84F52F059}" presName="text" presStyleLbl="fgAcc0" presStyleIdx="0" presStyleCnt="2">
        <dgm:presLayoutVars>
          <dgm:chPref val="3"/>
        </dgm:presLayoutVars>
      </dgm:prSet>
      <dgm:spPr/>
    </dgm:pt>
    <dgm:pt modelId="{A9881927-CDA8-4706-B2EF-F6C055AADB65}" type="pres">
      <dgm:prSet presAssocID="{D621921A-A644-4AD3-827D-21A84F52F059}" presName="hierChild2" presStyleCnt="0"/>
      <dgm:spPr/>
    </dgm:pt>
    <dgm:pt modelId="{6F2C0C78-A152-4E31-8402-A69E0935FC28}" type="pres">
      <dgm:prSet presAssocID="{7716C905-7B25-4E13-95AF-596798CBB057}" presName="hierRoot1" presStyleCnt="0"/>
      <dgm:spPr/>
    </dgm:pt>
    <dgm:pt modelId="{334A4261-2666-4943-8040-49248640FE68}" type="pres">
      <dgm:prSet presAssocID="{7716C905-7B25-4E13-95AF-596798CBB057}" presName="composite" presStyleCnt="0"/>
      <dgm:spPr/>
    </dgm:pt>
    <dgm:pt modelId="{35B70E22-9550-45A5-A94C-DB560649F3D4}" type="pres">
      <dgm:prSet presAssocID="{7716C905-7B25-4E13-95AF-596798CBB057}" presName="background" presStyleLbl="node0" presStyleIdx="1" presStyleCnt="2"/>
      <dgm:spPr/>
    </dgm:pt>
    <dgm:pt modelId="{38892100-4C36-4BD4-B0F8-A1DA70B656BE}" type="pres">
      <dgm:prSet presAssocID="{7716C905-7B25-4E13-95AF-596798CBB057}" presName="text" presStyleLbl="fgAcc0" presStyleIdx="1" presStyleCnt="2">
        <dgm:presLayoutVars>
          <dgm:chPref val="3"/>
        </dgm:presLayoutVars>
      </dgm:prSet>
      <dgm:spPr/>
    </dgm:pt>
    <dgm:pt modelId="{FE07F364-886B-4C24-9B3F-E447F3877916}" type="pres">
      <dgm:prSet presAssocID="{7716C905-7B25-4E13-95AF-596798CBB057}" presName="hierChild2" presStyleCnt="0"/>
      <dgm:spPr/>
    </dgm:pt>
  </dgm:ptLst>
  <dgm:cxnLst>
    <dgm:cxn modelId="{6C901225-E716-41B7-91EA-E5ECECAAC69B}" srcId="{EFF04064-7B2E-4CAD-9E64-EF872D694374}" destId="{D621921A-A644-4AD3-827D-21A84F52F059}" srcOrd="0" destOrd="0" parTransId="{D379C260-258F-4726-9037-56B8A41C24E2}" sibTransId="{3FC626F7-F384-4831-A296-BE4F92B8F17C}"/>
    <dgm:cxn modelId="{963A313B-A6AF-4523-AE6E-0A9087D3F748}" type="presOf" srcId="{D621921A-A644-4AD3-827D-21A84F52F059}" destId="{6A139524-4728-4EC9-A250-0671BE49D898}" srcOrd="0" destOrd="0" presId="urn:microsoft.com/office/officeart/2005/8/layout/hierarchy1"/>
    <dgm:cxn modelId="{2EBFDEAE-EF45-4E35-B2FD-45713A99E09E}" type="presOf" srcId="{7716C905-7B25-4E13-95AF-596798CBB057}" destId="{38892100-4C36-4BD4-B0F8-A1DA70B656BE}" srcOrd="0" destOrd="0" presId="urn:microsoft.com/office/officeart/2005/8/layout/hierarchy1"/>
    <dgm:cxn modelId="{2DD5BAC8-1E13-43BB-A230-6B4C83833E32}" srcId="{EFF04064-7B2E-4CAD-9E64-EF872D694374}" destId="{7716C905-7B25-4E13-95AF-596798CBB057}" srcOrd="1" destOrd="0" parTransId="{BF74976F-91E5-4237-973C-EBE315A5CD95}" sibTransId="{DFC25CDF-F0EB-4D06-AC75-C2ED315A0220}"/>
    <dgm:cxn modelId="{92C764EC-502A-43D9-8033-ED295B139516}" type="presOf" srcId="{EFF04064-7B2E-4CAD-9E64-EF872D694374}" destId="{00FDE582-7980-4CDC-8309-6E26A6A8D117}" srcOrd="0" destOrd="0" presId="urn:microsoft.com/office/officeart/2005/8/layout/hierarchy1"/>
    <dgm:cxn modelId="{7BE77972-2A6E-4299-BEFE-C4054D26AB7B}" type="presParOf" srcId="{00FDE582-7980-4CDC-8309-6E26A6A8D117}" destId="{1ED711E1-D5F1-433F-AC9F-97E5B4B06E10}" srcOrd="0" destOrd="0" presId="urn:microsoft.com/office/officeart/2005/8/layout/hierarchy1"/>
    <dgm:cxn modelId="{3B7084C0-1C5F-489D-AB7B-1A06E83B01E1}" type="presParOf" srcId="{1ED711E1-D5F1-433F-AC9F-97E5B4B06E10}" destId="{0136C319-A4C3-4729-AA61-D94312FDFCBA}" srcOrd="0" destOrd="0" presId="urn:microsoft.com/office/officeart/2005/8/layout/hierarchy1"/>
    <dgm:cxn modelId="{DA1C8CE9-4698-46C9-9F2A-D2B289EA01D3}" type="presParOf" srcId="{0136C319-A4C3-4729-AA61-D94312FDFCBA}" destId="{2A94C9FA-63FF-42F3-82C7-47B6A26F0D99}" srcOrd="0" destOrd="0" presId="urn:microsoft.com/office/officeart/2005/8/layout/hierarchy1"/>
    <dgm:cxn modelId="{78369653-567A-43AA-90EA-E8F47F743708}" type="presParOf" srcId="{0136C319-A4C3-4729-AA61-D94312FDFCBA}" destId="{6A139524-4728-4EC9-A250-0671BE49D898}" srcOrd="1" destOrd="0" presId="urn:microsoft.com/office/officeart/2005/8/layout/hierarchy1"/>
    <dgm:cxn modelId="{CFB5294D-21EE-4030-B152-33B6A2DF871D}" type="presParOf" srcId="{1ED711E1-D5F1-433F-AC9F-97E5B4B06E10}" destId="{A9881927-CDA8-4706-B2EF-F6C055AADB65}" srcOrd="1" destOrd="0" presId="urn:microsoft.com/office/officeart/2005/8/layout/hierarchy1"/>
    <dgm:cxn modelId="{FFC8CA5F-8DB2-484F-8CD8-B959BCDB2C17}" type="presParOf" srcId="{00FDE582-7980-4CDC-8309-6E26A6A8D117}" destId="{6F2C0C78-A152-4E31-8402-A69E0935FC28}" srcOrd="1" destOrd="0" presId="urn:microsoft.com/office/officeart/2005/8/layout/hierarchy1"/>
    <dgm:cxn modelId="{CDB46F00-07FC-42D7-8361-6D2E775C9C8F}" type="presParOf" srcId="{6F2C0C78-A152-4E31-8402-A69E0935FC28}" destId="{334A4261-2666-4943-8040-49248640FE68}" srcOrd="0" destOrd="0" presId="urn:microsoft.com/office/officeart/2005/8/layout/hierarchy1"/>
    <dgm:cxn modelId="{7D395951-C269-466B-8DE4-06020082A27D}" type="presParOf" srcId="{334A4261-2666-4943-8040-49248640FE68}" destId="{35B70E22-9550-45A5-A94C-DB560649F3D4}" srcOrd="0" destOrd="0" presId="urn:microsoft.com/office/officeart/2005/8/layout/hierarchy1"/>
    <dgm:cxn modelId="{5AD0E23C-C167-41C1-BAA1-B797DF952618}" type="presParOf" srcId="{334A4261-2666-4943-8040-49248640FE68}" destId="{38892100-4C36-4BD4-B0F8-A1DA70B656BE}" srcOrd="1" destOrd="0" presId="urn:microsoft.com/office/officeart/2005/8/layout/hierarchy1"/>
    <dgm:cxn modelId="{08C032AD-6F8A-41A8-9712-148D285F1AC2}" type="presParOf" srcId="{6F2C0C78-A152-4E31-8402-A69E0935FC28}" destId="{FE07F364-886B-4C24-9B3F-E447F38779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69C4FC-E2FC-4713-B5FF-2914AC65374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F10ACDA-C74B-41AE-9029-864D327F8BEC}">
      <dgm:prSet custT="1"/>
      <dgm:spPr/>
      <dgm:t>
        <a:bodyPr/>
        <a:lstStyle/>
        <a:p>
          <a:pPr algn="just"/>
          <a:r>
            <a:rPr lang="cs-CZ" sz="1600" dirty="0"/>
            <a:t>Hlavními hodnotami jsou spokojenost, inovace a zodpovědnost a tím jsou tyto podniky hnacím motorem pro sociální změny s vysokým dopadem na místní obyvatele. </a:t>
          </a:r>
          <a:endParaRPr lang="en-US" sz="1600" dirty="0"/>
        </a:p>
      </dgm:t>
    </dgm:pt>
    <dgm:pt modelId="{A1129945-A96D-4674-B1F1-BFC1BA3CE5B2}" type="parTrans" cxnId="{834671BF-F6B2-4E2F-A863-309C80339022}">
      <dgm:prSet/>
      <dgm:spPr/>
      <dgm:t>
        <a:bodyPr/>
        <a:lstStyle/>
        <a:p>
          <a:endParaRPr lang="en-US"/>
        </a:p>
      </dgm:t>
    </dgm:pt>
    <dgm:pt modelId="{001D36A1-89FE-42FD-9A9B-8DDAA7C3972C}" type="sibTrans" cxnId="{834671BF-F6B2-4E2F-A863-309C80339022}">
      <dgm:prSet/>
      <dgm:spPr/>
      <dgm:t>
        <a:bodyPr/>
        <a:lstStyle/>
        <a:p>
          <a:endParaRPr lang="en-US"/>
        </a:p>
      </dgm:t>
    </dgm:pt>
    <dgm:pt modelId="{D29AD89E-4EEE-445A-BD67-A421A0194CBD}">
      <dgm:prSet custT="1"/>
      <dgm:spPr/>
      <dgm:t>
        <a:bodyPr/>
        <a:lstStyle/>
        <a:p>
          <a:pPr algn="just"/>
          <a:r>
            <a:rPr lang="cs-CZ" sz="1600" dirty="0"/>
            <a:t>Primárním cílem sociálního podniku by měla být tvorba společenské hodnoty. Na začátku si je nutné uvědomit, proč modely či plány v sociálním podniku vůbec tvořit. </a:t>
          </a:r>
          <a:endParaRPr lang="en-US" sz="1600" dirty="0"/>
        </a:p>
      </dgm:t>
    </dgm:pt>
    <dgm:pt modelId="{6BD689C0-0068-4E00-A7F1-184AAA7217D5}" type="parTrans" cxnId="{89D67F6A-60C5-47C8-9321-C9190CBABACA}">
      <dgm:prSet/>
      <dgm:spPr/>
      <dgm:t>
        <a:bodyPr/>
        <a:lstStyle/>
        <a:p>
          <a:endParaRPr lang="en-US"/>
        </a:p>
      </dgm:t>
    </dgm:pt>
    <dgm:pt modelId="{6AB41BC6-004B-4C1E-938D-BA9B6EDE2684}" type="sibTrans" cxnId="{89D67F6A-60C5-47C8-9321-C9190CBABACA}">
      <dgm:prSet/>
      <dgm:spPr/>
      <dgm:t>
        <a:bodyPr/>
        <a:lstStyle/>
        <a:p>
          <a:endParaRPr lang="en-US"/>
        </a:p>
      </dgm:t>
    </dgm:pt>
    <dgm:pt modelId="{A994678E-4916-4ED2-A105-BB1E4283357A}">
      <dgm:prSet custT="1"/>
      <dgm:spPr/>
      <dgm:t>
        <a:bodyPr/>
        <a:lstStyle/>
        <a:p>
          <a:pPr algn="just"/>
          <a:r>
            <a:rPr lang="cs-CZ" sz="1550" dirty="0"/>
            <a:t>Plán či plán formou modelu sděluje sociálním investorům, jak budou jejich peníze využívány a jaké sociální cíle budou dosaženy předloženým plánem či business modelem. Stejně jako dárci či další podporovatelé se spoléhají na návrhy o financování, sociální investoři analyzují podnikatelské plány a činí svá sociální investiční rozhodnutí. </a:t>
          </a:r>
          <a:endParaRPr lang="en-US" sz="1550" dirty="0"/>
        </a:p>
      </dgm:t>
    </dgm:pt>
    <dgm:pt modelId="{2F9B921D-9A07-4FE1-90FB-A835AB6B0044}" type="parTrans" cxnId="{3600D448-0DBF-4FAA-8F91-1E5B3BE7FD7A}">
      <dgm:prSet/>
      <dgm:spPr/>
      <dgm:t>
        <a:bodyPr/>
        <a:lstStyle/>
        <a:p>
          <a:endParaRPr lang="en-US"/>
        </a:p>
      </dgm:t>
    </dgm:pt>
    <dgm:pt modelId="{DC4FC66F-222D-42AC-A5C0-74D5D72146C8}" type="sibTrans" cxnId="{3600D448-0DBF-4FAA-8F91-1E5B3BE7FD7A}">
      <dgm:prSet/>
      <dgm:spPr/>
      <dgm:t>
        <a:bodyPr/>
        <a:lstStyle/>
        <a:p>
          <a:endParaRPr lang="en-US"/>
        </a:p>
      </dgm:t>
    </dgm:pt>
    <dgm:pt modelId="{7DBDEE2C-A086-4DAA-8A79-75C5714044EC}" type="pres">
      <dgm:prSet presAssocID="{4C69C4FC-E2FC-4713-B5FF-2914AC653741}" presName="root" presStyleCnt="0">
        <dgm:presLayoutVars>
          <dgm:dir/>
          <dgm:resizeHandles val="exact"/>
        </dgm:presLayoutVars>
      </dgm:prSet>
      <dgm:spPr/>
    </dgm:pt>
    <dgm:pt modelId="{1C34A3AE-01AB-484E-9BC4-019B1168B33E}" type="pres">
      <dgm:prSet presAssocID="{2F10ACDA-C74B-41AE-9029-864D327F8BEC}" presName="compNode" presStyleCnt="0"/>
      <dgm:spPr/>
    </dgm:pt>
    <dgm:pt modelId="{9B0E9AD7-3F70-4832-8D1D-402DEA99B609}" type="pres">
      <dgm:prSet presAssocID="{2F10ACDA-C74B-41AE-9029-864D327F8BEC}" presName="bgRect" presStyleLbl="bgShp" presStyleIdx="0" presStyleCnt="3"/>
      <dgm:spPr/>
    </dgm:pt>
    <dgm:pt modelId="{E7A4A09A-B185-4ECB-9CF0-E16EF6F0B2EE}" type="pres">
      <dgm:prSet presAssocID="{2F10ACDA-C74B-41AE-9029-864D327F8BE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Žárovka"/>
        </a:ext>
      </dgm:extLst>
    </dgm:pt>
    <dgm:pt modelId="{9B489C8B-E90E-4687-8805-28B0DA588AB5}" type="pres">
      <dgm:prSet presAssocID="{2F10ACDA-C74B-41AE-9029-864D327F8BEC}" presName="spaceRect" presStyleCnt="0"/>
      <dgm:spPr/>
    </dgm:pt>
    <dgm:pt modelId="{9891A7AB-7534-4AB7-A552-6233114BE7A2}" type="pres">
      <dgm:prSet presAssocID="{2F10ACDA-C74B-41AE-9029-864D327F8BEC}" presName="parTx" presStyleLbl="revTx" presStyleIdx="0" presStyleCnt="3">
        <dgm:presLayoutVars>
          <dgm:chMax val="0"/>
          <dgm:chPref val="0"/>
        </dgm:presLayoutVars>
      </dgm:prSet>
      <dgm:spPr/>
    </dgm:pt>
    <dgm:pt modelId="{222DEBE1-E4A3-4B2A-A4C4-41A326A2BEF4}" type="pres">
      <dgm:prSet presAssocID="{001D36A1-89FE-42FD-9A9B-8DDAA7C3972C}" presName="sibTrans" presStyleCnt="0"/>
      <dgm:spPr/>
    </dgm:pt>
    <dgm:pt modelId="{612E138A-4CCF-45C8-A614-C22DB37BAC67}" type="pres">
      <dgm:prSet presAssocID="{D29AD89E-4EEE-445A-BD67-A421A0194CBD}" presName="compNode" presStyleCnt="0"/>
      <dgm:spPr/>
    </dgm:pt>
    <dgm:pt modelId="{EE207833-6146-4132-ACAC-09288E59BE75}" type="pres">
      <dgm:prSet presAssocID="{D29AD89E-4EEE-445A-BD67-A421A0194CBD}" presName="bgRect" presStyleLbl="bgShp" presStyleIdx="1" presStyleCnt="3"/>
      <dgm:spPr/>
    </dgm:pt>
    <dgm:pt modelId="{53A6B94F-753F-4268-9A8D-3C9E1D6571B2}" type="pres">
      <dgm:prSet presAssocID="{D29AD89E-4EEE-445A-BD67-A421A0194CB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nching Diagram"/>
        </a:ext>
      </dgm:extLst>
    </dgm:pt>
    <dgm:pt modelId="{7FD8E391-F0A9-4070-807B-6A075418D5FD}" type="pres">
      <dgm:prSet presAssocID="{D29AD89E-4EEE-445A-BD67-A421A0194CBD}" presName="spaceRect" presStyleCnt="0"/>
      <dgm:spPr/>
    </dgm:pt>
    <dgm:pt modelId="{E304EF76-3B01-4560-90E1-835FA2A5237F}" type="pres">
      <dgm:prSet presAssocID="{D29AD89E-4EEE-445A-BD67-A421A0194CBD}" presName="parTx" presStyleLbl="revTx" presStyleIdx="1" presStyleCnt="3">
        <dgm:presLayoutVars>
          <dgm:chMax val="0"/>
          <dgm:chPref val="0"/>
        </dgm:presLayoutVars>
      </dgm:prSet>
      <dgm:spPr/>
    </dgm:pt>
    <dgm:pt modelId="{2C671827-2B31-4199-94E9-EE05F6FAB11C}" type="pres">
      <dgm:prSet presAssocID="{6AB41BC6-004B-4C1E-938D-BA9B6EDE2684}" presName="sibTrans" presStyleCnt="0"/>
      <dgm:spPr/>
    </dgm:pt>
    <dgm:pt modelId="{7CD0846C-B954-4FB4-80F1-940571A57A55}" type="pres">
      <dgm:prSet presAssocID="{A994678E-4916-4ED2-A105-BB1E4283357A}" presName="compNode" presStyleCnt="0"/>
      <dgm:spPr/>
    </dgm:pt>
    <dgm:pt modelId="{54B9E8DA-43CA-4C4E-9EAB-3B4C4CFA82DC}" type="pres">
      <dgm:prSet presAssocID="{A994678E-4916-4ED2-A105-BB1E4283357A}" presName="bgRect" presStyleLbl="bgShp" presStyleIdx="2" presStyleCnt="3"/>
      <dgm:spPr/>
    </dgm:pt>
    <dgm:pt modelId="{CE3516F4-DF9F-4EE2-A9A3-CAFD19E84333}" type="pres">
      <dgm:prSet presAssocID="{A994678E-4916-4ED2-A105-BB1E4283357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erč"/>
        </a:ext>
      </dgm:extLst>
    </dgm:pt>
    <dgm:pt modelId="{CD54A3E4-103B-4221-923D-7F7955DF0AC9}" type="pres">
      <dgm:prSet presAssocID="{A994678E-4916-4ED2-A105-BB1E4283357A}" presName="spaceRect" presStyleCnt="0"/>
      <dgm:spPr/>
    </dgm:pt>
    <dgm:pt modelId="{A9DF395B-300D-417D-8D16-2C66BED3B78D}" type="pres">
      <dgm:prSet presAssocID="{A994678E-4916-4ED2-A105-BB1E4283357A}" presName="parTx" presStyleLbl="revTx" presStyleIdx="2" presStyleCnt="3">
        <dgm:presLayoutVars>
          <dgm:chMax val="0"/>
          <dgm:chPref val="0"/>
        </dgm:presLayoutVars>
      </dgm:prSet>
      <dgm:spPr/>
    </dgm:pt>
  </dgm:ptLst>
  <dgm:cxnLst>
    <dgm:cxn modelId="{E41C5123-2F0F-42D5-84C7-5860BE4C2524}" type="presOf" srcId="{D29AD89E-4EEE-445A-BD67-A421A0194CBD}" destId="{E304EF76-3B01-4560-90E1-835FA2A5237F}" srcOrd="0" destOrd="0" presId="urn:microsoft.com/office/officeart/2018/2/layout/IconVerticalSolidList"/>
    <dgm:cxn modelId="{98326F2C-7A7D-49C7-9501-1212BD1A76A0}" type="presOf" srcId="{A994678E-4916-4ED2-A105-BB1E4283357A}" destId="{A9DF395B-300D-417D-8D16-2C66BED3B78D}" srcOrd="0" destOrd="0" presId="urn:microsoft.com/office/officeart/2018/2/layout/IconVerticalSolidList"/>
    <dgm:cxn modelId="{3600D448-0DBF-4FAA-8F91-1E5B3BE7FD7A}" srcId="{4C69C4FC-E2FC-4713-B5FF-2914AC653741}" destId="{A994678E-4916-4ED2-A105-BB1E4283357A}" srcOrd="2" destOrd="0" parTransId="{2F9B921D-9A07-4FE1-90FB-A835AB6B0044}" sibTransId="{DC4FC66F-222D-42AC-A5C0-74D5D72146C8}"/>
    <dgm:cxn modelId="{89D67F6A-60C5-47C8-9321-C9190CBABACA}" srcId="{4C69C4FC-E2FC-4713-B5FF-2914AC653741}" destId="{D29AD89E-4EEE-445A-BD67-A421A0194CBD}" srcOrd="1" destOrd="0" parTransId="{6BD689C0-0068-4E00-A7F1-184AAA7217D5}" sibTransId="{6AB41BC6-004B-4C1E-938D-BA9B6EDE2684}"/>
    <dgm:cxn modelId="{C3037FA6-32E3-446F-A498-BBA590DF72E3}" type="presOf" srcId="{2F10ACDA-C74B-41AE-9029-864D327F8BEC}" destId="{9891A7AB-7534-4AB7-A552-6233114BE7A2}" srcOrd="0" destOrd="0" presId="urn:microsoft.com/office/officeart/2018/2/layout/IconVerticalSolidList"/>
    <dgm:cxn modelId="{834671BF-F6B2-4E2F-A863-309C80339022}" srcId="{4C69C4FC-E2FC-4713-B5FF-2914AC653741}" destId="{2F10ACDA-C74B-41AE-9029-864D327F8BEC}" srcOrd="0" destOrd="0" parTransId="{A1129945-A96D-4674-B1F1-BFC1BA3CE5B2}" sibTransId="{001D36A1-89FE-42FD-9A9B-8DDAA7C3972C}"/>
    <dgm:cxn modelId="{CC37F0EA-21E5-40D0-90AE-65DB9E852028}" type="presOf" srcId="{4C69C4FC-E2FC-4713-B5FF-2914AC653741}" destId="{7DBDEE2C-A086-4DAA-8A79-75C5714044EC}" srcOrd="0" destOrd="0" presId="urn:microsoft.com/office/officeart/2018/2/layout/IconVerticalSolidList"/>
    <dgm:cxn modelId="{393E84A3-8DD4-4B20-A10C-6E53AC956E2C}" type="presParOf" srcId="{7DBDEE2C-A086-4DAA-8A79-75C5714044EC}" destId="{1C34A3AE-01AB-484E-9BC4-019B1168B33E}" srcOrd="0" destOrd="0" presId="urn:microsoft.com/office/officeart/2018/2/layout/IconVerticalSolidList"/>
    <dgm:cxn modelId="{35C26E30-8B81-434C-BE94-053445CB16D5}" type="presParOf" srcId="{1C34A3AE-01AB-484E-9BC4-019B1168B33E}" destId="{9B0E9AD7-3F70-4832-8D1D-402DEA99B609}" srcOrd="0" destOrd="0" presId="urn:microsoft.com/office/officeart/2018/2/layout/IconVerticalSolidList"/>
    <dgm:cxn modelId="{378CBE1C-8428-47DA-9999-2532E1952959}" type="presParOf" srcId="{1C34A3AE-01AB-484E-9BC4-019B1168B33E}" destId="{E7A4A09A-B185-4ECB-9CF0-E16EF6F0B2EE}" srcOrd="1" destOrd="0" presId="urn:microsoft.com/office/officeart/2018/2/layout/IconVerticalSolidList"/>
    <dgm:cxn modelId="{BA84823D-C979-407B-BB18-D2C9F46C1FC1}" type="presParOf" srcId="{1C34A3AE-01AB-484E-9BC4-019B1168B33E}" destId="{9B489C8B-E90E-4687-8805-28B0DA588AB5}" srcOrd="2" destOrd="0" presId="urn:microsoft.com/office/officeart/2018/2/layout/IconVerticalSolidList"/>
    <dgm:cxn modelId="{20D5BD13-3E46-4E50-BAD8-DF6DA9A40D03}" type="presParOf" srcId="{1C34A3AE-01AB-484E-9BC4-019B1168B33E}" destId="{9891A7AB-7534-4AB7-A552-6233114BE7A2}" srcOrd="3" destOrd="0" presId="urn:microsoft.com/office/officeart/2018/2/layout/IconVerticalSolidList"/>
    <dgm:cxn modelId="{1CF5889D-8AB8-449A-BFE4-B0AD9B5A13FE}" type="presParOf" srcId="{7DBDEE2C-A086-4DAA-8A79-75C5714044EC}" destId="{222DEBE1-E4A3-4B2A-A4C4-41A326A2BEF4}" srcOrd="1" destOrd="0" presId="urn:microsoft.com/office/officeart/2018/2/layout/IconVerticalSolidList"/>
    <dgm:cxn modelId="{F625E779-BDC7-426D-8591-8D6472FACA8F}" type="presParOf" srcId="{7DBDEE2C-A086-4DAA-8A79-75C5714044EC}" destId="{612E138A-4CCF-45C8-A614-C22DB37BAC67}" srcOrd="2" destOrd="0" presId="urn:microsoft.com/office/officeart/2018/2/layout/IconVerticalSolidList"/>
    <dgm:cxn modelId="{C959BC59-E150-41BE-882C-AF5D7162394E}" type="presParOf" srcId="{612E138A-4CCF-45C8-A614-C22DB37BAC67}" destId="{EE207833-6146-4132-ACAC-09288E59BE75}" srcOrd="0" destOrd="0" presId="urn:microsoft.com/office/officeart/2018/2/layout/IconVerticalSolidList"/>
    <dgm:cxn modelId="{FDFAF27B-766D-4707-B91C-6777E8FD97EB}" type="presParOf" srcId="{612E138A-4CCF-45C8-A614-C22DB37BAC67}" destId="{53A6B94F-753F-4268-9A8D-3C9E1D6571B2}" srcOrd="1" destOrd="0" presId="urn:microsoft.com/office/officeart/2018/2/layout/IconVerticalSolidList"/>
    <dgm:cxn modelId="{6828DAAA-DECD-4879-BFA6-2BBB952B1B46}" type="presParOf" srcId="{612E138A-4CCF-45C8-A614-C22DB37BAC67}" destId="{7FD8E391-F0A9-4070-807B-6A075418D5FD}" srcOrd="2" destOrd="0" presId="urn:microsoft.com/office/officeart/2018/2/layout/IconVerticalSolidList"/>
    <dgm:cxn modelId="{950D90F8-CFDA-4ECB-B75E-6EFC7E0086B9}" type="presParOf" srcId="{612E138A-4CCF-45C8-A614-C22DB37BAC67}" destId="{E304EF76-3B01-4560-90E1-835FA2A5237F}" srcOrd="3" destOrd="0" presId="urn:microsoft.com/office/officeart/2018/2/layout/IconVerticalSolidList"/>
    <dgm:cxn modelId="{F8819D20-FDF9-409D-8ED1-B08F3CBE2383}" type="presParOf" srcId="{7DBDEE2C-A086-4DAA-8A79-75C5714044EC}" destId="{2C671827-2B31-4199-94E9-EE05F6FAB11C}" srcOrd="3" destOrd="0" presId="urn:microsoft.com/office/officeart/2018/2/layout/IconVerticalSolidList"/>
    <dgm:cxn modelId="{35DABF98-3E1A-4FB0-8380-E1CA5FB1B82B}" type="presParOf" srcId="{7DBDEE2C-A086-4DAA-8A79-75C5714044EC}" destId="{7CD0846C-B954-4FB4-80F1-940571A57A55}" srcOrd="4" destOrd="0" presId="urn:microsoft.com/office/officeart/2018/2/layout/IconVerticalSolidList"/>
    <dgm:cxn modelId="{796F6EF2-251D-4188-90EE-26ACDA2F1620}" type="presParOf" srcId="{7CD0846C-B954-4FB4-80F1-940571A57A55}" destId="{54B9E8DA-43CA-4C4E-9EAB-3B4C4CFA82DC}" srcOrd="0" destOrd="0" presId="urn:microsoft.com/office/officeart/2018/2/layout/IconVerticalSolidList"/>
    <dgm:cxn modelId="{B3D489C5-AFD0-4FF8-89E7-25491BAE1429}" type="presParOf" srcId="{7CD0846C-B954-4FB4-80F1-940571A57A55}" destId="{CE3516F4-DF9F-4EE2-A9A3-CAFD19E84333}" srcOrd="1" destOrd="0" presId="urn:microsoft.com/office/officeart/2018/2/layout/IconVerticalSolidList"/>
    <dgm:cxn modelId="{AE49730F-CE84-40BD-90D1-98D0F5E046C7}" type="presParOf" srcId="{7CD0846C-B954-4FB4-80F1-940571A57A55}" destId="{CD54A3E4-103B-4221-923D-7F7955DF0AC9}" srcOrd="2" destOrd="0" presId="urn:microsoft.com/office/officeart/2018/2/layout/IconVerticalSolidList"/>
    <dgm:cxn modelId="{D3839177-CDA8-4859-865C-93E468607E3B}" type="presParOf" srcId="{7CD0846C-B954-4FB4-80F1-940571A57A55}" destId="{A9DF395B-300D-417D-8D16-2C66BED3B78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6683A6-86BC-4A88-A271-44630DCB89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3BE5DA9-A0EF-47ED-96D8-D41F7BB4B362}">
      <dgm:prSet/>
      <dgm:spPr/>
      <dgm:t>
        <a:bodyPr/>
        <a:lstStyle/>
        <a:p>
          <a:r>
            <a:rPr lang="cs-CZ"/>
            <a:t>Šedivý a Medlíková, (2011) uvádějí čtyři základní části, které by měly plány dodržet:</a:t>
          </a:r>
          <a:endParaRPr lang="en-US"/>
        </a:p>
      </dgm:t>
    </dgm:pt>
    <dgm:pt modelId="{25654281-EB3E-4EF5-AF8B-199E1B1E3848}" type="parTrans" cxnId="{AB38D046-1716-41B8-AA2A-DE608E241C74}">
      <dgm:prSet/>
      <dgm:spPr/>
      <dgm:t>
        <a:bodyPr/>
        <a:lstStyle/>
        <a:p>
          <a:endParaRPr lang="en-US"/>
        </a:p>
      </dgm:t>
    </dgm:pt>
    <dgm:pt modelId="{E35F1450-BF02-448D-B3C4-059340449197}" type="sibTrans" cxnId="{AB38D046-1716-41B8-AA2A-DE608E241C74}">
      <dgm:prSet/>
      <dgm:spPr/>
      <dgm:t>
        <a:bodyPr/>
        <a:lstStyle/>
        <a:p>
          <a:endParaRPr lang="en-US"/>
        </a:p>
      </dgm:t>
    </dgm:pt>
    <dgm:pt modelId="{7789B628-973B-40EF-A3A4-149A669B6066}">
      <dgm:prSet/>
      <dgm:spPr/>
      <dgm:t>
        <a:bodyPr/>
        <a:lstStyle/>
        <a:p>
          <a:r>
            <a:rPr lang="cs-CZ" b="1"/>
            <a:t>organizace</a:t>
          </a:r>
          <a:r>
            <a:rPr lang="cs-CZ"/>
            <a:t> – tvorba vize, mise, cílů, hodnot, volba právní formy, organizační struktury,</a:t>
          </a:r>
          <a:endParaRPr lang="en-US"/>
        </a:p>
      </dgm:t>
    </dgm:pt>
    <dgm:pt modelId="{7D9297DE-3442-4A71-A9B6-B47BEA7B392B}" type="parTrans" cxnId="{70B0A9B0-D72A-4985-B173-2317255733BE}">
      <dgm:prSet/>
      <dgm:spPr/>
      <dgm:t>
        <a:bodyPr/>
        <a:lstStyle/>
        <a:p>
          <a:endParaRPr lang="en-US"/>
        </a:p>
      </dgm:t>
    </dgm:pt>
    <dgm:pt modelId="{ED47E097-238A-4D5B-AA50-1B5D460BC994}" type="sibTrans" cxnId="{70B0A9B0-D72A-4985-B173-2317255733BE}">
      <dgm:prSet/>
      <dgm:spPr/>
      <dgm:t>
        <a:bodyPr/>
        <a:lstStyle/>
        <a:p>
          <a:endParaRPr lang="en-US"/>
        </a:p>
      </dgm:t>
    </dgm:pt>
    <dgm:pt modelId="{D25EADA7-378C-47A0-8E99-49DCF7E7AEB0}">
      <dgm:prSet/>
      <dgm:spPr/>
      <dgm:t>
        <a:bodyPr/>
        <a:lstStyle/>
        <a:p>
          <a:r>
            <a:rPr lang="cs-CZ" b="1"/>
            <a:t>dlouhodobá udržitelnost</a:t>
          </a:r>
          <a:r>
            <a:rPr lang="cs-CZ"/>
            <a:t> – cílová skupina, rozbor trhu, zdrojů z dlouhodobého pohledu, produkt,</a:t>
          </a:r>
          <a:endParaRPr lang="en-US"/>
        </a:p>
      </dgm:t>
    </dgm:pt>
    <dgm:pt modelId="{2A722D72-27B5-49AB-8E8F-3625979CE2DC}" type="parTrans" cxnId="{9060351B-2D94-4976-9132-15EEB17CA1FC}">
      <dgm:prSet/>
      <dgm:spPr/>
      <dgm:t>
        <a:bodyPr/>
        <a:lstStyle/>
        <a:p>
          <a:endParaRPr lang="en-US"/>
        </a:p>
      </dgm:t>
    </dgm:pt>
    <dgm:pt modelId="{E816A741-B8DC-444D-8466-D6CC5CDC53B2}" type="sibTrans" cxnId="{9060351B-2D94-4976-9132-15EEB17CA1FC}">
      <dgm:prSet/>
      <dgm:spPr/>
      <dgm:t>
        <a:bodyPr/>
        <a:lstStyle/>
        <a:p>
          <a:endParaRPr lang="en-US"/>
        </a:p>
      </dgm:t>
    </dgm:pt>
    <dgm:pt modelId="{D42E6382-7FE0-458E-AC7D-E364C4D9CE9B}">
      <dgm:prSet/>
      <dgm:spPr/>
      <dgm:t>
        <a:bodyPr/>
        <a:lstStyle/>
        <a:p>
          <a:r>
            <a:rPr lang="cs-CZ" b="1"/>
            <a:t>způsobilosti</a:t>
          </a:r>
          <a:r>
            <a:rPr lang="cs-CZ"/>
            <a:t> – kompetence k vedení a řízení lidí, fundraisingové aktivity, marketingový plán, finanční management,</a:t>
          </a:r>
          <a:endParaRPr lang="en-US"/>
        </a:p>
      </dgm:t>
    </dgm:pt>
    <dgm:pt modelId="{436A5908-E8C1-461E-9394-2D2A0256DBB5}" type="parTrans" cxnId="{90158A35-6E6E-4E1F-9DF0-9BB1CEF13BEB}">
      <dgm:prSet/>
      <dgm:spPr/>
      <dgm:t>
        <a:bodyPr/>
        <a:lstStyle/>
        <a:p>
          <a:endParaRPr lang="en-US"/>
        </a:p>
      </dgm:t>
    </dgm:pt>
    <dgm:pt modelId="{912E5A14-9278-4BBD-BEA9-EDA8B2600BC5}" type="sibTrans" cxnId="{90158A35-6E6E-4E1F-9DF0-9BB1CEF13BEB}">
      <dgm:prSet/>
      <dgm:spPr/>
      <dgm:t>
        <a:bodyPr/>
        <a:lstStyle/>
        <a:p>
          <a:endParaRPr lang="en-US"/>
        </a:p>
      </dgm:t>
    </dgm:pt>
    <dgm:pt modelId="{29595B8A-8EBA-466F-975F-9B2AA45D6FB3}">
      <dgm:prSet/>
      <dgm:spPr/>
      <dgm:t>
        <a:bodyPr/>
        <a:lstStyle/>
        <a:p>
          <a:r>
            <a:rPr lang="cs-CZ" b="1"/>
            <a:t>rozvoj</a:t>
          </a:r>
          <a:r>
            <a:rPr lang="cs-CZ"/>
            <a:t> – návrh strategie, posilování image, rozvoj intelektuálního kapitálu, sledování nových příležitostí.</a:t>
          </a:r>
          <a:endParaRPr lang="en-US"/>
        </a:p>
      </dgm:t>
    </dgm:pt>
    <dgm:pt modelId="{85D75593-55B7-4046-AEEA-8887D5ED967B}" type="parTrans" cxnId="{B800EEBE-7C8A-498C-9E0D-700846716C17}">
      <dgm:prSet/>
      <dgm:spPr/>
      <dgm:t>
        <a:bodyPr/>
        <a:lstStyle/>
        <a:p>
          <a:endParaRPr lang="en-US"/>
        </a:p>
      </dgm:t>
    </dgm:pt>
    <dgm:pt modelId="{97F62AE8-B610-41DB-B204-36C7B503FD30}" type="sibTrans" cxnId="{B800EEBE-7C8A-498C-9E0D-700846716C17}">
      <dgm:prSet/>
      <dgm:spPr/>
      <dgm:t>
        <a:bodyPr/>
        <a:lstStyle/>
        <a:p>
          <a:endParaRPr lang="en-US"/>
        </a:p>
      </dgm:t>
    </dgm:pt>
    <dgm:pt modelId="{61CDF0E0-347F-4CEF-BD1C-2A13DF7471E1}" type="pres">
      <dgm:prSet presAssocID="{166683A6-86BC-4A88-A271-44630DCB899B}" presName="linear" presStyleCnt="0">
        <dgm:presLayoutVars>
          <dgm:animLvl val="lvl"/>
          <dgm:resizeHandles val="exact"/>
        </dgm:presLayoutVars>
      </dgm:prSet>
      <dgm:spPr/>
    </dgm:pt>
    <dgm:pt modelId="{0747A479-FFDE-493C-A02B-4358FD4FCB24}" type="pres">
      <dgm:prSet presAssocID="{53BE5DA9-A0EF-47ED-96D8-D41F7BB4B362}" presName="parentText" presStyleLbl="node1" presStyleIdx="0" presStyleCnt="1">
        <dgm:presLayoutVars>
          <dgm:chMax val="0"/>
          <dgm:bulletEnabled val="1"/>
        </dgm:presLayoutVars>
      </dgm:prSet>
      <dgm:spPr/>
    </dgm:pt>
    <dgm:pt modelId="{4FBEB4F5-F295-4F3B-BD3A-AD5E24AB514C}" type="pres">
      <dgm:prSet presAssocID="{53BE5DA9-A0EF-47ED-96D8-D41F7BB4B362}" presName="childText" presStyleLbl="revTx" presStyleIdx="0" presStyleCnt="1">
        <dgm:presLayoutVars>
          <dgm:bulletEnabled val="1"/>
        </dgm:presLayoutVars>
      </dgm:prSet>
      <dgm:spPr/>
    </dgm:pt>
  </dgm:ptLst>
  <dgm:cxnLst>
    <dgm:cxn modelId="{9060351B-2D94-4976-9132-15EEB17CA1FC}" srcId="{53BE5DA9-A0EF-47ED-96D8-D41F7BB4B362}" destId="{D25EADA7-378C-47A0-8E99-49DCF7E7AEB0}" srcOrd="1" destOrd="0" parTransId="{2A722D72-27B5-49AB-8E8F-3625979CE2DC}" sibTransId="{E816A741-B8DC-444D-8466-D6CC5CDC53B2}"/>
    <dgm:cxn modelId="{AEA1D72C-3A70-458A-BB4A-3F30CBB78E2B}" type="presOf" srcId="{53BE5DA9-A0EF-47ED-96D8-D41F7BB4B362}" destId="{0747A479-FFDE-493C-A02B-4358FD4FCB24}" srcOrd="0" destOrd="0" presId="urn:microsoft.com/office/officeart/2005/8/layout/vList2"/>
    <dgm:cxn modelId="{90158A35-6E6E-4E1F-9DF0-9BB1CEF13BEB}" srcId="{53BE5DA9-A0EF-47ED-96D8-D41F7BB4B362}" destId="{D42E6382-7FE0-458E-AC7D-E364C4D9CE9B}" srcOrd="2" destOrd="0" parTransId="{436A5908-E8C1-461E-9394-2D2A0256DBB5}" sibTransId="{912E5A14-9278-4BBD-BEA9-EDA8B2600BC5}"/>
    <dgm:cxn modelId="{3F794636-F6E3-4EC8-8A18-D556E8EE8432}" type="presOf" srcId="{D25EADA7-378C-47A0-8E99-49DCF7E7AEB0}" destId="{4FBEB4F5-F295-4F3B-BD3A-AD5E24AB514C}" srcOrd="0" destOrd="1" presId="urn:microsoft.com/office/officeart/2005/8/layout/vList2"/>
    <dgm:cxn modelId="{AB38D046-1716-41B8-AA2A-DE608E241C74}" srcId="{166683A6-86BC-4A88-A271-44630DCB899B}" destId="{53BE5DA9-A0EF-47ED-96D8-D41F7BB4B362}" srcOrd="0" destOrd="0" parTransId="{25654281-EB3E-4EF5-AF8B-199E1B1E3848}" sibTransId="{E35F1450-BF02-448D-B3C4-059340449197}"/>
    <dgm:cxn modelId="{DBB0ADA6-D0FA-44AB-833B-F7DD4031B988}" type="presOf" srcId="{7789B628-973B-40EF-A3A4-149A669B6066}" destId="{4FBEB4F5-F295-4F3B-BD3A-AD5E24AB514C}" srcOrd="0" destOrd="0" presId="urn:microsoft.com/office/officeart/2005/8/layout/vList2"/>
    <dgm:cxn modelId="{70B0A9B0-D72A-4985-B173-2317255733BE}" srcId="{53BE5DA9-A0EF-47ED-96D8-D41F7BB4B362}" destId="{7789B628-973B-40EF-A3A4-149A669B6066}" srcOrd="0" destOrd="0" parTransId="{7D9297DE-3442-4A71-A9B6-B47BEA7B392B}" sibTransId="{ED47E097-238A-4D5B-AA50-1B5D460BC994}"/>
    <dgm:cxn modelId="{B800EEBE-7C8A-498C-9E0D-700846716C17}" srcId="{53BE5DA9-A0EF-47ED-96D8-D41F7BB4B362}" destId="{29595B8A-8EBA-466F-975F-9B2AA45D6FB3}" srcOrd="3" destOrd="0" parTransId="{85D75593-55B7-4046-AEEA-8887D5ED967B}" sibTransId="{97F62AE8-B610-41DB-B204-36C7B503FD30}"/>
    <dgm:cxn modelId="{D50E76CC-AB96-45E3-8ECF-63EBC353D016}" type="presOf" srcId="{D42E6382-7FE0-458E-AC7D-E364C4D9CE9B}" destId="{4FBEB4F5-F295-4F3B-BD3A-AD5E24AB514C}" srcOrd="0" destOrd="2" presId="urn:microsoft.com/office/officeart/2005/8/layout/vList2"/>
    <dgm:cxn modelId="{03FFEFDE-714C-4C7D-BB05-5B3266655369}" type="presOf" srcId="{29595B8A-8EBA-466F-975F-9B2AA45D6FB3}" destId="{4FBEB4F5-F295-4F3B-BD3A-AD5E24AB514C}" srcOrd="0" destOrd="3" presId="urn:microsoft.com/office/officeart/2005/8/layout/vList2"/>
    <dgm:cxn modelId="{AD2B8FE4-BD03-4BE0-ABAB-7A0DB88ACED5}" type="presOf" srcId="{166683A6-86BC-4A88-A271-44630DCB899B}" destId="{61CDF0E0-347F-4CEF-BD1C-2A13DF7471E1}" srcOrd="0" destOrd="0" presId="urn:microsoft.com/office/officeart/2005/8/layout/vList2"/>
    <dgm:cxn modelId="{44A6335E-3549-4C2A-B8C3-746737CE92CF}" type="presParOf" srcId="{61CDF0E0-347F-4CEF-BD1C-2A13DF7471E1}" destId="{0747A479-FFDE-493C-A02B-4358FD4FCB24}" srcOrd="0" destOrd="0" presId="urn:microsoft.com/office/officeart/2005/8/layout/vList2"/>
    <dgm:cxn modelId="{3094BD11-4022-448F-9CD8-378C6893D056}" type="presParOf" srcId="{61CDF0E0-347F-4CEF-BD1C-2A13DF7471E1}" destId="{4FBEB4F5-F295-4F3B-BD3A-AD5E24AB514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7094B3-7159-42E0-B432-FFE209CFCAA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5961B35-0A7B-4E80-A96F-C8C58FF3B9ED}">
      <dgm:prSet custT="1"/>
      <dgm:spPr/>
      <dgm:t>
        <a:bodyPr/>
        <a:lstStyle/>
        <a:p>
          <a:pPr algn="just">
            <a:lnSpc>
              <a:spcPct val="100000"/>
            </a:lnSpc>
          </a:pPr>
          <a:r>
            <a:rPr lang="cs-CZ" sz="1600" dirty="0"/>
            <a:t>Sociální podnikání je založeno na principech sociální ekonomiky, a proto charakteristika nově vznikajícího subjektu bude mezi ziskovým a neziskovým subjektem (Beck, 2010).  </a:t>
          </a:r>
          <a:endParaRPr lang="en-US" sz="1600" dirty="0"/>
        </a:p>
      </dgm:t>
    </dgm:pt>
    <dgm:pt modelId="{EEDE24E4-D6FC-404D-88EE-643981C9706B}" type="parTrans" cxnId="{54561F83-31BE-4CCD-B83A-9F1D882880F2}">
      <dgm:prSet/>
      <dgm:spPr/>
      <dgm:t>
        <a:bodyPr/>
        <a:lstStyle/>
        <a:p>
          <a:endParaRPr lang="en-US"/>
        </a:p>
      </dgm:t>
    </dgm:pt>
    <dgm:pt modelId="{C4D479B2-2D74-4F91-8ABC-C977491BE7E7}" type="sibTrans" cxnId="{54561F83-31BE-4CCD-B83A-9F1D882880F2}">
      <dgm:prSet/>
      <dgm:spPr/>
      <dgm:t>
        <a:bodyPr/>
        <a:lstStyle/>
        <a:p>
          <a:endParaRPr lang="en-US"/>
        </a:p>
      </dgm:t>
    </dgm:pt>
    <dgm:pt modelId="{D0DB7E5A-CBC6-4A88-8978-9ED3DAD1AAA1}">
      <dgm:prSet custT="1"/>
      <dgm:spPr/>
      <dgm:t>
        <a:bodyPr/>
        <a:lstStyle/>
        <a:p>
          <a:pPr algn="just">
            <a:lnSpc>
              <a:spcPct val="100000"/>
            </a:lnSpc>
          </a:pPr>
          <a:r>
            <a:rPr lang="cs-CZ" sz="1550" dirty="0"/>
            <a:t>Podnikání může být realizováno v rámci různých právních forem soukromého práva. Každá z těchto forem má svá pozitiva a negativa, a je proto nezbytné ujasnit si před zahájením podnikání, jak bude sociální podnik fungovat, jaká právní forma je pro daný typ činnosti vhodná, a to také s ohledem na vlastníky sociálního podniku.</a:t>
          </a:r>
          <a:endParaRPr lang="en-US" sz="1550" dirty="0"/>
        </a:p>
      </dgm:t>
    </dgm:pt>
    <dgm:pt modelId="{F2763FBC-2514-43E5-A560-D916C1E4DD11}" type="parTrans" cxnId="{901FCC86-0912-4090-9BFE-D12E5C736E5A}">
      <dgm:prSet/>
      <dgm:spPr/>
      <dgm:t>
        <a:bodyPr/>
        <a:lstStyle/>
        <a:p>
          <a:endParaRPr lang="en-US"/>
        </a:p>
      </dgm:t>
    </dgm:pt>
    <dgm:pt modelId="{7E460250-41FE-4E25-B55A-C76CE8CABBAD}" type="sibTrans" cxnId="{901FCC86-0912-4090-9BFE-D12E5C736E5A}">
      <dgm:prSet/>
      <dgm:spPr/>
      <dgm:t>
        <a:bodyPr/>
        <a:lstStyle/>
        <a:p>
          <a:endParaRPr lang="en-US"/>
        </a:p>
      </dgm:t>
    </dgm:pt>
    <dgm:pt modelId="{1463F931-4109-43C1-9C35-CB5B2F11EDFF}" type="pres">
      <dgm:prSet presAssocID="{6C7094B3-7159-42E0-B432-FFE209CFCAAC}" presName="root" presStyleCnt="0">
        <dgm:presLayoutVars>
          <dgm:dir/>
          <dgm:resizeHandles val="exact"/>
        </dgm:presLayoutVars>
      </dgm:prSet>
      <dgm:spPr/>
    </dgm:pt>
    <dgm:pt modelId="{DF1E8ADB-F029-4EFA-AE9C-08F07DCC2608}" type="pres">
      <dgm:prSet presAssocID="{95961B35-0A7B-4E80-A96F-C8C58FF3B9ED}" presName="compNode" presStyleCnt="0"/>
      <dgm:spPr/>
    </dgm:pt>
    <dgm:pt modelId="{342DEF9B-F9C1-4F3E-9EA5-C3C88831C506}" type="pres">
      <dgm:prSet presAssocID="{95961B35-0A7B-4E80-A96F-C8C58FF3B9ED}" presName="bgRect" presStyleLbl="bgShp" presStyleIdx="0" presStyleCnt="2"/>
      <dgm:spPr/>
    </dgm:pt>
    <dgm:pt modelId="{35E3D5C7-5F94-4E7C-AB52-17E97C4C0428}" type="pres">
      <dgm:prSet presAssocID="{95961B35-0A7B-4E80-A96F-C8C58FF3B9E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8C685917-7CD7-40C8-8EFA-5D0D65A830F7}" type="pres">
      <dgm:prSet presAssocID="{95961B35-0A7B-4E80-A96F-C8C58FF3B9ED}" presName="spaceRect" presStyleCnt="0"/>
      <dgm:spPr/>
    </dgm:pt>
    <dgm:pt modelId="{F84E83C7-62BC-4FBD-BAE0-2C3EC0DB9816}" type="pres">
      <dgm:prSet presAssocID="{95961B35-0A7B-4E80-A96F-C8C58FF3B9ED}" presName="parTx" presStyleLbl="revTx" presStyleIdx="0" presStyleCnt="2">
        <dgm:presLayoutVars>
          <dgm:chMax val="0"/>
          <dgm:chPref val="0"/>
        </dgm:presLayoutVars>
      </dgm:prSet>
      <dgm:spPr/>
    </dgm:pt>
    <dgm:pt modelId="{75842051-1DA5-4A31-A3FB-09A6FE5B3F7F}" type="pres">
      <dgm:prSet presAssocID="{C4D479B2-2D74-4F91-8ABC-C977491BE7E7}" presName="sibTrans" presStyleCnt="0"/>
      <dgm:spPr/>
    </dgm:pt>
    <dgm:pt modelId="{2EFED4C3-2598-4D44-98E7-FED1FAA9C62A}" type="pres">
      <dgm:prSet presAssocID="{D0DB7E5A-CBC6-4A88-8978-9ED3DAD1AAA1}" presName="compNode" presStyleCnt="0"/>
      <dgm:spPr/>
    </dgm:pt>
    <dgm:pt modelId="{B18B072B-66EC-4609-8018-34A3BAEC01E9}" type="pres">
      <dgm:prSet presAssocID="{D0DB7E5A-CBC6-4A88-8978-9ED3DAD1AAA1}" presName="bgRect" presStyleLbl="bgShp" presStyleIdx="1" presStyleCnt="2"/>
      <dgm:spPr/>
    </dgm:pt>
    <dgm:pt modelId="{37A24526-384B-45EB-9827-C0391DEB7E91}" type="pres">
      <dgm:prSet presAssocID="{D0DB7E5A-CBC6-4A88-8978-9ED3DAD1AAA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ffice Worker"/>
        </a:ext>
      </dgm:extLst>
    </dgm:pt>
    <dgm:pt modelId="{05260CB8-3660-424D-9DAC-7BFCBD14866A}" type="pres">
      <dgm:prSet presAssocID="{D0DB7E5A-CBC6-4A88-8978-9ED3DAD1AAA1}" presName="spaceRect" presStyleCnt="0"/>
      <dgm:spPr/>
    </dgm:pt>
    <dgm:pt modelId="{13F3FCA3-C832-4DE5-8C8F-ADC64FB1A834}" type="pres">
      <dgm:prSet presAssocID="{D0DB7E5A-CBC6-4A88-8978-9ED3DAD1AAA1}" presName="parTx" presStyleLbl="revTx" presStyleIdx="1" presStyleCnt="2">
        <dgm:presLayoutVars>
          <dgm:chMax val="0"/>
          <dgm:chPref val="0"/>
        </dgm:presLayoutVars>
      </dgm:prSet>
      <dgm:spPr/>
    </dgm:pt>
  </dgm:ptLst>
  <dgm:cxnLst>
    <dgm:cxn modelId="{70A90063-0CF2-4204-84A8-BF7D10B9FDEB}" type="presOf" srcId="{95961B35-0A7B-4E80-A96F-C8C58FF3B9ED}" destId="{F84E83C7-62BC-4FBD-BAE0-2C3EC0DB9816}" srcOrd="0" destOrd="0" presId="urn:microsoft.com/office/officeart/2018/2/layout/IconVerticalSolidList"/>
    <dgm:cxn modelId="{54561F83-31BE-4CCD-B83A-9F1D882880F2}" srcId="{6C7094B3-7159-42E0-B432-FFE209CFCAAC}" destId="{95961B35-0A7B-4E80-A96F-C8C58FF3B9ED}" srcOrd="0" destOrd="0" parTransId="{EEDE24E4-D6FC-404D-88EE-643981C9706B}" sibTransId="{C4D479B2-2D74-4F91-8ABC-C977491BE7E7}"/>
    <dgm:cxn modelId="{901FCC86-0912-4090-9BFE-D12E5C736E5A}" srcId="{6C7094B3-7159-42E0-B432-FFE209CFCAAC}" destId="{D0DB7E5A-CBC6-4A88-8978-9ED3DAD1AAA1}" srcOrd="1" destOrd="0" parTransId="{F2763FBC-2514-43E5-A560-D916C1E4DD11}" sibTransId="{7E460250-41FE-4E25-B55A-C76CE8CABBAD}"/>
    <dgm:cxn modelId="{A56040C5-0A79-4260-98B9-F88E99BB3CCC}" type="presOf" srcId="{D0DB7E5A-CBC6-4A88-8978-9ED3DAD1AAA1}" destId="{13F3FCA3-C832-4DE5-8C8F-ADC64FB1A834}" srcOrd="0" destOrd="0" presId="urn:microsoft.com/office/officeart/2018/2/layout/IconVerticalSolidList"/>
    <dgm:cxn modelId="{FB15EAEE-6302-4717-B8AD-D23F88215DBE}" type="presOf" srcId="{6C7094B3-7159-42E0-B432-FFE209CFCAAC}" destId="{1463F931-4109-43C1-9C35-CB5B2F11EDFF}" srcOrd="0" destOrd="0" presId="urn:microsoft.com/office/officeart/2018/2/layout/IconVerticalSolidList"/>
    <dgm:cxn modelId="{B070E02E-71B9-4264-9175-DB10E39D0FAD}" type="presParOf" srcId="{1463F931-4109-43C1-9C35-CB5B2F11EDFF}" destId="{DF1E8ADB-F029-4EFA-AE9C-08F07DCC2608}" srcOrd="0" destOrd="0" presId="urn:microsoft.com/office/officeart/2018/2/layout/IconVerticalSolidList"/>
    <dgm:cxn modelId="{0307A929-611B-4E5C-9607-5B475820DAD6}" type="presParOf" srcId="{DF1E8ADB-F029-4EFA-AE9C-08F07DCC2608}" destId="{342DEF9B-F9C1-4F3E-9EA5-C3C88831C506}" srcOrd="0" destOrd="0" presId="urn:microsoft.com/office/officeart/2018/2/layout/IconVerticalSolidList"/>
    <dgm:cxn modelId="{EA8C5F74-4068-4936-B1D1-B2DB8814FCCF}" type="presParOf" srcId="{DF1E8ADB-F029-4EFA-AE9C-08F07DCC2608}" destId="{35E3D5C7-5F94-4E7C-AB52-17E97C4C0428}" srcOrd="1" destOrd="0" presId="urn:microsoft.com/office/officeart/2018/2/layout/IconVerticalSolidList"/>
    <dgm:cxn modelId="{C47E1ADA-C999-43A9-BD17-F270378E934A}" type="presParOf" srcId="{DF1E8ADB-F029-4EFA-AE9C-08F07DCC2608}" destId="{8C685917-7CD7-40C8-8EFA-5D0D65A830F7}" srcOrd="2" destOrd="0" presId="urn:microsoft.com/office/officeart/2018/2/layout/IconVerticalSolidList"/>
    <dgm:cxn modelId="{ABD0B064-F90C-45D4-A183-186E5AF66ABF}" type="presParOf" srcId="{DF1E8ADB-F029-4EFA-AE9C-08F07DCC2608}" destId="{F84E83C7-62BC-4FBD-BAE0-2C3EC0DB9816}" srcOrd="3" destOrd="0" presId="urn:microsoft.com/office/officeart/2018/2/layout/IconVerticalSolidList"/>
    <dgm:cxn modelId="{CC94D061-9CBF-49D7-B07A-26DBCCD5B0B2}" type="presParOf" srcId="{1463F931-4109-43C1-9C35-CB5B2F11EDFF}" destId="{75842051-1DA5-4A31-A3FB-09A6FE5B3F7F}" srcOrd="1" destOrd="0" presId="urn:microsoft.com/office/officeart/2018/2/layout/IconVerticalSolidList"/>
    <dgm:cxn modelId="{876DD4B2-467A-472D-87AE-85C1E4056F10}" type="presParOf" srcId="{1463F931-4109-43C1-9C35-CB5B2F11EDFF}" destId="{2EFED4C3-2598-4D44-98E7-FED1FAA9C62A}" srcOrd="2" destOrd="0" presId="urn:microsoft.com/office/officeart/2018/2/layout/IconVerticalSolidList"/>
    <dgm:cxn modelId="{F152537A-C3D2-4F79-BA31-51AE02772629}" type="presParOf" srcId="{2EFED4C3-2598-4D44-98E7-FED1FAA9C62A}" destId="{B18B072B-66EC-4609-8018-34A3BAEC01E9}" srcOrd="0" destOrd="0" presId="urn:microsoft.com/office/officeart/2018/2/layout/IconVerticalSolidList"/>
    <dgm:cxn modelId="{F8860841-AED1-479C-BF85-6F00DFE61C02}" type="presParOf" srcId="{2EFED4C3-2598-4D44-98E7-FED1FAA9C62A}" destId="{37A24526-384B-45EB-9827-C0391DEB7E91}" srcOrd="1" destOrd="0" presId="urn:microsoft.com/office/officeart/2018/2/layout/IconVerticalSolidList"/>
    <dgm:cxn modelId="{F647D25B-C5D3-42B9-9339-B92B0AB88D30}" type="presParOf" srcId="{2EFED4C3-2598-4D44-98E7-FED1FAA9C62A}" destId="{05260CB8-3660-424D-9DAC-7BFCBD14866A}" srcOrd="2" destOrd="0" presId="urn:microsoft.com/office/officeart/2018/2/layout/IconVerticalSolidList"/>
    <dgm:cxn modelId="{AC9F338F-B13A-49E2-9FB7-7A23C506D138}" type="presParOf" srcId="{2EFED4C3-2598-4D44-98E7-FED1FAA9C62A}" destId="{13F3FCA3-C832-4DE5-8C8F-ADC64FB1A83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151B7F-F01C-4223-8BD6-7F6417D8EE7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8090F6D-4EA7-4D4E-A09C-B178D497562D}">
      <dgm:prSet/>
      <dgm:spPr/>
      <dgm:t>
        <a:bodyPr/>
        <a:lstStyle/>
        <a:p>
          <a:r>
            <a:rPr lang="cs-CZ"/>
            <a:t>může sloužit vynikající analytický a plánovací nástroj. </a:t>
          </a:r>
          <a:endParaRPr lang="en-US"/>
        </a:p>
      </dgm:t>
    </dgm:pt>
    <dgm:pt modelId="{DFB3584D-B8AF-44A1-AE48-DBACE6D64009}" type="parTrans" cxnId="{1A60E660-6001-4FB1-8F7B-82BD22DCC609}">
      <dgm:prSet/>
      <dgm:spPr/>
      <dgm:t>
        <a:bodyPr/>
        <a:lstStyle/>
        <a:p>
          <a:endParaRPr lang="en-US"/>
        </a:p>
      </dgm:t>
    </dgm:pt>
    <dgm:pt modelId="{84AB5148-5EA0-422D-9FF9-E82E4CAD46E2}" type="sibTrans" cxnId="{1A60E660-6001-4FB1-8F7B-82BD22DCC609}">
      <dgm:prSet/>
      <dgm:spPr/>
      <dgm:t>
        <a:bodyPr/>
        <a:lstStyle/>
        <a:p>
          <a:endParaRPr lang="en-US"/>
        </a:p>
      </dgm:t>
    </dgm:pt>
    <dgm:pt modelId="{283CE890-B39E-4980-ACDE-DE1DF9D5B3AB}">
      <dgm:prSet/>
      <dgm:spPr/>
      <dgm:t>
        <a:bodyPr/>
        <a:lstStyle/>
        <a:p>
          <a:r>
            <a:rPr lang="cs-CZ"/>
            <a:t>je založen na reálné situaci sociálního podniku, nikoliv na prioritách dárců. </a:t>
          </a:r>
          <a:endParaRPr lang="en-US"/>
        </a:p>
      </dgm:t>
    </dgm:pt>
    <dgm:pt modelId="{C5CBB6D6-7EF0-410B-BD3F-77E72011D9B2}" type="parTrans" cxnId="{4BD35A8B-9C1F-41DE-A534-E11A991528B8}">
      <dgm:prSet/>
      <dgm:spPr/>
      <dgm:t>
        <a:bodyPr/>
        <a:lstStyle/>
        <a:p>
          <a:endParaRPr lang="en-US"/>
        </a:p>
      </dgm:t>
    </dgm:pt>
    <dgm:pt modelId="{2ED3A513-607A-44A0-93CB-7A5109832AB5}" type="sibTrans" cxnId="{4BD35A8B-9C1F-41DE-A534-E11A991528B8}">
      <dgm:prSet/>
      <dgm:spPr/>
      <dgm:t>
        <a:bodyPr/>
        <a:lstStyle/>
        <a:p>
          <a:endParaRPr lang="en-US"/>
        </a:p>
      </dgm:t>
    </dgm:pt>
    <dgm:pt modelId="{FF974B95-7D69-4EAF-BBDC-E5A51DAEC93A}">
      <dgm:prSet/>
      <dgm:spPr/>
      <dgm:t>
        <a:bodyPr/>
        <a:lstStyle/>
        <a:p>
          <a:r>
            <a:rPr lang="cs-CZ"/>
            <a:t>vyžaduje pečlivou analýzu pohled prostředí a chystaného (plány na založení) či dosavadního sociální podnikání (plány na rozšíření aktivit). </a:t>
          </a:r>
          <a:endParaRPr lang="en-US"/>
        </a:p>
      </dgm:t>
    </dgm:pt>
    <dgm:pt modelId="{6F4955FB-FE0C-4770-9C35-FBE98F6F0B6E}" type="parTrans" cxnId="{9012C183-E8A9-41BE-8637-9207FD7B9169}">
      <dgm:prSet/>
      <dgm:spPr/>
      <dgm:t>
        <a:bodyPr/>
        <a:lstStyle/>
        <a:p>
          <a:endParaRPr lang="en-US"/>
        </a:p>
      </dgm:t>
    </dgm:pt>
    <dgm:pt modelId="{B7AADDBA-A09F-43E8-8370-0465202440DF}" type="sibTrans" cxnId="{9012C183-E8A9-41BE-8637-9207FD7B9169}">
      <dgm:prSet/>
      <dgm:spPr/>
      <dgm:t>
        <a:bodyPr/>
        <a:lstStyle/>
        <a:p>
          <a:endParaRPr lang="en-US"/>
        </a:p>
      </dgm:t>
    </dgm:pt>
    <dgm:pt modelId="{742FEC34-8FB5-44AA-BE52-DA88231014D9}">
      <dgm:prSet/>
      <dgm:spPr/>
      <dgm:t>
        <a:bodyPr/>
        <a:lstStyle/>
        <a:p>
          <a:r>
            <a:rPr lang="cs-CZ"/>
            <a:t>Podnikatelské plány se používají interně jako nástroje řízení a plánování pro sociální podnikatele a externě jako investiční nabídka pro potenciální investory (dárce a věřitele). </a:t>
          </a:r>
          <a:endParaRPr lang="en-US"/>
        </a:p>
      </dgm:t>
    </dgm:pt>
    <dgm:pt modelId="{22EE2360-32C7-4C5C-9010-8AF9AF9F3A1D}" type="parTrans" cxnId="{D868221B-4673-4ECB-B7F2-C32B8B0B6053}">
      <dgm:prSet/>
      <dgm:spPr/>
      <dgm:t>
        <a:bodyPr/>
        <a:lstStyle/>
        <a:p>
          <a:endParaRPr lang="en-US"/>
        </a:p>
      </dgm:t>
    </dgm:pt>
    <dgm:pt modelId="{B7FE025D-1863-4D08-A75E-A1E6AAB96639}" type="sibTrans" cxnId="{D868221B-4673-4ECB-B7F2-C32B8B0B6053}">
      <dgm:prSet/>
      <dgm:spPr/>
      <dgm:t>
        <a:bodyPr/>
        <a:lstStyle/>
        <a:p>
          <a:endParaRPr lang="en-US"/>
        </a:p>
      </dgm:t>
    </dgm:pt>
    <dgm:pt modelId="{232B94F7-CF3B-4D04-92CF-647EA2F20FF0}" type="pres">
      <dgm:prSet presAssocID="{5D151B7F-F01C-4223-8BD6-7F6417D8EE70}" presName="root" presStyleCnt="0">
        <dgm:presLayoutVars>
          <dgm:dir/>
          <dgm:resizeHandles val="exact"/>
        </dgm:presLayoutVars>
      </dgm:prSet>
      <dgm:spPr/>
    </dgm:pt>
    <dgm:pt modelId="{4EAA6EBD-D882-4EC3-8454-A51943F04A71}" type="pres">
      <dgm:prSet presAssocID="{88090F6D-4EA7-4D4E-A09C-B178D497562D}" presName="compNode" presStyleCnt="0"/>
      <dgm:spPr/>
    </dgm:pt>
    <dgm:pt modelId="{2D6A5EFD-375D-463F-B2B1-8694DF590CA7}" type="pres">
      <dgm:prSet presAssocID="{88090F6D-4EA7-4D4E-A09C-B178D497562D}" presName="bgRect" presStyleLbl="bgShp" presStyleIdx="0" presStyleCnt="4"/>
      <dgm:spPr/>
    </dgm:pt>
    <dgm:pt modelId="{68E14C9C-2753-437A-99AD-7B1297F9D3C0}" type="pres">
      <dgm:prSet presAssocID="{88090F6D-4EA7-4D4E-A09C-B178D497562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řeben"/>
        </a:ext>
      </dgm:extLst>
    </dgm:pt>
    <dgm:pt modelId="{AE48407F-3C3D-40BF-80FC-0E8201F2B193}" type="pres">
      <dgm:prSet presAssocID="{88090F6D-4EA7-4D4E-A09C-B178D497562D}" presName="spaceRect" presStyleCnt="0"/>
      <dgm:spPr/>
    </dgm:pt>
    <dgm:pt modelId="{490B2C44-00AD-4FBB-AC3D-5A19FCCF5C97}" type="pres">
      <dgm:prSet presAssocID="{88090F6D-4EA7-4D4E-A09C-B178D497562D}" presName="parTx" presStyleLbl="revTx" presStyleIdx="0" presStyleCnt="4">
        <dgm:presLayoutVars>
          <dgm:chMax val="0"/>
          <dgm:chPref val="0"/>
        </dgm:presLayoutVars>
      </dgm:prSet>
      <dgm:spPr/>
    </dgm:pt>
    <dgm:pt modelId="{5D09D172-D470-45FC-AF37-F915BC9D8665}" type="pres">
      <dgm:prSet presAssocID="{84AB5148-5EA0-422D-9FF9-E82E4CAD46E2}" presName="sibTrans" presStyleCnt="0"/>
      <dgm:spPr/>
    </dgm:pt>
    <dgm:pt modelId="{C6D8369C-418D-4E90-BF09-CE748EC10CED}" type="pres">
      <dgm:prSet presAssocID="{283CE890-B39E-4980-ACDE-DE1DF9D5B3AB}" presName="compNode" presStyleCnt="0"/>
      <dgm:spPr/>
    </dgm:pt>
    <dgm:pt modelId="{9D50CB19-8CEC-4E1F-98DD-2AC209FA1D22}" type="pres">
      <dgm:prSet presAssocID="{283CE890-B39E-4980-ACDE-DE1DF9D5B3AB}" presName="bgRect" presStyleLbl="bgShp" presStyleIdx="1" presStyleCnt="4"/>
      <dgm:spPr/>
    </dgm:pt>
    <dgm:pt modelId="{D3BC88C4-9886-4E5A-8E0A-251D31265679}" type="pres">
      <dgm:prSet presAssocID="{283CE890-B39E-4980-ACDE-DE1DF9D5B3A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üan"/>
        </a:ext>
      </dgm:extLst>
    </dgm:pt>
    <dgm:pt modelId="{E2268F2D-46BA-494E-86D9-62080B83D5EE}" type="pres">
      <dgm:prSet presAssocID="{283CE890-B39E-4980-ACDE-DE1DF9D5B3AB}" presName="spaceRect" presStyleCnt="0"/>
      <dgm:spPr/>
    </dgm:pt>
    <dgm:pt modelId="{8197AC04-C6C1-4B3E-838B-1B106704B63B}" type="pres">
      <dgm:prSet presAssocID="{283CE890-B39E-4980-ACDE-DE1DF9D5B3AB}" presName="parTx" presStyleLbl="revTx" presStyleIdx="1" presStyleCnt="4">
        <dgm:presLayoutVars>
          <dgm:chMax val="0"/>
          <dgm:chPref val="0"/>
        </dgm:presLayoutVars>
      </dgm:prSet>
      <dgm:spPr/>
    </dgm:pt>
    <dgm:pt modelId="{47418217-9CC6-4471-826F-9AC61CFFCC5A}" type="pres">
      <dgm:prSet presAssocID="{2ED3A513-607A-44A0-93CB-7A5109832AB5}" presName="sibTrans" presStyleCnt="0"/>
      <dgm:spPr/>
    </dgm:pt>
    <dgm:pt modelId="{6CE5F925-36A6-4E8D-B0F6-0A8F92D682A7}" type="pres">
      <dgm:prSet presAssocID="{FF974B95-7D69-4EAF-BBDC-E5A51DAEC93A}" presName="compNode" presStyleCnt="0"/>
      <dgm:spPr/>
    </dgm:pt>
    <dgm:pt modelId="{5561FB6B-FC25-4EC9-811C-1468C43B75AA}" type="pres">
      <dgm:prSet presAssocID="{FF974B95-7D69-4EAF-BBDC-E5A51DAEC93A}" presName="bgRect" presStyleLbl="bgShp" presStyleIdx="2" presStyleCnt="4"/>
      <dgm:spPr/>
    </dgm:pt>
    <dgm:pt modelId="{AC54B359-DAE0-4D8B-9715-51B85F5504CB}" type="pres">
      <dgm:prSet presAssocID="{FF974B95-7D69-4EAF-BBDC-E5A51DAEC93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ůzka"/>
        </a:ext>
      </dgm:extLst>
    </dgm:pt>
    <dgm:pt modelId="{2F42BF09-8C48-46BB-BA32-5C61794A4BA2}" type="pres">
      <dgm:prSet presAssocID="{FF974B95-7D69-4EAF-BBDC-E5A51DAEC93A}" presName="spaceRect" presStyleCnt="0"/>
      <dgm:spPr/>
    </dgm:pt>
    <dgm:pt modelId="{367DB7CD-704B-4565-B64A-6A846AA4CBE6}" type="pres">
      <dgm:prSet presAssocID="{FF974B95-7D69-4EAF-BBDC-E5A51DAEC93A}" presName="parTx" presStyleLbl="revTx" presStyleIdx="2" presStyleCnt="4">
        <dgm:presLayoutVars>
          <dgm:chMax val="0"/>
          <dgm:chPref val="0"/>
        </dgm:presLayoutVars>
      </dgm:prSet>
      <dgm:spPr/>
    </dgm:pt>
    <dgm:pt modelId="{342E9CB9-DA4D-44AA-8215-1C9F8C4111FC}" type="pres">
      <dgm:prSet presAssocID="{B7AADDBA-A09F-43E8-8370-0465202440DF}" presName="sibTrans" presStyleCnt="0"/>
      <dgm:spPr/>
    </dgm:pt>
    <dgm:pt modelId="{9DC289E5-4E41-442F-A8FB-6DEAE0D83B9A}" type="pres">
      <dgm:prSet presAssocID="{742FEC34-8FB5-44AA-BE52-DA88231014D9}" presName="compNode" presStyleCnt="0"/>
      <dgm:spPr/>
    </dgm:pt>
    <dgm:pt modelId="{71D2BD4E-B29E-4205-9958-E7EF51B84DF2}" type="pres">
      <dgm:prSet presAssocID="{742FEC34-8FB5-44AA-BE52-DA88231014D9}" presName="bgRect" presStyleLbl="bgShp" presStyleIdx="3" presStyleCnt="4"/>
      <dgm:spPr/>
    </dgm:pt>
    <dgm:pt modelId="{C467BCF1-03B7-40FB-AFD1-6B008EBE8081}" type="pres">
      <dgm:prSet presAssocID="{742FEC34-8FB5-44AA-BE52-DA88231014D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ierarchie"/>
        </a:ext>
      </dgm:extLst>
    </dgm:pt>
    <dgm:pt modelId="{22882205-F9BE-43E4-A554-4CB519BE8EFB}" type="pres">
      <dgm:prSet presAssocID="{742FEC34-8FB5-44AA-BE52-DA88231014D9}" presName="spaceRect" presStyleCnt="0"/>
      <dgm:spPr/>
    </dgm:pt>
    <dgm:pt modelId="{6A2F08AE-5F11-4EB9-B20A-D4CA47411AB8}" type="pres">
      <dgm:prSet presAssocID="{742FEC34-8FB5-44AA-BE52-DA88231014D9}" presName="parTx" presStyleLbl="revTx" presStyleIdx="3" presStyleCnt="4">
        <dgm:presLayoutVars>
          <dgm:chMax val="0"/>
          <dgm:chPref val="0"/>
        </dgm:presLayoutVars>
      </dgm:prSet>
      <dgm:spPr/>
    </dgm:pt>
  </dgm:ptLst>
  <dgm:cxnLst>
    <dgm:cxn modelId="{6DB11D09-B864-4AB7-A59C-667127CA168D}" type="presOf" srcId="{FF974B95-7D69-4EAF-BBDC-E5A51DAEC93A}" destId="{367DB7CD-704B-4565-B64A-6A846AA4CBE6}" srcOrd="0" destOrd="0" presId="urn:microsoft.com/office/officeart/2018/2/layout/IconVerticalSolidList"/>
    <dgm:cxn modelId="{D868221B-4673-4ECB-B7F2-C32B8B0B6053}" srcId="{5D151B7F-F01C-4223-8BD6-7F6417D8EE70}" destId="{742FEC34-8FB5-44AA-BE52-DA88231014D9}" srcOrd="3" destOrd="0" parTransId="{22EE2360-32C7-4C5C-9010-8AF9AF9F3A1D}" sibTransId="{B7FE025D-1863-4D08-A75E-A1E6AAB96639}"/>
    <dgm:cxn modelId="{F0F9E83A-C694-4F97-AEC7-6CF96CC9D664}" type="presOf" srcId="{742FEC34-8FB5-44AA-BE52-DA88231014D9}" destId="{6A2F08AE-5F11-4EB9-B20A-D4CA47411AB8}" srcOrd="0" destOrd="0" presId="urn:microsoft.com/office/officeart/2018/2/layout/IconVerticalSolidList"/>
    <dgm:cxn modelId="{1A60E660-6001-4FB1-8F7B-82BD22DCC609}" srcId="{5D151B7F-F01C-4223-8BD6-7F6417D8EE70}" destId="{88090F6D-4EA7-4D4E-A09C-B178D497562D}" srcOrd="0" destOrd="0" parTransId="{DFB3584D-B8AF-44A1-AE48-DBACE6D64009}" sibTransId="{84AB5148-5EA0-422D-9FF9-E82E4CAD46E2}"/>
    <dgm:cxn modelId="{E9905752-0EF0-42DE-8F40-89E3E4E43268}" type="presOf" srcId="{88090F6D-4EA7-4D4E-A09C-B178D497562D}" destId="{490B2C44-00AD-4FBB-AC3D-5A19FCCF5C97}" srcOrd="0" destOrd="0" presId="urn:microsoft.com/office/officeart/2018/2/layout/IconVerticalSolidList"/>
    <dgm:cxn modelId="{9012C183-E8A9-41BE-8637-9207FD7B9169}" srcId="{5D151B7F-F01C-4223-8BD6-7F6417D8EE70}" destId="{FF974B95-7D69-4EAF-BBDC-E5A51DAEC93A}" srcOrd="2" destOrd="0" parTransId="{6F4955FB-FE0C-4770-9C35-FBE98F6F0B6E}" sibTransId="{B7AADDBA-A09F-43E8-8370-0465202440DF}"/>
    <dgm:cxn modelId="{4BD35A8B-9C1F-41DE-A534-E11A991528B8}" srcId="{5D151B7F-F01C-4223-8BD6-7F6417D8EE70}" destId="{283CE890-B39E-4980-ACDE-DE1DF9D5B3AB}" srcOrd="1" destOrd="0" parTransId="{C5CBB6D6-7EF0-410B-BD3F-77E72011D9B2}" sibTransId="{2ED3A513-607A-44A0-93CB-7A5109832AB5}"/>
    <dgm:cxn modelId="{CDA74C8F-9BD6-45A6-9C57-A6E02E0AA57F}" type="presOf" srcId="{5D151B7F-F01C-4223-8BD6-7F6417D8EE70}" destId="{232B94F7-CF3B-4D04-92CF-647EA2F20FF0}" srcOrd="0" destOrd="0" presId="urn:microsoft.com/office/officeart/2018/2/layout/IconVerticalSolidList"/>
    <dgm:cxn modelId="{BA393AF4-303C-4B4D-8B20-9C7EC582414B}" type="presOf" srcId="{283CE890-B39E-4980-ACDE-DE1DF9D5B3AB}" destId="{8197AC04-C6C1-4B3E-838B-1B106704B63B}" srcOrd="0" destOrd="0" presId="urn:microsoft.com/office/officeart/2018/2/layout/IconVerticalSolidList"/>
    <dgm:cxn modelId="{BEEC03E1-9F6E-4761-8DAC-396D1351F3C8}" type="presParOf" srcId="{232B94F7-CF3B-4D04-92CF-647EA2F20FF0}" destId="{4EAA6EBD-D882-4EC3-8454-A51943F04A71}" srcOrd="0" destOrd="0" presId="urn:microsoft.com/office/officeart/2018/2/layout/IconVerticalSolidList"/>
    <dgm:cxn modelId="{1E650040-1A84-430C-9CDE-0A901D9C4015}" type="presParOf" srcId="{4EAA6EBD-D882-4EC3-8454-A51943F04A71}" destId="{2D6A5EFD-375D-463F-B2B1-8694DF590CA7}" srcOrd="0" destOrd="0" presId="urn:microsoft.com/office/officeart/2018/2/layout/IconVerticalSolidList"/>
    <dgm:cxn modelId="{406A5A04-A417-47F3-96AD-9C443848AE09}" type="presParOf" srcId="{4EAA6EBD-D882-4EC3-8454-A51943F04A71}" destId="{68E14C9C-2753-437A-99AD-7B1297F9D3C0}" srcOrd="1" destOrd="0" presId="urn:microsoft.com/office/officeart/2018/2/layout/IconVerticalSolidList"/>
    <dgm:cxn modelId="{A5DFB08C-00F5-4648-B820-C5EC12486486}" type="presParOf" srcId="{4EAA6EBD-D882-4EC3-8454-A51943F04A71}" destId="{AE48407F-3C3D-40BF-80FC-0E8201F2B193}" srcOrd="2" destOrd="0" presId="urn:microsoft.com/office/officeart/2018/2/layout/IconVerticalSolidList"/>
    <dgm:cxn modelId="{61733DAB-8DBD-4D41-AE6B-033912CD2598}" type="presParOf" srcId="{4EAA6EBD-D882-4EC3-8454-A51943F04A71}" destId="{490B2C44-00AD-4FBB-AC3D-5A19FCCF5C97}" srcOrd="3" destOrd="0" presId="urn:microsoft.com/office/officeart/2018/2/layout/IconVerticalSolidList"/>
    <dgm:cxn modelId="{0D679142-BDAB-448F-94A5-5B9A1F724C33}" type="presParOf" srcId="{232B94F7-CF3B-4D04-92CF-647EA2F20FF0}" destId="{5D09D172-D470-45FC-AF37-F915BC9D8665}" srcOrd="1" destOrd="0" presId="urn:microsoft.com/office/officeart/2018/2/layout/IconVerticalSolidList"/>
    <dgm:cxn modelId="{A333D322-DFBD-46BF-ACE9-EAC4000732EB}" type="presParOf" srcId="{232B94F7-CF3B-4D04-92CF-647EA2F20FF0}" destId="{C6D8369C-418D-4E90-BF09-CE748EC10CED}" srcOrd="2" destOrd="0" presId="urn:microsoft.com/office/officeart/2018/2/layout/IconVerticalSolidList"/>
    <dgm:cxn modelId="{1BB4245D-8C60-4CE4-8498-08BB12D6E323}" type="presParOf" srcId="{C6D8369C-418D-4E90-BF09-CE748EC10CED}" destId="{9D50CB19-8CEC-4E1F-98DD-2AC209FA1D22}" srcOrd="0" destOrd="0" presId="urn:microsoft.com/office/officeart/2018/2/layout/IconVerticalSolidList"/>
    <dgm:cxn modelId="{3A8D5020-6B23-401D-914C-3159F60B32A9}" type="presParOf" srcId="{C6D8369C-418D-4E90-BF09-CE748EC10CED}" destId="{D3BC88C4-9886-4E5A-8E0A-251D31265679}" srcOrd="1" destOrd="0" presId="urn:microsoft.com/office/officeart/2018/2/layout/IconVerticalSolidList"/>
    <dgm:cxn modelId="{C8BECFA7-9C7C-4A0C-9BAA-1C9F3A009713}" type="presParOf" srcId="{C6D8369C-418D-4E90-BF09-CE748EC10CED}" destId="{E2268F2D-46BA-494E-86D9-62080B83D5EE}" srcOrd="2" destOrd="0" presId="urn:microsoft.com/office/officeart/2018/2/layout/IconVerticalSolidList"/>
    <dgm:cxn modelId="{E2AB9ED2-2601-40F9-A153-A43497E1F89D}" type="presParOf" srcId="{C6D8369C-418D-4E90-BF09-CE748EC10CED}" destId="{8197AC04-C6C1-4B3E-838B-1B106704B63B}" srcOrd="3" destOrd="0" presId="urn:microsoft.com/office/officeart/2018/2/layout/IconVerticalSolidList"/>
    <dgm:cxn modelId="{6248F7E5-666E-4C2E-B421-8CE9A145890C}" type="presParOf" srcId="{232B94F7-CF3B-4D04-92CF-647EA2F20FF0}" destId="{47418217-9CC6-4471-826F-9AC61CFFCC5A}" srcOrd="3" destOrd="0" presId="urn:microsoft.com/office/officeart/2018/2/layout/IconVerticalSolidList"/>
    <dgm:cxn modelId="{776DB4DA-65F9-4D49-846B-426484BBB358}" type="presParOf" srcId="{232B94F7-CF3B-4D04-92CF-647EA2F20FF0}" destId="{6CE5F925-36A6-4E8D-B0F6-0A8F92D682A7}" srcOrd="4" destOrd="0" presId="urn:microsoft.com/office/officeart/2018/2/layout/IconVerticalSolidList"/>
    <dgm:cxn modelId="{27511732-239F-4051-B4CC-6D7064D0F1DA}" type="presParOf" srcId="{6CE5F925-36A6-4E8D-B0F6-0A8F92D682A7}" destId="{5561FB6B-FC25-4EC9-811C-1468C43B75AA}" srcOrd="0" destOrd="0" presId="urn:microsoft.com/office/officeart/2018/2/layout/IconVerticalSolidList"/>
    <dgm:cxn modelId="{D3586E74-79CA-496B-AD47-2D5A858D6FB8}" type="presParOf" srcId="{6CE5F925-36A6-4E8D-B0F6-0A8F92D682A7}" destId="{AC54B359-DAE0-4D8B-9715-51B85F5504CB}" srcOrd="1" destOrd="0" presId="urn:microsoft.com/office/officeart/2018/2/layout/IconVerticalSolidList"/>
    <dgm:cxn modelId="{9E274F4A-90B3-407B-8694-E60820FA2C4C}" type="presParOf" srcId="{6CE5F925-36A6-4E8D-B0F6-0A8F92D682A7}" destId="{2F42BF09-8C48-46BB-BA32-5C61794A4BA2}" srcOrd="2" destOrd="0" presId="urn:microsoft.com/office/officeart/2018/2/layout/IconVerticalSolidList"/>
    <dgm:cxn modelId="{7584A7E8-EF69-401E-ABE3-F77DC65494DA}" type="presParOf" srcId="{6CE5F925-36A6-4E8D-B0F6-0A8F92D682A7}" destId="{367DB7CD-704B-4565-B64A-6A846AA4CBE6}" srcOrd="3" destOrd="0" presId="urn:microsoft.com/office/officeart/2018/2/layout/IconVerticalSolidList"/>
    <dgm:cxn modelId="{73F87DD4-D168-4F2E-AE07-E14DF97F8616}" type="presParOf" srcId="{232B94F7-CF3B-4D04-92CF-647EA2F20FF0}" destId="{342E9CB9-DA4D-44AA-8215-1C9F8C4111FC}" srcOrd="5" destOrd="0" presId="urn:microsoft.com/office/officeart/2018/2/layout/IconVerticalSolidList"/>
    <dgm:cxn modelId="{1D143338-4210-4DCC-8094-6127BC6CC22F}" type="presParOf" srcId="{232B94F7-CF3B-4D04-92CF-647EA2F20FF0}" destId="{9DC289E5-4E41-442F-A8FB-6DEAE0D83B9A}" srcOrd="6" destOrd="0" presId="urn:microsoft.com/office/officeart/2018/2/layout/IconVerticalSolidList"/>
    <dgm:cxn modelId="{B7096FCE-132E-44B5-B330-B5C006908AEB}" type="presParOf" srcId="{9DC289E5-4E41-442F-A8FB-6DEAE0D83B9A}" destId="{71D2BD4E-B29E-4205-9958-E7EF51B84DF2}" srcOrd="0" destOrd="0" presId="urn:microsoft.com/office/officeart/2018/2/layout/IconVerticalSolidList"/>
    <dgm:cxn modelId="{1283AF6D-B267-4D8D-B1BE-ACCA0D9C86CF}" type="presParOf" srcId="{9DC289E5-4E41-442F-A8FB-6DEAE0D83B9A}" destId="{C467BCF1-03B7-40FB-AFD1-6B008EBE8081}" srcOrd="1" destOrd="0" presId="urn:microsoft.com/office/officeart/2018/2/layout/IconVerticalSolidList"/>
    <dgm:cxn modelId="{DEF9DA4A-6833-4A3B-8B1E-4A848413E488}" type="presParOf" srcId="{9DC289E5-4E41-442F-A8FB-6DEAE0D83B9A}" destId="{22882205-F9BE-43E4-A554-4CB519BE8EFB}" srcOrd="2" destOrd="0" presId="urn:microsoft.com/office/officeart/2018/2/layout/IconVerticalSolidList"/>
    <dgm:cxn modelId="{62DCADAE-8975-444D-B9B4-68D77670BE9E}" type="presParOf" srcId="{9DC289E5-4E41-442F-A8FB-6DEAE0D83B9A}" destId="{6A2F08AE-5F11-4EB9-B20A-D4CA47411AB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752560-51D6-4217-BCD5-941410CB6EC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DFE8590-7DD5-40F3-8A34-2CAA431FE919}">
      <dgm:prSet/>
      <dgm:spPr/>
      <dgm:t>
        <a:bodyPr/>
        <a:lstStyle/>
        <a:p>
          <a:r>
            <a:rPr lang="cs-CZ"/>
            <a:t>Pokud zakládáme podnik nový, budou to informace o nově vznikajícím podniku bez historie. </a:t>
          </a:r>
          <a:endParaRPr lang="en-US"/>
        </a:p>
      </dgm:t>
    </dgm:pt>
    <dgm:pt modelId="{29F31845-D075-4BCC-9E8A-3DC5A0FBB237}" type="parTrans" cxnId="{AE52E517-9386-4DC7-9A90-32B6516BCA8A}">
      <dgm:prSet/>
      <dgm:spPr/>
      <dgm:t>
        <a:bodyPr/>
        <a:lstStyle/>
        <a:p>
          <a:endParaRPr lang="en-US"/>
        </a:p>
      </dgm:t>
    </dgm:pt>
    <dgm:pt modelId="{5EBB0450-88BA-4667-85AA-AECFEF002624}" type="sibTrans" cxnId="{AE52E517-9386-4DC7-9A90-32B6516BCA8A}">
      <dgm:prSet/>
      <dgm:spPr/>
      <dgm:t>
        <a:bodyPr/>
        <a:lstStyle/>
        <a:p>
          <a:endParaRPr lang="en-US"/>
        </a:p>
      </dgm:t>
    </dgm:pt>
    <dgm:pt modelId="{0C7C8BE3-E4BF-4635-9329-2E75E2E1214D}">
      <dgm:prSet/>
      <dgm:spPr/>
      <dgm:t>
        <a:bodyPr/>
        <a:lstStyle/>
        <a:p>
          <a:r>
            <a:rPr lang="cs-CZ"/>
            <a:t>Tato část by měla pomoci zdůvodnit, proč zrovna tento sociální podnik má silnou pozici vybraný problém řešit. </a:t>
          </a:r>
          <a:endParaRPr lang="en-US"/>
        </a:p>
      </dgm:t>
    </dgm:pt>
    <dgm:pt modelId="{706ECF96-F195-4D7D-85FF-DED1AEC6B986}" type="parTrans" cxnId="{865A1453-AF6F-497E-BB89-9E6D45BDC489}">
      <dgm:prSet/>
      <dgm:spPr/>
      <dgm:t>
        <a:bodyPr/>
        <a:lstStyle/>
        <a:p>
          <a:endParaRPr lang="en-US"/>
        </a:p>
      </dgm:t>
    </dgm:pt>
    <dgm:pt modelId="{5EB5F9D4-BDA2-48E5-8D60-0C560E99E664}" type="sibTrans" cxnId="{865A1453-AF6F-497E-BB89-9E6D45BDC489}">
      <dgm:prSet/>
      <dgm:spPr/>
      <dgm:t>
        <a:bodyPr/>
        <a:lstStyle/>
        <a:p>
          <a:endParaRPr lang="en-US"/>
        </a:p>
      </dgm:t>
    </dgm:pt>
    <dgm:pt modelId="{10D74FED-1307-4096-9685-AEF9B8F8B8BA}">
      <dgm:prSet/>
      <dgm:spPr/>
      <dgm:t>
        <a:bodyPr/>
        <a:lstStyle/>
        <a:p>
          <a:r>
            <a:rPr lang="cs-CZ"/>
            <a:t>Součástí je stručný popis vztahu organizace k řešení sociálního problému a jeho unikátnost (jedinečnost). Tato část by neměla být delší než stránka. </a:t>
          </a:r>
          <a:endParaRPr lang="en-US"/>
        </a:p>
      </dgm:t>
    </dgm:pt>
    <dgm:pt modelId="{8BDD4E9B-4402-41E2-895C-9A1644F68A50}" type="parTrans" cxnId="{CB4C76FB-4E03-42FA-BCE9-C58B695DDC14}">
      <dgm:prSet/>
      <dgm:spPr/>
      <dgm:t>
        <a:bodyPr/>
        <a:lstStyle/>
        <a:p>
          <a:endParaRPr lang="en-US"/>
        </a:p>
      </dgm:t>
    </dgm:pt>
    <dgm:pt modelId="{511A7F87-4202-4CFC-8691-12B96C6ABFA4}" type="sibTrans" cxnId="{CB4C76FB-4E03-42FA-BCE9-C58B695DDC14}">
      <dgm:prSet/>
      <dgm:spPr/>
      <dgm:t>
        <a:bodyPr/>
        <a:lstStyle/>
        <a:p>
          <a:endParaRPr lang="en-US"/>
        </a:p>
      </dgm:t>
    </dgm:pt>
    <dgm:pt modelId="{947F26B4-771D-477F-864C-996B17F952E0}">
      <dgm:prSet/>
      <dgm:spPr/>
      <dgm:t>
        <a:bodyPr/>
        <a:lstStyle/>
        <a:p>
          <a:r>
            <a:rPr lang="cs-CZ" b="1"/>
            <a:t>Zahrňte pouze ty body, které jsou důležité pro prezentaci sociálního podniku a plánu pro budoucnost (vize, mise, cíle, hodnoty)</a:t>
          </a:r>
          <a:endParaRPr lang="en-US"/>
        </a:p>
      </dgm:t>
    </dgm:pt>
    <dgm:pt modelId="{E0D89824-0E1D-4A3C-840A-114E19537718}" type="parTrans" cxnId="{5F50D622-0B9C-4510-BCCB-DA990319EEA8}">
      <dgm:prSet/>
      <dgm:spPr/>
      <dgm:t>
        <a:bodyPr/>
        <a:lstStyle/>
        <a:p>
          <a:endParaRPr lang="en-US"/>
        </a:p>
      </dgm:t>
    </dgm:pt>
    <dgm:pt modelId="{A7CE8694-16E2-4FCF-85C3-74500DA45F4C}" type="sibTrans" cxnId="{5F50D622-0B9C-4510-BCCB-DA990319EEA8}">
      <dgm:prSet/>
      <dgm:spPr/>
      <dgm:t>
        <a:bodyPr/>
        <a:lstStyle/>
        <a:p>
          <a:endParaRPr lang="en-US"/>
        </a:p>
      </dgm:t>
    </dgm:pt>
    <dgm:pt modelId="{CDEA636A-C740-4552-BCDE-7B032FDEFCDD}" type="pres">
      <dgm:prSet presAssocID="{FA752560-51D6-4217-BCD5-941410CB6EC4}" presName="root" presStyleCnt="0">
        <dgm:presLayoutVars>
          <dgm:dir/>
          <dgm:resizeHandles val="exact"/>
        </dgm:presLayoutVars>
      </dgm:prSet>
      <dgm:spPr/>
    </dgm:pt>
    <dgm:pt modelId="{06922CFF-69CF-429D-934E-4952F406B40A}" type="pres">
      <dgm:prSet presAssocID="{EDFE8590-7DD5-40F3-8A34-2CAA431FE919}" presName="compNode" presStyleCnt="0"/>
      <dgm:spPr/>
    </dgm:pt>
    <dgm:pt modelId="{092C1486-F42D-44A3-A5D6-E8B011873173}" type="pres">
      <dgm:prSet presAssocID="{EDFE8590-7DD5-40F3-8A34-2CAA431FE919}" presName="bgRect" presStyleLbl="bgShp" presStyleIdx="0" presStyleCnt="4"/>
      <dgm:spPr/>
    </dgm:pt>
    <dgm:pt modelId="{B7C6778B-3FE1-4B33-BC9F-6B32DEC1C7F2}" type="pres">
      <dgm:prSet presAssocID="{EDFE8590-7DD5-40F3-8A34-2CAA431FE91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oruna"/>
        </a:ext>
      </dgm:extLst>
    </dgm:pt>
    <dgm:pt modelId="{16CD4CD6-F19E-465D-A44F-988BD01E05D7}" type="pres">
      <dgm:prSet presAssocID="{EDFE8590-7DD5-40F3-8A34-2CAA431FE919}" presName="spaceRect" presStyleCnt="0"/>
      <dgm:spPr/>
    </dgm:pt>
    <dgm:pt modelId="{9EDC2F7E-97DA-4619-ACD8-87E20459D643}" type="pres">
      <dgm:prSet presAssocID="{EDFE8590-7DD5-40F3-8A34-2CAA431FE919}" presName="parTx" presStyleLbl="revTx" presStyleIdx="0" presStyleCnt="4">
        <dgm:presLayoutVars>
          <dgm:chMax val="0"/>
          <dgm:chPref val="0"/>
        </dgm:presLayoutVars>
      </dgm:prSet>
      <dgm:spPr/>
    </dgm:pt>
    <dgm:pt modelId="{1BAEA704-C563-4739-95E9-B07179CB2303}" type="pres">
      <dgm:prSet presAssocID="{5EBB0450-88BA-4667-85AA-AECFEF002624}" presName="sibTrans" presStyleCnt="0"/>
      <dgm:spPr/>
    </dgm:pt>
    <dgm:pt modelId="{A74FAD69-94A1-465A-A540-D751D70C92A2}" type="pres">
      <dgm:prSet presAssocID="{0C7C8BE3-E4BF-4635-9329-2E75E2E1214D}" presName="compNode" presStyleCnt="0"/>
      <dgm:spPr/>
    </dgm:pt>
    <dgm:pt modelId="{C9C13DDA-0DAA-4906-B086-A18F09A31676}" type="pres">
      <dgm:prSet presAssocID="{0C7C8BE3-E4BF-4635-9329-2E75E2E1214D}" presName="bgRect" presStyleLbl="bgShp" presStyleIdx="1" presStyleCnt="4"/>
      <dgm:spPr/>
    </dgm:pt>
    <dgm:pt modelId="{2904D4EB-83F9-4EA6-85F8-50EDD85BCDF5}" type="pres">
      <dgm:prSet presAssocID="{0C7C8BE3-E4BF-4635-9329-2E75E2E121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áždivá látka"/>
        </a:ext>
      </dgm:extLst>
    </dgm:pt>
    <dgm:pt modelId="{E0A60A32-F65A-43FC-940A-7AAE01E12C64}" type="pres">
      <dgm:prSet presAssocID="{0C7C8BE3-E4BF-4635-9329-2E75E2E1214D}" presName="spaceRect" presStyleCnt="0"/>
      <dgm:spPr/>
    </dgm:pt>
    <dgm:pt modelId="{744FD1EB-7A8D-476A-ACEF-57EF7F2FC0FC}" type="pres">
      <dgm:prSet presAssocID="{0C7C8BE3-E4BF-4635-9329-2E75E2E1214D}" presName="parTx" presStyleLbl="revTx" presStyleIdx="1" presStyleCnt="4">
        <dgm:presLayoutVars>
          <dgm:chMax val="0"/>
          <dgm:chPref val="0"/>
        </dgm:presLayoutVars>
      </dgm:prSet>
      <dgm:spPr/>
    </dgm:pt>
    <dgm:pt modelId="{BC0956D2-7995-4115-9F52-B8A621CD3992}" type="pres">
      <dgm:prSet presAssocID="{5EB5F9D4-BDA2-48E5-8D60-0C560E99E664}" presName="sibTrans" presStyleCnt="0"/>
      <dgm:spPr/>
    </dgm:pt>
    <dgm:pt modelId="{CBD5B345-614A-48E9-9BB5-53A82292631B}" type="pres">
      <dgm:prSet presAssocID="{10D74FED-1307-4096-9685-AEF9B8F8B8BA}" presName="compNode" presStyleCnt="0"/>
      <dgm:spPr/>
    </dgm:pt>
    <dgm:pt modelId="{A99105CA-FAAA-48C2-A3B9-CC8B09468764}" type="pres">
      <dgm:prSet presAssocID="{10D74FED-1307-4096-9685-AEF9B8F8B8BA}" presName="bgRect" presStyleLbl="bgShp" presStyleIdx="2" presStyleCnt="4"/>
      <dgm:spPr/>
    </dgm:pt>
    <dgm:pt modelId="{7219DBAD-4204-4495-8FE7-69115C253E2C}" type="pres">
      <dgm:prSet presAssocID="{10D74FED-1307-4096-9685-AEF9B8F8B8B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erarchie"/>
        </a:ext>
      </dgm:extLst>
    </dgm:pt>
    <dgm:pt modelId="{F6796193-A20C-4FDA-9AAD-15821CD7D80B}" type="pres">
      <dgm:prSet presAssocID="{10D74FED-1307-4096-9685-AEF9B8F8B8BA}" presName="spaceRect" presStyleCnt="0"/>
      <dgm:spPr/>
    </dgm:pt>
    <dgm:pt modelId="{783B4C9E-6C21-46E5-86A6-DFBDD9FCD054}" type="pres">
      <dgm:prSet presAssocID="{10D74FED-1307-4096-9685-AEF9B8F8B8BA}" presName="parTx" presStyleLbl="revTx" presStyleIdx="2" presStyleCnt="4">
        <dgm:presLayoutVars>
          <dgm:chMax val="0"/>
          <dgm:chPref val="0"/>
        </dgm:presLayoutVars>
      </dgm:prSet>
      <dgm:spPr/>
    </dgm:pt>
    <dgm:pt modelId="{D28AEA24-2817-4626-9AD2-A551C7F374F2}" type="pres">
      <dgm:prSet presAssocID="{511A7F87-4202-4CFC-8691-12B96C6ABFA4}" presName="sibTrans" presStyleCnt="0"/>
      <dgm:spPr/>
    </dgm:pt>
    <dgm:pt modelId="{4A33A7C4-12E4-4163-9886-E58E8885FDEA}" type="pres">
      <dgm:prSet presAssocID="{947F26B4-771D-477F-864C-996B17F952E0}" presName="compNode" presStyleCnt="0"/>
      <dgm:spPr/>
    </dgm:pt>
    <dgm:pt modelId="{7A27D0F3-4D06-478F-B567-8353309C3FEA}" type="pres">
      <dgm:prSet presAssocID="{947F26B4-771D-477F-864C-996B17F952E0}" presName="bgRect" presStyleLbl="bgShp" presStyleIdx="3" presStyleCnt="4"/>
      <dgm:spPr/>
    </dgm:pt>
    <dgm:pt modelId="{C15764C3-716B-4651-A743-4D4E6F9D4F94}" type="pres">
      <dgm:prSet presAssocID="{947F26B4-771D-477F-864C-996B17F952E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rč"/>
        </a:ext>
      </dgm:extLst>
    </dgm:pt>
    <dgm:pt modelId="{B3E01755-5563-44EC-A8EF-A1EF4AD41786}" type="pres">
      <dgm:prSet presAssocID="{947F26B4-771D-477F-864C-996B17F952E0}" presName="spaceRect" presStyleCnt="0"/>
      <dgm:spPr/>
    </dgm:pt>
    <dgm:pt modelId="{B5A0D783-3875-47EA-8073-71DCCCABB8A7}" type="pres">
      <dgm:prSet presAssocID="{947F26B4-771D-477F-864C-996B17F952E0}" presName="parTx" presStyleLbl="revTx" presStyleIdx="3" presStyleCnt="4">
        <dgm:presLayoutVars>
          <dgm:chMax val="0"/>
          <dgm:chPref val="0"/>
        </dgm:presLayoutVars>
      </dgm:prSet>
      <dgm:spPr/>
    </dgm:pt>
  </dgm:ptLst>
  <dgm:cxnLst>
    <dgm:cxn modelId="{4C195608-E534-4367-8EA8-3BB706F0A003}" type="presOf" srcId="{EDFE8590-7DD5-40F3-8A34-2CAA431FE919}" destId="{9EDC2F7E-97DA-4619-ACD8-87E20459D643}" srcOrd="0" destOrd="0" presId="urn:microsoft.com/office/officeart/2018/2/layout/IconVerticalSolidList"/>
    <dgm:cxn modelId="{61193509-673F-4A3A-8E67-84EAADC1D151}" type="presOf" srcId="{10D74FED-1307-4096-9685-AEF9B8F8B8BA}" destId="{783B4C9E-6C21-46E5-86A6-DFBDD9FCD054}" srcOrd="0" destOrd="0" presId="urn:microsoft.com/office/officeart/2018/2/layout/IconVerticalSolidList"/>
    <dgm:cxn modelId="{AE52E517-9386-4DC7-9A90-32B6516BCA8A}" srcId="{FA752560-51D6-4217-BCD5-941410CB6EC4}" destId="{EDFE8590-7DD5-40F3-8A34-2CAA431FE919}" srcOrd="0" destOrd="0" parTransId="{29F31845-D075-4BCC-9E8A-3DC5A0FBB237}" sibTransId="{5EBB0450-88BA-4667-85AA-AECFEF002624}"/>
    <dgm:cxn modelId="{6E03A81F-BF76-4E76-A773-8F5727EA472B}" type="presOf" srcId="{FA752560-51D6-4217-BCD5-941410CB6EC4}" destId="{CDEA636A-C740-4552-BCDE-7B032FDEFCDD}" srcOrd="0" destOrd="0" presId="urn:microsoft.com/office/officeart/2018/2/layout/IconVerticalSolidList"/>
    <dgm:cxn modelId="{5F50D622-0B9C-4510-BCCB-DA990319EEA8}" srcId="{FA752560-51D6-4217-BCD5-941410CB6EC4}" destId="{947F26B4-771D-477F-864C-996B17F952E0}" srcOrd="3" destOrd="0" parTransId="{E0D89824-0E1D-4A3C-840A-114E19537718}" sibTransId="{A7CE8694-16E2-4FCF-85C3-74500DA45F4C}"/>
    <dgm:cxn modelId="{57ED1651-08E9-432E-8A7F-6841C455E6FD}" type="presOf" srcId="{0C7C8BE3-E4BF-4635-9329-2E75E2E1214D}" destId="{744FD1EB-7A8D-476A-ACEF-57EF7F2FC0FC}" srcOrd="0" destOrd="0" presId="urn:microsoft.com/office/officeart/2018/2/layout/IconVerticalSolidList"/>
    <dgm:cxn modelId="{865A1453-AF6F-497E-BB89-9E6D45BDC489}" srcId="{FA752560-51D6-4217-BCD5-941410CB6EC4}" destId="{0C7C8BE3-E4BF-4635-9329-2E75E2E1214D}" srcOrd="1" destOrd="0" parTransId="{706ECF96-F195-4D7D-85FF-DED1AEC6B986}" sibTransId="{5EB5F9D4-BDA2-48E5-8D60-0C560E99E664}"/>
    <dgm:cxn modelId="{1BB30682-F54B-4044-AD99-93292BB6944E}" type="presOf" srcId="{947F26B4-771D-477F-864C-996B17F952E0}" destId="{B5A0D783-3875-47EA-8073-71DCCCABB8A7}" srcOrd="0" destOrd="0" presId="urn:microsoft.com/office/officeart/2018/2/layout/IconVerticalSolidList"/>
    <dgm:cxn modelId="{CB4C76FB-4E03-42FA-BCE9-C58B695DDC14}" srcId="{FA752560-51D6-4217-BCD5-941410CB6EC4}" destId="{10D74FED-1307-4096-9685-AEF9B8F8B8BA}" srcOrd="2" destOrd="0" parTransId="{8BDD4E9B-4402-41E2-895C-9A1644F68A50}" sibTransId="{511A7F87-4202-4CFC-8691-12B96C6ABFA4}"/>
    <dgm:cxn modelId="{9D4CC8CE-E31A-4418-8618-FCA16CA1248F}" type="presParOf" srcId="{CDEA636A-C740-4552-BCDE-7B032FDEFCDD}" destId="{06922CFF-69CF-429D-934E-4952F406B40A}" srcOrd="0" destOrd="0" presId="urn:microsoft.com/office/officeart/2018/2/layout/IconVerticalSolidList"/>
    <dgm:cxn modelId="{0980300B-B9E2-48F9-A8A2-82BBC6A328F5}" type="presParOf" srcId="{06922CFF-69CF-429D-934E-4952F406B40A}" destId="{092C1486-F42D-44A3-A5D6-E8B011873173}" srcOrd="0" destOrd="0" presId="urn:microsoft.com/office/officeart/2018/2/layout/IconVerticalSolidList"/>
    <dgm:cxn modelId="{03DE72FB-C05F-461D-A091-C887DB3402BA}" type="presParOf" srcId="{06922CFF-69CF-429D-934E-4952F406B40A}" destId="{B7C6778B-3FE1-4B33-BC9F-6B32DEC1C7F2}" srcOrd="1" destOrd="0" presId="urn:microsoft.com/office/officeart/2018/2/layout/IconVerticalSolidList"/>
    <dgm:cxn modelId="{0066CF3E-15D2-4222-81CF-92D543314AAF}" type="presParOf" srcId="{06922CFF-69CF-429D-934E-4952F406B40A}" destId="{16CD4CD6-F19E-465D-A44F-988BD01E05D7}" srcOrd="2" destOrd="0" presId="urn:microsoft.com/office/officeart/2018/2/layout/IconVerticalSolidList"/>
    <dgm:cxn modelId="{625856CD-33A3-45A1-AECB-13E3B087A1D1}" type="presParOf" srcId="{06922CFF-69CF-429D-934E-4952F406B40A}" destId="{9EDC2F7E-97DA-4619-ACD8-87E20459D643}" srcOrd="3" destOrd="0" presId="urn:microsoft.com/office/officeart/2018/2/layout/IconVerticalSolidList"/>
    <dgm:cxn modelId="{51E5EEA9-C437-41A3-BED9-BEAFEE1039EA}" type="presParOf" srcId="{CDEA636A-C740-4552-BCDE-7B032FDEFCDD}" destId="{1BAEA704-C563-4739-95E9-B07179CB2303}" srcOrd="1" destOrd="0" presId="urn:microsoft.com/office/officeart/2018/2/layout/IconVerticalSolidList"/>
    <dgm:cxn modelId="{56B1DCD7-1665-40C6-9103-AA5A25DA5E09}" type="presParOf" srcId="{CDEA636A-C740-4552-BCDE-7B032FDEFCDD}" destId="{A74FAD69-94A1-465A-A540-D751D70C92A2}" srcOrd="2" destOrd="0" presId="urn:microsoft.com/office/officeart/2018/2/layout/IconVerticalSolidList"/>
    <dgm:cxn modelId="{32C93496-F9C4-47CF-BA3F-45DBFCE588D4}" type="presParOf" srcId="{A74FAD69-94A1-465A-A540-D751D70C92A2}" destId="{C9C13DDA-0DAA-4906-B086-A18F09A31676}" srcOrd="0" destOrd="0" presId="urn:microsoft.com/office/officeart/2018/2/layout/IconVerticalSolidList"/>
    <dgm:cxn modelId="{1A541D22-414A-4DDA-B308-34A3DA9FE7C5}" type="presParOf" srcId="{A74FAD69-94A1-465A-A540-D751D70C92A2}" destId="{2904D4EB-83F9-4EA6-85F8-50EDD85BCDF5}" srcOrd="1" destOrd="0" presId="urn:microsoft.com/office/officeart/2018/2/layout/IconVerticalSolidList"/>
    <dgm:cxn modelId="{2B2A3A8E-CD44-4BDE-BAC3-D1600DBAB025}" type="presParOf" srcId="{A74FAD69-94A1-465A-A540-D751D70C92A2}" destId="{E0A60A32-F65A-43FC-940A-7AAE01E12C64}" srcOrd="2" destOrd="0" presId="urn:microsoft.com/office/officeart/2018/2/layout/IconVerticalSolidList"/>
    <dgm:cxn modelId="{8A8665FC-9A54-4737-8F0A-B447351C6090}" type="presParOf" srcId="{A74FAD69-94A1-465A-A540-D751D70C92A2}" destId="{744FD1EB-7A8D-476A-ACEF-57EF7F2FC0FC}" srcOrd="3" destOrd="0" presId="urn:microsoft.com/office/officeart/2018/2/layout/IconVerticalSolidList"/>
    <dgm:cxn modelId="{D01BC105-B9F5-4C49-A3E2-74496E3068B1}" type="presParOf" srcId="{CDEA636A-C740-4552-BCDE-7B032FDEFCDD}" destId="{BC0956D2-7995-4115-9F52-B8A621CD3992}" srcOrd="3" destOrd="0" presId="urn:microsoft.com/office/officeart/2018/2/layout/IconVerticalSolidList"/>
    <dgm:cxn modelId="{2BFE0CDA-A8F7-408F-BF34-EAB662826B62}" type="presParOf" srcId="{CDEA636A-C740-4552-BCDE-7B032FDEFCDD}" destId="{CBD5B345-614A-48E9-9BB5-53A82292631B}" srcOrd="4" destOrd="0" presId="urn:microsoft.com/office/officeart/2018/2/layout/IconVerticalSolidList"/>
    <dgm:cxn modelId="{28F09D43-14CE-444F-9739-6D5560A3881C}" type="presParOf" srcId="{CBD5B345-614A-48E9-9BB5-53A82292631B}" destId="{A99105CA-FAAA-48C2-A3B9-CC8B09468764}" srcOrd="0" destOrd="0" presId="urn:microsoft.com/office/officeart/2018/2/layout/IconVerticalSolidList"/>
    <dgm:cxn modelId="{B4556AA4-A02D-4345-ACE9-E2A324EACAFD}" type="presParOf" srcId="{CBD5B345-614A-48E9-9BB5-53A82292631B}" destId="{7219DBAD-4204-4495-8FE7-69115C253E2C}" srcOrd="1" destOrd="0" presId="urn:microsoft.com/office/officeart/2018/2/layout/IconVerticalSolidList"/>
    <dgm:cxn modelId="{03F94EE2-B659-457F-9B35-AA69DA0B99A7}" type="presParOf" srcId="{CBD5B345-614A-48E9-9BB5-53A82292631B}" destId="{F6796193-A20C-4FDA-9AAD-15821CD7D80B}" srcOrd="2" destOrd="0" presId="urn:microsoft.com/office/officeart/2018/2/layout/IconVerticalSolidList"/>
    <dgm:cxn modelId="{583BE622-4625-4711-883F-4609C472DF39}" type="presParOf" srcId="{CBD5B345-614A-48E9-9BB5-53A82292631B}" destId="{783B4C9E-6C21-46E5-86A6-DFBDD9FCD054}" srcOrd="3" destOrd="0" presId="urn:microsoft.com/office/officeart/2018/2/layout/IconVerticalSolidList"/>
    <dgm:cxn modelId="{EFA235D5-8382-40DE-A05A-E8AAE813CC2E}" type="presParOf" srcId="{CDEA636A-C740-4552-BCDE-7B032FDEFCDD}" destId="{D28AEA24-2817-4626-9AD2-A551C7F374F2}" srcOrd="5" destOrd="0" presId="urn:microsoft.com/office/officeart/2018/2/layout/IconVerticalSolidList"/>
    <dgm:cxn modelId="{23FEBECD-BB7B-4501-A677-9BCB79E6A741}" type="presParOf" srcId="{CDEA636A-C740-4552-BCDE-7B032FDEFCDD}" destId="{4A33A7C4-12E4-4163-9886-E58E8885FDEA}" srcOrd="6" destOrd="0" presId="urn:microsoft.com/office/officeart/2018/2/layout/IconVerticalSolidList"/>
    <dgm:cxn modelId="{3CCA2599-80A4-4AA6-882D-8332578C149F}" type="presParOf" srcId="{4A33A7C4-12E4-4163-9886-E58E8885FDEA}" destId="{7A27D0F3-4D06-478F-B567-8353309C3FEA}" srcOrd="0" destOrd="0" presId="urn:microsoft.com/office/officeart/2018/2/layout/IconVerticalSolidList"/>
    <dgm:cxn modelId="{2653135A-6BB7-4F32-8167-66D3363592D6}" type="presParOf" srcId="{4A33A7C4-12E4-4163-9886-E58E8885FDEA}" destId="{C15764C3-716B-4651-A743-4D4E6F9D4F94}" srcOrd="1" destOrd="0" presId="urn:microsoft.com/office/officeart/2018/2/layout/IconVerticalSolidList"/>
    <dgm:cxn modelId="{5D3BC3A3-BBC1-4E0D-AC3D-73D366334A57}" type="presParOf" srcId="{4A33A7C4-12E4-4163-9886-E58E8885FDEA}" destId="{B3E01755-5563-44EC-A8EF-A1EF4AD41786}" srcOrd="2" destOrd="0" presId="urn:microsoft.com/office/officeart/2018/2/layout/IconVerticalSolidList"/>
    <dgm:cxn modelId="{97242005-ECAB-4004-B819-180A28A1B062}" type="presParOf" srcId="{4A33A7C4-12E4-4163-9886-E58E8885FDEA}" destId="{B5A0D783-3875-47EA-8073-71DCCCABB8A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696A31-ED3A-4B9A-AB76-C8665D88795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53BC6A9-2765-4F48-9CF1-35FFA9C7A180}">
      <dgm:prSet/>
      <dgm:spPr/>
      <dgm:t>
        <a:bodyPr/>
        <a:lstStyle/>
        <a:p>
          <a:pPr>
            <a:lnSpc>
              <a:spcPct val="100000"/>
            </a:lnSpc>
          </a:pPr>
          <a:r>
            <a:rPr lang="cs-CZ"/>
            <a:t>Provozní sekce sociálního podniku se týká jeho každodenních činností. Zaměřuje se zejména na administrativní a procesní procesy. </a:t>
          </a:r>
          <a:endParaRPr lang="en-US"/>
        </a:p>
      </dgm:t>
    </dgm:pt>
    <dgm:pt modelId="{F76C9F0E-4C45-4603-8063-1526E9DEA416}" type="parTrans" cxnId="{AD065B35-4DCB-4B37-AE00-1FF5414EA618}">
      <dgm:prSet/>
      <dgm:spPr/>
      <dgm:t>
        <a:bodyPr/>
        <a:lstStyle/>
        <a:p>
          <a:endParaRPr lang="en-US"/>
        </a:p>
      </dgm:t>
    </dgm:pt>
    <dgm:pt modelId="{D32DB4BD-4D3D-4C0E-813E-46F7D7A1448A}" type="sibTrans" cxnId="{AD065B35-4DCB-4B37-AE00-1FF5414EA618}">
      <dgm:prSet/>
      <dgm:spPr/>
      <dgm:t>
        <a:bodyPr/>
        <a:lstStyle/>
        <a:p>
          <a:endParaRPr lang="en-US"/>
        </a:p>
      </dgm:t>
    </dgm:pt>
    <dgm:pt modelId="{AD16EBE7-9577-45E7-A73D-B6B77A489977}">
      <dgm:prSet/>
      <dgm:spPr/>
      <dgm:t>
        <a:bodyPr/>
        <a:lstStyle/>
        <a:p>
          <a:pPr>
            <a:lnSpc>
              <a:spcPct val="100000"/>
            </a:lnSpc>
          </a:pPr>
          <a:r>
            <a:rPr lang="cs-CZ"/>
            <a:t>Operační plán pomáhá sociálním podnikům zvýšit efektivitu, zlepšit vyrobené či poskytnuté množství a snížit náklady. S tím souvisí popis dodavatelského řetězce, což předpokládá také jeho řízení. </a:t>
          </a:r>
          <a:endParaRPr lang="en-US"/>
        </a:p>
      </dgm:t>
    </dgm:pt>
    <dgm:pt modelId="{45F97E99-C704-42CD-8ED7-84377F708E71}" type="parTrans" cxnId="{A6F3D8CC-D204-4070-9CE2-5C4417865729}">
      <dgm:prSet/>
      <dgm:spPr/>
      <dgm:t>
        <a:bodyPr/>
        <a:lstStyle/>
        <a:p>
          <a:endParaRPr lang="en-US"/>
        </a:p>
      </dgm:t>
    </dgm:pt>
    <dgm:pt modelId="{72EBD82B-C660-414A-BC31-92BC01848C3A}" type="sibTrans" cxnId="{A6F3D8CC-D204-4070-9CE2-5C4417865729}">
      <dgm:prSet/>
      <dgm:spPr/>
      <dgm:t>
        <a:bodyPr/>
        <a:lstStyle/>
        <a:p>
          <a:endParaRPr lang="en-US"/>
        </a:p>
      </dgm:t>
    </dgm:pt>
    <dgm:pt modelId="{70D75FAD-726E-4303-AE02-D7BD8E68EAD5}">
      <dgm:prSet/>
      <dgm:spPr/>
      <dgm:t>
        <a:bodyPr/>
        <a:lstStyle/>
        <a:p>
          <a:pPr>
            <a:lnSpc>
              <a:spcPct val="100000"/>
            </a:lnSpc>
          </a:pPr>
          <a:r>
            <a:rPr lang="cs-CZ"/>
            <a:t>Řízení dodavatelského řetězce je proces plánování, implementace a kontroly provozu dodavatelského řetězce s cílem co nejúčinněji uspokojit požadavky zákazníků a klientů. Řízení dodavatelského řetězce pokrývá veškeré pohyby a skladování surovin, inventarizaci výroby a hotových výrobků od nejrůznějších bodů až po místa spotřeby.</a:t>
          </a:r>
          <a:endParaRPr lang="en-US"/>
        </a:p>
      </dgm:t>
    </dgm:pt>
    <dgm:pt modelId="{1811276B-D77D-4505-B8E3-A84682A3094A}" type="parTrans" cxnId="{CE0A58A9-02D1-4067-8686-FD91EC33B884}">
      <dgm:prSet/>
      <dgm:spPr/>
      <dgm:t>
        <a:bodyPr/>
        <a:lstStyle/>
        <a:p>
          <a:endParaRPr lang="en-US"/>
        </a:p>
      </dgm:t>
    </dgm:pt>
    <dgm:pt modelId="{DA9B5580-BA67-438E-868A-93815A41EC1B}" type="sibTrans" cxnId="{CE0A58A9-02D1-4067-8686-FD91EC33B884}">
      <dgm:prSet/>
      <dgm:spPr/>
      <dgm:t>
        <a:bodyPr/>
        <a:lstStyle/>
        <a:p>
          <a:endParaRPr lang="en-US"/>
        </a:p>
      </dgm:t>
    </dgm:pt>
    <dgm:pt modelId="{EBCC3B97-CB44-45FF-969A-C37FCD655E53}" type="pres">
      <dgm:prSet presAssocID="{08696A31-ED3A-4B9A-AB76-C8665D887959}" presName="root" presStyleCnt="0">
        <dgm:presLayoutVars>
          <dgm:dir/>
          <dgm:resizeHandles val="exact"/>
        </dgm:presLayoutVars>
      </dgm:prSet>
      <dgm:spPr/>
    </dgm:pt>
    <dgm:pt modelId="{866C2B95-0042-4A95-B827-D991641CC6A4}" type="pres">
      <dgm:prSet presAssocID="{753BC6A9-2765-4F48-9CF1-35FFA9C7A180}" presName="compNode" presStyleCnt="0"/>
      <dgm:spPr/>
    </dgm:pt>
    <dgm:pt modelId="{606CE295-C900-4DF4-B084-DDD5227F5644}" type="pres">
      <dgm:prSet presAssocID="{753BC6A9-2765-4F48-9CF1-35FFA9C7A180}" presName="bgRect" presStyleLbl="bgShp" presStyleIdx="0" presStyleCnt="3"/>
      <dgm:spPr/>
    </dgm:pt>
    <dgm:pt modelId="{FE4FF3D2-CA53-44BC-9345-BF8174573839}" type="pres">
      <dgm:prSet presAssocID="{753BC6A9-2765-4F48-9CF1-35FFA9C7A18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nching Diagram"/>
        </a:ext>
      </dgm:extLst>
    </dgm:pt>
    <dgm:pt modelId="{9D059EBD-8BBE-472A-A329-1ED7221FE2AE}" type="pres">
      <dgm:prSet presAssocID="{753BC6A9-2765-4F48-9CF1-35FFA9C7A180}" presName="spaceRect" presStyleCnt="0"/>
      <dgm:spPr/>
    </dgm:pt>
    <dgm:pt modelId="{42FC8D49-B435-4660-823D-F3D29E27A3D1}" type="pres">
      <dgm:prSet presAssocID="{753BC6A9-2765-4F48-9CF1-35FFA9C7A180}" presName="parTx" presStyleLbl="revTx" presStyleIdx="0" presStyleCnt="3">
        <dgm:presLayoutVars>
          <dgm:chMax val="0"/>
          <dgm:chPref val="0"/>
        </dgm:presLayoutVars>
      </dgm:prSet>
      <dgm:spPr/>
    </dgm:pt>
    <dgm:pt modelId="{587443D2-7478-4639-8F66-94BD61A51B52}" type="pres">
      <dgm:prSet presAssocID="{D32DB4BD-4D3D-4C0E-813E-46F7D7A1448A}" presName="sibTrans" presStyleCnt="0"/>
      <dgm:spPr/>
    </dgm:pt>
    <dgm:pt modelId="{4205BD87-C6E0-4E2A-BF9A-A350EEB51DEA}" type="pres">
      <dgm:prSet presAssocID="{AD16EBE7-9577-45E7-A73D-B6B77A489977}" presName="compNode" presStyleCnt="0"/>
      <dgm:spPr/>
    </dgm:pt>
    <dgm:pt modelId="{5CAF9A45-D541-4CAC-94E5-712DC1ED27B8}" type="pres">
      <dgm:prSet presAssocID="{AD16EBE7-9577-45E7-A73D-B6B77A489977}" presName="bgRect" presStyleLbl="bgShp" presStyleIdx="1" presStyleCnt="3"/>
      <dgm:spPr/>
    </dgm:pt>
    <dgm:pt modelId="{270E38CA-093A-48F2-85D1-40B115DBBAC9}" type="pres">
      <dgm:prSet presAssocID="{AD16EBE7-9577-45E7-A73D-B6B77A48997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Upward trend"/>
        </a:ext>
      </dgm:extLst>
    </dgm:pt>
    <dgm:pt modelId="{2FB3C940-BE60-463E-90F8-34201760E9C6}" type="pres">
      <dgm:prSet presAssocID="{AD16EBE7-9577-45E7-A73D-B6B77A489977}" presName="spaceRect" presStyleCnt="0"/>
      <dgm:spPr/>
    </dgm:pt>
    <dgm:pt modelId="{7775D005-9A80-48DA-B976-B95288D8B292}" type="pres">
      <dgm:prSet presAssocID="{AD16EBE7-9577-45E7-A73D-B6B77A489977}" presName="parTx" presStyleLbl="revTx" presStyleIdx="1" presStyleCnt="3">
        <dgm:presLayoutVars>
          <dgm:chMax val="0"/>
          <dgm:chPref val="0"/>
        </dgm:presLayoutVars>
      </dgm:prSet>
      <dgm:spPr/>
    </dgm:pt>
    <dgm:pt modelId="{039CADDE-1AAC-4C2B-AC50-76E2410D14BB}" type="pres">
      <dgm:prSet presAssocID="{72EBD82B-C660-414A-BC31-92BC01848C3A}" presName="sibTrans" presStyleCnt="0"/>
      <dgm:spPr/>
    </dgm:pt>
    <dgm:pt modelId="{25DC69CE-F3E8-46AF-9B0E-893FED1B1A2B}" type="pres">
      <dgm:prSet presAssocID="{70D75FAD-726E-4303-AE02-D7BD8E68EAD5}" presName="compNode" presStyleCnt="0"/>
      <dgm:spPr/>
    </dgm:pt>
    <dgm:pt modelId="{180C9217-B6D0-4D61-AF44-E4145184B9C0}" type="pres">
      <dgm:prSet presAssocID="{70D75FAD-726E-4303-AE02-D7BD8E68EAD5}" presName="bgRect" presStyleLbl="bgShp" presStyleIdx="2" presStyleCnt="3"/>
      <dgm:spPr/>
    </dgm:pt>
    <dgm:pt modelId="{0A4F0B15-958E-4183-8229-8051A48D48EC}" type="pres">
      <dgm:prSet presAssocID="{70D75FAD-726E-4303-AE02-D7BD8E68EAD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zubená kola"/>
        </a:ext>
      </dgm:extLst>
    </dgm:pt>
    <dgm:pt modelId="{D850B02E-F89F-49E1-901F-CA313B7C7753}" type="pres">
      <dgm:prSet presAssocID="{70D75FAD-726E-4303-AE02-D7BD8E68EAD5}" presName="spaceRect" presStyleCnt="0"/>
      <dgm:spPr/>
    </dgm:pt>
    <dgm:pt modelId="{ACF995D3-027E-4735-A943-CC69EFD767C2}" type="pres">
      <dgm:prSet presAssocID="{70D75FAD-726E-4303-AE02-D7BD8E68EAD5}" presName="parTx" presStyleLbl="revTx" presStyleIdx="2" presStyleCnt="3">
        <dgm:presLayoutVars>
          <dgm:chMax val="0"/>
          <dgm:chPref val="0"/>
        </dgm:presLayoutVars>
      </dgm:prSet>
      <dgm:spPr/>
    </dgm:pt>
  </dgm:ptLst>
  <dgm:cxnLst>
    <dgm:cxn modelId="{8CEF4D0D-5CB0-4059-A46A-88D8BA36D531}" type="presOf" srcId="{08696A31-ED3A-4B9A-AB76-C8665D887959}" destId="{EBCC3B97-CB44-45FF-969A-C37FCD655E53}" srcOrd="0" destOrd="0" presId="urn:microsoft.com/office/officeart/2018/2/layout/IconVerticalSolidList"/>
    <dgm:cxn modelId="{AD065B35-4DCB-4B37-AE00-1FF5414EA618}" srcId="{08696A31-ED3A-4B9A-AB76-C8665D887959}" destId="{753BC6A9-2765-4F48-9CF1-35FFA9C7A180}" srcOrd="0" destOrd="0" parTransId="{F76C9F0E-4C45-4603-8063-1526E9DEA416}" sibTransId="{D32DB4BD-4D3D-4C0E-813E-46F7D7A1448A}"/>
    <dgm:cxn modelId="{9E49F752-3CB9-4752-9E0F-1D39DE278DE4}" type="presOf" srcId="{753BC6A9-2765-4F48-9CF1-35FFA9C7A180}" destId="{42FC8D49-B435-4660-823D-F3D29E27A3D1}" srcOrd="0" destOrd="0" presId="urn:microsoft.com/office/officeart/2018/2/layout/IconVerticalSolidList"/>
    <dgm:cxn modelId="{CE0A58A9-02D1-4067-8686-FD91EC33B884}" srcId="{08696A31-ED3A-4B9A-AB76-C8665D887959}" destId="{70D75FAD-726E-4303-AE02-D7BD8E68EAD5}" srcOrd="2" destOrd="0" parTransId="{1811276B-D77D-4505-B8E3-A84682A3094A}" sibTransId="{DA9B5580-BA67-438E-868A-93815A41EC1B}"/>
    <dgm:cxn modelId="{A6F3D8CC-D204-4070-9CE2-5C4417865729}" srcId="{08696A31-ED3A-4B9A-AB76-C8665D887959}" destId="{AD16EBE7-9577-45E7-A73D-B6B77A489977}" srcOrd="1" destOrd="0" parTransId="{45F97E99-C704-42CD-8ED7-84377F708E71}" sibTransId="{72EBD82B-C660-414A-BC31-92BC01848C3A}"/>
    <dgm:cxn modelId="{54430AE6-0360-46E2-8764-A47A0561E0D2}" type="presOf" srcId="{70D75FAD-726E-4303-AE02-D7BD8E68EAD5}" destId="{ACF995D3-027E-4735-A943-CC69EFD767C2}" srcOrd="0" destOrd="0" presId="urn:microsoft.com/office/officeart/2018/2/layout/IconVerticalSolidList"/>
    <dgm:cxn modelId="{82F72BFB-2911-47EF-BFD8-79365B74529B}" type="presOf" srcId="{AD16EBE7-9577-45E7-A73D-B6B77A489977}" destId="{7775D005-9A80-48DA-B976-B95288D8B292}" srcOrd="0" destOrd="0" presId="urn:microsoft.com/office/officeart/2018/2/layout/IconVerticalSolidList"/>
    <dgm:cxn modelId="{43BF88A5-B2FF-4A38-85E8-B89222E5C7F2}" type="presParOf" srcId="{EBCC3B97-CB44-45FF-969A-C37FCD655E53}" destId="{866C2B95-0042-4A95-B827-D991641CC6A4}" srcOrd="0" destOrd="0" presId="urn:microsoft.com/office/officeart/2018/2/layout/IconVerticalSolidList"/>
    <dgm:cxn modelId="{D18EA11A-D175-4AF4-A9EE-80AB4F0726C4}" type="presParOf" srcId="{866C2B95-0042-4A95-B827-D991641CC6A4}" destId="{606CE295-C900-4DF4-B084-DDD5227F5644}" srcOrd="0" destOrd="0" presId="urn:microsoft.com/office/officeart/2018/2/layout/IconVerticalSolidList"/>
    <dgm:cxn modelId="{36231BCE-D2F3-4045-B116-BB586D2E2D41}" type="presParOf" srcId="{866C2B95-0042-4A95-B827-D991641CC6A4}" destId="{FE4FF3D2-CA53-44BC-9345-BF8174573839}" srcOrd="1" destOrd="0" presId="urn:microsoft.com/office/officeart/2018/2/layout/IconVerticalSolidList"/>
    <dgm:cxn modelId="{3EA4B546-1FA7-4D51-8390-55DCDD202AD1}" type="presParOf" srcId="{866C2B95-0042-4A95-B827-D991641CC6A4}" destId="{9D059EBD-8BBE-472A-A329-1ED7221FE2AE}" srcOrd="2" destOrd="0" presId="urn:microsoft.com/office/officeart/2018/2/layout/IconVerticalSolidList"/>
    <dgm:cxn modelId="{126DCA9A-DC43-41BF-A688-7D7002DDB420}" type="presParOf" srcId="{866C2B95-0042-4A95-B827-D991641CC6A4}" destId="{42FC8D49-B435-4660-823D-F3D29E27A3D1}" srcOrd="3" destOrd="0" presId="urn:microsoft.com/office/officeart/2018/2/layout/IconVerticalSolidList"/>
    <dgm:cxn modelId="{10B7E8E0-8CA9-4E05-A84B-A8AF8088DFB8}" type="presParOf" srcId="{EBCC3B97-CB44-45FF-969A-C37FCD655E53}" destId="{587443D2-7478-4639-8F66-94BD61A51B52}" srcOrd="1" destOrd="0" presId="urn:microsoft.com/office/officeart/2018/2/layout/IconVerticalSolidList"/>
    <dgm:cxn modelId="{5BA060EE-43E4-48EA-8AC8-44846ACC1142}" type="presParOf" srcId="{EBCC3B97-CB44-45FF-969A-C37FCD655E53}" destId="{4205BD87-C6E0-4E2A-BF9A-A350EEB51DEA}" srcOrd="2" destOrd="0" presId="urn:microsoft.com/office/officeart/2018/2/layout/IconVerticalSolidList"/>
    <dgm:cxn modelId="{32D18932-C3F6-4852-90D5-EDA6174CA834}" type="presParOf" srcId="{4205BD87-C6E0-4E2A-BF9A-A350EEB51DEA}" destId="{5CAF9A45-D541-4CAC-94E5-712DC1ED27B8}" srcOrd="0" destOrd="0" presId="urn:microsoft.com/office/officeart/2018/2/layout/IconVerticalSolidList"/>
    <dgm:cxn modelId="{5AFA9CC7-2369-4834-85AC-0055A5CC30A2}" type="presParOf" srcId="{4205BD87-C6E0-4E2A-BF9A-A350EEB51DEA}" destId="{270E38CA-093A-48F2-85D1-40B115DBBAC9}" srcOrd="1" destOrd="0" presId="urn:microsoft.com/office/officeart/2018/2/layout/IconVerticalSolidList"/>
    <dgm:cxn modelId="{2AF5B22B-585B-4599-9006-7330AF156500}" type="presParOf" srcId="{4205BD87-C6E0-4E2A-BF9A-A350EEB51DEA}" destId="{2FB3C940-BE60-463E-90F8-34201760E9C6}" srcOrd="2" destOrd="0" presId="urn:microsoft.com/office/officeart/2018/2/layout/IconVerticalSolidList"/>
    <dgm:cxn modelId="{3E126E73-2175-497C-90A7-4D26A2DCA1C1}" type="presParOf" srcId="{4205BD87-C6E0-4E2A-BF9A-A350EEB51DEA}" destId="{7775D005-9A80-48DA-B976-B95288D8B292}" srcOrd="3" destOrd="0" presId="urn:microsoft.com/office/officeart/2018/2/layout/IconVerticalSolidList"/>
    <dgm:cxn modelId="{88E2568D-D1D1-4142-8DFC-EA7156E5EBD0}" type="presParOf" srcId="{EBCC3B97-CB44-45FF-969A-C37FCD655E53}" destId="{039CADDE-1AAC-4C2B-AC50-76E2410D14BB}" srcOrd="3" destOrd="0" presId="urn:microsoft.com/office/officeart/2018/2/layout/IconVerticalSolidList"/>
    <dgm:cxn modelId="{59F28A62-742F-4719-90E0-CCC40E43B79F}" type="presParOf" srcId="{EBCC3B97-CB44-45FF-969A-C37FCD655E53}" destId="{25DC69CE-F3E8-46AF-9B0E-893FED1B1A2B}" srcOrd="4" destOrd="0" presId="urn:microsoft.com/office/officeart/2018/2/layout/IconVerticalSolidList"/>
    <dgm:cxn modelId="{F6D61434-3D6D-4F14-9E1E-84A7AE9EBD47}" type="presParOf" srcId="{25DC69CE-F3E8-46AF-9B0E-893FED1B1A2B}" destId="{180C9217-B6D0-4D61-AF44-E4145184B9C0}" srcOrd="0" destOrd="0" presId="urn:microsoft.com/office/officeart/2018/2/layout/IconVerticalSolidList"/>
    <dgm:cxn modelId="{99D6D92F-28D2-4DFE-9D5E-F744F85CB4AB}" type="presParOf" srcId="{25DC69CE-F3E8-46AF-9B0E-893FED1B1A2B}" destId="{0A4F0B15-958E-4183-8229-8051A48D48EC}" srcOrd="1" destOrd="0" presId="urn:microsoft.com/office/officeart/2018/2/layout/IconVerticalSolidList"/>
    <dgm:cxn modelId="{0EE7BC67-7EB9-4C54-82BF-CB060CC21DC1}" type="presParOf" srcId="{25DC69CE-F3E8-46AF-9B0E-893FED1B1A2B}" destId="{D850B02E-F89F-49E1-901F-CA313B7C7753}" srcOrd="2" destOrd="0" presId="urn:microsoft.com/office/officeart/2018/2/layout/IconVerticalSolidList"/>
    <dgm:cxn modelId="{4F8F123B-F1B2-4504-B4D1-647C910FC957}" type="presParOf" srcId="{25DC69CE-F3E8-46AF-9B0E-893FED1B1A2B}" destId="{ACF995D3-027E-4735-A943-CC69EFD767C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2BDF074-75D7-49A7-BAF1-D5915DEBC0E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F6BD047-DFEC-43C9-A7FE-0410B4B9A64F}">
      <dgm:prSet/>
      <dgm:spPr/>
      <dgm:t>
        <a:bodyPr/>
        <a:lstStyle/>
        <a:p>
          <a:r>
            <a:rPr lang="cs-CZ" b="1" i="1"/>
            <a:t>Finanční rizika</a:t>
          </a:r>
          <a:r>
            <a:rPr lang="cs-CZ"/>
            <a:t> související se sociálním podnikáním jsou obvykle ta, která by mohla potenciálně způsobit největší škody. I neziskové formy podniků musí pochopit, že podnik může ztratit peníze. </a:t>
          </a:r>
          <a:endParaRPr lang="en-US"/>
        </a:p>
      </dgm:t>
    </dgm:pt>
    <dgm:pt modelId="{610D427E-1442-48DB-BBEF-A451708B7372}" type="parTrans" cxnId="{897DF041-779A-4B60-87DB-683608451254}">
      <dgm:prSet/>
      <dgm:spPr/>
      <dgm:t>
        <a:bodyPr/>
        <a:lstStyle/>
        <a:p>
          <a:endParaRPr lang="en-US"/>
        </a:p>
      </dgm:t>
    </dgm:pt>
    <dgm:pt modelId="{F7B8C756-51E4-484D-843F-BAF68B72F612}" type="sibTrans" cxnId="{897DF041-779A-4B60-87DB-683608451254}">
      <dgm:prSet/>
      <dgm:spPr/>
      <dgm:t>
        <a:bodyPr/>
        <a:lstStyle/>
        <a:p>
          <a:endParaRPr lang="en-US"/>
        </a:p>
      </dgm:t>
    </dgm:pt>
    <dgm:pt modelId="{BA977528-C48C-485A-9539-8C7274D9CA07}">
      <dgm:prSet/>
      <dgm:spPr/>
      <dgm:t>
        <a:bodyPr/>
        <a:lstStyle/>
        <a:p>
          <a:r>
            <a:rPr lang="cs-CZ" b="1" i="1"/>
            <a:t>Organizační rizika</a:t>
          </a:r>
          <a:r>
            <a:rPr lang="cs-CZ"/>
            <a:t>. Sociální podnik musí být připraven na organizační změny. Růst je obvykle dobrá věc, ale musí mít plán, jak tento růst zvládne. Podniky, které nejsou připraveny na rychlý růst, mohou skončit ve zmatku mezi a odpovědností. Mise a blaho podniku by mělo být vždy na prvním místě.</a:t>
          </a:r>
          <a:endParaRPr lang="en-US"/>
        </a:p>
      </dgm:t>
    </dgm:pt>
    <dgm:pt modelId="{8ECA7547-2691-4BBF-9ABA-64D48AFAC7A9}" type="parTrans" cxnId="{3BDDE43A-628C-4A1F-8780-47025BA990FA}">
      <dgm:prSet/>
      <dgm:spPr/>
      <dgm:t>
        <a:bodyPr/>
        <a:lstStyle/>
        <a:p>
          <a:endParaRPr lang="en-US"/>
        </a:p>
      </dgm:t>
    </dgm:pt>
    <dgm:pt modelId="{40239F0D-F1A5-49E6-860A-CC638D72FF3B}" type="sibTrans" cxnId="{3BDDE43A-628C-4A1F-8780-47025BA990FA}">
      <dgm:prSet/>
      <dgm:spPr/>
      <dgm:t>
        <a:bodyPr/>
        <a:lstStyle/>
        <a:p>
          <a:endParaRPr lang="en-US"/>
        </a:p>
      </dgm:t>
    </dgm:pt>
    <dgm:pt modelId="{E458D697-99E1-4971-8BAD-613DD784324F}">
      <dgm:prSet/>
      <dgm:spPr/>
      <dgm:t>
        <a:bodyPr/>
        <a:lstStyle/>
        <a:p>
          <a:r>
            <a:rPr lang="cs-CZ" b="1" i="1"/>
            <a:t>Riziko špatné pověsti (reputace). </a:t>
          </a:r>
          <a:r>
            <a:rPr lang="cs-CZ"/>
            <a:t>Špatně zahájená činnost může poškodit reputaci podniku. Především musí si musíte být jisti, že aktivity podniku nebudou v konfliktu s jeho posláním a veřejně prospěšným cílem.</a:t>
          </a:r>
          <a:endParaRPr lang="en-US"/>
        </a:p>
      </dgm:t>
    </dgm:pt>
    <dgm:pt modelId="{6D7CBD84-624E-41D9-BDCB-4098E73F6385}" type="parTrans" cxnId="{BF172396-6AD3-4FA8-83A0-5A98437E2DA2}">
      <dgm:prSet/>
      <dgm:spPr/>
      <dgm:t>
        <a:bodyPr/>
        <a:lstStyle/>
        <a:p>
          <a:endParaRPr lang="en-US"/>
        </a:p>
      </dgm:t>
    </dgm:pt>
    <dgm:pt modelId="{95A120C5-7BBE-4566-A647-DE3C9F6EC9AA}" type="sibTrans" cxnId="{BF172396-6AD3-4FA8-83A0-5A98437E2DA2}">
      <dgm:prSet/>
      <dgm:spPr/>
      <dgm:t>
        <a:bodyPr/>
        <a:lstStyle/>
        <a:p>
          <a:endParaRPr lang="en-US"/>
        </a:p>
      </dgm:t>
    </dgm:pt>
    <dgm:pt modelId="{619E0CD6-A1D7-4DCA-BB86-710C6D7199CB}" type="pres">
      <dgm:prSet presAssocID="{92BDF074-75D7-49A7-BAF1-D5915DEBC0E9}" presName="root" presStyleCnt="0">
        <dgm:presLayoutVars>
          <dgm:dir/>
          <dgm:resizeHandles val="exact"/>
        </dgm:presLayoutVars>
      </dgm:prSet>
      <dgm:spPr/>
    </dgm:pt>
    <dgm:pt modelId="{C398EEFE-D467-4FE2-BC14-E1FCC7BFCBA5}" type="pres">
      <dgm:prSet presAssocID="{0F6BD047-DFEC-43C9-A7FE-0410B4B9A64F}" presName="compNode" presStyleCnt="0"/>
      <dgm:spPr/>
    </dgm:pt>
    <dgm:pt modelId="{9A539222-D752-4F4D-ABCC-3EAA2BB10629}" type="pres">
      <dgm:prSet presAssocID="{0F6BD047-DFEC-43C9-A7FE-0410B4B9A64F}" presName="bgRect" presStyleLbl="bgShp" presStyleIdx="0" presStyleCnt="3"/>
      <dgm:spPr/>
    </dgm:pt>
    <dgm:pt modelId="{4552EFC3-DF73-4E3F-9E3F-A63116CB1ED0}" type="pres">
      <dgm:prSet presAssocID="{0F6BD047-DFEC-43C9-A7FE-0410B4B9A64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áždivá látka"/>
        </a:ext>
      </dgm:extLst>
    </dgm:pt>
    <dgm:pt modelId="{3A6765D1-EC43-420C-8B5C-79BCE6EBEDC5}" type="pres">
      <dgm:prSet presAssocID="{0F6BD047-DFEC-43C9-A7FE-0410B4B9A64F}" presName="spaceRect" presStyleCnt="0"/>
      <dgm:spPr/>
    </dgm:pt>
    <dgm:pt modelId="{F48F12D1-E25A-4462-BDC4-77F1248BA2ED}" type="pres">
      <dgm:prSet presAssocID="{0F6BD047-DFEC-43C9-A7FE-0410B4B9A64F}" presName="parTx" presStyleLbl="revTx" presStyleIdx="0" presStyleCnt="3">
        <dgm:presLayoutVars>
          <dgm:chMax val="0"/>
          <dgm:chPref val="0"/>
        </dgm:presLayoutVars>
      </dgm:prSet>
      <dgm:spPr/>
    </dgm:pt>
    <dgm:pt modelId="{A51F4C75-E324-4C10-BA87-4A3FBE26E037}" type="pres">
      <dgm:prSet presAssocID="{F7B8C756-51E4-484D-843F-BAF68B72F612}" presName="sibTrans" presStyleCnt="0"/>
      <dgm:spPr/>
    </dgm:pt>
    <dgm:pt modelId="{41C5B19E-5624-4FA4-B2E2-35850CB40DA5}" type="pres">
      <dgm:prSet presAssocID="{BA977528-C48C-485A-9539-8C7274D9CA07}" presName="compNode" presStyleCnt="0"/>
      <dgm:spPr/>
    </dgm:pt>
    <dgm:pt modelId="{5A7B6585-16CD-4E1E-A7E8-2E45CB272077}" type="pres">
      <dgm:prSet presAssocID="{BA977528-C48C-485A-9539-8C7274D9CA07}" presName="bgRect" presStyleLbl="bgShp" presStyleIdx="1" presStyleCnt="3"/>
      <dgm:spPr/>
    </dgm:pt>
    <dgm:pt modelId="{BF00130A-DD3E-428A-9C20-8D113AC9EE50}" type="pres">
      <dgm:prSet presAssocID="{BA977528-C48C-485A-9539-8C7274D9CA0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erarchie"/>
        </a:ext>
      </dgm:extLst>
    </dgm:pt>
    <dgm:pt modelId="{61DE4796-B7D1-4426-A898-D9C4DA4C7189}" type="pres">
      <dgm:prSet presAssocID="{BA977528-C48C-485A-9539-8C7274D9CA07}" presName="spaceRect" presStyleCnt="0"/>
      <dgm:spPr/>
    </dgm:pt>
    <dgm:pt modelId="{096C2F18-2759-43E2-9D2B-F2C75484FD21}" type="pres">
      <dgm:prSet presAssocID="{BA977528-C48C-485A-9539-8C7274D9CA07}" presName="parTx" presStyleLbl="revTx" presStyleIdx="1" presStyleCnt="3">
        <dgm:presLayoutVars>
          <dgm:chMax val="0"/>
          <dgm:chPref val="0"/>
        </dgm:presLayoutVars>
      </dgm:prSet>
      <dgm:spPr/>
    </dgm:pt>
    <dgm:pt modelId="{5F8080C8-86EB-4F8D-A16F-36933400E839}" type="pres">
      <dgm:prSet presAssocID="{40239F0D-F1A5-49E6-860A-CC638D72FF3B}" presName="sibTrans" presStyleCnt="0"/>
      <dgm:spPr/>
    </dgm:pt>
    <dgm:pt modelId="{A45BFD59-AC8C-4716-9EBD-6C80A39E18AD}" type="pres">
      <dgm:prSet presAssocID="{E458D697-99E1-4971-8BAD-613DD784324F}" presName="compNode" presStyleCnt="0"/>
      <dgm:spPr/>
    </dgm:pt>
    <dgm:pt modelId="{21F5C396-B6BA-4B90-8AD1-C568E4BDD083}" type="pres">
      <dgm:prSet presAssocID="{E458D697-99E1-4971-8BAD-613DD784324F}" presName="bgRect" presStyleLbl="bgShp" presStyleIdx="2" presStyleCnt="3"/>
      <dgm:spPr/>
    </dgm:pt>
    <dgm:pt modelId="{1ECF1464-00E6-428E-9803-870E902CC6A7}" type="pres">
      <dgm:prSet presAssocID="{E458D697-99E1-4971-8BAD-613DD784324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arování"/>
        </a:ext>
      </dgm:extLst>
    </dgm:pt>
    <dgm:pt modelId="{CCF81D08-7D73-47F9-914B-6347C80475F3}" type="pres">
      <dgm:prSet presAssocID="{E458D697-99E1-4971-8BAD-613DD784324F}" presName="spaceRect" presStyleCnt="0"/>
      <dgm:spPr/>
    </dgm:pt>
    <dgm:pt modelId="{5B49D12F-5F63-46C4-99D8-C9EB42F0364C}" type="pres">
      <dgm:prSet presAssocID="{E458D697-99E1-4971-8BAD-613DD784324F}" presName="parTx" presStyleLbl="revTx" presStyleIdx="2" presStyleCnt="3">
        <dgm:presLayoutVars>
          <dgm:chMax val="0"/>
          <dgm:chPref val="0"/>
        </dgm:presLayoutVars>
      </dgm:prSet>
      <dgm:spPr/>
    </dgm:pt>
  </dgm:ptLst>
  <dgm:cxnLst>
    <dgm:cxn modelId="{83359721-66CE-4172-9697-C2CB5E72C2B9}" type="presOf" srcId="{0F6BD047-DFEC-43C9-A7FE-0410B4B9A64F}" destId="{F48F12D1-E25A-4462-BDC4-77F1248BA2ED}" srcOrd="0" destOrd="0" presId="urn:microsoft.com/office/officeart/2018/2/layout/IconVerticalSolidList"/>
    <dgm:cxn modelId="{3BDDE43A-628C-4A1F-8780-47025BA990FA}" srcId="{92BDF074-75D7-49A7-BAF1-D5915DEBC0E9}" destId="{BA977528-C48C-485A-9539-8C7274D9CA07}" srcOrd="1" destOrd="0" parTransId="{8ECA7547-2691-4BBF-9ABA-64D48AFAC7A9}" sibTransId="{40239F0D-F1A5-49E6-860A-CC638D72FF3B}"/>
    <dgm:cxn modelId="{897DF041-779A-4B60-87DB-683608451254}" srcId="{92BDF074-75D7-49A7-BAF1-D5915DEBC0E9}" destId="{0F6BD047-DFEC-43C9-A7FE-0410B4B9A64F}" srcOrd="0" destOrd="0" parTransId="{610D427E-1442-48DB-BBEF-A451708B7372}" sibTransId="{F7B8C756-51E4-484D-843F-BAF68B72F612}"/>
    <dgm:cxn modelId="{FCAF216D-D3CE-41E6-BDE3-F9FF94473F79}" type="presOf" srcId="{E458D697-99E1-4971-8BAD-613DD784324F}" destId="{5B49D12F-5F63-46C4-99D8-C9EB42F0364C}" srcOrd="0" destOrd="0" presId="urn:microsoft.com/office/officeart/2018/2/layout/IconVerticalSolidList"/>
    <dgm:cxn modelId="{DCB7DF73-5B94-411D-8924-38E26C07CDEC}" type="presOf" srcId="{92BDF074-75D7-49A7-BAF1-D5915DEBC0E9}" destId="{619E0CD6-A1D7-4DCA-BB86-710C6D7199CB}" srcOrd="0" destOrd="0" presId="urn:microsoft.com/office/officeart/2018/2/layout/IconVerticalSolidList"/>
    <dgm:cxn modelId="{BF172396-6AD3-4FA8-83A0-5A98437E2DA2}" srcId="{92BDF074-75D7-49A7-BAF1-D5915DEBC0E9}" destId="{E458D697-99E1-4971-8BAD-613DD784324F}" srcOrd="2" destOrd="0" parTransId="{6D7CBD84-624E-41D9-BDCB-4098E73F6385}" sibTransId="{95A120C5-7BBE-4566-A647-DE3C9F6EC9AA}"/>
    <dgm:cxn modelId="{02B5D7EA-1084-4630-B745-64A282F3C0C9}" type="presOf" srcId="{BA977528-C48C-485A-9539-8C7274D9CA07}" destId="{096C2F18-2759-43E2-9D2B-F2C75484FD21}" srcOrd="0" destOrd="0" presId="urn:microsoft.com/office/officeart/2018/2/layout/IconVerticalSolidList"/>
    <dgm:cxn modelId="{C08DE267-9ADF-42F5-972E-EDBE75FA701A}" type="presParOf" srcId="{619E0CD6-A1D7-4DCA-BB86-710C6D7199CB}" destId="{C398EEFE-D467-4FE2-BC14-E1FCC7BFCBA5}" srcOrd="0" destOrd="0" presId="urn:microsoft.com/office/officeart/2018/2/layout/IconVerticalSolidList"/>
    <dgm:cxn modelId="{D07072BD-67C4-4C45-8895-344853B13671}" type="presParOf" srcId="{C398EEFE-D467-4FE2-BC14-E1FCC7BFCBA5}" destId="{9A539222-D752-4F4D-ABCC-3EAA2BB10629}" srcOrd="0" destOrd="0" presId="urn:microsoft.com/office/officeart/2018/2/layout/IconVerticalSolidList"/>
    <dgm:cxn modelId="{0948FA4F-EA9D-4519-9F02-C648F5945917}" type="presParOf" srcId="{C398EEFE-D467-4FE2-BC14-E1FCC7BFCBA5}" destId="{4552EFC3-DF73-4E3F-9E3F-A63116CB1ED0}" srcOrd="1" destOrd="0" presId="urn:microsoft.com/office/officeart/2018/2/layout/IconVerticalSolidList"/>
    <dgm:cxn modelId="{6ACA2F8C-8D65-49B0-AD78-00CA4C0EB64C}" type="presParOf" srcId="{C398EEFE-D467-4FE2-BC14-E1FCC7BFCBA5}" destId="{3A6765D1-EC43-420C-8B5C-79BCE6EBEDC5}" srcOrd="2" destOrd="0" presId="urn:microsoft.com/office/officeart/2018/2/layout/IconVerticalSolidList"/>
    <dgm:cxn modelId="{4CFB5907-DE0D-431E-938D-C0C894EB218A}" type="presParOf" srcId="{C398EEFE-D467-4FE2-BC14-E1FCC7BFCBA5}" destId="{F48F12D1-E25A-4462-BDC4-77F1248BA2ED}" srcOrd="3" destOrd="0" presId="urn:microsoft.com/office/officeart/2018/2/layout/IconVerticalSolidList"/>
    <dgm:cxn modelId="{29B3668F-C937-4D9F-AD85-96B94C666AE1}" type="presParOf" srcId="{619E0CD6-A1D7-4DCA-BB86-710C6D7199CB}" destId="{A51F4C75-E324-4C10-BA87-4A3FBE26E037}" srcOrd="1" destOrd="0" presId="urn:microsoft.com/office/officeart/2018/2/layout/IconVerticalSolidList"/>
    <dgm:cxn modelId="{9A6D4DB3-E82C-47A8-A850-7759513F49ED}" type="presParOf" srcId="{619E0CD6-A1D7-4DCA-BB86-710C6D7199CB}" destId="{41C5B19E-5624-4FA4-B2E2-35850CB40DA5}" srcOrd="2" destOrd="0" presId="urn:microsoft.com/office/officeart/2018/2/layout/IconVerticalSolidList"/>
    <dgm:cxn modelId="{97ACF896-3F7E-4A15-B62B-733193B78A6F}" type="presParOf" srcId="{41C5B19E-5624-4FA4-B2E2-35850CB40DA5}" destId="{5A7B6585-16CD-4E1E-A7E8-2E45CB272077}" srcOrd="0" destOrd="0" presId="urn:microsoft.com/office/officeart/2018/2/layout/IconVerticalSolidList"/>
    <dgm:cxn modelId="{4B8CF372-A1A6-46F8-AAA2-8CA189D8849C}" type="presParOf" srcId="{41C5B19E-5624-4FA4-B2E2-35850CB40DA5}" destId="{BF00130A-DD3E-428A-9C20-8D113AC9EE50}" srcOrd="1" destOrd="0" presId="urn:microsoft.com/office/officeart/2018/2/layout/IconVerticalSolidList"/>
    <dgm:cxn modelId="{9F52A2A1-06F0-4C37-A89A-6AD76FD44932}" type="presParOf" srcId="{41C5B19E-5624-4FA4-B2E2-35850CB40DA5}" destId="{61DE4796-B7D1-4426-A898-D9C4DA4C7189}" srcOrd="2" destOrd="0" presId="urn:microsoft.com/office/officeart/2018/2/layout/IconVerticalSolidList"/>
    <dgm:cxn modelId="{5DCB25D5-DEF7-4B01-A8D0-B1845E831885}" type="presParOf" srcId="{41C5B19E-5624-4FA4-B2E2-35850CB40DA5}" destId="{096C2F18-2759-43E2-9D2B-F2C75484FD21}" srcOrd="3" destOrd="0" presId="urn:microsoft.com/office/officeart/2018/2/layout/IconVerticalSolidList"/>
    <dgm:cxn modelId="{42300C62-96AC-4F02-9A04-41F0F783059F}" type="presParOf" srcId="{619E0CD6-A1D7-4DCA-BB86-710C6D7199CB}" destId="{5F8080C8-86EB-4F8D-A16F-36933400E839}" srcOrd="3" destOrd="0" presId="urn:microsoft.com/office/officeart/2018/2/layout/IconVerticalSolidList"/>
    <dgm:cxn modelId="{125B9031-62C8-4CD6-863D-EB08E87D36EE}" type="presParOf" srcId="{619E0CD6-A1D7-4DCA-BB86-710C6D7199CB}" destId="{A45BFD59-AC8C-4716-9EBD-6C80A39E18AD}" srcOrd="4" destOrd="0" presId="urn:microsoft.com/office/officeart/2018/2/layout/IconVerticalSolidList"/>
    <dgm:cxn modelId="{7BAACA50-C3E6-495D-A564-A7306B09D280}" type="presParOf" srcId="{A45BFD59-AC8C-4716-9EBD-6C80A39E18AD}" destId="{21F5C396-B6BA-4B90-8AD1-C568E4BDD083}" srcOrd="0" destOrd="0" presId="urn:microsoft.com/office/officeart/2018/2/layout/IconVerticalSolidList"/>
    <dgm:cxn modelId="{ED66ED8B-0584-4264-9A6D-E71AA8EA8B5A}" type="presParOf" srcId="{A45BFD59-AC8C-4716-9EBD-6C80A39E18AD}" destId="{1ECF1464-00E6-428E-9803-870E902CC6A7}" srcOrd="1" destOrd="0" presId="urn:microsoft.com/office/officeart/2018/2/layout/IconVerticalSolidList"/>
    <dgm:cxn modelId="{1DA58DAC-2591-482A-8A42-6C31A5184EDC}" type="presParOf" srcId="{A45BFD59-AC8C-4716-9EBD-6C80A39E18AD}" destId="{CCF81D08-7D73-47F9-914B-6347C80475F3}" srcOrd="2" destOrd="0" presId="urn:microsoft.com/office/officeart/2018/2/layout/IconVerticalSolidList"/>
    <dgm:cxn modelId="{ED7D60B1-E92C-421B-A134-35614C0FAC29}" type="presParOf" srcId="{A45BFD59-AC8C-4716-9EBD-6C80A39E18AD}" destId="{5B49D12F-5F63-46C4-99D8-C9EB42F0364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EEDF2E3-F534-484C-8EAF-2E158D7BA2F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647AD8B-B09B-40FF-A391-7AEE827CC0A4}">
      <dgm:prSet/>
      <dgm:spPr/>
      <dgm:t>
        <a:bodyPr/>
        <a:lstStyle/>
        <a:p>
          <a:pPr>
            <a:lnSpc>
              <a:spcPct val="100000"/>
            </a:lnSpc>
          </a:pPr>
          <a:r>
            <a:rPr lang="cs-CZ"/>
            <a:t>K zahájení podnikání slouží plán, který má v sociálním podnikání obdobnou strukturu jako pro jakýkoliv subjekt. </a:t>
          </a:r>
          <a:endParaRPr lang="en-US"/>
        </a:p>
      </dgm:t>
    </dgm:pt>
    <dgm:pt modelId="{54A7E29F-F081-49D2-A33B-2407A9787621}" type="parTrans" cxnId="{B2573F30-025D-4143-911D-F54DF8D6C59A}">
      <dgm:prSet/>
      <dgm:spPr/>
      <dgm:t>
        <a:bodyPr/>
        <a:lstStyle/>
        <a:p>
          <a:endParaRPr lang="en-US"/>
        </a:p>
      </dgm:t>
    </dgm:pt>
    <dgm:pt modelId="{16238980-1538-4B80-9617-E0E5F922242A}" type="sibTrans" cxnId="{B2573F30-025D-4143-911D-F54DF8D6C59A}">
      <dgm:prSet/>
      <dgm:spPr/>
      <dgm:t>
        <a:bodyPr/>
        <a:lstStyle/>
        <a:p>
          <a:endParaRPr lang="en-US"/>
        </a:p>
      </dgm:t>
    </dgm:pt>
    <dgm:pt modelId="{C2F8C7CB-FBC3-46B3-A7E7-E54143A700B7}">
      <dgm:prSet/>
      <dgm:spPr/>
      <dgm:t>
        <a:bodyPr/>
        <a:lstStyle/>
        <a:p>
          <a:pPr>
            <a:lnSpc>
              <a:spcPct val="100000"/>
            </a:lnSpc>
          </a:pPr>
          <a:r>
            <a:rPr lang="cs-CZ"/>
            <a:t>Jedinou odlišností je formulace cílových skupin, potřebnosti a veřejně prospěšného cíle či společenského/sociálního dopadu. </a:t>
          </a:r>
          <a:endParaRPr lang="en-US"/>
        </a:p>
      </dgm:t>
    </dgm:pt>
    <dgm:pt modelId="{4D6398F7-4B7D-4BC0-9F68-CF911EC512F9}" type="parTrans" cxnId="{884255EC-FCC5-4618-B051-DE2151FB29F6}">
      <dgm:prSet/>
      <dgm:spPr/>
      <dgm:t>
        <a:bodyPr/>
        <a:lstStyle/>
        <a:p>
          <a:endParaRPr lang="en-US"/>
        </a:p>
      </dgm:t>
    </dgm:pt>
    <dgm:pt modelId="{CF5BB8D1-DC63-4CE9-9FC4-4024C1D65541}" type="sibTrans" cxnId="{884255EC-FCC5-4618-B051-DE2151FB29F6}">
      <dgm:prSet/>
      <dgm:spPr/>
      <dgm:t>
        <a:bodyPr/>
        <a:lstStyle/>
        <a:p>
          <a:endParaRPr lang="en-US"/>
        </a:p>
      </dgm:t>
    </dgm:pt>
    <dgm:pt modelId="{3E4E0067-648E-4D46-9E24-589DC1FEC229}">
      <dgm:prSet/>
      <dgm:spPr/>
      <dgm:t>
        <a:bodyPr/>
        <a:lstStyle/>
        <a:p>
          <a:pPr>
            <a:lnSpc>
              <a:spcPct val="100000"/>
            </a:lnSpc>
          </a:pPr>
          <a:r>
            <a:rPr lang="cs-CZ"/>
            <a:t>Odlišnosti rovněž najdeme ve tvorbě finančního plánu, který počítá s vícezdrojovým financováním. </a:t>
          </a:r>
          <a:endParaRPr lang="en-US"/>
        </a:p>
      </dgm:t>
    </dgm:pt>
    <dgm:pt modelId="{4EB9BDC9-4C7F-40A3-B583-412711958A62}" type="parTrans" cxnId="{E061806E-4D1E-4260-A861-5AFB0883BFFB}">
      <dgm:prSet/>
      <dgm:spPr/>
      <dgm:t>
        <a:bodyPr/>
        <a:lstStyle/>
        <a:p>
          <a:endParaRPr lang="en-US"/>
        </a:p>
      </dgm:t>
    </dgm:pt>
    <dgm:pt modelId="{9AEE728B-854F-4815-B170-6B5764149526}" type="sibTrans" cxnId="{E061806E-4D1E-4260-A861-5AFB0883BFFB}">
      <dgm:prSet/>
      <dgm:spPr/>
      <dgm:t>
        <a:bodyPr/>
        <a:lstStyle/>
        <a:p>
          <a:endParaRPr lang="en-US"/>
        </a:p>
      </dgm:t>
    </dgm:pt>
    <dgm:pt modelId="{E79522E2-40ED-46D6-B884-4BA3A5265F5F}" type="pres">
      <dgm:prSet presAssocID="{9EEDF2E3-F534-484C-8EAF-2E158D7BA2F8}" presName="root" presStyleCnt="0">
        <dgm:presLayoutVars>
          <dgm:dir/>
          <dgm:resizeHandles val="exact"/>
        </dgm:presLayoutVars>
      </dgm:prSet>
      <dgm:spPr/>
    </dgm:pt>
    <dgm:pt modelId="{8EF1E304-76B2-4526-ABFC-A354E2944D2E}" type="pres">
      <dgm:prSet presAssocID="{F647AD8B-B09B-40FF-A391-7AEE827CC0A4}" presName="compNode" presStyleCnt="0"/>
      <dgm:spPr/>
    </dgm:pt>
    <dgm:pt modelId="{27817288-BCB0-43CF-8EE7-15417F259440}" type="pres">
      <dgm:prSet presAssocID="{F647AD8B-B09B-40FF-A391-7AEE827CC0A4}" presName="bgRect" presStyleLbl="bgShp" presStyleIdx="0" presStyleCnt="3"/>
      <dgm:spPr/>
    </dgm:pt>
    <dgm:pt modelId="{D240AF12-18D8-467A-9E14-4AD0678993E6}" type="pres">
      <dgm:prSet presAssocID="{F647AD8B-B09B-40FF-A391-7AEE827CC0A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otřesení rukou"/>
        </a:ext>
      </dgm:extLst>
    </dgm:pt>
    <dgm:pt modelId="{E6075C76-81AC-4DD8-9876-7BF1901EE6A5}" type="pres">
      <dgm:prSet presAssocID="{F647AD8B-B09B-40FF-A391-7AEE827CC0A4}" presName="spaceRect" presStyleCnt="0"/>
      <dgm:spPr/>
    </dgm:pt>
    <dgm:pt modelId="{794433EF-0725-42D7-B5EC-BA509A8345E6}" type="pres">
      <dgm:prSet presAssocID="{F647AD8B-B09B-40FF-A391-7AEE827CC0A4}" presName="parTx" presStyleLbl="revTx" presStyleIdx="0" presStyleCnt="3">
        <dgm:presLayoutVars>
          <dgm:chMax val="0"/>
          <dgm:chPref val="0"/>
        </dgm:presLayoutVars>
      </dgm:prSet>
      <dgm:spPr/>
    </dgm:pt>
    <dgm:pt modelId="{211BCC13-A721-403C-82F1-C7AB3C09D06E}" type="pres">
      <dgm:prSet presAssocID="{16238980-1538-4B80-9617-E0E5F922242A}" presName="sibTrans" presStyleCnt="0"/>
      <dgm:spPr/>
    </dgm:pt>
    <dgm:pt modelId="{3C0CB10A-4B1F-453E-8EB7-9993881CEB8E}" type="pres">
      <dgm:prSet presAssocID="{C2F8C7CB-FBC3-46B3-A7E7-E54143A700B7}" presName="compNode" presStyleCnt="0"/>
      <dgm:spPr/>
    </dgm:pt>
    <dgm:pt modelId="{74A4DE6A-12C8-468C-A444-46E9598404DE}" type="pres">
      <dgm:prSet presAssocID="{C2F8C7CB-FBC3-46B3-A7E7-E54143A700B7}" presName="bgRect" presStyleLbl="bgShp" presStyleIdx="1" presStyleCnt="3"/>
      <dgm:spPr/>
    </dgm:pt>
    <dgm:pt modelId="{5359E78B-B743-4C74-8424-C1C0755748BA}" type="pres">
      <dgm:prSet presAssocID="{C2F8C7CB-FBC3-46B3-A7E7-E54143A700B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arget Audience"/>
        </a:ext>
      </dgm:extLst>
    </dgm:pt>
    <dgm:pt modelId="{7C9AC285-B97C-4955-9579-C0411749B8D5}" type="pres">
      <dgm:prSet presAssocID="{C2F8C7CB-FBC3-46B3-A7E7-E54143A700B7}" presName="spaceRect" presStyleCnt="0"/>
      <dgm:spPr/>
    </dgm:pt>
    <dgm:pt modelId="{EB53DCC0-23B8-4D19-8079-2422234E23F8}" type="pres">
      <dgm:prSet presAssocID="{C2F8C7CB-FBC3-46B3-A7E7-E54143A700B7}" presName="parTx" presStyleLbl="revTx" presStyleIdx="1" presStyleCnt="3">
        <dgm:presLayoutVars>
          <dgm:chMax val="0"/>
          <dgm:chPref val="0"/>
        </dgm:presLayoutVars>
      </dgm:prSet>
      <dgm:spPr/>
    </dgm:pt>
    <dgm:pt modelId="{5F1B744C-E1BA-4D73-8538-624F37F62445}" type="pres">
      <dgm:prSet presAssocID="{CF5BB8D1-DC63-4CE9-9FC4-4024C1D65541}" presName="sibTrans" presStyleCnt="0"/>
      <dgm:spPr/>
    </dgm:pt>
    <dgm:pt modelId="{0B33E843-DC48-45AA-9504-F8C58EE9D1A5}" type="pres">
      <dgm:prSet presAssocID="{3E4E0067-648E-4D46-9E24-589DC1FEC229}" presName="compNode" presStyleCnt="0"/>
      <dgm:spPr/>
    </dgm:pt>
    <dgm:pt modelId="{7E9338BD-3AF7-4236-95BF-030086B33D9B}" type="pres">
      <dgm:prSet presAssocID="{3E4E0067-648E-4D46-9E24-589DC1FEC229}" presName="bgRect" presStyleLbl="bgShp" presStyleIdx="2" presStyleCnt="3"/>
      <dgm:spPr/>
    </dgm:pt>
    <dgm:pt modelId="{872CB15C-39E9-4D6B-BEB2-84872B04663D}" type="pres">
      <dgm:prSet presAssocID="{3E4E0067-648E-4D46-9E24-589DC1FEC22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of People"/>
        </a:ext>
      </dgm:extLst>
    </dgm:pt>
    <dgm:pt modelId="{C44AB339-6053-4164-920C-D8E1D5DE14D7}" type="pres">
      <dgm:prSet presAssocID="{3E4E0067-648E-4D46-9E24-589DC1FEC229}" presName="spaceRect" presStyleCnt="0"/>
      <dgm:spPr/>
    </dgm:pt>
    <dgm:pt modelId="{EF5FBA5F-E2E1-4C45-B7F5-F63274FA0DC9}" type="pres">
      <dgm:prSet presAssocID="{3E4E0067-648E-4D46-9E24-589DC1FEC229}" presName="parTx" presStyleLbl="revTx" presStyleIdx="2" presStyleCnt="3">
        <dgm:presLayoutVars>
          <dgm:chMax val="0"/>
          <dgm:chPref val="0"/>
        </dgm:presLayoutVars>
      </dgm:prSet>
      <dgm:spPr/>
    </dgm:pt>
  </dgm:ptLst>
  <dgm:cxnLst>
    <dgm:cxn modelId="{7DEB9402-E16A-47DF-8130-FB584D796E87}" type="presOf" srcId="{C2F8C7CB-FBC3-46B3-A7E7-E54143A700B7}" destId="{EB53DCC0-23B8-4D19-8079-2422234E23F8}" srcOrd="0" destOrd="0" presId="urn:microsoft.com/office/officeart/2018/2/layout/IconVerticalSolidList"/>
    <dgm:cxn modelId="{9A760B03-3D20-4115-8805-B7A1DB0C4A9E}" type="presOf" srcId="{9EEDF2E3-F534-484C-8EAF-2E158D7BA2F8}" destId="{E79522E2-40ED-46D6-B884-4BA3A5265F5F}" srcOrd="0" destOrd="0" presId="urn:microsoft.com/office/officeart/2018/2/layout/IconVerticalSolidList"/>
    <dgm:cxn modelId="{B2573F30-025D-4143-911D-F54DF8D6C59A}" srcId="{9EEDF2E3-F534-484C-8EAF-2E158D7BA2F8}" destId="{F647AD8B-B09B-40FF-A391-7AEE827CC0A4}" srcOrd="0" destOrd="0" parTransId="{54A7E29F-F081-49D2-A33B-2407A9787621}" sibTransId="{16238980-1538-4B80-9617-E0E5F922242A}"/>
    <dgm:cxn modelId="{4A0A9666-0FD8-4892-8E65-26604E9A1FB2}" type="presOf" srcId="{F647AD8B-B09B-40FF-A391-7AEE827CC0A4}" destId="{794433EF-0725-42D7-B5EC-BA509A8345E6}" srcOrd="0" destOrd="0" presId="urn:microsoft.com/office/officeart/2018/2/layout/IconVerticalSolidList"/>
    <dgm:cxn modelId="{3AF3A56A-DB50-43B3-996B-EC708586F866}" type="presOf" srcId="{3E4E0067-648E-4D46-9E24-589DC1FEC229}" destId="{EF5FBA5F-E2E1-4C45-B7F5-F63274FA0DC9}" srcOrd="0" destOrd="0" presId="urn:microsoft.com/office/officeart/2018/2/layout/IconVerticalSolidList"/>
    <dgm:cxn modelId="{E061806E-4D1E-4260-A861-5AFB0883BFFB}" srcId="{9EEDF2E3-F534-484C-8EAF-2E158D7BA2F8}" destId="{3E4E0067-648E-4D46-9E24-589DC1FEC229}" srcOrd="2" destOrd="0" parTransId="{4EB9BDC9-4C7F-40A3-B583-412711958A62}" sibTransId="{9AEE728B-854F-4815-B170-6B5764149526}"/>
    <dgm:cxn modelId="{884255EC-FCC5-4618-B051-DE2151FB29F6}" srcId="{9EEDF2E3-F534-484C-8EAF-2E158D7BA2F8}" destId="{C2F8C7CB-FBC3-46B3-A7E7-E54143A700B7}" srcOrd="1" destOrd="0" parTransId="{4D6398F7-4B7D-4BC0-9F68-CF911EC512F9}" sibTransId="{CF5BB8D1-DC63-4CE9-9FC4-4024C1D65541}"/>
    <dgm:cxn modelId="{447C26D7-23A7-4289-94ED-003755CD3849}" type="presParOf" srcId="{E79522E2-40ED-46D6-B884-4BA3A5265F5F}" destId="{8EF1E304-76B2-4526-ABFC-A354E2944D2E}" srcOrd="0" destOrd="0" presId="urn:microsoft.com/office/officeart/2018/2/layout/IconVerticalSolidList"/>
    <dgm:cxn modelId="{527B441D-D67D-43A6-AE3B-4A8CC7D0B460}" type="presParOf" srcId="{8EF1E304-76B2-4526-ABFC-A354E2944D2E}" destId="{27817288-BCB0-43CF-8EE7-15417F259440}" srcOrd="0" destOrd="0" presId="urn:microsoft.com/office/officeart/2018/2/layout/IconVerticalSolidList"/>
    <dgm:cxn modelId="{0B0FBD4E-CF00-4948-B56B-FB7BAC29F845}" type="presParOf" srcId="{8EF1E304-76B2-4526-ABFC-A354E2944D2E}" destId="{D240AF12-18D8-467A-9E14-4AD0678993E6}" srcOrd="1" destOrd="0" presId="urn:microsoft.com/office/officeart/2018/2/layout/IconVerticalSolidList"/>
    <dgm:cxn modelId="{FD5BA9C9-5DFD-49A9-9564-3AFD38B8F4CD}" type="presParOf" srcId="{8EF1E304-76B2-4526-ABFC-A354E2944D2E}" destId="{E6075C76-81AC-4DD8-9876-7BF1901EE6A5}" srcOrd="2" destOrd="0" presId="urn:microsoft.com/office/officeart/2018/2/layout/IconVerticalSolidList"/>
    <dgm:cxn modelId="{06DDCFA2-46E0-4257-A497-697BEF548765}" type="presParOf" srcId="{8EF1E304-76B2-4526-ABFC-A354E2944D2E}" destId="{794433EF-0725-42D7-B5EC-BA509A8345E6}" srcOrd="3" destOrd="0" presId="urn:microsoft.com/office/officeart/2018/2/layout/IconVerticalSolidList"/>
    <dgm:cxn modelId="{17372C38-BF71-4E32-B7CD-748282163174}" type="presParOf" srcId="{E79522E2-40ED-46D6-B884-4BA3A5265F5F}" destId="{211BCC13-A721-403C-82F1-C7AB3C09D06E}" srcOrd="1" destOrd="0" presId="urn:microsoft.com/office/officeart/2018/2/layout/IconVerticalSolidList"/>
    <dgm:cxn modelId="{E7B5FDD1-DBBE-428A-992A-925A24EB21F4}" type="presParOf" srcId="{E79522E2-40ED-46D6-B884-4BA3A5265F5F}" destId="{3C0CB10A-4B1F-453E-8EB7-9993881CEB8E}" srcOrd="2" destOrd="0" presId="urn:microsoft.com/office/officeart/2018/2/layout/IconVerticalSolidList"/>
    <dgm:cxn modelId="{880D797F-03C9-4919-A2AE-D2245E446E43}" type="presParOf" srcId="{3C0CB10A-4B1F-453E-8EB7-9993881CEB8E}" destId="{74A4DE6A-12C8-468C-A444-46E9598404DE}" srcOrd="0" destOrd="0" presId="urn:microsoft.com/office/officeart/2018/2/layout/IconVerticalSolidList"/>
    <dgm:cxn modelId="{3C087186-38EB-4D59-9272-DF38BAB6675C}" type="presParOf" srcId="{3C0CB10A-4B1F-453E-8EB7-9993881CEB8E}" destId="{5359E78B-B743-4C74-8424-C1C0755748BA}" srcOrd="1" destOrd="0" presId="urn:microsoft.com/office/officeart/2018/2/layout/IconVerticalSolidList"/>
    <dgm:cxn modelId="{40663B2C-B6E0-452C-A4E1-EE3320545DD3}" type="presParOf" srcId="{3C0CB10A-4B1F-453E-8EB7-9993881CEB8E}" destId="{7C9AC285-B97C-4955-9579-C0411749B8D5}" srcOrd="2" destOrd="0" presId="urn:microsoft.com/office/officeart/2018/2/layout/IconVerticalSolidList"/>
    <dgm:cxn modelId="{444CA8FE-7086-4F08-BC8F-33031F8C1879}" type="presParOf" srcId="{3C0CB10A-4B1F-453E-8EB7-9993881CEB8E}" destId="{EB53DCC0-23B8-4D19-8079-2422234E23F8}" srcOrd="3" destOrd="0" presId="urn:microsoft.com/office/officeart/2018/2/layout/IconVerticalSolidList"/>
    <dgm:cxn modelId="{822B9028-EC56-478B-B364-D9D04D505E24}" type="presParOf" srcId="{E79522E2-40ED-46D6-B884-4BA3A5265F5F}" destId="{5F1B744C-E1BA-4D73-8538-624F37F62445}" srcOrd="3" destOrd="0" presId="urn:microsoft.com/office/officeart/2018/2/layout/IconVerticalSolidList"/>
    <dgm:cxn modelId="{40875A4C-5EFE-4E6F-B0B6-441A404DA64F}" type="presParOf" srcId="{E79522E2-40ED-46D6-B884-4BA3A5265F5F}" destId="{0B33E843-DC48-45AA-9504-F8C58EE9D1A5}" srcOrd="4" destOrd="0" presId="urn:microsoft.com/office/officeart/2018/2/layout/IconVerticalSolidList"/>
    <dgm:cxn modelId="{9271DEA5-E2AD-4083-9350-77DD0799948B}" type="presParOf" srcId="{0B33E843-DC48-45AA-9504-F8C58EE9D1A5}" destId="{7E9338BD-3AF7-4236-95BF-030086B33D9B}" srcOrd="0" destOrd="0" presId="urn:microsoft.com/office/officeart/2018/2/layout/IconVerticalSolidList"/>
    <dgm:cxn modelId="{0F2C1CC0-038D-445C-9F74-850BE17805D5}" type="presParOf" srcId="{0B33E843-DC48-45AA-9504-F8C58EE9D1A5}" destId="{872CB15C-39E9-4D6B-BEB2-84872B04663D}" srcOrd="1" destOrd="0" presId="urn:microsoft.com/office/officeart/2018/2/layout/IconVerticalSolidList"/>
    <dgm:cxn modelId="{153CD034-692C-42FF-B8AA-BE7EC590BA9A}" type="presParOf" srcId="{0B33E843-DC48-45AA-9504-F8C58EE9D1A5}" destId="{C44AB339-6053-4164-920C-D8E1D5DE14D7}" srcOrd="2" destOrd="0" presId="urn:microsoft.com/office/officeart/2018/2/layout/IconVerticalSolidList"/>
    <dgm:cxn modelId="{6A0161A0-51F2-41A2-9749-23636D500048}" type="presParOf" srcId="{0B33E843-DC48-45AA-9504-F8C58EE9D1A5}" destId="{EF5FBA5F-E2E1-4C45-B7F5-F63274FA0DC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4C9FA-63FF-42F3-82C7-47B6A26F0D99}">
      <dsp:nvSpPr>
        <dsp:cNvPr id="0" name=""/>
        <dsp:cNvSpPr/>
      </dsp:nvSpPr>
      <dsp:spPr>
        <a:xfrm>
          <a:off x="148843" y="1285"/>
          <a:ext cx="4440337" cy="28196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139524-4728-4EC9-A250-0671BE49D898}">
      <dsp:nvSpPr>
        <dsp:cNvPr id="0" name=""/>
        <dsp:cNvSpPr/>
      </dsp:nvSpPr>
      <dsp:spPr>
        <a:xfrm>
          <a:off x="642214" y="469988"/>
          <a:ext cx="4440337" cy="28196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cs-CZ" sz="3400" kern="1200"/>
            <a:t>Je seznámit studenty se strukturou podnikatelského plánu sociálního podniku</a:t>
          </a:r>
          <a:endParaRPr lang="en-US" sz="3400" kern="1200"/>
        </a:p>
      </dsp:txBody>
      <dsp:txXfrm>
        <a:off x="724798" y="552572"/>
        <a:ext cx="4275169" cy="2654446"/>
      </dsp:txXfrm>
    </dsp:sp>
    <dsp:sp modelId="{35B70E22-9550-45A5-A94C-DB560649F3D4}">
      <dsp:nvSpPr>
        <dsp:cNvPr id="0" name=""/>
        <dsp:cNvSpPr/>
      </dsp:nvSpPr>
      <dsp:spPr>
        <a:xfrm>
          <a:off x="5575922" y="1285"/>
          <a:ext cx="4440337" cy="28196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892100-4C36-4BD4-B0F8-A1DA70B656BE}">
      <dsp:nvSpPr>
        <dsp:cNvPr id="0" name=""/>
        <dsp:cNvSpPr/>
      </dsp:nvSpPr>
      <dsp:spPr>
        <a:xfrm>
          <a:off x="6069293" y="469988"/>
          <a:ext cx="4440337" cy="28196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cs-CZ" sz="3400" kern="1200"/>
            <a:t>Naučit je odlišnosti plánu</a:t>
          </a:r>
          <a:endParaRPr lang="en-US" sz="3400" kern="1200"/>
        </a:p>
      </dsp:txBody>
      <dsp:txXfrm>
        <a:off x="6151877" y="552572"/>
        <a:ext cx="4275169" cy="2654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E9AD7-3F70-4832-8D1D-402DEA99B609}">
      <dsp:nvSpPr>
        <dsp:cNvPr id="0" name=""/>
        <dsp:cNvSpPr/>
      </dsp:nvSpPr>
      <dsp:spPr>
        <a:xfrm>
          <a:off x="0" y="4514"/>
          <a:ext cx="7117918" cy="1487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A4A09A-B185-4ECB-9CF0-E16EF6F0B2EE}">
      <dsp:nvSpPr>
        <dsp:cNvPr id="0" name=""/>
        <dsp:cNvSpPr/>
      </dsp:nvSpPr>
      <dsp:spPr>
        <a:xfrm>
          <a:off x="450011" y="339234"/>
          <a:ext cx="819003" cy="8182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91A7AB-7534-4AB7-A552-6233114BE7A2}">
      <dsp:nvSpPr>
        <dsp:cNvPr id="0" name=""/>
        <dsp:cNvSpPr/>
      </dsp:nvSpPr>
      <dsp:spPr>
        <a:xfrm>
          <a:off x="1719026" y="4514"/>
          <a:ext cx="5285447" cy="1489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596" tIns="157596" rIns="157596" bIns="157596" numCol="1" spcCol="1270" anchor="ctr" anchorCtr="0">
          <a:noAutofit/>
        </a:bodyPr>
        <a:lstStyle/>
        <a:p>
          <a:pPr marL="0" lvl="0" indent="0" algn="just" defTabSz="711200">
            <a:lnSpc>
              <a:spcPct val="90000"/>
            </a:lnSpc>
            <a:spcBef>
              <a:spcPct val="0"/>
            </a:spcBef>
            <a:spcAft>
              <a:spcPct val="35000"/>
            </a:spcAft>
            <a:buNone/>
          </a:pPr>
          <a:r>
            <a:rPr lang="cs-CZ" sz="1600" kern="1200" dirty="0"/>
            <a:t>Hlavními hodnotami jsou spokojenost, inovace a zodpovědnost a tím jsou tyto podniky hnacím motorem pro sociální změny s vysokým dopadem na místní obyvatele. </a:t>
          </a:r>
          <a:endParaRPr lang="en-US" sz="1600" kern="1200" dirty="0"/>
        </a:p>
      </dsp:txBody>
      <dsp:txXfrm>
        <a:off x="1719026" y="4514"/>
        <a:ext cx="5285447" cy="1489096"/>
      </dsp:txXfrm>
    </dsp:sp>
    <dsp:sp modelId="{EE207833-6146-4132-ACAC-09288E59BE75}">
      <dsp:nvSpPr>
        <dsp:cNvPr id="0" name=""/>
        <dsp:cNvSpPr/>
      </dsp:nvSpPr>
      <dsp:spPr>
        <a:xfrm>
          <a:off x="0" y="1833976"/>
          <a:ext cx="7117918" cy="1487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A6B94F-753F-4268-9A8D-3C9E1D6571B2}">
      <dsp:nvSpPr>
        <dsp:cNvPr id="0" name=""/>
        <dsp:cNvSpPr/>
      </dsp:nvSpPr>
      <dsp:spPr>
        <a:xfrm>
          <a:off x="450011" y="2168695"/>
          <a:ext cx="819003" cy="8182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04EF76-3B01-4560-90E1-835FA2A5237F}">
      <dsp:nvSpPr>
        <dsp:cNvPr id="0" name=""/>
        <dsp:cNvSpPr/>
      </dsp:nvSpPr>
      <dsp:spPr>
        <a:xfrm>
          <a:off x="1719026" y="1833976"/>
          <a:ext cx="5285447" cy="1489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596" tIns="157596" rIns="157596" bIns="157596" numCol="1" spcCol="1270" anchor="ctr" anchorCtr="0">
          <a:noAutofit/>
        </a:bodyPr>
        <a:lstStyle/>
        <a:p>
          <a:pPr marL="0" lvl="0" indent="0" algn="just" defTabSz="711200">
            <a:lnSpc>
              <a:spcPct val="90000"/>
            </a:lnSpc>
            <a:spcBef>
              <a:spcPct val="0"/>
            </a:spcBef>
            <a:spcAft>
              <a:spcPct val="35000"/>
            </a:spcAft>
            <a:buNone/>
          </a:pPr>
          <a:r>
            <a:rPr lang="cs-CZ" sz="1600" kern="1200" dirty="0"/>
            <a:t>Primárním cílem sociálního podniku by měla být tvorba společenské hodnoty. Na začátku si je nutné uvědomit, proč modely či plány v sociálním podniku vůbec tvořit. </a:t>
          </a:r>
          <a:endParaRPr lang="en-US" sz="1600" kern="1200" dirty="0"/>
        </a:p>
      </dsp:txBody>
      <dsp:txXfrm>
        <a:off x="1719026" y="1833976"/>
        <a:ext cx="5285447" cy="1489096"/>
      </dsp:txXfrm>
    </dsp:sp>
    <dsp:sp modelId="{54B9E8DA-43CA-4C4E-9EAB-3B4C4CFA82DC}">
      <dsp:nvSpPr>
        <dsp:cNvPr id="0" name=""/>
        <dsp:cNvSpPr/>
      </dsp:nvSpPr>
      <dsp:spPr>
        <a:xfrm>
          <a:off x="0" y="3663437"/>
          <a:ext cx="7117918" cy="148764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3516F4-DF9F-4EE2-A9A3-CAFD19E84333}">
      <dsp:nvSpPr>
        <dsp:cNvPr id="0" name=""/>
        <dsp:cNvSpPr/>
      </dsp:nvSpPr>
      <dsp:spPr>
        <a:xfrm>
          <a:off x="450451" y="3998157"/>
          <a:ext cx="819003" cy="8182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DF395B-300D-417D-8D16-2C66BED3B78D}">
      <dsp:nvSpPr>
        <dsp:cNvPr id="0" name=""/>
        <dsp:cNvSpPr/>
      </dsp:nvSpPr>
      <dsp:spPr>
        <a:xfrm>
          <a:off x="1719906" y="3663437"/>
          <a:ext cx="5285447" cy="1489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596" tIns="157596" rIns="157596" bIns="157596" numCol="1" spcCol="1270" anchor="ctr" anchorCtr="0">
          <a:noAutofit/>
        </a:bodyPr>
        <a:lstStyle/>
        <a:p>
          <a:pPr marL="0" lvl="0" indent="0" algn="just" defTabSz="688975">
            <a:lnSpc>
              <a:spcPct val="90000"/>
            </a:lnSpc>
            <a:spcBef>
              <a:spcPct val="0"/>
            </a:spcBef>
            <a:spcAft>
              <a:spcPct val="35000"/>
            </a:spcAft>
            <a:buNone/>
          </a:pPr>
          <a:r>
            <a:rPr lang="cs-CZ" sz="1550" kern="1200" dirty="0"/>
            <a:t>Plán či plán formou modelu sděluje sociálním investorům, jak budou jejich peníze využívány a jaké sociální cíle budou dosaženy předloženým plánem či business modelem. Stejně jako dárci či další podporovatelé se spoléhají na návrhy o financování, sociální investoři analyzují podnikatelské plány a činí svá sociální investiční rozhodnutí. </a:t>
          </a:r>
          <a:endParaRPr lang="en-US" sz="1550" kern="1200" dirty="0"/>
        </a:p>
      </dsp:txBody>
      <dsp:txXfrm>
        <a:off x="1719906" y="3663437"/>
        <a:ext cx="5285447" cy="14890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7A479-FFDE-493C-A02B-4358FD4FCB24}">
      <dsp:nvSpPr>
        <dsp:cNvPr id="0" name=""/>
        <dsp:cNvSpPr/>
      </dsp:nvSpPr>
      <dsp:spPr>
        <a:xfrm>
          <a:off x="0" y="51084"/>
          <a:ext cx="10659110" cy="1233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kern="1200"/>
            <a:t>Šedivý a Medlíková, (2011) uvádějí čtyři základní části, které by měly plány dodržet:</a:t>
          </a:r>
          <a:endParaRPr lang="en-US" sz="3100" kern="1200"/>
        </a:p>
      </dsp:txBody>
      <dsp:txXfrm>
        <a:off x="60199" y="111283"/>
        <a:ext cx="10538712" cy="1112781"/>
      </dsp:txXfrm>
    </dsp:sp>
    <dsp:sp modelId="{4FBEB4F5-F295-4F3B-BD3A-AD5E24AB514C}">
      <dsp:nvSpPr>
        <dsp:cNvPr id="0" name=""/>
        <dsp:cNvSpPr/>
      </dsp:nvSpPr>
      <dsp:spPr>
        <a:xfrm>
          <a:off x="0" y="1284264"/>
          <a:ext cx="10659110" cy="3015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427"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b="1" kern="1200"/>
            <a:t>organizace</a:t>
          </a:r>
          <a:r>
            <a:rPr lang="cs-CZ" sz="2400" kern="1200"/>
            <a:t> – tvorba vize, mise, cílů, hodnot, volba právní formy, organizační struktury,</a:t>
          </a:r>
          <a:endParaRPr lang="en-US" sz="2400" kern="1200"/>
        </a:p>
        <a:p>
          <a:pPr marL="228600" lvl="1" indent="-228600" algn="l" defTabSz="1066800">
            <a:lnSpc>
              <a:spcPct val="90000"/>
            </a:lnSpc>
            <a:spcBef>
              <a:spcPct val="0"/>
            </a:spcBef>
            <a:spcAft>
              <a:spcPct val="20000"/>
            </a:spcAft>
            <a:buChar char="•"/>
          </a:pPr>
          <a:r>
            <a:rPr lang="cs-CZ" sz="2400" b="1" kern="1200"/>
            <a:t>dlouhodobá udržitelnost</a:t>
          </a:r>
          <a:r>
            <a:rPr lang="cs-CZ" sz="2400" kern="1200"/>
            <a:t> – cílová skupina, rozbor trhu, zdrojů z dlouhodobého pohledu, produkt,</a:t>
          </a:r>
          <a:endParaRPr lang="en-US" sz="2400" kern="1200"/>
        </a:p>
        <a:p>
          <a:pPr marL="228600" lvl="1" indent="-228600" algn="l" defTabSz="1066800">
            <a:lnSpc>
              <a:spcPct val="90000"/>
            </a:lnSpc>
            <a:spcBef>
              <a:spcPct val="0"/>
            </a:spcBef>
            <a:spcAft>
              <a:spcPct val="20000"/>
            </a:spcAft>
            <a:buChar char="•"/>
          </a:pPr>
          <a:r>
            <a:rPr lang="cs-CZ" sz="2400" b="1" kern="1200"/>
            <a:t>způsobilosti</a:t>
          </a:r>
          <a:r>
            <a:rPr lang="cs-CZ" sz="2400" kern="1200"/>
            <a:t> – kompetence k vedení a řízení lidí, fundraisingové aktivity, marketingový plán, finanční management,</a:t>
          </a:r>
          <a:endParaRPr lang="en-US" sz="2400" kern="1200"/>
        </a:p>
        <a:p>
          <a:pPr marL="228600" lvl="1" indent="-228600" algn="l" defTabSz="1066800">
            <a:lnSpc>
              <a:spcPct val="90000"/>
            </a:lnSpc>
            <a:spcBef>
              <a:spcPct val="0"/>
            </a:spcBef>
            <a:spcAft>
              <a:spcPct val="20000"/>
            </a:spcAft>
            <a:buChar char="•"/>
          </a:pPr>
          <a:r>
            <a:rPr lang="cs-CZ" sz="2400" b="1" kern="1200"/>
            <a:t>rozvoj</a:t>
          </a:r>
          <a:r>
            <a:rPr lang="cs-CZ" sz="2400" kern="1200"/>
            <a:t> – návrh strategie, posilování image, rozvoj intelektuálního kapitálu, sledování nových příležitostí.</a:t>
          </a:r>
          <a:endParaRPr lang="en-US" sz="2400" kern="1200"/>
        </a:p>
      </dsp:txBody>
      <dsp:txXfrm>
        <a:off x="0" y="1284264"/>
        <a:ext cx="10659110" cy="30159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DEF9B-F9C1-4F3E-9EA5-C3C88831C506}">
      <dsp:nvSpPr>
        <dsp:cNvPr id="0" name=""/>
        <dsp:cNvSpPr/>
      </dsp:nvSpPr>
      <dsp:spPr>
        <a:xfrm>
          <a:off x="0" y="547936"/>
          <a:ext cx="7117918" cy="18371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E3D5C7-5F94-4E7C-AB52-17E97C4C0428}">
      <dsp:nvSpPr>
        <dsp:cNvPr id="0" name=""/>
        <dsp:cNvSpPr/>
      </dsp:nvSpPr>
      <dsp:spPr>
        <a:xfrm>
          <a:off x="555752" y="961306"/>
          <a:ext cx="1010459" cy="10104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4E83C7-62BC-4FBD-BAE0-2C3EC0DB9816}">
      <dsp:nvSpPr>
        <dsp:cNvPr id="0" name=""/>
        <dsp:cNvSpPr/>
      </dsp:nvSpPr>
      <dsp:spPr>
        <a:xfrm>
          <a:off x="2121964" y="547936"/>
          <a:ext cx="4995953" cy="183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437" tIns="194437" rIns="194437" bIns="194437" numCol="1" spcCol="1270" anchor="ctr" anchorCtr="0">
          <a:noAutofit/>
        </a:bodyPr>
        <a:lstStyle/>
        <a:p>
          <a:pPr marL="0" lvl="0" indent="0" algn="just" defTabSz="711200">
            <a:lnSpc>
              <a:spcPct val="100000"/>
            </a:lnSpc>
            <a:spcBef>
              <a:spcPct val="0"/>
            </a:spcBef>
            <a:spcAft>
              <a:spcPct val="35000"/>
            </a:spcAft>
            <a:buNone/>
          </a:pPr>
          <a:r>
            <a:rPr lang="cs-CZ" sz="1600" kern="1200" dirty="0"/>
            <a:t>Sociální podnikání je založeno na principech sociální ekonomiky, a proto charakteristika nově vznikajícího subjektu bude mezi ziskovým a neziskovým subjektem (Beck, 2010).  </a:t>
          </a:r>
          <a:endParaRPr lang="en-US" sz="1600" kern="1200" dirty="0"/>
        </a:p>
      </dsp:txBody>
      <dsp:txXfrm>
        <a:off x="2121964" y="547936"/>
        <a:ext cx="4995953" cy="1837198"/>
      </dsp:txXfrm>
    </dsp:sp>
    <dsp:sp modelId="{B18B072B-66EC-4609-8018-34A3BAEC01E9}">
      <dsp:nvSpPr>
        <dsp:cNvPr id="0" name=""/>
        <dsp:cNvSpPr/>
      </dsp:nvSpPr>
      <dsp:spPr>
        <a:xfrm>
          <a:off x="0" y="2771913"/>
          <a:ext cx="7117918" cy="183719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A24526-384B-45EB-9827-C0391DEB7E91}">
      <dsp:nvSpPr>
        <dsp:cNvPr id="0" name=""/>
        <dsp:cNvSpPr/>
      </dsp:nvSpPr>
      <dsp:spPr>
        <a:xfrm>
          <a:off x="555752" y="3185283"/>
          <a:ext cx="1010459" cy="10104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F3FCA3-C832-4DE5-8C8F-ADC64FB1A834}">
      <dsp:nvSpPr>
        <dsp:cNvPr id="0" name=""/>
        <dsp:cNvSpPr/>
      </dsp:nvSpPr>
      <dsp:spPr>
        <a:xfrm>
          <a:off x="2121964" y="2771913"/>
          <a:ext cx="4995953" cy="183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437" tIns="194437" rIns="194437" bIns="194437" numCol="1" spcCol="1270" anchor="ctr" anchorCtr="0">
          <a:noAutofit/>
        </a:bodyPr>
        <a:lstStyle/>
        <a:p>
          <a:pPr marL="0" lvl="0" indent="0" algn="just" defTabSz="688975">
            <a:lnSpc>
              <a:spcPct val="100000"/>
            </a:lnSpc>
            <a:spcBef>
              <a:spcPct val="0"/>
            </a:spcBef>
            <a:spcAft>
              <a:spcPct val="35000"/>
            </a:spcAft>
            <a:buNone/>
          </a:pPr>
          <a:r>
            <a:rPr lang="cs-CZ" sz="1550" kern="1200" dirty="0"/>
            <a:t>Podnikání může být realizováno v rámci různých právních forem soukromého práva. Každá z těchto forem má svá pozitiva a negativa, a je proto nezbytné ujasnit si před zahájením podnikání, jak bude sociální podnik fungovat, jaká právní forma je pro daný typ činnosti vhodná, a to také s ohledem na vlastníky sociálního podniku.</a:t>
          </a:r>
          <a:endParaRPr lang="en-US" sz="1550" kern="1200" dirty="0"/>
        </a:p>
      </dsp:txBody>
      <dsp:txXfrm>
        <a:off x="2121964" y="2771913"/>
        <a:ext cx="4995953" cy="18371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A5EFD-375D-463F-B2B1-8694DF590CA7}">
      <dsp:nvSpPr>
        <dsp:cNvPr id="0" name=""/>
        <dsp:cNvSpPr/>
      </dsp:nvSpPr>
      <dsp:spPr>
        <a:xfrm>
          <a:off x="0" y="2140"/>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E14C9C-2753-437A-99AD-7B1297F9D3C0}">
      <dsp:nvSpPr>
        <dsp:cNvPr id="0" name=""/>
        <dsp:cNvSpPr/>
      </dsp:nvSpPr>
      <dsp:spPr>
        <a:xfrm>
          <a:off x="328149" y="246218"/>
          <a:ext cx="596636" cy="5966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0B2C44-00AD-4FBB-AC3D-5A19FCCF5C97}">
      <dsp:nvSpPr>
        <dsp:cNvPr id="0" name=""/>
        <dsp:cNvSpPr/>
      </dsp:nvSpPr>
      <dsp:spPr>
        <a:xfrm>
          <a:off x="1252936" y="2140"/>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00100">
            <a:lnSpc>
              <a:spcPct val="90000"/>
            </a:lnSpc>
            <a:spcBef>
              <a:spcPct val="0"/>
            </a:spcBef>
            <a:spcAft>
              <a:spcPct val="35000"/>
            </a:spcAft>
            <a:buNone/>
          </a:pPr>
          <a:r>
            <a:rPr lang="cs-CZ" sz="1800" kern="1200"/>
            <a:t>může sloužit vynikající analytický a plánovací nástroj. </a:t>
          </a:r>
          <a:endParaRPr lang="en-US" sz="1800" kern="1200"/>
        </a:p>
      </dsp:txBody>
      <dsp:txXfrm>
        <a:off x="1252936" y="2140"/>
        <a:ext cx="5864981" cy="1084793"/>
      </dsp:txXfrm>
    </dsp:sp>
    <dsp:sp modelId="{9D50CB19-8CEC-4E1F-98DD-2AC209FA1D22}">
      <dsp:nvSpPr>
        <dsp:cNvPr id="0" name=""/>
        <dsp:cNvSpPr/>
      </dsp:nvSpPr>
      <dsp:spPr>
        <a:xfrm>
          <a:off x="0" y="1358132"/>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BC88C4-9886-4E5A-8E0A-251D31265679}">
      <dsp:nvSpPr>
        <dsp:cNvPr id="0" name=""/>
        <dsp:cNvSpPr/>
      </dsp:nvSpPr>
      <dsp:spPr>
        <a:xfrm>
          <a:off x="328149" y="1602210"/>
          <a:ext cx="596636" cy="5966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97AC04-C6C1-4B3E-838B-1B106704B63B}">
      <dsp:nvSpPr>
        <dsp:cNvPr id="0" name=""/>
        <dsp:cNvSpPr/>
      </dsp:nvSpPr>
      <dsp:spPr>
        <a:xfrm>
          <a:off x="1252936" y="1358132"/>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00100">
            <a:lnSpc>
              <a:spcPct val="90000"/>
            </a:lnSpc>
            <a:spcBef>
              <a:spcPct val="0"/>
            </a:spcBef>
            <a:spcAft>
              <a:spcPct val="35000"/>
            </a:spcAft>
            <a:buNone/>
          </a:pPr>
          <a:r>
            <a:rPr lang="cs-CZ" sz="1800" kern="1200"/>
            <a:t>je založen na reálné situaci sociálního podniku, nikoliv na prioritách dárců. </a:t>
          </a:r>
          <a:endParaRPr lang="en-US" sz="1800" kern="1200"/>
        </a:p>
      </dsp:txBody>
      <dsp:txXfrm>
        <a:off x="1252936" y="1358132"/>
        <a:ext cx="5864981" cy="1084793"/>
      </dsp:txXfrm>
    </dsp:sp>
    <dsp:sp modelId="{5561FB6B-FC25-4EC9-811C-1468C43B75AA}">
      <dsp:nvSpPr>
        <dsp:cNvPr id="0" name=""/>
        <dsp:cNvSpPr/>
      </dsp:nvSpPr>
      <dsp:spPr>
        <a:xfrm>
          <a:off x="0" y="2714123"/>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54B359-DAE0-4D8B-9715-51B85F5504CB}">
      <dsp:nvSpPr>
        <dsp:cNvPr id="0" name=""/>
        <dsp:cNvSpPr/>
      </dsp:nvSpPr>
      <dsp:spPr>
        <a:xfrm>
          <a:off x="328149" y="2958202"/>
          <a:ext cx="596636" cy="5966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7DB7CD-704B-4565-B64A-6A846AA4CBE6}">
      <dsp:nvSpPr>
        <dsp:cNvPr id="0" name=""/>
        <dsp:cNvSpPr/>
      </dsp:nvSpPr>
      <dsp:spPr>
        <a:xfrm>
          <a:off x="1252936" y="2714123"/>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00100">
            <a:lnSpc>
              <a:spcPct val="90000"/>
            </a:lnSpc>
            <a:spcBef>
              <a:spcPct val="0"/>
            </a:spcBef>
            <a:spcAft>
              <a:spcPct val="35000"/>
            </a:spcAft>
            <a:buNone/>
          </a:pPr>
          <a:r>
            <a:rPr lang="cs-CZ" sz="1800" kern="1200"/>
            <a:t>vyžaduje pečlivou analýzu pohled prostředí a chystaného (plány na založení) či dosavadního sociální podnikání (plány na rozšíření aktivit). </a:t>
          </a:r>
          <a:endParaRPr lang="en-US" sz="1800" kern="1200"/>
        </a:p>
      </dsp:txBody>
      <dsp:txXfrm>
        <a:off x="1252936" y="2714123"/>
        <a:ext cx="5864981" cy="1084793"/>
      </dsp:txXfrm>
    </dsp:sp>
    <dsp:sp modelId="{71D2BD4E-B29E-4205-9958-E7EF51B84DF2}">
      <dsp:nvSpPr>
        <dsp:cNvPr id="0" name=""/>
        <dsp:cNvSpPr/>
      </dsp:nvSpPr>
      <dsp:spPr>
        <a:xfrm>
          <a:off x="0" y="4070115"/>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67BCF1-03B7-40FB-AFD1-6B008EBE8081}">
      <dsp:nvSpPr>
        <dsp:cNvPr id="0" name=""/>
        <dsp:cNvSpPr/>
      </dsp:nvSpPr>
      <dsp:spPr>
        <a:xfrm>
          <a:off x="328149" y="4314193"/>
          <a:ext cx="596636" cy="5966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2F08AE-5F11-4EB9-B20A-D4CA47411AB8}">
      <dsp:nvSpPr>
        <dsp:cNvPr id="0" name=""/>
        <dsp:cNvSpPr/>
      </dsp:nvSpPr>
      <dsp:spPr>
        <a:xfrm>
          <a:off x="1252936" y="4070115"/>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00100">
            <a:lnSpc>
              <a:spcPct val="90000"/>
            </a:lnSpc>
            <a:spcBef>
              <a:spcPct val="0"/>
            </a:spcBef>
            <a:spcAft>
              <a:spcPct val="35000"/>
            </a:spcAft>
            <a:buNone/>
          </a:pPr>
          <a:r>
            <a:rPr lang="cs-CZ" sz="1800" kern="1200"/>
            <a:t>Podnikatelské plány se používají interně jako nástroje řízení a plánování pro sociální podnikatele a externě jako investiční nabídka pro potenciální investory (dárce a věřitele). </a:t>
          </a:r>
          <a:endParaRPr lang="en-US" sz="1800" kern="1200"/>
        </a:p>
      </dsp:txBody>
      <dsp:txXfrm>
        <a:off x="1252936" y="4070115"/>
        <a:ext cx="5864981" cy="10847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C1486-F42D-44A3-A5D6-E8B011873173}">
      <dsp:nvSpPr>
        <dsp:cNvPr id="0" name=""/>
        <dsp:cNvSpPr/>
      </dsp:nvSpPr>
      <dsp:spPr>
        <a:xfrm>
          <a:off x="0" y="2140"/>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C6778B-3FE1-4B33-BC9F-6B32DEC1C7F2}">
      <dsp:nvSpPr>
        <dsp:cNvPr id="0" name=""/>
        <dsp:cNvSpPr/>
      </dsp:nvSpPr>
      <dsp:spPr>
        <a:xfrm>
          <a:off x="328149" y="246218"/>
          <a:ext cx="596636" cy="5966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DC2F7E-97DA-4619-ACD8-87E20459D643}">
      <dsp:nvSpPr>
        <dsp:cNvPr id="0" name=""/>
        <dsp:cNvSpPr/>
      </dsp:nvSpPr>
      <dsp:spPr>
        <a:xfrm>
          <a:off x="1252936" y="2140"/>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89000">
            <a:lnSpc>
              <a:spcPct val="90000"/>
            </a:lnSpc>
            <a:spcBef>
              <a:spcPct val="0"/>
            </a:spcBef>
            <a:spcAft>
              <a:spcPct val="35000"/>
            </a:spcAft>
            <a:buNone/>
          </a:pPr>
          <a:r>
            <a:rPr lang="cs-CZ" sz="2000" kern="1200"/>
            <a:t>Pokud zakládáme podnik nový, budou to informace o nově vznikajícím podniku bez historie. </a:t>
          </a:r>
          <a:endParaRPr lang="en-US" sz="2000" kern="1200"/>
        </a:p>
      </dsp:txBody>
      <dsp:txXfrm>
        <a:off x="1252936" y="2140"/>
        <a:ext cx="5864981" cy="1084793"/>
      </dsp:txXfrm>
    </dsp:sp>
    <dsp:sp modelId="{C9C13DDA-0DAA-4906-B086-A18F09A31676}">
      <dsp:nvSpPr>
        <dsp:cNvPr id="0" name=""/>
        <dsp:cNvSpPr/>
      </dsp:nvSpPr>
      <dsp:spPr>
        <a:xfrm>
          <a:off x="0" y="1358132"/>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04D4EB-83F9-4EA6-85F8-50EDD85BCDF5}">
      <dsp:nvSpPr>
        <dsp:cNvPr id="0" name=""/>
        <dsp:cNvSpPr/>
      </dsp:nvSpPr>
      <dsp:spPr>
        <a:xfrm>
          <a:off x="328149" y="1602210"/>
          <a:ext cx="596636" cy="5966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4FD1EB-7A8D-476A-ACEF-57EF7F2FC0FC}">
      <dsp:nvSpPr>
        <dsp:cNvPr id="0" name=""/>
        <dsp:cNvSpPr/>
      </dsp:nvSpPr>
      <dsp:spPr>
        <a:xfrm>
          <a:off x="1252936" y="1358132"/>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89000">
            <a:lnSpc>
              <a:spcPct val="90000"/>
            </a:lnSpc>
            <a:spcBef>
              <a:spcPct val="0"/>
            </a:spcBef>
            <a:spcAft>
              <a:spcPct val="35000"/>
            </a:spcAft>
            <a:buNone/>
          </a:pPr>
          <a:r>
            <a:rPr lang="cs-CZ" sz="2000" kern="1200"/>
            <a:t>Tato část by měla pomoci zdůvodnit, proč zrovna tento sociální podnik má silnou pozici vybraný problém řešit. </a:t>
          </a:r>
          <a:endParaRPr lang="en-US" sz="2000" kern="1200"/>
        </a:p>
      </dsp:txBody>
      <dsp:txXfrm>
        <a:off x="1252936" y="1358132"/>
        <a:ext cx="5864981" cy="1084793"/>
      </dsp:txXfrm>
    </dsp:sp>
    <dsp:sp modelId="{A99105CA-FAAA-48C2-A3B9-CC8B09468764}">
      <dsp:nvSpPr>
        <dsp:cNvPr id="0" name=""/>
        <dsp:cNvSpPr/>
      </dsp:nvSpPr>
      <dsp:spPr>
        <a:xfrm>
          <a:off x="0" y="2714123"/>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19DBAD-4204-4495-8FE7-69115C253E2C}">
      <dsp:nvSpPr>
        <dsp:cNvPr id="0" name=""/>
        <dsp:cNvSpPr/>
      </dsp:nvSpPr>
      <dsp:spPr>
        <a:xfrm>
          <a:off x="328149" y="2958202"/>
          <a:ext cx="596636" cy="5966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3B4C9E-6C21-46E5-86A6-DFBDD9FCD054}">
      <dsp:nvSpPr>
        <dsp:cNvPr id="0" name=""/>
        <dsp:cNvSpPr/>
      </dsp:nvSpPr>
      <dsp:spPr>
        <a:xfrm>
          <a:off x="1252936" y="2714123"/>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89000">
            <a:lnSpc>
              <a:spcPct val="90000"/>
            </a:lnSpc>
            <a:spcBef>
              <a:spcPct val="0"/>
            </a:spcBef>
            <a:spcAft>
              <a:spcPct val="35000"/>
            </a:spcAft>
            <a:buNone/>
          </a:pPr>
          <a:r>
            <a:rPr lang="cs-CZ" sz="2000" kern="1200"/>
            <a:t>Součástí je stručný popis vztahu organizace k řešení sociálního problému a jeho unikátnost (jedinečnost). Tato část by neměla být delší než stránka. </a:t>
          </a:r>
          <a:endParaRPr lang="en-US" sz="2000" kern="1200"/>
        </a:p>
      </dsp:txBody>
      <dsp:txXfrm>
        <a:off x="1252936" y="2714123"/>
        <a:ext cx="5864981" cy="1084793"/>
      </dsp:txXfrm>
    </dsp:sp>
    <dsp:sp modelId="{7A27D0F3-4D06-478F-B567-8353309C3FEA}">
      <dsp:nvSpPr>
        <dsp:cNvPr id="0" name=""/>
        <dsp:cNvSpPr/>
      </dsp:nvSpPr>
      <dsp:spPr>
        <a:xfrm>
          <a:off x="0" y="4070115"/>
          <a:ext cx="7117918" cy="10847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5764C3-716B-4651-A743-4D4E6F9D4F94}">
      <dsp:nvSpPr>
        <dsp:cNvPr id="0" name=""/>
        <dsp:cNvSpPr/>
      </dsp:nvSpPr>
      <dsp:spPr>
        <a:xfrm>
          <a:off x="328149" y="4314193"/>
          <a:ext cx="596636" cy="5966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A0D783-3875-47EA-8073-71DCCCABB8A7}">
      <dsp:nvSpPr>
        <dsp:cNvPr id="0" name=""/>
        <dsp:cNvSpPr/>
      </dsp:nvSpPr>
      <dsp:spPr>
        <a:xfrm>
          <a:off x="1252936" y="4070115"/>
          <a:ext cx="5864981" cy="1084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7" tIns="114807" rIns="114807" bIns="114807" numCol="1" spcCol="1270" anchor="ctr" anchorCtr="0">
          <a:noAutofit/>
        </a:bodyPr>
        <a:lstStyle/>
        <a:p>
          <a:pPr marL="0" lvl="0" indent="0" algn="l" defTabSz="889000">
            <a:lnSpc>
              <a:spcPct val="90000"/>
            </a:lnSpc>
            <a:spcBef>
              <a:spcPct val="0"/>
            </a:spcBef>
            <a:spcAft>
              <a:spcPct val="35000"/>
            </a:spcAft>
            <a:buNone/>
          </a:pPr>
          <a:r>
            <a:rPr lang="cs-CZ" sz="2000" b="1" kern="1200"/>
            <a:t>Zahrňte pouze ty body, které jsou důležité pro prezentaci sociálního podniku a plánu pro budoucnost (vize, mise, cíle, hodnoty)</a:t>
          </a:r>
          <a:endParaRPr lang="en-US" sz="2000" kern="1200"/>
        </a:p>
      </dsp:txBody>
      <dsp:txXfrm>
        <a:off x="1252936" y="4070115"/>
        <a:ext cx="5864981" cy="10847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CE295-C900-4DF4-B084-DDD5227F5644}">
      <dsp:nvSpPr>
        <dsp:cNvPr id="0" name=""/>
        <dsp:cNvSpPr/>
      </dsp:nvSpPr>
      <dsp:spPr>
        <a:xfrm>
          <a:off x="0" y="4092"/>
          <a:ext cx="7376160" cy="12136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4FF3D2-CA53-44BC-9345-BF8174573839}">
      <dsp:nvSpPr>
        <dsp:cNvPr id="0" name=""/>
        <dsp:cNvSpPr/>
      </dsp:nvSpPr>
      <dsp:spPr>
        <a:xfrm>
          <a:off x="367120" y="277156"/>
          <a:ext cx="668143" cy="6674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FC8D49-B435-4660-823D-F3D29E27A3D1}">
      <dsp:nvSpPr>
        <dsp:cNvPr id="0" name=""/>
        <dsp:cNvSpPr/>
      </dsp:nvSpPr>
      <dsp:spPr>
        <a:xfrm>
          <a:off x="1402384" y="4092"/>
          <a:ext cx="5862247" cy="1214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567" tIns="128567" rIns="128567" bIns="128567" numCol="1" spcCol="1270" anchor="ctr" anchorCtr="0">
          <a:noAutofit/>
        </a:bodyPr>
        <a:lstStyle/>
        <a:p>
          <a:pPr marL="0" lvl="0" indent="0" algn="l" defTabSz="622300">
            <a:lnSpc>
              <a:spcPct val="100000"/>
            </a:lnSpc>
            <a:spcBef>
              <a:spcPct val="0"/>
            </a:spcBef>
            <a:spcAft>
              <a:spcPct val="35000"/>
            </a:spcAft>
            <a:buNone/>
          </a:pPr>
          <a:r>
            <a:rPr lang="cs-CZ" sz="1400" kern="1200"/>
            <a:t>Provozní sekce sociálního podniku se týká jeho každodenních činností. Zaměřuje se zejména na administrativní a procesní procesy. </a:t>
          </a:r>
          <a:endParaRPr lang="en-US" sz="1400" kern="1200"/>
        </a:p>
      </dsp:txBody>
      <dsp:txXfrm>
        <a:off x="1402384" y="4092"/>
        <a:ext cx="5862247" cy="1214806"/>
      </dsp:txXfrm>
    </dsp:sp>
    <dsp:sp modelId="{5CAF9A45-D541-4CAC-94E5-712DC1ED27B8}">
      <dsp:nvSpPr>
        <dsp:cNvPr id="0" name=""/>
        <dsp:cNvSpPr/>
      </dsp:nvSpPr>
      <dsp:spPr>
        <a:xfrm>
          <a:off x="0" y="1488856"/>
          <a:ext cx="7376160" cy="12136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0E38CA-093A-48F2-85D1-40B115DBBAC9}">
      <dsp:nvSpPr>
        <dsp:cNvPr id="0" name=""/>
        <dsp:cNvSpPr/>
      </dsp:nvSpPr>
      <dsp:spPr>
        <a:xfrm>
          <a:off x="367120" y="1761920"/>
          <a:ext cx="668143" cy="6674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75D005-9A80-48DA-B976-B95288D8B292}">
      <dsp:nvSpPr>
        <dsp:cNvPr id="0" name=""/>
        <dsp:cNvSpPr/>
      </dsp:nvSpPr>
      <dsp:spPr>
        <a:xfrm>
          <a:off x="1402384" y="1488856"/>
          <a:ext cx="5862247" cy="1214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567" tIns="128567" rIns="128567" bIns="128567" numCol="1" spcCol="1270" anchor="ctr" anchorCtr="0">
          <a:noAutofit/>
        </a:bodyPr>
        <a:lstStyle/>
        <a:p>
          <a:pPr marL="0" lvl="0" indent="0" algn="l" defTabSz="622300">
            <a:lnSpc>
              <a:spcPct val="100000"/>
            </a:lnSpc>
            <a:spcBef>
              <a:spcPct val="0"/>
            </a:spcBef>
            <a:spcAft>
              <a:spcPct val="35000"/>
            </a:spcAft>
            <a:buNone/>
          </a:pPr>
          <a:r>
            <a:rPr lang="cs-CZ" sz="1400" kern="1200"/>
            <a:t>Operační plán pomáhá sociálním podnikům zvýšit efektivitu, zlepšit vyrobené či poskytnuté množství a snížit náklady. S tím souvisí popis dodavatelského řetězce, což předpokládá také jeho řízení. </a:t>
          </a:r>
          <a:endParaRPr lang="en-US" sz="1400" kern="1200"/>
        </a:p>
      </dsp:txBody>
      <dsp:txXfrm>
        <a:off x="1402384" y="1488856"/>
        <a:ext cx="5862247" cy="1214806"/>
      </dsp:txXfrm>
    </dsp:sp>
    <dsp:sp modelId="{180C9217-B6D0-4D61-AF44-E4145184B9C0}">
      <dsp:nvSpPr>
        <dsp:cNvPr id="0" name=""/>
        <dsp:cNvSpPr/>
      </dsp:nvSpPr>
      <dsp:spPr>
        <a:xfrm>
          <a:off x="0" y="2973619"/>
          <a:ext cx="7376160" cy="12136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4F0B15-958E-4183-8229-8051A48D48EC}">
      <dsp:nvSpPr>
        <dsp:cNvPr id="0" name=""/>
        <dsp:cNvSpPr/>
      </dsp:nvSpPr>
      <dsp:spPr>
        <a:xfrm>
          <a:off x="367479" y="3246684"/>
          <a:ext cx="668143" cy="6674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F995D3-027E-4735-A943-CC69EFD767C2}">
      <dsp:nvSpPr>
        <dsp:cNvPr id="0" name=""/>
        <dsp:cNvSpPr/>
      </dsp:nvSpPr>
      <dsp:spPr>
        <a:xfrm>
          <a:off x="1403101" y="2973619"/>
          <a:ext cx="5862247" cy="1214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567" tIns="128567" rIns="128567" bIns="128567" numCol="1" spcCol="1270" anchor="ctr" anchorCtr="0">
          <a:noAutofit/>
        </a:bodyPr>
        <a:lstStyle/>
        <a:p>
          <a:pPr marL="0" lvl="0" indent="0" algn="l" defTabSz="622300">
            <a:lnSpc>
              <a:spcPct val="100000"/>
            </a:lnSpc>
            <a:spcBef>
              <a:spcPct val="0"/>
            </a:spcBef>
            <a:spcAft>
              <a:spcPct val="35000"/>
            </a:spcAft>
            <a:buNone/>
          </a:pPr>
          <a:r>
            <a:rPr lang="cs-CZ" sz="1400" kern="1200"/>
            <a:t>Řízení dodavatelského řetězce je proces plánování, implementace a kontroly provozu dodavatelského řetězce s cílem co nejúčinněji uspokojit požadavky zákazníků a klientů. Řízení dodavatelského řetězce pokrývá veškeré pohyby a skladování surovin, inventarizaci výroby a hotových výrobků od nejrůznějších bodů až po místa spotřeby.</a:t>
          </a:r>
          <a:endParaRPr lang="en-US" sz="1400" kern="1200"/>
        </a:p>
      </dsp:txBody>
      <dsp:txXfrm>
        <a:off x="1403101" y="2973619"/>
        <a:ext cx="5862247" cy="12148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39222-D752-4F4D-ABCC-3EAA2BB10629}">
      <dsp:nvSpPr>
        <dsp:cNvPr id="0" name=""/>
        <dsp:cNvSpPr/>
      </dsp:nvSpPr>
      <dsp:spPr>
        <a:xfrm>
          <a:off x="0" y="629"/>
          <a:ext cx="7117918" cy="147308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52EFC3-DF73-4E3F-9E3F-A63116CB1ED0}">
      <dsp:nvSpPr>
        <dsp:cNvPr id="0" name=""/>
        <dsp:cNvSpPr/>
      </dsp:nvSpPr>
      <dsp:spPr>
        <a:xfrm>
          <a:off x="445607" y="332073"/>
          <a:ext cx="810195" cy="8101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8F12D1-E25A-4462-BDC4-77F1248BA2ED}">
      <dsp:nvSpPr>
        <dsp:cNvPr id="0" name=""/>
        <dsp:cNvSpPr/>
      </dsp:nvSpPr>
      <dsp:spPr>
        <a:xfrm>
          <a:off x="1701410" y="629"/>
          <a:ext cx="5416507" cy="1473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901" tIns="155901" rIns="155901" bIns="155901" numCol="1" spcCol="1270" anchor="ctr" anchorCtr="0">
          <a:noAutofit/>
        </a:bodyPr>
        <a:lstStyle/>
        <a:p>
          <a:pPr marL="0" lvl="0" indent="0" algn="l" defTabSz="666750">
            <a:lnSpc>
              <a:spcPct val="90000"/>
            </a:lnSpc>
            <a:spcBef>
              <a:spcPct val="0"/>
            </a:spcBef>
            <a:spcAft>
              <a:spcPct val="35000"/>
            </a:spcAft>
            <a:buNone/>
          </a:pPr>
          <a:r>
            <a:rPr lang="cs-CZ" sz="1500" b="1" i="1" kern="1200"/>
            <a:t>Finanční rizika</a:t>
          </a:r>
          <a:r>
            <a:rPr lang="cs-CZ" sz="1500" kern="1200"/>
            <a:t> související se sociálním podnikáním jsou obvykle ta, která by mohla potenciálně způsobit největší škody. I neziskové formy podniků musí pochopit, že podnik může ztratit peníze. </a:t>
          </a:r>
          <a:endParaRPr lang="en-US" sz="1500" kern="1200"/>
        </a:p>
      </dsp:txBody>
      <dsp:txXfrm>
        <a:off x="1701410" y="629"/>
        <a:ext cx="5416507" cy="1473082"/>
      </dsp:txXfrm>
    </dsp:sp>
    <dsp:sp modelId="{5A7B6585-16CD-4E1E-A7E8-2E45CB272077}">
      <dsp:nvSpPr>
        <dsp:cNvPr id="0" name=""/>
        <dsp:cNvSpPr/>
      </dsp:nvSpPr>
      <dsp:spPr>
        <a:xfrm>
          <a:off x="0" y="1841983"/>
          <a:ext cx="7117918" cy="147308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00130A-DD3E-428A-9C20-8D113AC9EE50}">
      <dsp:nvSpPr>
        <dsp:cNvPr id="0" name=""/>
        <dsp:cNvSpPr/>
      </dsp:nvSpPr>
      <dsp:spPr>
        <a:xfrm>
          <a:off x="445607" y="2173426"/>
          <a:ext cx="810195" cy="8101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6C2F18-2759-43E2-9D2B-F2C75484FD21}">
      <dsp:nvSpPr>
        <dsp:cNvPr id="0" name=""/>
        <dsp:cNvSpPr/>
      </dsp:nvSpPr>
      <dsp:spPr>
        <a:xfrm>
          <a:off x="1701410" y="1841983"/>
          <a:ext cx="5416507" cy="1473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901" tIns="155901" rIns="155901" bIns="155901" numCol="1" spcCol="1270" anchor="ctr" anchorCtr="0">
          <a:noAutofit/>
        </a:bodyPr>
        <a:lstStyle/>
        <a:p>
          <a:pPr marL="0" lvl="0" indent="0" algn="l" defTabSz="666750">
            <a:lnSpc>
              <a:spcPct val="90000"/>
            </a:lnSpc>
            <a:spcBef>
              <a:spcPct val="0"/>
            </a:spcBef>
            <a:spcAft>
              <a:spcPct val="35000"/>
            </a:spcAft>
            <a:buNone/>
          </a:pPr>
          <a:r>
            <a:rPr lang="cs-CZ" sz="1500" b="1" i="1" kern="1200"/>
            <a:t>Organizační rizika</a:t>
          </a:r>
          <a:r>
            <a:rPr lang="cs-CZ" sz="1500" kern="1200"/>
            <a:t>. Sociální podnik musí být připraven na organizační změny. Růst je obvykle dobrá věc, ale musí mít plán, jak tento růst zvládne. Podniky, které nejsou připraveny na rychlý růst, mohou skončit ve zmatku mezi a odpovědností. Mise a blaho podniku by mělo být vždy na prvním místě.</a:t>
          </a:r>
          <a:endParaRPr lang="en-US" sz="1500" kern="1200"/>
        </a:p>
      </dsp:txBody>
      <dsp:txXfrm>
        <a:off x="1701410" y="1841983"/>
        <a:ext cx="5416507" cy="1473082"/>
      </dsp:txXfrm>
    </dsp:sp>
    <dsp:sp modelId="{21F5C396-B6BA-4B90-8AD1-C568E4BDD083}">
      <dsp:nvSpPr>
        <dsp:cNvPr id="0" name=""/>
        <dsp:cNvSpPr/>
      </dsp:nvSpPr>
      <dsp:spPr>
        <a:xfrm>
          <a:off x="0" y="3683336"/>
          <a:ext cx="7117918" cy="147308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CF1464-00E6-428E-9803-870E902CC6A7}">
      <dsp:nvSpPr>
        <dsp:cNvPr id="0" name=""/>
        <dsp:cNvSpPr/>
      </dsp:nvSpPr>
      <dsp:spPr>
        <a:xfrm>
          <a:off x="445607" y="4014780"/>
          <a:ext cx="810195" cy="8101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49D12F-5F63-46C4-99D8-C9EB42F0364C}">
      <dsp:nvSpPr>
        <dsp:cNvPr id="0" name=""/>
        <dsp:cNvSpPr/>
      </dsp:nvSpPr>
      <dsp:spPr>
        <a:xfrm>
          <a:off x="1701410" y="3683336"/>
          <a:ext cx="5416507" cy="1473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901" tIns="155901" rIns="155901" bIns="155901" numCol="1" spcCol="1270" anchor="ctr" anchorCtr="0">
          <a:noAutofit/>
        </a:bodyPr>
        <a:lstStyle/>
        <a:p>
          <a:pPr marL="0" lvl="0" indent="0" algn="l" defTabSz="666750">
            <a:lnSpc>
              <a:spcPct val="90000"/>
            </a:lnSpc>
            <a:spcBef>
              <a:spcPct val="0"/>
            </a:spcBef>
            <a:spcAft>
              <a:spcPct val="35000"/>
            </a:spcAft>
            <a:buNone/>
          </a:pPr>
          <a:r>
            <a:rPr lang="cs-CZ" sz="1500" b="1" i="1" kern="1200"/>
            <a:t>Riziko špatné pověsti (reputace). </a:t>
          </a:r>
          <a:r>
            <a:rPr lang="cs-CZ" sz="1500" kern="1200"/>
            <a:t>Špatně zahájená činnost může poškodit reputaci podniku. Především musí si musíte být jisti, že aktivity podniku nebudou v konfliktu s jeho posláním a veřejně prospěšným cílem.</a:t>
          </a:r>
          <a:endParaRPr lang="en-US" sz="1500" kern="1200"/>
        </a:p>
      </dsp:txBody>
      <dsp:txXfrm>
        <a:off x="1701410" y="3683336"/>
        <a:ext cx="5416507" cy="14730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17288-BCB0-43CF-8EE7-15417F259440}">
      <dsp:nvSpPr>
        <dsp:cNvPr id="0" name=""/>
        <dsp:cNvSpPr/>
      </dsp:nvSpPr>
      <dsp:spPr>
        <a:xfrm>
          <a:off x="0" y="531"/>
          <a:ext cx="1065911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0AF12-18D8-467A-9E14-4AD0678993E6}">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4433EF-0725-42D7-B5EC-BA509A8345E6}">
      <dsp:nvSpPr>
        <dsp:cNvPr id="0" name=""/>
        <dsp:cNvSpPr/>
      </dsp:nvSpPr>
      <dsp:spPr>
        <a:xfrm>
          <a:off x="1435590" y="531"/>
          <a:ext cx="922351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cs-CZ" sz="2500" kern="1200"/>
            <a:t>K zahájení podnikání slouží plán, který má v sociálním podnikání obdobnou strukturu jako pro jakýkoliv subjekt. </a:t>
          </a:r>
          <a:endParaRPr lang="en-US" sz="2500" kern="1200"/>
        </a:p>
      </dsp:txBody>
      <dsp:txXfrm>
        <a:off x="1435590" y="531"/>
        <a:ext cx="9223519" cy="1242935"/>
      </dsp:txXfrm>
    </dsp:sp>
    <dsp:sp modelId="{74A4DE6A-12C8-468C-A444-46E9598404DE}">
      <dsp:nvSpPr>
        <dsp:cNvPr id="0" name=""/>
        <dsp:cNvSpPr/>
      </dsp:nvSpPr>
      <dsp:spPr>
        <a:xfrm>
          <a:off x="0" y="1554201"/>
          <a:ext cx="1065911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59E78B-B743-4C74-8424-C1C0755748BA}">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53DCC0-23B8-4D19-8079-2422234E23F8}">
      <dsp:nvSpPr>
        <dsp:cNvPr id="0" name=""/>
        <dsp:cNvSpPr/>
      </dsp:nvSpPr>
      <dsp:spPr>
        <a:xfrm>
          <a:off x="1435590" y="1554201"/>
          <a:ext cx="922351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cs-CZ" sz="2500" kern="1200"/>
            <a:t>Jedinou odlišností je formulace cílových skupin, potřebnosti a veřejně prospěšného cíle či společenského/sociálního dopadu. </a:t>
          </a:r>
          <a:endParaRPr lang="en-US" sz="2500" kern="1200"/>
        </a:p>
      </dsp:txBody>
      <dsp:txXfrm>
        <a:off x="1435590" y="1554201"/>
        <a:ext cx="9223519" cy="1242935"/>
      </dsp:txXfrm>
    </dsp:sp>
    <dsp:sp modelId="{7E9338BD-3AF7-4236-95BF-030086B33D9B}">
      <dsp:nvSpPr>
        <dsp:cNvPr id="0" name=""/>
        <dsp:cNvSpPr/>
      </dsp:nvSpPr>
      <dsp:spPr>
        <a:xfrm>
          <a:off x="0" y="3107870"/>
          <a:ext cx="1065911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2CB15C-39E9-4D6B-BEB2-84872B04663D}">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FBA5F-E2E1-4C45-B7F5-F63274FA0DC9}">
      <dsp:nvSpPr>
        <dsp:cNvPr id="0" name=""/>
        <dsp:cNvSpPr/>
      </dsp:nvSpPr>
      <dsp:spPr>
        <a:xfrm>
          <a:off x="1435590" y="3107870"/>
          <a:ext cx="922351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cs-CZ" sz="2500" kern="1200"/>
            <a:t>Odlišnosti rovněž najdeme ve tvorbě finančního plánu, který počítá s vícezdrojovým financováním. </a:t>
          </a:r>
          <a:endParaRPr lang="en-US" sz="2500" kern="1200"/>
        </a:p>
      </dsp:txBody>
      <dsp:txXfrm>
        <a:off x="1435590" y="3107870"/>
        <a:ext cx="9223519" cy="12429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C43A76A3-ADC8-4477-8FC1-B9DD55D84908}" type="datetime1">
              <a:rPr lang="en-US" smtClean="0"/>
              <a:t>10/13/2024</a:t>
            </a:fld>
            <a:endParaRPr lang="en-US" dirty="0"/>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dirty="0"/>
          </a:p>
        </p:txBody>
      </p:sp>
    </p:spTree>
    <p:extLst>
      <p:ext uri="{BB962C8B-B14F-4D97-AF65-F5344CB8AC3E}">
        <p14:creationId xmlns:p14="http://schemas.microsoft.com/office/powerpoint/2010/main" val="240526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D6762538-DC4D-4667-96E5-B3278DDF8B12}" type="datetime1">
              <a:rPr lang="en-US" smtClean="0"/>
              <a:t>10/13/2024</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99479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05880548-5C08-4BE3-B63E-F2BB63B0B00C}" type="datetime1">
              <a:rPr lang="en-US" smtClean="0"/>
              <a:t>10/13/2024</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07079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DE7F49BE-398D-479A-8A7E-5DDBCA61EDCB}" type="datetime1">
              <a:rPr lang="en-US" smtClean="0"/>
              <a:t>10/13/2024</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40352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77240" y="1709738"/>
            <a:ext cx="10570210"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77240" y="4589463"/>
            <a:ext cx="1057021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CCD0C193-4974-4A1F-9C63-07D595E30D66}" type="datetime1">
              <a:rPr lang="en-US" smtClean="0"/>
              <a:t>10/13/2024</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73806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701AA87F-28D4-4BF0-B81F-877A89DFD5AC}" type="datetime1">
              <a:rPr lang="en-US" smtClean="0"/>
              <a:t>10/13/2024</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518203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1812"/>
            <a:ext cx="5220335"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825749"/>
            <a:ext cx="5220335"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1812"/>
            <a:ext cx="5183188"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825749"/>
            <a:ext cx="5183188"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A8A9F1F3-208B-49A3-B337-9C8ACEB3E0E1}" type="datetime1">
              <a:rPr lang="en-US" smtClean="0"/>
              <a:t>10/13/2024</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4042330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a:xfrm>
            <a:off x="777240" y="365125"/>
            <a:ext cx="1065911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27AF6CA6-7293-4AA2-A0E0-A3BF4416E786}" type="datetime1">
              <a:rPr lang="en-US" smtClean="0"/>
              <a:t>10/13/2024</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62951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98D87016-7BCD-46FB-8EE3-AB6C369108B4}" type="datetime1">
              <a:rPr lang="en-US" smtClean="0"/>
              <a:t>10/13/2024</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61521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2501900"/>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3092450"/>
            <a:ext cx="3994785" cy="27765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A1547011-1FFC-4EF8-9A2E-53B4AD2ADBD4}" type="datetime1">
              <a:rPr lang="en-US" smtClean="0"/>
              <a:t>10/13/2024</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10964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77240" y="457200"/>
            <a:ext cx="3994785" cy="2505456"/>
          </a:xfrm>
        </p:spPr>
        <p:txBody>
          <a:bodyPr anchor="b"/>
          <a:lstStyle>
            <a:lvl1pPr>
              <a:defRPr sz="4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77240" y="3081275"/>
            <a:ext cx="3994785" cy="277977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9562EB47-45B4-4EF5-A743-B4885DD2F060}" type="datetime1">
              <a:rPr lang="en-US" smtClean="0"/>
              <a:t>10/13/2024</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741915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9B5B3C5-A599-465B-B2B9-866E8B2087CE}"/>
              </a:ext>
            </a:extLst>
          </p:cNvPr>
          <p:cNvSpPr/>
          <p:nvPr/>
        </p:nvSpPr>
        <p:spPr>
          <a:xfrm>
            <a:off x="-1" y="-1"/>
            <a:ext cx="121920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5C84982-7DD0-43B1-8A2D-BFA4DF1B4E60}"/>
              </a:ext>
            </a:extLst>
          </p:cNvPr>
          <p:cNvSpPr/>
          <p:nvPr/>
        </p:nvSpPr>
        <p:spPr>
          <a:xfrm>
            <a:off x="-1" y="-1"/>
            <a:ext cx="12192001"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8" name="Decorative Circles">
            <a:extLst>
              <a:ext uri="{FF2B5EF4-FFF2-40B4-BE49-F238E27FC236}">
                <a16:creationId xmlns:a16="http://schemas.microsoft.com/office/drawing/2014/main" id="{1D912E1C-3BBA-42F0-A3EE-FEC382E7230A}"/>
              </a:ext>
            </a:extLst>
          </p:cNvPr>
          <p:cNvGrpSpPr/>
          <p:nvPr/>
        </p:nvGrpSpPr>
        <p:grpSpPr>
          <a:xfrm>
            <a:off x="-1" y="-1"/>
            <a:ext cx="12192001" cy="6858001"/>
            <a:chOff x="-1" y="-1"/>
            <a:chExt cx="12192001" cy="6858001"/>
          </a:xfrm>
        </p:grpSpPr>
        <p:sp>
          <p:nvSpPr>
            <p:cNvPr id="21" name="Oval 20">
              <a:extLst>
                <a:ext uri="{FF2B5EF4-FFF2-40B4-BE49-F238E27FC236}">
                  <a16:creationId xmlns:a16="http://schemas.microsoft.com/office/drawing/2014/main" id="{2FEEAC76-E273-46A8-8F8E-CE59860FE70D}"/>
                </a:ext>
              </a:extLst>
            </p:cNvPr>
            <p:cNvSpPr/>
            <p:nvPr/>
          </p:nvSpPr>
          <p:spPr>
            <a:xfrm>
              <a:off x="209098" y="727602"/>
              <a:ext cx="172408" cy="172408"/>
            </a:xfrm>
            <a:prstGeom prst="ellipse">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6594A0E-9400-45AD-A431-1DA1C0B28966}"/>
                </a:ext>
              </a:extLst>
            </p:cNvPr>
            <p:cNvSpPr/>
            <p:nvPr/>
          </p:nvSpPr>
          <p:spPr>
            <a:xfrm>
              <a:off x="949947" y="136523"/>
              <a:ext cx="113367" cy="113367"/>
            </a:xfrm>
            <a:prstGeom prst="ellipse">
              <a:avLst/>
            </a:prstGeom>
            <a:solidFill>
              <a:srgbClr val="F39E2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0916D6C-D32F-42B6-8512-CD5EDB8F2B9B}"/>
                </a:ext>
              </a:extLst>
            </p:cNvPr>
            <p:cNvSpPr/>
            <p:nvPr/>
          </p:nvSpPr>
          <p:spPr>
            <a:xfrm>
              <a:off x="11575290" y="5859047"/>
              <a:ext cx="305780" cy="305780"/>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34846D-59C6-40F4-907C-F1A4689B58F1}"/>
                </a:ext>
              </a:extLst>
            </p:cNvPr>
            <p:cNvSpPr/>
            <p:nvPr/>
          </p:nvSpPr>
          <p:spPr>
            <a:xfrm>
              <a:off x="95730" y="1133938"/>
              <a:ext cx="226735" cy="226735"/>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5A257CDF-2E36-4DC7-8EE4-5CD8F8ECAC87}"/>
                </a:ext>
              </a:extLst>
            </p:cNvPr>
            <p:cNvSpPr/>
            <p:nvPr/>
          </p:nvSpPr>
          <p:spPr>
            <a:xfrm>
              <a:off x="11536830" y="554419"/>
              <a:ext cx="382700" cy="382700"/>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5B26E0E-A115-4AE2-82D8-76BB93CC494F}"/>
                </a:ext>
              </a:extLst>
            </p:cNvPr>
            <p:cNvSpPr/>
            <p:nvPr/>
          </p:nvSpPr>
          <p:spPr>
            <a:xfrm>
              <a:off x="1122430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755058DB-7E01-4E95-BF59-983AA1BBB38E}"/>
                </a:ext>
              </a:extLst>
            </p:cNvPr>
            <p:cNvSpPr/>
            <p:nvPr/>
          </p:nvSpPr>
          <p:spPr>
            <a:xfrm>
              <a:off x="11629630" y="5482355"/>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10F7E2-23F3-44D6-B09E-71E556536052}"/>
                </a:ext>
              </a:extLst>
            </p:cNvPr>
            <p:cNvSpPr/>
            <p:nvPr/>
          </p:nvSpPr>
          <p:spPr>
            <a:xfrm>
              <a:off x="1041532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59D5C391-E1DB-410A-A78C-ED3BBDFF0758}"/>
                </a:ext>
              </a:extLst>
            </p:cNvPr>
            <p:cNvSpPr/>
            <p:nvPr/>
          </p:nvSpPr>
          <p:spPr>
            <a:xfrm>
              <a:off x="10120382" y="6255986"/>
              <a:ext cx="305780" cy="3057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77C4944D-9373-4283-BCAA-927A0316659E}"/>
                </a:ext>
              </a:extLst>
            </p:cNvPr>
            <p:cNvSpPr/>
            <p:nvPr/>
          </p:nvSpPr>
          <p:spPr>
            <a:xfrm>
              <a:off x="9934343" y="6204350"/>
              <a:ext cx="113367" cy="11336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804C521-2D9F-4CE4-AFD3-D4F1551FEC6A}"/>
                </a:ext>
              </a:extLst>
            </p:cNvPr>
            <p:cNvSpPr/>
            <p:nvPr/>
          </p:nvSpPr>
          <p:spPr>
            <a:xfrm>
              <a:off x="11642244" y="6317718"/>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6" name="Freeform: Shape 55">
              <a:extLst>
                <a:ext uri="{FF2B5EF4-FFF2-40B4-BE49-F238E27FC236}">
                  <a16:creationId xmlns:a16="http://schemas.microsoft.com/office/drawing/2014/main" id="{755AC65C-13EF-4182-AA3C-62BE165CC033}"/>
                </a:ext>
              </a:extLst>
            </p:cNvPr>
            <p:cNvSpPr/>
            <p:nvPr/>
          </p:nvSpPr>
          <p:spPr>
            <a:xfrm>
              <a:off x="-1" y="-1"/>
              <a:ext cx="510196" cy="538336"/>
            </a:xfrm>
            <a:custGeom>
              <a:avLst/>
              <a:gdLst>
                <a:gd name="connsiteX0" fmla="*/ 0 w 510196"/>
                <a:gd name="connsiteY0" fmla="*/ 0 h 538336"/>
                <a:gd name="connsiteX1" fmla="*/ 459276 w 510196"/>
                <a:gd name="connsiteY1" fmla="*/ 0 h 538336"/>
                <a:gd name="connsiteX2" fmla="*/ 482126 w 510196"/>
                <a:gd name="connsiteY2" fmla="*/ 42098 h 538336"/>
                <a:gd name="connsiteX3" fmla="*/ 510196 w 510196"/>
                <a:gd name="connsiteY3" fmla="*/ 181136 h 538336"/>
                <a:gd name="connsiteX4" fmla="*/ 152996 w 510196"/>
                <a:gd name="connsiteY4" fmla="*/ 538336 h 538336"/>
                <a:gd name="connsiteX5" fmla="*/ 13958 w 510196"/>
                <a:gd name="connsiteY5" fmla="*/ 510266 h 538336"/>
                <a:gd name="connsiteX6" fmla="*/ 0 w 510196"/>
                <a:gd name="connsiteY6" fmla="*/ 502690 h 5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0196" h="538336">
                  <a:moveTo>
                    <a:pt x="0" y="0"/>
                  </a:moveTo>
                  <a:lnTo>
                    <a:pt x="459276" y="0"/>
                  </a:lnTo>
                  <a:lnTo>
                    <a:pt x="482126" y="42098"/>
                  </a:lnTo>
                  <a:cubicBezTo>
                    <a:pt x="500201" y="84833"/>
                    <a:pt x="510196" y="131817"/>
                    <a:pt x="510196" y="181136"/>
                  </a:cubicBezTo>
                  <a:cubicBezTo>
                    <a:pt x="510196" y="378412"/>
                    <a:pt x="350272" y="538336"/>
                    <a:pt x="152996" y="538336"/>
                  </a:cubicBezTo>
                  <a:cubicBezTo>
                    <a:pt x="103677" y="538336"/>
                    <a:pt x="56693" y="528341"/>
                    <a:pt x="13958" y="510266"/>
                  </a:cubicBezTo>
                  <a:lnTo>
                    <a:pt x="0" y="50269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8" name="Freeform: Shape 57">
              <a:extLst>
                <a:ext uri="{FF2B5EF4-FFF2-40B4-BE49-F238E27FC236}">
                  <a16:creationId xmlns:a16="http://schemas.microsoft.com/office/drawing/2014/main" id="{E40DA8D2-FA4B-4282-9D44-48C27B63A153}"/>
                </a:ext>
              </a:extLst>
            </p:cNvPr>
            <p:cNvSpPr/>
            <p:nvPr/>
          </p:nvSpPr>
          <p:spPr>
            <a:xfrm>
              <a:off x="10528695" y="1"/>
              <a:ext cx="554074" cy="282754"/>
            </a:xfrm>
            <a:custGeom>
              <a:avLst/>
              <a:gdLst>
                <a:gd name="connsiteX0" fmla="*/ 644 w 309162"/>
                <a:gd name="connsiteY0" fmla="*/ 0 h 157771"/>
                <a:gd name="connsiteX1" fmla="*/ 308518 w 309162"/>
                <a:gd name="connsiteY1" fmla="*/ 0 h 157771"/>
                <a:gd name="connsiteX2" fmla="*/ 309162 w 309162"/>
                <a:gd name="connsiteY2" fmla="*/ 3190 h 157771"/>
                <a:gd name="connsiteX3" fmla="*/ 154581 w 309162"/>
                <a:gd name="connsiteY3" fmla="*/ 157771 h 157771"/>
                <a:gd name="connsiteX4" fmla="*/ 0 w 309162"/>
                <a:gd name="connsiteY4" fmla="*/ 3190 h 157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162" h="157771">
                  <a:moveTo>
                    <a:pt x="644" y="0"/>
                  </a:moveTo>
                  <a:lnTo>
                    <a:pt x="308518" y="0"/>
                  </a:lnTo>
                  <a:lnTo>
                    <a:pt x="309162" y="3190"/>
                  </a:lnTo>
                  <a:cubicBezTo>
                    <a:pt x="309162" y="88563"/>
                    <a:pt x="239954" y="157771"/>
                    <a:pt x="154581" y="157771"/>
                  </a:cubicBezTo>
                  <a:cubicBezTo>
                    <a:pt x="69208" y="157771"/>
                    <a:pt x="0" y="88563"/>
                    <a:pt x="0" y="319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10" name="Oval 9">
              <a:extLst>
                <a:ext uri="{FF2B5EF4-FFF2-40B4-BE49-F238E27FC236}">
                  <a16:creationId xmlns:a16="http://schemas.microsoft.com/office/drawing/2014/main" id="{99065014-CB18-414D-A527-31ECC45700AB}"/>
                </a:ext>
              </a:extLst>
            </p:cNvPr>
            <p:cNvSpPr/>
            <p:nvPr/>
          </p:nvSpPr>
          <p:spPr>
            <a:xfrm>
              <a:off x="504140" y="1132500"/>
              <a:ext cx="84680" cy="8468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F39E27A-56C1-4328-8DF1-2DA147C78483}"/>
                </a:ext>
              </a:extLst>
            </p:cNvPr>
            <p:cNvSpPr/>
            <p:nvPr/>
          </p:nvSpPr>
          <p:spPr>
            <a:xfrm>
              <a:off x="12051348" y="5576515"/>
              <a:ext cx="137603" cy="210490"/>
            </a:xfrm>
            <a:custGeom>
              <a:avLst/>
              <a:gdLst>
                <a:gd name="connsiteX0" fmla="*/ 105245 w 137603"/>
                <a:gd name="connsiteY0" fmla="*/ 0 h 210490"/>
                <a:gd name="connsiteX1" fmla="*/ 137603 w 137603"/>
                <a:gd name="connsiteY1" fmla="*/ 6533 h 210490"/>
                <a:gd name="connsiteX2" fmla="*/ 137603 w 137603"/>
                <a:gd name="connsiteY2" fmla="*/ 203957 h 210490"/>
                <a:gd name="connsiteX3" fmla="*/ 105245 w 137603"/>
                <a:gd name="connsiteY3" fmla="*/ 210490 h 210490"/>
                <a:gd name="connsiteX4" fmla="*/ 0 w 137603"/>
                <a:gd name="connsiteY4" fmla="*/ 105245 h 210490"/>
                <a:gd name="connsiteX5" fmla="*/ 105245 w 137603"/>
                <a:gd name="connsiteY5" fmla="*/ 0 h 21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603" h="210490">
                  <a:moveTo>
                    <a:pt x="105245" y="0"/>
                  </a:moveTo>
                  <a:lnTo>
                    <a:pt x="137603" y="6533"/>
                  </a:lnTo>
                  <a:lnTo>
                    <a:pt x="137603" y="203957"/>
                  </a:lnTo>
                  <a:lnTo>
                    <a:pt x="105245" y="210490"/>
                  </a:lnTo>
                  <a:cubicBezTo>
                    <a:pt x="47120" y="210490"/>
                    <a:pt x="0" y="163370"/>
                    <a:pt x="0" y="105245"/>
                  </a:cubicBezTo>
                  <a:cubicBezTo>
                    <a:pt x="0" y="47120"/>
                    <a:pt x="47120" y="0"/>
                    <a:pt x="105245"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0" y="6488268"/>
            <a:ext cx="2743200" cy="233209"/>
          </a:xfrm>
          <a:prstGeom prst="rect">
            <a:avLst/>
          </a:prstGeom>
        </p:spPr>
        <p:txBody>
          <a:bodyPr vert="horz" lIns="91440" tIns="45720" rIns="91440" bIns="45720" rtlCol="0" anchor="ctr"/>
          <a:lstStyle>
            <a:lvl1pPr algn="l">
              <a:defRPr sz="1000">
                <a:solidFill>
                  <a:schemeClr val="tx1">
                    <a:tint val="75000"/>
                  </a:schemeClr>
                </a:solidFill>
              </a:defRPr>
            </a:lvl1pPr>
          </a:lstStyle>
          <a:p>
            <a:fld id="{4A8D24A4-5FEC-4062-8995-EB21925B3B40}" type="datetime1">
              <a:rPr lang="en-US" smtClean="0"/>
              <a:t>10/13/2024</a:t>
            </a:fld>
            <a:endParaRPr lang="en-US" sz="1000"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sz="1000"/>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93150" y="6488268"/>
            <a:ext cx="2743200" cy="233209"/>
          </a:xfrm>
          <a:prstGeom prst="rect">
            <a:avLst/>
          </a:prstGeom>
        </p:spPr>
        <p:txBody>
          <a:bodyPr vert="horz" lIns="91440" tIns="45720" rIns="91440" bIns="45720" rtlCol="0" anchor="ctr"/>
          <a:lstStyle>
            <a:lvl1pPr algn="r">
              <a:defRPr sz="1000">
                <a:solidFill>
                  <a:schemeClr val="tx1">
                    <a:tint val="75000"/>
                  </a:schemeClr>
                </a:solidFill>
              </a:defRPr>
            </a:lvl1pPr>
          </a:lstStyle>
          <a:p>
            <a:fld id="{35747434-7036-48DB-A148-6B3D8EE75CDA}" type="slidenum">
              <a:rPr lang="en-US" smtClean="0"/>
              <a:pPr/>
              <a:t>‹#›</a:t>
            </a:fld>
            <a:endParaRPr lang="en-US" sz="1000" dirty="0"/>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0" y="365125"/>
            <a:ext cx="1065911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0" y="1825625"/>
            <a:ext cx="1065911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24964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lumMod val="75000"/>
            <a:lumOff val="25000"/>
          </a:schemeClr>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diagramLayout" Target="../diagrams/layout7.xml"/><Relationship Id="rId7" Type="http://schemas.openxmlformats.org/officeDocument/2006/relationships/image" Target="../media/image2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image" Target="../media/image45.svg"/><Relationship Id="rId7" Type="http://schemas.openxmlformats.org/officeDocument/2006/relationships/image" Target="../media/image49.svg"/><Relationship Id="rId2"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svg"/><Relationship Id="rId4" Type="http://schemas.openxmlformats.org/officeDocument/2006/relationships/image" Target="../media/image46.pn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3E0473-C315-42D8-A82A-A2FE49DC6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D23A251-68F2-43E5-812B-4BBAE1AF5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pic>
        <p:nvPicPr>
          <p:cNvPr id="4" name="Picture 3">
            <a:extLst>
              <a:ext uri="{FF2B5EF4-FFF2-40B4-BE49-F238E27FC236}">
                <a16:creationId xmlns:a16="http://schemas.microsoft.com/office/drawing/2014/main" id="{5453D49B-65E6-2E7C-96DF-D776C6BE80DA}"/>
              </a:ext>
            </a:extLst>
          </p:cNvPr>
          <p:cNvPicPr>
            <a:picLocks noChangeAspect="1"/>
          </p:cNvPicPr>
          <p:nvPr/>
        </p:nvPicPr>
        <p:blipFill>
          <a:blip r:embed="rId2">
            <a:alphaModFix amt="40000"/>
          </a:blip>
          <a:srcRect l="3135" r="1" b="1"/>
          <a:stretch/>
        </p:blipFill>
        <p:spPr>
          <a:xfrm>
            <a:off x="1525" y="10"/>
            <a:ext cx="12188951" cy="6857990"/>
          </a:xfrm>
          <a:prstGeom prst="rect">
            <a:avLst/>
          </a:prstGeom>
        </p:spPr>
      </p:pic>
      <p:grpSp>
        <p:nvGrpSpPr>
          <p:cNvPr id="13" name="decorative circle">
            <a:extLst>
              <a:ext uri="{FF2B5EF4-FFF2-40B4-BE49-F238E27FC236}">
                <a16:creationId xmlns:a16="http://schemas.microsoft.com/office/drawing/2014/main" id="{0350AF23-2606-421F-AB7B-23D9B48F3E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4102" y="236341"/>
            <a:ext cx="11340713" cy="5464029"/>
            <a:chOff x="314102" y="236341"/>
            <a:chExt cx="11340713" cy="5464029"/>
          </a:xfrm>
        </p:grpSpPr>
        <p:sp>
          <p:nvSpPr>
            <p:cNvPr id="14" name="Oval 13">
              <a:extLst>
                <a:ext uri="{FF2B5EF4-FFF2-40B4-BE49-F238E27FC236}">
                  <a16:creationId xmlns:a16="http://schemas.microsoft.com/office/drawing/2014/main" id="{526A544A-3C76-4502-A741-F4DB0E2CD2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17B8593-D171-47B5-8D1A-E34E7B138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4102" y="3044381"/>
              <a:ext cx="226735" cy="226735"/>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1FEF60D4-64F6-450F-B86D-383EEA1C8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88374" y="386135"/>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97D4A7C-B520-46CB-9A94-711F53997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65714" y="236341"/>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2B7B976F-E84B-4936-90D7-C8298A5E7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1535" y="2516671"/>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C91FFEC-59DF-4D22-A925-F51520769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30142" y="458803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8931E95-0847-47E4-8AEC-312312A032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02046" y="5394590"/>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3C094915-EF93-49A0-9B90-C44FB9B50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08287" y="5160714"/>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5AE78F47-14C0-9CC9-F529-03879A02B649}"/>
              </a:ext>
            </a:extLst>
          </p:cNvPr>
          <p:cNvSpPr>
            <a:spLocks noGrp="1"/>
          </p:cNvSpPr>
          <p:nvPr>
            <p:ph type="ctrTitle"/>
          </p:nvPr>
        </p:nvSpPr>
        <p:spPr>
          <a:xfrm>
            <a:off x="2562606" y="1122363"/>
            <a:ext cx="7063739" cy="2387600"/>
          </a:xfrm>
        </p:spPr>
        <p:txBody>
          <a:bodyPr>
            <a:normAutofit/>
          </a:bodyPr>
          <a:lstStyle/>
          <a:p>
            <a:r>
              <a:rPr lang="en-US" b="1">
                <a:solidFill>
                  <a:srgbClr val="FFFFFF"/>
                </a:solidFill>
              </a:rPr>
              <a:t>BUSINESS MODELY V SOCIÁLNÍM PODNIKÁNÍ</a:t>
            </a:r>
            <a:r>
              <a:rPr lang="cs-CZ" b="1">
                <a:solidFill>
                  <a:srgbClr val="FFFFFF"/>
                </a:solidFill>
              </a:rPr>
              <a:t>- část I</a:t>
            </a:r>
            <a:endParaRPr lang="cs-CZ">
              <a:solidFill>
                <a:srgbClr val="FFFFFF"/>
              </a:solidFill>
            </a:endParaRPr>
          </a:p>
        </p:txBody>
      </p:sp>
      <p:sp>
        <p:nvSpPr>
          <p:cNvPr id="3" name="Podnadpis 2">
            <a:extLst>
              <a:ext uri="{FF2B5EF4-FFF2-40B4-BE49-F238E27FC236}">
                <a16:creationId xmlns:a16="http://schemas.microsoft.com/office/drawing/2014/main" id="{897A6F28-9BB0-9485-2DD1-F2EE5A379369}"/>
              </a:ext>
            </a:extLst>
          </p:cNvPr>
          <p:cNvSpPr>
            <a:spLocks noGrp="1"/>
          </p:cNvSpPr>
          <p:nvPr>
            <p:ph type="subTitle" idx="1"/>
          </p:nvPr>
        </p:nvSpPr>
        <p:spPr>
          <a:xfrm>
            <a:off x="2562606" y="3602038"/>
            <a:ext cx="7063739" cy="1655762"/>
          </a:xfrm>
        </p:spPr>
        <p:txBody>
          <a:bodyPr>
            <a:normAutofit/>
          </a:bodyPr>
          <a:lstStyle/>
          <a:p>
            <a:r>
              <a:rPr lang="cs-CZ" dirty="0">
                <a:solidFill>
                  <a:srgbClr val="FFFFFF"/>
                </a:solidFill>
              </a:rPr>
              <a:t>Petra Krejčí</a:t>
            </a:r>
          </a:p>
        </p:txBody>
      </p:sp>
    </p:spTree>
    <p:extLst>
      <p:ext uri="{BB962C8B-B14F-4D97-AF65-F5344CB8AC3E}">
        <p14:creationId xmlns:p14="http://schemas.microsoft.com/office/powerpoint/2010/main" val="3692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51446D58-2915-67A5-9660-9911DE3DDC62}"/>
              </a:ext>
            </a:extLst>
          </p:cNvPr>
          <p:cNvSpPr>
            <a:spLocks noGrp="1"/>
          </p:cNvSpPr>
          <p:nvPr>
            <p:ph type="title"/>
          </p:nvPr>
        </p:nvSpPr>
        <p:spPr>
          <a:xfrm>
            <a:off x="777240" y="777240"/>
            <a:ext cx="7376160" cy="1401756"/>
          </a:xfrm>
        </p:spPr>
        <p:txBody>
          <a:bodyPr anchor="b">
            <a:normAutofit/>
          </a:bodyPr>
          <a:lstStyle/>
          <a:p>
            <a:r>
              <a:rPr lang="cs-CZ" sz="4400" dirty="0"/>
              <a:t>3. Cílový trh</a:t>
            </a:r>
          </a:p>
        </p:txBody>
      </p:sp>
      <p:sp>
        <p:nvSpPr>
          <p:cNvPr id="3" name="Zástupný obsah 2">
            <a:extLst>
              <a:ext uri="{FF2B5EF4-FFF2-40B4-BE49-F238E27FC236}">
                <a16:creationId xmlns:a16="http://schemas.microsoft.com/office/drawing/2014/main" id="{BD900593-DF4A-82A2-F3D8-4434540E4E4A}"/>
              </a:ext>
            </a:extLst>
          </p:cNvPr>
          <p:cNvSpPr>
            <a:spLocks noGrp="1"/>
          </p:cNvSpPr>
          <p:nvPr>
            <p:ph idx="1"/>
          </p:nvPr>
        </p:nvSpPr>
        <p:spPr>
          <a:xfrm>
            <a:off x="777240" y="2286001"/>
            <a:ext cx="7376160" cy="3890962"/>
          </a:xfrm>
        </p:spPr>
        <p:txBody>
          <a:bodyPr anchor="t">
            <a:normAutofit/>
          </a:bodyPr>
          <a:lstStyle/>
          <a:p>
            <a:pPr indent="0" algn="just">
              <a:spcBef>
                <a:spcPts val="1200"/>
              </a:spcBef>
              <a:spcAft>
                <a:spcPts val="1200"/>
              </a:spcAft>
              <a:buNone/>
            </a:pPr>
            <a:r>
              <a:rPr lang="cs-CZ" sz="2400" b="1" i="1" dirty="0">
                <a:latin typeface="Times New Roman" panose="02020603050405020304" pitchFamily="18" charset="0"/>
                <a:ea typeface="Calibri" panose="020F0502020204030204" pitchFamily="34" charset="0"/>
                <a:cs typeface="Times New Roman" panose="02020603050405020304" pitchFamily="18" charset="0"/>
              </a:rPr>
              <a:t>Cílový trh</a:t>
            </a:r>
            <a:r>
              <a:rPr lang="cs-CZ" sz="2400" dirty="0">
                <a:latin typeface="Times New Roman" panose="02020603050405020304" pitchFamily="18" charset="0"/>
                <a:ea typeface="Calibri" panose="020F0502020204030204" pitchFamily="34" charset="0"/>
                <a:cs typeface="Times New Roman" panose="02020603050405020304" pitchFamily="18" charset="0"/>
              </a:rPr>
              <a:t> v sobě zahrnuje obecné informace o potenciálních zákaznících z cílové skupiny. Na začátku je vhodné popsat pouze ty charakteristiky, které se ovlivní rozhodnutí o využití služeb či koupi produktu. Jejich hlavní charakteristiky jsou:</a:t>
            </a:r>
          </a:p>
          <a:p>
            <a:pPr marL="342900" lvl="0" indent="-342900" algn="just">
              <a:spcBef>
                <a:spcPts val="1200"/>
              </a:spcBef>
              <a:spcAft>
                <a:spcPts val="0"/>
              </a:spcAft>
              <a:buFont typeface="Symbol" panose="05050102010706020507" pitchFamily="18" charset="2"/>
              <a:buChar char=""/>
              <a:tabLst>
                <a:tab pos="228600" algn="l"/>
                <a:tab pos="449580" algn="l"/>
              </a:tabLst>
            </a:pPr>
            <a:r>
              <a:rPr lang="cs-CZ" sz="2400" i="1" dirty="0">
                <a:latin typeface="Times New Roman" panose="02020603050405020304" pitchFamily="18" charset="0"/>
                <a:ea typeface="Calibri" panose="020F0502020204030204" pitchFamily="34" charset="0"/>
                <a:cs typeface="Times New Roman" panose="02020603050405020304" pitchFamily="18" charset="0"/>
              </a:rPr>
              <a:t>Geografické</a:t>
            </a:r>
            <a:r>
              <a:rPr lang="cs-CZ" sz="2400" dirty="0">
                <a:latin typeface="Times New Roman" panose="02020603050405020304" pitchFamily="18" charset="0"/>
                <a:ea typeface="Calibri" panose="020F0502020204030204" pitchFamily="34" charset="0"/>
                <a:cs typeface="Times New Roman" panose="02020603050405020304" pitchFamily="18" charset="0"/>
              </a:rPr>
              <a:t>, kde se zákazníci nacházejí.</a:t>
            </a:r>
          </a:p>
          <a:p>
            <a:pPr marL="342900" lvl="0" indent="-342900" algn="just">
              <a:spcAft>
                <a:spcPts val="0"/>
              </a:spcAft>
              <a:buFont typeface="Symbol" panose="05050102010706020507" pitchFamily="18" charset="2"/>
              <a:buChar char=""/>
              <a:tabLst>
                <a:tab pos="228600" algn="l"/>
                <a:tab pos="449580" algn="l"/>
              </a:tabLst>
            </a:pPr>
            <a:r>
              <a:rPr lang="cs-CZ" sz="2400" i="1" dirty="0">
                <a:latin typeface="Times New Roman" panose="02020603050405020304" pitchFamily="18" charset="0"/>
                <a:ea typeface="Calibri" panose="020F0502020204030204" pitchFamily="34" charset="0"/>
                <a:cs typeface="Times New Roman" panose="02020603050405020304" pitchFamily="18" charset="0"/>
              </a:rPr>
              <a:t>Demografické</a:t>
            </a:r>
            <a:r>
              <a:rPr lang="cs-CZ" sz="2400" dirty="0">
                <a:latin typeface="Times New Roman" panose="02020603050405020304" pitchFamily="18" charset="0"/>
                <a:ea typeface="Calibri" panose="020F0502020204030204" pitchFamily="34" charset="0"/>
                <a:cs typeface="Times New Roman" panose="02020603050405020304" pitchFamily="18" charset="0"/>
              </a:rPr>
              <a:t>, tedy jejich věk, výše příjmů, vzdělání.</a:t>
            </a:r>
          </a:p>
          <a:p>
            <a:pPr marL="342900" lvl="0" indent="-342900" algn="just">
              <a:spcAft>
                <a:spcPts val="1200"/>
              </a:spcAft>
              <a:buFont typeface="Symbol" panose="05050102010706020507" pitchFamily="18" charset="2"/>
              <a:buChar char=""/>
              <a:tabLst>
                <a:tab pos="228600" algn="l"/>
                <a:tab pos="449580" algn="l"/>
              </a:tabLst>
            </a:pPr>
            <a:r>
              <a:rPr lang="cs-CZ" sz="2400" i="1" dirty="0" err="1">
                <a:latin typeface="Times New Roman" panose="02020603050405020304" pitchFamily="18" charset="0"/>
                <a:ea typeface="Calibri" panose="020F0502020204030204" pitchFamily="34" charset="0"/>
                <a:cs typeface="Times New Roman" panose="02020603050405020304" pitchFamily="18" charset="0"/>
              </a:rPr>
              <a:t>Psychografické</a:t>
            </a:r>
            <a:r>
              <a:rPr lang="cs-CZ" sz="2400" dirty="0">
                <a:latin typeface="Times New Roman" panose="02020603050405020304" pitchFamily="18" charset="0"/>
                <a:ea typeface="Calibri" panose="020F0502020204030204" pitchFamily="34" charset="0"/>
                <a:cs typeface="Times New Roman" panose="02020603050405020304" pitchFamily="18" charset="0"/>
              </a:rPr>
              <a:t>, tj. rysy týkající se společenské třídy, životního stylu, náboženství, preferencí atd.</a:t>
            </a:r>
          </a:p>
          <a:p>
            <a:endParaRPr lang="cs-CZ" sz="1700" dirty="0"/>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3394164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E67E74B5-40DD-6E1F-5226-F1180509BB14}"/>
              </a:ext>
            </a:extLst>
          </p:cNvPr>
          <p:cNvSpPr>
            <a:spLocks noGrp="1"/>
          </p:cNvSpPr>
          <p:nvPr>
            <p:ph type="title"/>
          </p:nvPr>
        </p:nvSpPr>
        <p:spPr>
          <a:xfrm>
            <a:off x="777240" y="777240"/>
            <a:ext cx="7376160" cy="1207203"/>
          </a:xfrm>
        </p:spPr>
        <p:txBody>
          <a:bodyPr anchor="b">
            <a:normAutofit/>
          </a:bodyPr>
          <a:lstStyle/>
          <a:p>
            <a:r>
              <a:rPr lang="cs-CZ" sz="4400" dirty="0"/>
              <a:t>4. Hodnocení prostředí </a:t>
            </a:r>
          </a:p>
        </p:txBody>
      </p:sp>
      <p:sp>
        <p:nvSpPr>
          <p:cNvPr id="3" name="Zástupný obsah 2">
            <a:extLst>
              <a:ext uri="{FF2B5EF4-FFF2-40B4-BE49-F238E27FC236}">
                <a16:creationId xmlns:a16="http://schemas.microsoft.com/office/drawing/2014/main" id="{7F917C3C-F2DC-9A59-071A-509D70D21F6A}"/>
              </a:ext>
            </a:extLst>
          </p:cNvPr>
          <p:cNvSpPr>
            <a:spLocks noGrp="1"/>
          </p:cNvSpPr>
          <p:nvPr>
            <p:ph idx="1"/>
          </p:nvPr>
        </p:nvSpPr>
        <p:spPr>
          <a:xfrm>
            <a:off x="777240" y="2062163"/>
            <a:ext cx="7376160" cy="4114800"/>
          </a:xfrm>
        </p:spPr>
        <p:txBody>
          <a:bodyPr anchor="t">
            <a:normAutofit fontScale="92500" lnSpcReduction="10000"/>
          </a:bodyPr>
          <a:lstStyle/>
          <a:p>
            <a:pPr indent="0" algn="just">
              <a:spcBef>
                <a:spcPts val="1200"/>
              </a:spcBef>
              <a:spcAft>
                <a:spcPts val="1200"/>
              </a:spcAft>
              <a:buNone/>
            </a:pPr>
            <a:r>
              <a:rPr lang="cs-CZ" sz="2400" dirty="0">
                <a:latin typeface="Times New Roman" panose="02020603050405020304" pitchFamily="18" charset="0"/>
                <a:ea typeface="Calibri" panose="020F0502020204030204" pitchFamily="34" charset="0"/>
                <a:cs typeface="Times New Roman" panose="02020603050405020304" pitchFamily="18" charset="0"/>
              </a:rPr>
              <a:t>Tato část se skládá z několika dílčích analýz a jejich souhrnné vyhodnocení bude provedeno např. pomocí analýzy SWOT. </a:t>
            </a:r>
          </a:p>
          <a:p>
            <a:pPr indent="0" algn="just">
              <a:spcBef>
                <a:spcPts val="1200"/>
              </a:spcBef>
              <a:spcAft>
                <a:spcPts val="1200"/>
              </a:spcAft>
              <a:buNone/>
            </a:pPr>
            <a:r>
              <a:rPr lang="cs-CZ" sz="2400" dirty="0">
                <a:latin typeface="Times New Roman" panose="02020603050405020304" pitchFamily="18" charset="0"/>
                <a:ea typeface="Calibri" panose="020F0502020204030204" pitchFamily="34" charset="0"/>
                <a:cs typeface="Times New Roman" panose="02020603050405020304" pitchFamily="18" charset="0"/>
              </a:rPr>
              <a:t>Prostředí analyzujeme především:</a:t>
            </a:r>
          </a:p>
          <a:p>
            <a:pPr marL="742950" lvl="1" indent="-285750" algn="just">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hodnocením odvětví, </a:t>
            </a:r>
          </a:p>
          <a:p>
            <a:pPr marL="742950" lvl="1" indent="-285750" algn="just">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konkurence, </a:t>
            </a:r>
          </a:p>
          <a:p>
            <a:pPr marL="742950" lvl="1" indent="-285750" algn="just">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tržního potenciálu</a:t>
            </a:r>
          </a:p>
          <a:p>
            <a:pPr marL="742950" lvl="1" indent="-285750" algn="just">
              <a:spcBef>
                <a:spcPts val="1200"/>
              </a:spcBef>
              <a:spcAft>
                <a:spcPts val="1200"/>
              </a:spcAft>
            </a:pPr>
            <a:r>
              <a:rPr lang="cs-CZ" sz="2400" dirty="0">
                <a:latin typeface="Times New Roman" panose="02020603050405020304" pitchFamily="18" charset="0"/>
                <a:ea typeface="Calibri" panose="020F0502020204030204" pitchFamily="34" charset="0"/>
                <a:cs typeface="Times New Roman" panose="02020603050405020304" pitchFamily="18" charset="0"/>
              </a:rPr>
              <a:t> a vymezení si komparativních výhod popisovaného sociálního podniku.</a:t>
            </a:r>
          </a:p>
          <a:p>
            <a:endParaRPr lang="cs-CZ" sz="1100" dirty="0"/>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1671165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8BDC38FD-D1D9-FD76-399A-40898ADB0F54}"/>
              </a:ext>
            </a:extLst>
          </p:cNvPr>
          <p:cNvSpPr>
            <a:spLocks noGrp="1"/>
          </p:cNvSpPr>
          <p:nvPr>
            <p:ph type="title"/>
          </p:nvPr>
        </p:nvSpPr>
        <p:spPr>
          <a:xfrm>
            <a:off x="777240" y="777240"/>
            <a:ext cx="7376160" cy="1265569"/>
          </a:xfrm>
        </p:spPr>
        <p:txBody>
          <a:bodyPr anchor="b">
            <a:normAutofit/>
          </a:bodyPr>
          <a:lstStyle/>
          <a:p>
            <a:r>
              <a:rPr lang="cs-CZ" sz="4400" dirty="0"/>
              <a:t>5. MARKETINGOVÝ PLÁN</a:t>
            </a:r>
          </a:p>
        </p:txBody>
      </p:sp>
      <p:sp>
        <p:nvSpPr>
          <p:cNvPr id="3" name="Zástupný obsah 2">
            <a:extLst>
              <a:ext uri="{FF2B5EF4-FFF2-40B4-BE49-F238E27FC236}">
                <a16:creationId xmlns:a16="http://schemas.microsoft.com/office/drawing/2014/main" id="{9002DD32-8AAE-B8DB-A7AE-3ADB23D2E0A6}"/>
              </a:ext>
            </a:extLst>
          </p:cNvPr>
          <p:cNvSpPr>
            <a:spLocks noGrp="1"/>
          </p:cNvSpPr>
          <p:nvPr>
            <p:ph idx="1"/>
          </p:nvPr>
        </p:nvSpPr>
        <p:spPr>
          <a:xfrm>
            <a:off x="777240" y="2062163"/>
            <a:ext cx="7376160" cy="4114799"/>
          </a:xfrm>
        </p:spPr>
        <p:txBody>
          <a:bodyPr anchor="t">
            <a:normAutofit/>
          </a:bodyPr>
          <a:lstStyle/>
          <a:p>
            <a:pPr marL="0" indent="0" algn="just">
              <a:buNone/>
            </a:pPr>
            <a:endParaRPr lang="cs-CZ" sz="2400" dirty="0">
              <a:latin typeface="Times New Roman" panose="02020603050405020304" pitchFamily="18" charset="0"/>
              <a:ea typeface="Calibri" panose="020F0502020204030204" pitchFamily="34" charset="0"/>
            </a:endParaRPr>
          </a:p>
          <a:p>
            <a:pPr marL="0" indent="0" algn="just">
              <a:buNone/>
            </a:pPr>
            <a:r>
              <a:rPr lang="cs-CZ" sz="2400" dirty="0">
                <a:latin typeface="Times New Roman" panose="02020603050405020304" pitchFamily="18" charset="0"/>
                <a:ea typeface="Calibri" panose="020F0502020204030204" pitchFamily="34" charset="0"/>
              </a:rPr>
              <a:t>Marketing plánuje a implementuje dílčí strategii, jak oslovit své klienty a informovat je o vašem sociálním podniku a jeho produktech a službách. Zahrnuje v sobě:</a:t>
            </a:r>
          </a:p>
          <a:p>
            <a:pPr marL="742950" lvl="1" indent="-285750" algn="just"/>
            <a:endParaRPr lang="cs-CZ" sz="2400" dirty="0">
              <a:latin typeface="Times New Roman" panose="02020603050405020304" pitchFamily="18" charset="0"/>
            </a:endParaRPr>
          </a:p>
          <a:p>
            <a:pPr marL="742950" lvl="1" indent="-285750" algn="just"/>
            <a:r>
              <a:rPr lang="cs-CZ" sz="2400" dirty="0">
                <a:latin typeface="Times New Roman" panose="02020603050405020304" pitchFamily="18" charset="0"/>
              </a:rPr>
              <a:t>Tvorbu hodnotové nabídky</a:t>
            </a:r>
          </a:p>
          <a:p>
            <a:pPr marL="742950" lvl="1" indent="-285750" algn="just"/>
            <a:r>
              <a:rPr lang="cs-CZ" sz="2400" dirty="0">
                <a:latin typeface="Times New Roman" panose="02020603050405020304" pitchFamily="18" charset="0"/>
              </a:rPr>
              <a:t>Cenovou strategii</a:t>
            </a:r>
          </a:p>
          <a:p>
            <a:pPr marL="742950" lvl="1" indent="-285750" algn="just"/>
            <a:r>
              <a:rPr lang="cs-CZ" sz="2400" dirty="0">
                <a:latin typeface="Times New Roman" panose="02020603050405020304" pitchFamily="18" charset="0"/>
              </a:rPr>
              <a:t>Distribuční strategii</a:t>
            </a:r>
          </a:p>
          <a:p>
            <a:pPr marL="742950" lvl="1" indent="-285750" algn="just"/>
            <a:r>
              <a:rPr lang="cs-CZ" sz="2400" dirty="0">
                <a:latin typeface="Times New Roman" panose="02020603050405020304" pitchFamily="18" charset="0"/>
              </a:rPr>
              <a:t>Strategii podpory prodeje</a:t>
            </a:r>
            <a:endParaRPr lang="cs-CZ" sz="2400" dirty="0"/>
          </a:p>
          <a:p>
            <a:endParaRPr lang="cs-CZ" sz="1800" dirty="0"/>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2652829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D605BFD2-DF80-78F8-DEE2-94393510528D}"/>
              </a:ext>
            </a:extLst>
          </p:cNvPr>
          <p:cNvSpPr>
            <a:spLocks noGrp="1"/>
          </p:cNvSpPr>
          <p:nvPr>
            <p:ph type="title"/>
          </p:nvPr>
        </p:nvSpPr>
        <p:spPr>
          <a:xfrm>
            <a:off x="777240" y="777240"/>
            <a:ext cx="7376160" cy="1080743"/>
          </a:xfrm>
        </p:spPr>
        <p:txBody>
          <a:bodyPr anchor="b">
            <a:normAutofit/>
          </a:bodyPr>
          <a:lstStyle/>
          <a:p>
            <a:r>
              <a:rPr lang="cs-CZ" sz="4400" dirty="0"/>
              <a:t>6. Personální plán</a:t>
            </a:r>
          </a:p>
        </p:txBody>
      </p:sp>
      <p:sp>
        <p:nvSpPr>
          <p:cNvPr id="30" name="Zástupný obsah 2">
            <a:extLst>
              <a:ext uri="{FF2B5EF4-FFF2-40B4-BE49-F238E27FC236}">
                <a16:creationId xmlns:a16="http://schemas.microsoft.com/office/drawing/2014/main" id="{2FB6370F-0D4E-78E4-49EA-E7903AC11518}"/>
              </a:ext>
            </a:extLst>
          </p:cNvPr>
          <p:cNvSpPr>
            <a:spLocks noGrp="1"/>
          </p:cNvSpPr>
          <p:nvPr>
            <p:ph idx="1"/>
          </p:nvPr>
        </p:nvSpPr>
        <p:spPr>
          <a:xfrm>
            <a:off x="777240" y="2062163"/>
            <a:ext cx="7376160" cy="4114800"/>
          </a:xfrm>
        </p:spPr>
        <p:txBody>
          <a:bodyPr anchor="t">
            <a:normAutofit lnSpcReduction="10000"/>
          </a:bodyPr>
          <a:lstStyle/>
          <a:p>
            <a:pPr indent="0" algn="just">
              <a:spcBef>
                <a:spcPts val="1200"/>
              </a:spcBef>
              <a:spcAft>
                <a:spcPts val="1200"/>
              </a:spcAft>
              <a:buNone/>
            </a:pPr>
            <a:r>
              <a:rPr lang="cs-CZ" dirty="0">
                <a:latin typeface="Times New Roman" panose="02020603050405020304" pitchFamily="18" charset="0"/>
                <a:ea typeface="Calibri" panose="020F0502020204030204" pitchFamily="34" charset="0"/>
                <a:cs typeface="Times New Roman" panose="02020603050405020304" pitchFamily="18" charset="0"/>
              </a:rPr>
              <a:t>Při rozboru týmu sociálního podniku je třeba popsat klíčové role a konkrétní oblasti, kde vybraná osoba bude figurovat např. fundraising, provoz, komunikace s veřejností. Je možné přidat životopisy klíčových osob do příloh plánu.</a:t>
            </a:r>
          </a:p>
          <a:p>
            <a:pPr indent="0" algn="just">
              <a:spcBef>
                <a:spcPts val="1200"/>
              </a:spcBef>
              <a:spcAft>
                <a:spcPts val="1200"/>
              </a:spcAft>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Plán správy sociálního podniku</a:t>
            </a:r>
            <a:r>
              <a:rPr lang="cs-CZ" dirty="0">
                <a:latin typeface="Times New Roman" panose="02020603050405020304" pitchFamily="18" charset="0"/>
                <a:ea typeface="Calibri" panose="020F0502020204030204" pitchFamily="34" charset="0"/>
                <a:cs typeface="Times New Roman" panose="02020603050405020304" pitchFamily="18" charset="0"/>
              </a:rPr>
              <a:t>. Zde je nutné vymezit, kdo bude zodpovědný za chod podniku a bude zodpovědný za využívání finančních prostředků a jejich reinvestici zpět do podniku, včetně dodržování právních předpisů.</a:t>
            </a:r>
          </a:p>
          <a:p>
            <a:pPr indent="0" algn="just">
              <a:spcBef>
                <a:spcPts val="1200"/>
              </a:spcBef>
              <a:spcAft>
                <a:spcPts val="1200"/>
              </a:spcAft>
              <a:buNone/>
            </a:pPr>
            <a:r>
              <a:rPr lang="cs-CZ" b="1" i="1" dirty="0">
                <a:latin typeface="Times New Roman" panose="02020603050405020304" pitchFamily="18" charset="0"/>
                <a:ea typeface="Calibri" panose="020F0502020204030204" pitchFamily="34" charset="0"/>
              </a:rPr>
              <a:t>Budování kapacit v sociálním podniku</a:t>
            </a:r>
            <a:r>
              <a:rPr lang="cs-CZ" dirty="0">
                <a:latin typeface="Times New Roman" panose="02020603050405020304" pitchFamily="18" charset="0"/>
                <a:ea typeface="Calibri" panose="020F0502020204030204" pitchFamily="34" charset="0"/>
              </a:rPr>
              <a:t>. Zvětšování sociálního dopadu často vyžaduje nábor nových zaměstnanců a vedení, proto je třeba počítat s tímto nárůstem i požadavkem na růst nákladů na personál a zahrnout jej do finančního plánu</a:t>
            </a:r>
            <a:endParaRPr lang="cs-CZ" dirty="0"/>
          </a:p>
          <a:p>
            <a:endParaRPr lang="cs-CZ" sz="1500" dirty="0"/>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3434489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E75702A9-D833-8088-D958-AA6AF6FFE643}"/>
              </a:ext>
            </a:extLst>
          </p:cNvPr>
          <p:cNvSpPr>
            <a:spLocks noGrp="1"/>
          </p:cNvSpPr>
          <p:nvPr>
            <p:ph type="title"/>
          </p:nvPr>
        </p:nvSpPr>
        <p:spPr>
          <a:xfrm>
            <a:off x="777240" y="777240"/>
            <a:ext cx="7376160" cy="915373"/>
          </a:xfrm>
        </p:spPr>
        <p:txBody>
          <a:bodyPr anchor="b">
            <a:normAutofit/>
          </a:bodyPr>
          <a:lstStyle/>
          <a:p>
            <a:r>
              <a:rPr lang="cs-CZ" sz="4400" dirty="0"/>
              <a:t>7. Operační plán</a:t>
            </a:r>
          </a:p>
        </p:txBody>
      </p:sp>
      <p:graphicFrame>
        <p:nvGraphicFramePr>
          <p:cNvPr id="23" name="Zástupný obsah 2">
            <a:extLst>
              <a:ext uri="{FF2B5EF4-FFF2-40B4-BE49-F238E27FC236}">
                <a16:creationId xmlns:a16="http://schemas.microsoft.com/office/drawing/2014/main" id="{FAEC0D69-CB6B-47FD-B9F5-70E8C35E4F08}"/>
              </a:ext>
            </a:extLst>
          </p:cNvPr>
          <p:cNvGraphicFramePr>
            <a:graphicFrameLocks noGrp="1"/>
          </p:cNvGraphicFramePr>
          <p:nvPr>
            <p:ph idx="1"/>
          </p:nvPr>
        </p:nvGraphicFramePr>
        <p:xfrm>
          <a:off x="777240" y="1984443"/>
          <a:ext cx="7376160" cy="4192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3887419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54492A9E-E5B3-64B2-4C5C-9C0C65BEFA9C}"/>
              </a:ext>
            </a:extLst>
          </p:cNvPr>
          <p:cNvSpPr>
            <a:spLocks noGrp="1"/>
          </p:cNvSpPr>
          <p:nvPr>
            <p:ph type="title"/>
          </p:nvPr>
        </p:nvSpPr>
        <p:spPr>
          <a:xfrm>
            <a:off x="777240" y="777240"/>
            <a:ext cx="7376160" cy="1012649"/>
          </a:xfrm>
        </p:spPr>
        <p:txBody>
          <a:bodyPr anchor="b">
            <a:normAutofit/>
          </a:bodyPr>
          <a:lstStyle/>
          <a:p>
            <a:r>
              <a:rPr lang="cs-CZ" sz="4400" dirty="0"/>
              <a:t>8. Finanční plán</a:t>
            </a:r>
          </a:p>
        </p:txBody>
      </p:sp>
      <p:sp>
        <p:nvSpPr>
          <p:cNvPr id="3" name="Zástupný obsah 2">
            <a:extLst>
              <a:ext uri="{FF2B5EF4-FFF2-40B4-BE49-F238E27FC236}">
                <a16:creationId xmlns:a16="http://schemas.microsoft.com/office/drawing/2014/main" id="{0558CBC1-E691-7AEB-CA3A-89153AB73F7C}"/>
              </a:ext>
            </a:extLst>
          </p:cNvPr>
          <p:cNvSpPr>
            <a:spLocks noGrp="1"/>
          </p:cNvSpPr>
          <p:nvPr>
            <p:ph idx="1"/>
          </p:nvPr>
        </p:nvSpPr>
        <p:spPr>
          <a:xfrm>
            <a:off x="777240" y="2062162"/>
            <a:ext cx="7376160" cy="4114800"/>
          </a:xfrm>
        </p:spPr>
        <p:txBody>
          <a:bodyPr anchor="t">
            <a:normAutofit fontScale="92500" lnSpcReduction="20000"/>
          </a:bodyPr>
          <a:lstStyle/>
          <a:p>
            <a:pPr indent="0" algn="just">
              <a:spcBef>
                <a:spcPts val="1200"/>
              </a:spcBef>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Finanční plán nesmí zapomenout na pravidlo reinvestice případného zisku zpět do sociálního podniku</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indent="0" algn="just">
              <a:spcBef>
                <a:spcPts val="1200"/>
              </a:spcBef>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Rozpočet</a:t>
            </a:r>
            <a:r>
              <a:rPr lang="cs-CZ" dirty="0">
                <a:latin typeface="Times New Roman" panose="02020603050405020304" pitchFamily="18" charset="0"/>
                <a:ea typeface="Calibri" panose="020F0502020204030204" pitchFamily="34" charset="0"/>
                <a:cs typeface="Times New Roman" panose="02020603050405020304" pitchFamily="18" charset="0"/>
              </a:rPr>
              <a:t>. Rozpočet uvádí náklady a výnosy sociálního podniku. </a:t>
            </a:r>
            <a:r>
              <a:rPr lang="cs-CZ" b="1" dirty="0">
                <a:latin typeface="Times New Roman" panose="02020603050405020304" pitchFamily="18" charset="0"/>
                <a:ea typeface="Calibri" panose="020F0502020204030204" pitchFamily="34" charset="0"/>
                <a:cs typeface="Times New Roman" panose="02020603050405020304" pitchFamily="18" charset="0"/>
              </a:rPr>
              <a:t>Rozpočty se </a:t>
            </a:r>
            <a:r>
              <a:rPr lang="cs-CZ" dirty="0">
                <a:latin typeface="Times New Roman" panose="02020603050405020304" pitchFamily="18" charset="0"/>
                <a:ea typeface="Calibri" panose="020F0502020204030204" pitchFamily="34" charset="0"/>
                <a:cs typeface="Times New Roman" panose="02020603050405020304" pitchFamily="18" charset="0"/>
              </a:rPr>
              <a:t>snaží poskytnout celkový obraz o očekávaných nákladech a výnosech; rozpočty však neodrážejí skutečné</a:t>
            </a:r>
            <a:r>
              <a:rPr lang="cs-CZ" u="sng"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načasování</a:t>
            </a:r>
            <a:r>
              <a:rPr lang="cs-CZ" u="sng"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peněz, které vstupují do podniku. Rozpočet by měl obsahovat veškeré náklady spojené s provozem podniku – od nájemného až po náklady na dodávky služeb.</a:t>
            </a:r>
          </a:p>
          <a:p>
            <a:pPr indent="0" algn="just">
              <a:spcBef>
                <a:spcPts val="1200"/>
              </a:spcBef>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Plán peněžních toků (Cash-</a:t>
            </a:r>
            <a:r>
              <a:rPr lang="cs-CZ" b="1" i="1" dirty="0" err="1">
                <a:latin typeface="Times New Roman" panose="02020603050405020304" pitchFamily="18" charset="0"/>
                <a:ea typeface="Calibri" panose="020F0502020204030204" pitchFamily="34" charset="0"/>
                <a:cs typeface="Times New Roman" panose="02020603050405020304" pitchFamily="18" charset="0"/>
              </a:rPr>
              <a:t>flow</a:t>
            </a:r>
            <a:r>
              <a:rPr lang="cs-CZ" b="1" i="1" dirty="0">
                <a:latin typeface="Times New Roman" panose="02020603050405020304" pitchFamily="18" charset="0"/>
                <a:ea typeface="Calibri" panose="020F0502020204030204" pitchFamily="34" charset="0"/>
                <a:cs typeface="Times New Roman" panose="02020603050405020304" pitchFamily="18" charset="0"/>
              </a:rPr>
              <a:t>)</a:t>
            </a:r>
            <a:r>
              <a:rPr lang="cs-CZ" dirty="0">
                <a:latin typeface="Times New Roman" panose="02020603050405020304" pitchFamily="18" charset="0"/>
                <a:ea typeface="Calibri" panose="020F0502020204030204" pitchFamily="34" charset="0"/>
                <a:cs typeface="Times New Roman" panose="02020603050405020304" pitchFamily="18" charset="0"/>
              </a:rPr>
              <a:t>.  Projekce peněžních toků mají zajistit, aby podnik měl dostatek peněz, ze kterých by mohl platit za veškeré zboží a služby, které může potřebovat po celý rok. </a:t>
            </a:r>
          </a:p>
          <a:p>
            <a:pPr indent="0" algn="just">
              <a:spcBef>
                <a:spcPts val="1200"/>
              </a:spcBef>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Analýza příjmů</a:t>
            </a:r>
            <a:r>
              <a:rPr lang="cs-CZ" dirty="0">
                <a:latin typeface="Times New Roman" panose="02020603050405020304" pitchFamily="18" charset="0"/>
                <a:ea typeface="Calibri" panose="020F0502020204030204" pitchFamily="34" charset="0"/>
                <a:cs typeface="Times New Roman" panose="02020603050405020304" pitchFamily="18" charset="0"/>
              </a:rPr>
              <a:t>. Analýza stanovuje cíle podle typu a zdroje financování a poskytuje jasný obraz o současném mixu zdrojů</a:t>
            </a:r>
          </a:p>
          <a:p>
            <a:pPr indent="0" algn="just">
              <a:spcBef>
                <a:spcPts val="1200"/>
              </a:spcBef>
              <a:buNone/>
            </a:pPr>
            <a:r>
              <a:rPr lang="cs-CZ" b="1" i="1" dirty="0">
                <a:latin typeface="Times New Roman" panose="02020603050405020304" pitchFamily="18" charset="0"/>
                <a:ea typeface="Calibri" panose="020F0502020204030204" pitchFamily="34" charset="0"/>
                <a:cs typeface="Times New Roman" panose="02020603050405020304" pitchFamily="18" charset="0"/>
              </a:rPr>
              <a:t>Plán fundraisingu</a:t>
            </a:r>
            <a:r>
              <a:rPr lang="cs-CZ" dirty="0">
                <a:latin typeface="Times New Roman" panose="02020603050405020304" pitchFamily="18" charset="0"/>
                <a:ea typeface="Calibri" panose="020F0502020204030204" pitchFamily="34" charset="0"/>
                <a:cs typeface="Times New Roman" panose="02020603050405020304" pitchFamily="18" charset="0"/>
              </a:rPr>
              <a:t>. Navazuje na předchozí analýzu příjmů. Jakou celkovou částku potřebujete, abyste mohli implementovat strategii? Na jaké období bude dostačující?</a:t>
            </a:r>
          </a:p>
          <a:p>
            <a:endParaRPr lang="cs-CZ" sz="1000" dirty="0"/>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828245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3" name="Freeform: Shape 12">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5"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16" name="Oval 15">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A611A57A-3860-34E8-EDAD-3054E591CB18}"/>
              </a:ext>
            </a:extLst>
          </p:cNvPr>
          <p:cNvSpPr>
            <a:spLocks noGrp="1"/>
          </p:cNvSpPr>
          <p:nvPr>
            <p:ph type="title"/>
          </p:nvPr>
        </p:nvSpPr>
        <p:spPr>
          <a:xfrm>
            <a:off x="770878" y="952022"/>
            <a:ext cx="2862591" cy="5157049"/>
          </a:xfrm>
        </p:spPr>
        <p:txBody>
          <a:bodyPr anchor="ctr">
            <a:normAutofit/>
          </a:bodyPr>
          <a:lstStyle/>
          <a:p>
            <a:r>
              <a:rPr lang="cs-CZ" sz="4400"/>
              <a:t>9. Hodnocení rizik</a:t>
            </a:r>
          </a:p>
        </p:txBody>
      </p:sp>
      <p:graphicFrame>
        <p:nvGraphicFramePr>
          <p:cNvPr id="5" name="Zástupný obsah 2">
            <a:extLst>
              <a:ext uri="{FF2B5EF4-FFF2-40B4-BE49-F238E27FC236}">
                <a16:creationId xmlns:a16="http://schemas.microsoft.com/office/drawing/2014/main" id="{EB2E6F02-17EE-2436-D0F0-FA95DD98CD39}"/>
              </a:ext>
            </a:extLst>
          </p:cNvPr>
          <p:cNvGraphicFramePr>
            <a:graphicFrameLocks noGrp="1"/>
          </p:cNvGraphicFramePr>
          <p:nvPr>
            <p:ph idx="1"/>
            <p:extLst>
              <p:ext uri="{D42A27DB-BD31-4B8C-83A1-F6EECF244321}">
                <p14:modId xmlns:p14="http://schemas.microsoft.com/office/powerpoint/2010/main" val="4165919933"/>
              </p:ext>
            </p:extLst>
          </p:nvPr>
        </p:nvGraphicFramePr>
        <p:xfrm>
          <a:off x="4629151" y="952022"/>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1569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069E68-D53A-4A50-AC69-42797D117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39CD3BA-A802-42B6-8328-86BD4AECA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77B11BE3-8231-A2EE-4B33-6FD83C739927}"/>
              </a:ext>
            </a:extLst>
          </p:cNvPr>
          <p:cNvSpPr>
            <a:spLocks noGrp="1"/>
          </p:cNvSpPr>
          <p:nvPr>
            <p:ph type="title"/>
          </p:nvPr>
        </p:nvSpPr>
        <p:spPr>
          <a:xfrm>
            <a:off x="777239" y="777240"/>
            <a:ext cx="5040553" cy="1679458"/>
          </a:xfrm>
        </p:spPr>
        <p:txBody>
          <a:bodyPr anchor="b">
            <a:normAutofit/>
          </a:bodyPr>
          <a:lstStyle/>
          <a:p>
            <a:r>
              <a:rPr lang="cs-CZ" sz="4400" dirty="0"/>
              <a:t>10. Přílohy</a:t>
            </a:r>
          </a:p>
        </p:txBody>
      </p:sp>
      <p:grpSp>
        <p:nvGrpSpPr>
          <p:cNvPr id="12" name="Decorative Circles">
            <a:extLst>
              <a:ext uri="{FF2B5EF4-FFF2-40B4-BE49-F238E27FC236}">
                <a16:creationId xmlns:a16="http://schemas.microsoft.com/office/drawing/2014/main" id="{1317FE0F-09F9-4F9C-B0AA-01CBA346E7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90986" y="299808"/>
            <a:ext cx="4206670" cy="5057725"/>
            <a:chOff x="7890986" y="299808"/>
            <a:chExt cx="4206670" cy="5057725"/>
          </a:xfrm>
        </p:grpSpPr>
        <p:sp>
          <p:nvSpPr>
            <p:cNvPr id="13" name="Oval 12">
              <a:extLst>
                <a:ext uri="{FF2B5EF4-FFF2-40B4-BE49-F238E27FC236}">
                  <a16:creationId xmlns:a16="http://schemas.microsoft.com/office/drawing/2014/main" id="{975EC6F1-4304-4D38-AA09-EFE0ADE883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51990" y="1033647"/>
              <a:ext cx="226735" cy="226735"/>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8B1EFC0-6A30-4DB6-855E-D4B5AED4C4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1215" y="584917"/>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1047CF6-51F9-4C17-BFB9-7EEBA8895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1FFEE809-16D9-4B12-BE46-514C14BEEC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90986" y="3432229"/>
              <a:ext cx="262912" cy="262912"/>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B0604B5-0FA3-4799-9A25-09FF853A84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74974" y="340287"/>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990BAC6-9634-4D12-8631-189E681BE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38623" y="524416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73DD2B5-B104-4133-98CE-83A07CAD65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0039" y="3115364"/>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3">
            <a:extLst>
              <a:ext uri="{FF2B5EF4-FFF2-40B4-BE49-F238E27FC236}">
                <a16:creationId xmlns:a16="http://schemas.microsoft.com/office/drawing/2014/main" id="{8A87A092-A88E-4E78-BF0A-E3CF4DF78A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5562" y="4072752"/>
            <a:ext cx="2407637" cy="2407637"/>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
            <a:extLst>
              <a:ext uri="{FF2B5EF4-FFF2-40B4-BE49-F238E27FC236}">
                <a16:creationId xmlns:a16="http://schemas.microsoft.com/office/drawing/2014/main" id="{F67A3FDF-B210-4172-BC09-4FC2CE819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6338" y="1284120"/>
            <a:ext cx="3462614" cy="3973992"/>
          </a:xfrm>
          <a:custGeom>
            <a:avLst/>
            <a:gdLst>
              <a:gd name="connsiteX0" fmla="*/ 1986996 w 3462614"/>
              <a:gd name="connsiteY0" fmla="*/ 0 h 3973992"/>
              <a:gd name="connsiteX1" fmla="*/ 3392015 w 3462614"/>
              <a:gd name="connsiteY1" fmla="*/ 581978 h 3973992"/>
              <a:gd name="connsiteX2" fmla="*/ 3462614 w 3462614"/>
              <a:gd name="connsiteY2" fmla="*/ 659657 h 3973992"/>
              <a:gd name="connsiteX3" fmla="*/ 3462614 w 3462614"/>
              <a:gd name="connsiteY3" fmla="*/ 3314336 h 3973992"/>
              <a:gd name="connsiteX4" fmla="*/ 3392015 w 3462614"/>
              <a:gd name="connsiteY4" fmla="*/ 3392015 h 3973992"/>
              <a:gd name="connsiteX5" fmla="*/ 1986996 w 3462614"/>
              <a:gd name="connsiteY5" fmla="*/ 3973992 h 3973992"/>
              <a:gd name="connsiteX6" fmla="*/ 0 w 3462614"/>
              <a:gd name="connsiteY6" fmla="*/ 1986996 h 3973992"/>
              <a:gd name="connsiteX7" fmla="*/ 1986996 w 3462614"/>
              <a:gd name="connsiteY7" fmla="*/ 0 h 3973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62614" h="3973992">
                <a:moveTo>
                  <a:pt x="1986996" y="0"/>
                </a:moveTo>
                <a:cubicBezTo>
                  <a:pt x="2535690" y="0"/>
                  <a:pt x="3032439" y="222402"/>
                  <a:pt x="3392015" y="581978"/>
                </a:cubicBezTo>
                <a:lnTo>
                  <a:pt x="3462614" y="659657"/>
                </a:lnTo>
                <a:lnTo>
                  <a:pt x="3462614" y="3314336"/>
                </a:lnTo>
                <a:lnTo>
                  <a:pt x="3392015" y="3392015"/>
                </a:lnTo>
                <a:cubicBezTo>
                  <a:pt x="3032439" y="3751590"/>
                  <a:pt x="2535690" y="3973992"/>
                  <a:pt x="1986996" y="3973992"/>
                </a:cubicBezTo>
                <a:cubicBezTo>
                  <a:pt x="889608" y="3973992"/>
                  <a:pt x="0" y="3084384"/>
                  <a:pt x="0" y="1986996"/>
                </a:cubicBezTo>
                <a:cubicBezTo>
                  <a:pt x="0" y="889608"/>
                  <a:pt x="889608" y="0"/>
                  <a:pt x="1986996" y="0"/>
                </a:cubicBez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1">
            <a:extLst>
              <a:ext uri="{FF2B5EF4-FFF2-40B4-BE49-F238E27FC236}">
                <a16:creationId xmlns:a16="http://schemas.microsoft.com/office/drawing/2014/main" id="{A1C44A32-20CC-440B-9E9A-C3EA257B0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592" y="0"/>
            <a:ext cx="3047060" cy="2463497"/>
          </a:xfrm>
          <a:custGeom>
            <a:avLst/>
            <a:gdLst>
              <a:gd name="connsiteX0" fmla="*/ 326110 w 3047060"/>
              <a:gd name="connsiteY0" fmla="*/ 0 h 2463497"/>
              <a:gd name="connsiteX1" fmla="*/ 2720950 w 3047060"/>
              <a:gd name="connsiteY1" fmla="*/ 0 h 2463497"/>
              <a:gd name="connsiteX2" fmla="*/ 2786865 w 3047060"/>
              <a:gd name="connsiteY2" fmla="*/ 88147 h 2463497"/>
              <a:gd name="connsiteX3" fmla="*/ 3047060 w 3047060"/>
              <a:gd name="connsiteY3" fmla="*/ 939967 h 2463497"/>
              <a:gd name="connsiteX4" fmla="*/ 1523530 w 3047060"/>
              <a:gd name="connsiteY4" fmla="*/ 2463497 h 2463497"/>
              <a:gd name="connsiteX5" fmla="*/ 0 w 3047060"/>
              <a:gd name="connsiteY5" fmla="*/ 939967 h 2463497"/>
              <a:gd name="connsiteX6" fmla="*/ 260195 w 3047060"/>
              <a:gd name="connsiteY6" fmla="*/ 88147 h 2463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7060" h="2463497">
                <a:moveTo>
                  <a:pt x="326110" y="0"/>
                </a:moveTo>
                <a:lnTo>
                  <a:pt x="2720950" y="0"/>
                </a:lnTo>
                <a:lnTo>
                  <a:pt x="2786865" y="88147"/>
                </a:lnTo>
                <a:cubicBezTo>
                  <a:pt x="2951138" y="331304"/>
                  <a:pt x="3047060" y="624434"/>
                  <a:pt x="3047060" y="939967"/>
                </a:cubicBezTo>
                <a:cubicBezTo>
                  <a:pt x="3047060" y="1781389"/>
                  <a:pt x="2364952" y="2463497"/>
                  <a:pt x="1523530" y="2463497"/>
                </a:cubicBezTo>
                <a:cubicBezTo>
                  <a:pt x="682108" y="2463497"/>
                  <a:pt x="0" y="1781389"/>
                  <a:pt x="0" y="939967"/>
                </a:cubicBezTo>
                <a:cubicBezTo>
                  <a:pt x="0" y="624434"/>
                  <a:pt x="95922" y="331304"/>
                  <a:pt x="260195" y="88147"/>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7" name="Graphic 26">
            <a:extLst>
              <a:ext uri="{FF2B5EF4-FFF2-40B4-BE49-F238E27FC236}">
                <a16:creationId xmlns:a16="http://schemas.microsoft.com/office/drawing/2014/main" id="{C7701202-DCA0-4666-B56C-BDDA8BBC193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biLevel thresh="25000"/>
            <a:extLst>
              <a:ext uri="{28A0092B-C50C-407E-A947-70E740481C1C}">
                <a14:useLocalDpi xmlns:a14="http://schemas.microsoft.com/office/drawing/2010/main" val="0"/>
              </a:ext>
              <a:ext uri="{96DAC541-7B7A-43D3-8B79-37D633B846F1}">
                <asvg:svgBlip xmlns:asvg="http://schemas.microsoft.com/office/drawing/2016/SVG/main" r:embed="rId3"/>
              </a:ext>
            </a:extLst>
          </a:blip>
          <a:srcRect l="26101" t="12146" r="12288" b="12942"/>
          <a:stretch/>
        </p:blipFill>
        <p:spPr>
          <a:xfrm rot="16200000" flipH="1">
            <a:off x="6328502" y="-265190"/>
            <a:ext cx="2456695" cy="2987080"/>
          </a:xfrm>
          <a:prstGeom prst="rect">
            <a:avLst/>
          </a:prstGeom>
        </p:spPr>
      </p:pic>
      <p:sp>
        <p:nvSpPr>
          <p:cNvPr id="3" name="Zástupný obsah 2">
            <a:extLst>
              <a:ext uri="{FF2B5EF4-FFF2-40B4-BE49-F238E27FC236}">
                <a16:creationId xmlns:a16="http://schemas.microsoft.com/office/drawing/2014/main" id="{30A8D689-2ADA-59BE-9181-A1454D417A95}"/>
              </a:ext>
            </a:extLst>
          </p:cNvPr>
          <p:cNvSpPr>
            <a:spLocks noGrp="1"/>
          </p:cNvSpPr>
          <p:nvPr>
            <p:ph idx="1"/>
          </p:nvPr>
        </p:nvSpPr>
        <p:spPr>
          <a:xfrm>
            <a:off x="777239" y="2577831"/>
            <a:ext cx="5040553" cy="3599132"/>
          </a:xfrm>
        </p:spPr>
        <p:txBody>
          <a:bodyPr anchor="t">
            <a:normAutofit/>
          </a:bodyPr>
          <a:lstStyle/>
          <a:p>
            <a:pPr marL="0" indent="0" algn="just">
              <a:buNone/>
            </a:pPr>
            <a:r>
              <a:rPr lang="cs-CZ" sz="2200" dirty="0"/>
              <a:t>Jsou to volitelné části plánu a mohou zahrnovat:</a:t>
            </a:r>
          </a:p>
          <a:p>
            <a:pPr marL="742950" lvl="1" indent="-285750" algn="just"/>
            <a:r>
              <a:rPr lang="cs-CZ" sz="2200" dirty="0"/>
              <a:t>vybrané životopisy zakladatelů, </a:t>
            </a:r>
          </a:p>
          <a:p>
            <a:pPr marL="742950" lvl="1" indent="-285750" algn="just"/>
            <a:r>
              <a:rPr lang="cs-CZ" sz="2200" dirty="0"/>
              <a:t>prospekty, mapy, brožury, průzkum trhu, </a:t>
            </a:r>
          </a:p>
          <a:p>
            <a:pPr marL="742950" lvl="1" indent="-285750" algn="just"/>
            <a:r>
              <a:rPr lang="cs-CZ" sz="2200" dirty="0"/>
              <a:t>předběžné smlouvy či odborná stanoviska</a:t>
            </a:r>
          </a:p>
          <a:p>
            <a:pPr marL="0" indent="0">
              <a:buNone/>
            </a:pPr>
            <a:endParaRPr lang="cs-CZ" sz="1800" dirty="0"/>
          </a:p>
        </p:txBody>
      </p:sp>
      <p:pic>
        <p:nvPicPr>
          <p:cNvPr id="29" name="Graphic 28">
            <a:extLst>
              <a:ext uri="{FF2B5EF4-FFF2-40B4-BE49-F238E27FC236}">
                <a16:creationId xmlns:a16="http://schemas.microsoft.com/office/drawing/2014/main" id="{59C8F575-695F-4DA7-8784-E6057FEE84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55561" y="4080630"/>
            <a:ext cx="2407637" cy="2407637"/>
          </a:xfrm>
          <a:prstGeom prst="rect">
            <a:avLst/>
          </a:prstGeom>
        </p:spPr>
      </p:pic>
      <p:pic>
        <p:nvPicPr>
          <p:cNvPr id="31" name="Graphic 30">
            <a:extLst>
              <a:ext uri="{FF2B5EF4-FFF2-40B4-BE49-F238E27FC236}">
                <a16:creationId xmlns:a16="http://schemas.microsoft.com/office/drawing/2014/main" id="{087DFFEF-955F-4306-8BC1-1CA31F081C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751182" y="1595556"/>
            <a:ext cx="3462614" cy="3462614"/>
          </a:xfrm>
          <a:prstGeom prst="rect">
            <a:avLst/>
          </a:prstGeom>
        </p:spPr>
      </p:pic>
    </p:spTree>
    <p:extLst>
      <p:ext uri="{BB962C8B-B14F-4D97-AF65-F5344CB8AC3E}">
        <p14:creationId xmlns:p14="http://schemas.microsoft.com/office/powerpoint/2010/main" val="2220247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52889E-8FE8-FB33-237A-AB69C6F65BDF}"/>
              </a:ext>
            </a:extLst>
          </p:cNvPr>
          <p:cNvSpPr>
            <a:spLocks noGrp="1"/>
          </p:cNvSpPr>
          <p:nvPr>
            <p:ph type="title"/>
          </p:nvPr>
        </p:nvSpPr>
        <p:spPr/>
        <p:txBody>
          <a:bodyPr>
            <a:normAutofit/>
          </a:bodyPr>
          <a:lstStyle/>
          <a:p>
            <a:r>
              <a:rPr lang="cs-CZ" sz="5400" b="1" kern="0" dirty="0">
                <a:solidFill>
                  <a:srgbClr val="307871"/>
                </a:solidFill>
                <a:latin typeface="Times New Roman"/>
                <a:ea typeface="+mj-ea"/>
                <a:cs typeface="+mj-cs"/>
              </a:rPr>
              <a:t>Shrnutí přednášky</a:t>
            </a:r>
            <a:endParaRPr lang="cs-CZ" dirty="0"/>
          </a:p>
        </p:txBody>
      </p:sp>
      <p:graphicFrame>
        <p:nvGraphicFramePr>
          <p:cNvPr id="5" name="Zástupný obsah 2">
            <a:extLst>
              <a:ext uri="{FF2B5EF4-FFF2-40B4-BE49-F238E27FC236}">
                <a16:creationId xmlns:a16="http://schemas.microsoft.com/office/drawing/2014/main" id="{8770CCA4-EFB0-1612-BF1C-0297E1F87A67}"/>
              </a:ext>
            </a:extLst>
          </p:cNvPr>
          <p:cNvGraphicFramePr>
            <a:graphicFrameLocks noGrp="1"/>
          </p:cNvGraphicFramePr>
          <p:nvPr>
            <p:ph idx="1"/>
          </p:nvPr>
        </p:nvGraphicFramePr>
        <p:xfrm>
          <a:off x="777240" y="1825625"/>
          <a:ext cx="106591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27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739BF-52FC-4875-B392-4044CC04F0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AA1CAD8-1CD4-40E6-B88B-9D4FF5C3D0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13" name="decorative circles">
            <a:extLst>
              <a:ext uri="{FF2B5EF4-FFF2-40B4-BE49-F238E27FC236}">
                <a16:creationId xmlns:a16="http://schemas.microsoft.com/office/drawing/2014/main" id="{0D65577D-83CF-47FA-954E-60C70AFDBB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2361" y="253193"/>
            <a:ext cx="11801644" cy="6229550"/>
            <a:chOff x="162361" y="253193"/>
            <a:chExt cx="11801644" cy="6229550"/>
          </a:xfrm>
        </p:grpSpPr>
        <p:sp>
          <p:nvSpPr>
            <p:cNvPr id="14" name="Oval 13">
              <a:extLst>
                <a:ext uri="{FF2B5EF4-FFF2-40B4-BE49-F238E27FC236}">
                  <a16:creationId xmlns:a16="http://schemas.microsoft.com/office/drawing/2014/main" id="{54D2C49A-33C3-4048-8267-6907CA6227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0439" y="253193"/>
              <a:ext cx="150552" cy="150552"/>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53890" y="55441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54A3D21-5E60-4B25-890E-FA22F1643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361" y="366560"/>
              <a:ext cx="309716" cy="309716"/>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50638" y="5886224"/>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35072" y="6176963"/>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9653" y="5965616"/>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EAB53966-605F-35AD-78C5-FD7A91F266BE}"/>
              </a:ext>
            </a:extLst>
          </p:cNvPr>
          <p:cNvSpPr>
            <a:spLocks noGrp="1"/>
          </p:cNvSpPr>
          <p:nvPr>
            <p:ph type="title"/>
          </p:nvPr>
        </p:nvSpPr>
        <p:spPr>
          <a:xfrm>
            <a:off x="770878" y="952023"/>
            <a:ext cx="10773422" cy="1797530"/>
          </a:xfrm>
        </p:spPr>
        <p:txBody>
          <a:bodyPr anchor="t">
            <a:normAutofit/>
          </a:bodyPr>
          <a:lstStyle/>
          <a:p>
            <a:r>
              <a:rPr lang="cs-CZ" sz="4400" b="1" i="1"/>
              <a:t>Cílem přednášky je:</a:t>
            </a:r>
            <a:endParaRPr lang="cs-CZ" sz="4400"/>
          </a:p>
        </p:txBody>
      </p:sp>
      <p:graphicFrame>
        <p:nvGraphicFramePr>
          <p:cNvPr id="5" name="Zástupný obsah 2">
            <a:extLst>
              <a:ext uri="{FF2B5EF4-FFF2-40B4-BE49-F238E27FC236}">
                <a16:creationId xmlns:a16="http://schemas.microsoft.com/office/drawing/2014/main" id="{3F7D178E-4CA0-91AF-1F69-BBACE25AB1BC}"/>
              </a:ext>
            </a:extLst>
          </p:cNvPr>
          <p:cNvGraphicFramePr>
            <a:graphicFrameLocks noGrp="1"/>
          </p:cNvGraphicFramePr>
          <p:nvPr>
            <p:ph idx="1"/>
            <p:extLst>
              <p:ext uri="{D42A27DB-BD31-4B8C-83A1-F6EECF244321}">
                <p14:modId xmlns:p14="http://schemas.microsoft.com/office/powerpoint/2010/main" val="3630224728"/>
              </p:ext>
            </p:extLst>
          </p:nvPr>
        </p:nvGraphicFramePr>
        <p:xfrm>
          <a:off x="777875" y="2886075"/>
          <a:ext cx="10658475" cy="3290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267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2" name="Rectangle 141">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6" name="Freeform: Shape 145">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48"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149" name="Oval 148">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Oval 149">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Oval 153">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EF059626-3804-1FC1-B498-31FC1174B1CE}"/>
              </a:ext>
            </a:extLst>
          </p:cNvPr>
          <p:cNvSpPr>
            <a:spLocks noGrp="1"/>
          </p:cNvSpPr>
          <p:nvPr>
            <p:ph type="title"/>
          </p:nvPr>
        </p:nvSpPr>
        <p:spPr>
          <a:xfrm>
            <a:off x="770878" y="952022"/>
            <a:ext cx="2862591" cy="5157049"/>
          </a:xfrm>
        </p:spPr>
        <p:txBody>
          <a:bodyPr anchor="ctr">
            <a:normAutofit/>
          </a:bodyPr>
          <a:lstStyle/>
          <a:p>
            <a:r>
              <a:rPr lang="cs-CZ" sz="3700"/>
              <a:t>Sociální podnik a podnikatelský plán</a:t>
            </a:r>
          </a:p>
        </p:txBody>
      </p:sp>
      <p:graphicFrame>
        <p:nvGraphicFramePr>
          <p:cNvPr id="138" name="Zástupný obsah 2">
            <a:extLst>
              <a:ext uri="{FF2B5EF4-FFF2-40B4-BE49-F238E27FC236}">
                <a16:creationId xmlns:a16="http://schemas.microsoft.com/office/drawing/2014/main" id="{DECE4F8B-EFB1-3A66-1A07-B7CC690CA06B}"/>
              </a:ext>
            </a:extLst>
          </p:cNvPr>
          <p:cNvGraphicFramePr>
            <a:graphicFrameLocks noGrp="1"/>
          </p:cNvGraphicFramePr>
          <p:nvPr>
            <p:ph idx="1"/>
            <p:extLst>
              <p:ext uri="{D42A27DB-BD31-4B8C-83A1-F6EECF244321}">
                <p14:modId xmlns:p14="http://schemas.microsoft.com/office/powerpoint/2010/main" val="2603404213"/>
              </p:ext>
            </p:extLst>
          </p:nvPr>
        </p:nvGraphicFramePr>
        <p:xfrm>
          <a:off x="4629151" y="952022"/>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590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2AA83-A715-70CE-4784-565A35BE7AE1}"/>
              </a:ext>
            </a:extLst>
          </p:cNvPr>
          <p:cNvSpPr>
            <a:spLocks noGrp="1"/>
          </p:cNvSpPr>
          <p:nvPr>
            <p:ph type="title"/>
          </p:nvPr>
        </p:nvSpPr>
        <p:spPr/>
        <p:txBody>
          <a:bodyPr/>
          <a:lstStyle/>
          <a:p>
            <a:r>
              <a:rPr lang="cs-CZ" dirty="0"/>
              <a:t>Hlavní části plánu</a:t>
            </a:r>
          </a:p>
        </p:txBody>
      </p:sp>
      <p:graphicFrame>
        <p:nvGraphicFramePr>
          <p:cNvPr id="5" name="Zástupný obsah 2">
            <a:extLst>
              <a:ext uri="{FF2B5EF4-FFF2-40B4-BE49-F238E27FC236}">
                <a16:creationId xmlns:a16="http://schemas.microsoft.com/office/drawing/2014/main" id="{EF195F8F-FCB6-D1A9-4ED0-F1B3DBAC7E5E}"/>
              </a:ext>
            </a:extLst>
          </p:cNvPr>
          <p:cNvGraphicFramePr>
            <a:graphicFrameLocks noGrp="1"/>
          </p:cNvGraphicFramePr>
          <p:nvPr>
            <p:ph idx="1"/>
          </p:nvPr>
        </p:nvGraphicFramePr>
        <p:xfrm>
          <a:off x="777240" y="1825625"/>
          <a:ext cx="106591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0803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42" name="Freeform: Shape 41">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44"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45" name="Oval 44">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8F1591D2-8881-CF2E-2C6B-2862D1FD31D2}"/>
              </a:ext>
            </a:extLst>
          </p:cNvPr>
          <p:cNvSpPr>
            <a:spLocks noGrp="1"/>
          </p:cNvSpPr>
          <p:nvPr>
            <p:ph type="title"/>
          </p:nvPr>
        </p:nvSpPr>
        <p:spPr>
          <a:xfrm>
            <a:off x="770878" y="952022"/>
            <a:ext cx="2862591" cy="5157049"/>
          </a:xfrm>
        </p:spPr>
        <p:txBody>
          <a:bodyPr anchor="ctr">
            <a:normAutofit/>
          </a:bodyPr>
          <a:lstStyle/>
          <a:p>
            <a:r>
              <a:rPr lang="cs-CZ" sz="4400" b="1" cap="small"/>
              <a:t>Volba právní formy </a:t>
            </a:r>
            <a:endParaRPr lang="cs-CZ" sz="4400"/>
          </a:p>
        </p:txBody>
      </p:sp>
      <p:graphicFrame>
        <p:nvGraphicFramePr>
          <p:cNvPr id="33" name="Zástupný obsah 2">
            <a:extLst>
              <a:ext uri="{FF2B5EF4-FFF2-40B4-BE49-F238E27FC236}">
                <a16:creationId xmlns:a16="http://schemas.microsoft.com/office/drawing/2014/main" id="{D5A242CA-940C-2EE2-29F2-C971486A2F5E}"/>
              </a:ext>
            </a:extLst>
          </p:cNvPr>
          <p:cNvGraphicFramePr>
            <a:graphicFrameLocks noGrp="1"/>
          </p:cNvGraphicFramePr>
          <p:nvPr>
            <p:ph idx="1"/>
            <p:extLst>
              <p:ext uri="{D42A27DB-BD31-4B8C-83A1-F6EECF244321}">
                <p14:modId xmlns:p14="http://schemas.microsoft.com/office/powerpoint/2010/main" val="178515455"/>
              </p:ext>
            </p:extLst>
          </p:nvPr>
        </p:nvGraphicFramePr>
        <p:xfrm>
          <a:off x="4629151" y="952022"/>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8187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5C00A8-2250-4F87-9F80-E3E80531F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CC528D8-C318-4E44-BB11-0CAE58C2A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DB5B1582-65C3-B15D-89BA-BD6D54B55947}"/>
              </a:ext>
            </a:extLst>
          </p:cNvPr>
          <p:cNvSpPr>
            <a:spLocks noGrp="1"/>
          </p:cNvSpPr>
          <p:nvPr>
            <p:ph type="ctrTitle"/>
          </p:nvPr>
        </p:nvSpPr>
        <p:spPr>
          <a:xfrm>
            <a:off x="777239" y="1122363"/>
            <a:ext cx="5047488" cy="2387600"/>
          </a:xfrm>
        </p:spPr>
        <p:txBody>
          <a:bodyPr>
            <a:normAutofit/>
          </a:bodyPr>
          <a:lstStyle/>
          <a:p>
            <a:pPr algn="l"/>
            <a:r>
              <a:rPr lang="cs-CZ" sz="5000" b="1"/>
              <a:t>Podnikatelský plán v sociálním podniku</a:t>
            </a:r>
            <a:endParaRPr lang="cs-CZ" sz="5000"/>
          </a:p>
        </p:txBody>
      </p:sp>
      <p:sp>
        <p:nvSpPr>
          <p:cNvPr id="3" name="Podnadpis 2">
            <a:extLst>
              <a:ext uri="{FF2B5EF4-FFF2-40B4-BE49-F238E27FC236}">
                <a16:creationId xmlns:a16="http://schemas.microsoft.com/office/drawing/2014/main" id="{6389977D-11D7-79D3-6957-D2D47141AAA7}"/>
              </a:ext>
            </a:extLst>
          </p:cNvPr>
          <p:cNvSpPr>
            <a:spLocks noGrp="1"/>
          </p:cNvSpPr>
          <p:nvPr>
            <p:ph type="subTitle" idx="1"/>
          </p:nvPr>
        </p:nvSpPr>
        <p:spPr>
          <a:xfrm>
            <a:off x="777239" y="3602038"/>
            <a:ext cx="5047488" cy="1655762"/>
          </a:xfrm>
        </p:spPr>
        <p:txBody>
          <a:bodyPr>
            <a:normAutofit/>
          </a:bodyPr>
          <a:lstStyle/>
          <a:p>
            <a:pPr algn="l"/>
            <a:r>
              <a:rPr lang="cs-CZ" dirty="0"/>
              <a:t>Deset částí</a:t>
            </a:r>
          </a:p>
        </p:txBody>
      </p:sp>
      <p:grpSp>
        <p:nvGrpSpPr>
          <p:cNvPr id="14" name="decorative circles">
            <a:extLst>
              <a:ext uri="{FF2B5EF4-FFF2-40B4-BE49-F238E27FC236}">
                <a16:creationId xmlns:a16="http://schemas.microsoft.com/office/drawing/2014/main" id="{6F84FFF5-4ABC-42CD-9D4C-9F3AB50FD3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228154" cy="5966848"/>
            <a:chOff x="6008627" y="289695"/>
            <a:chExt cx="5228154" cy="5966848"/>
          </a:xfrm>
        </p:grpSpPr>
        <p:sp>
          <p:nvSpPr>
            <p:cNvPr id="43" name="Oval 14">
              <a:extLst>
                <a:ext uri="{FF2B5EF4-FFF2-40B4-BE49-F238E27FC236}">
                  <a16:creationId xmlns:a16="http://schemas.microsoft.com/office/drawing/2014/main" id="{165D367D-2240-48ED-BB65-1221C6EA9C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3B0EEF61-DBF2-4BF2-9887-F74596FEEC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3BF84F4A-F257-4091-A50A-DD38D7A15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1F2976B4-BD0D-4EBA-928D-2F97FA6BED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70340" y="674287"/>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29C1743-B3CB-4A6A-9DD6-3E9023B261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1">
            <a:extLst>
              <a:ext uri="{FF2B5EF4-FFF2-40B4-BE49-F238E27FC236}">
                <a16:creationId xmlns:a16="http://schemas.microsoft.com/office/drawing/2014/main" id="{6FA27A92-E95C-4CE7-A034-1729B3C620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5068" y="1214970"/>
            <a:ext cx="5716933" cy="5643030"/>
          </a:xfrm>
          <a:custGeom>
            <a:avLst/>
            <a:gdLst>
              <a:gd name="connsiteX0" fmla="*/ 3371933 w 5716933"/>
              <a:gd name="connsiteY0" fmla="*/ 0 h 5643030"/>
              <a:gd name="connsiteX1" fmla="*/ 5516795 w 5716933"/>
              <a:gd name="connsiteY1" fmla="*/ 769986 h 5643030"/>
              <a:gd name="connsiteX2" fmla="*/ 5716933 w 5716933"/>
              <a:gd name="connsiteY2" fmla="*/ 951883 h 5643030"/>
              <a:gd name="connsiteX3" fmla="*/ 5716933 w 5716933"/>
              <a:gd name="connsiteY3" fmla="*/ 5643030 h 5643030"/>
              <a:gd name="connsiteX4" fmla="*/ 884716 w 5716933"/>
              <a:gd name="connsiteY4" fmla="*/ 5643030 h 5643030"/>
              <a:gd name="connsiteX5" fmla="*/ 769986 w 5716933"/>
              <a:gd name="connsiteY5" fmla="*/ 5516796 h 5643030"/>
              <a:gd name="connsiteX6" fmla="*/ 0 w 5716933"/>
              <a:gd name="connsiteY6" fmla="*/ 3371933 h 5643030"/>
              <a:gd name="connsiteX7" fmla="*/ 3371933 w 5716933"/>
              <a:gd name="connsiteY7" fmla="*/ 0 h 564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6933" h="5643030">
                <a:moveTo>
                  <a:pt x="3371933" y="0"/>
                </a:moveTo>
                <a:cubicBezTo>
                  <a:pt x="4186675" y="0"/>
                  <a:pt x="4933927" y="288960"/>
                  <a:pt x="5516795" y="769986"/>
                </a:cubicBezTo>
                <a:lnTo>
                  <a:pt x="5716933" y="951883"/>
                </a:lnTo>
                <a:lnTo>
                  <a:pt x="5716933" y="5643030"/>
                </a:lnTo>
                <a:lnTo>
                  <a:pt x="884716" y="5643030"/>
                </a:lnTo>
                <a:lnTo>
                  <a:pt x="769986" y="5516796"/>
                </a:lnTo>
                <a:cubicBezTo>
                  <a:pt x="288960" y="4933927"/>
                  <a:pt x="0" y="4186675"/>
                  <a:pt x="0" y="3371933"/>
                </a:cubicBezTo>
                <a:cubicBezTo>
                  <a:pt x="0" y="1509666"/>
                  <a:pt x="1509666" y="0"/>
                  <a:pt x="33719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pic>
        <p:nvPicPr>
          <p:cNvPr id="7" name="Graphic 6" descr="Žárovka">
            <a:extLst>
              <a:ext uri="{FF2B5EF4-FFF2-40B4-BE49-F238E27FC236}">
                <a16:creationId xmlns:a16="http://schemas.microsoft.com/office/drawing/2014/main" id="{B045CA92-48DB-C296-D718-66C4AEC0F8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46794" y="2440172"/>
            <a:ext cx="3793350" cy="3793350"/>
          </a:xfrm>
          <a:prstGeom prst="rect">
            <a:avLst/>
          </a:prstGeom>
        </p:spPr>
      </p:pic>
    </p:spTree>
    <p:extLst>
      <p:ext uri="{BB962C8B-B14F-4D97-AF65-F5344CB8AC3E}">
        <p14:creationId xmlns:p14="http://schemas.microsoft.com/office/powerpoint/2010/main" val="126832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3" name="Freeform: Shape 12">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5"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16" name="Oval 15">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7D68C49A-8E3E-7E0C-9BC4-512E6BCC81EB}"/>
              </a:ext>
            </a:extLst>
          </p:cNvPr>
          <p:cNvSpPr>
            <a:spLocks noGrp="1"/>
          </p:cNvSpPr>
          <p:nvPr>
            <p:ph type="title"/>
          </p:nvPr>
        </p:nvSpPr>
        <p:spPr>
          <a:xfrm>
            <a:off x="770878" y="952022"/>
            <a:ext cx="2862591" cy="5157049"/>
          </a:xfrm>
        </p:spPr>
        <p:txBody>
          <a:bodyPr anchor="ctr">
            <a:normAutofit/>
          </a:bodyPr>
          <a:lstStyle/>
          <a:p>
            <a:r>
              <a:rPr lang="cs-CZ" sz="4400"/>
              <a:t>Účel plánu</a:t>
            </a:r>
          </a:p>
        </p:txBody>
      </p:sp>
      <p:graphicFrame>
        <p:nvGraphicFramePr>
          <p:cNvPr id="5" name="Zástupný obsah 2">
            <a:extLst>
              <a:ext uri="{FF2B5EF4-FFF2-40B4-BE49-F238E27FC236}">
                <a16:creationId xmlns:a16="http://schemas.microsoft.com/office/drawing/2014/main" id="{F88227C4-1F2C-111D-5594-70C7D9AC7FD7}"/>
              </a:ext>
            </a:extLst>
          </p:cNvPr>
          <p:cNvGraphicFramePr>
            <a:graphicFrameLocks noGrp="1"/>
          </p:cNvGraphicFramePr>
          <p:nvPr>
            <p:ph idx="1"/>
            <p:extLst>
              <p:ext uri="{D42A27DB-BD31-4B8C-83A1-F6EECF244321}">
                <p14:modId xmlns:p14="http://schemas.microsoft.com/office/powerpoint/2010/main" val="1798277537"/>
              </p:ext>
            </p:extLst>
          </p:nvPr>
        </p:nvGraphicFramePr>
        <p:xfrm>
          <a:off x="4629151" y="952022"/>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3261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74D5FB-8628-46BB-8D03-326CDC959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C13C9C4-B9DC-4669-B764-5269CECF5F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Nadpis 1">
            <a:extLst>
              <a:ext uri="{FF2B5EF4-FFF2-40B4-BE49-F238E27FC236}">
                <a16:creationId xmlns:a16="http://schemas.microsoft.com/office/drawing/2014/main" id="{4F22BC28-484B-85FE-2CE9-C1A4D6DDB966}"/>
              </a:ext>
            </a:extLst>
          </p:cNvPr>
          <p:cNvSpPr>
            <a:spLocks noGrp="1"/>
          </p:cNvSpPr>
          <p:nvPr>
            <p:ph type="title"/>
          </p:nvPr>
        </p:nvSpPr>
        <p:spPr>
          <a:xfrm>
            <a:off x="777240" y="777240"/>
            <a:ext cx="7376160" cy="1460122"/>
          </a:xfrm>
        </p:spPr>
        <p:txBody>
          <a:bodyPr anchor="b">
            <a:normAutofit/>
          </a:bodyPr>
          <a:lstStyle/>
          <a:p>
            <a:r>
              <a:rPr lang="cs-CZ" sz="4400" dirty="0"/>
              <a:t>1. Shrnutí</a:t>
            </a:r>
          </a:p>
        </p:txBody>
      </p:sp>
      <p:sp>
        <p:nvSpPr>
          <p:cNvPr id="3" name="Zástupný obsah 2">
            <a:extLst>
              <a:ext uri="{FF2B5EF4-FFF2-40B4-BE49-F238E27FC236}">
                <a16:creationId xmlns:a16="http://schemas.microsoft.com/office/drawing/2014/main" id="{A06D4933-922C-ACCB-7B15-A372723304C6}"/>
              </a:ext>
            </a:extLst>
          </p:cNvPr>
          <p:cNvSpPr>
            <a:spLocks noGrp="1"/>
          </p:cNvSpPr>
          <p:nvPr>
            <p:ph idx="1"/>
          </p:nvPr>
        </p:nvSpPr>
        <p:spPr>
          <a:xfrm>
            <a:off x="777240" y="2513629"/>
            <a:ext cx="7376160" cy="3663333"/>
          </a:xfrm>
        </p:spPr>
        <p:txBody>
          <a:bodyPr anchor="t">
            <a:normAutofit lnSpcReduction="10000"/>
          </a:bodyPr>
          <a:lstStyle/>
          <a:p>
            <a:pPr marL="285750" indent="-285750" algn="just">
              <a:spcBef>
                <a:spcPts val="1200"/>
              </a:spcBef>
              <a:spcAft>
                <a:spcPts val="1200"/>
              </a:spcAft>
              <a:buFont typeface="Arial" panose="020B0604020202020204" pitchFamily="34" charset="0"/>
              <a:buChar char="•"/>
            </a:pPr>
            <a:r>
              <a:rPr lang="cs-CZ" sz="2400" dirty="0">
                <a:latin typeface="Times New Roman" panose="02020603050405020304" pitchFamily="18" charset="0"/>
                <a:ea typeface="Calibri" panose="020F0502020204030204" pitchFamily="34" charset="0"/>
                <a:cs typeface="Times New Roman" panose="02020603050405020304" pitchFamily="18" charset="0"/>
              </a:rPr>
              <a:t>Shrnutí je pravděpodobně nejdůležitější částí podnikatelského plánu pro externí čtenáře. Jedná se o to, že je čteno jako první a může být rozhodujícím faktorem, zda si získáte své publikum. Shrnutí představuje klíčové body, které jsou detailně představeny v plánu. </a:t>
            </a:r>
          </a:p>
          <a:p>
            <a:pPr marL="285750" indent="-285750" algn="just">
              <a:spcBef>
                <a:spcPts val="1200"/>
              </a:spcBef>
              <a:spcAft>
                <a:spcPts val="1200"/>
              </a:spcAft>
              <a:buFont typeface="Arial" panose="020B0604020202020204" pitchFamily="34" charset="0"/>
              <a:buChar char="•"/>
            </a:pPr>
            <a:r>
              <a:rPr lang="cs-CZ" sz="2400" dirty="0">
                <a:latin typeface="Times New Roman" panose="02020603050405020304" pitchFamily="18" charset="0"/>
                <a:ea typeface="Calibri" panose="020F0502020204030204" pitchFamily="34" charset="0"/>
                <a:cs typeface="Times New Roman" panose="02020603050405020304" pitchFamily="18" charset="0"/>
              </a:rPr>
              <a:t>Shrnutí napište jako poslední část plánu. Připravte si jej jako „samostatný“ dokument. Někdo, kdo si přečte pouze Vaše shrnutí, by měl mít jasnou představu o navrhované strategii, o tom, co bude dosaženo, o tom, kdo podnik bude řídit a proč bude úspěšný. </a:t>
            </a:r>
          </a:p>
        </p:txBody>
      </p:sp>
      <p:sp>
        <p:nvSpPr>
          <p:cNvPr id="12" name="Freeform: Shape 11">
            <a:extLst>
              <a:ext uri="{FF2B5EF4-FFF2-40B4-BE49-F238E27FC236}">
                <a16:creationId xmlns:a16="http://schemas.microsoft.com/office/drawing/2014/main" id="{F49C0767-CDBC-4C58-A929-55BA8FF21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5589" y="1339500"/>
            <a:ext cx="3633363" cy="4114800"/>
          </a:xfrm>
          <a:custGeom>
            <a:avLst/>
            <a:gdLst>
              <a:gd name="connsiteX0" fmla="*/ 2057400 w 3633363"/>
              <a:gd name="connsiteY0" fmla="*/ 0 h 4114800"/>
              <a:gd name="connsiteX1" fmla="*/ 3512202 w 3633363"/>
              <a:gd name="connsiteY1" fmla="*/ 602599 h 4114800"/>
              <a:gd name="connsiteX2" fmla="*/ 3633363 w 3633363"/>
              <a:gd name="connsiteY2" fmla="*/ 735910 h 4114800"/>
              <a:gd name="connsiteX3" fmla="*/ 3633363 w 3633363"/>
              <a:gd name="connsiteY3" fmla="*/ 3378891 h 4114800"/>
              <a:gd name="connsiteX4" fmla="*/ 3512202 w 3633363"/>
              <a:gd name="connsiteY4" fmla="*/ 3512202 h 4114800"/>
              <a:gd name="connsiteX5" fmla="*/ 2057400 w 3633363"/>
              <a:gd name="connsiteY5" fmla="*/ 4114800 h 4114800"/>
              <a:gd name="connsiteX6" fmla="*/ 0 w 3633363"/>
              <a:gd name="connsiteY6" fmla="*/ 2057400 h 4114800"/>
              <a:gd name="connsiteX7" fmla="*/ 2057400 w 3633363"/>
              <a:gd name="connsiteY7" fmla="*/ 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3363" h="4114800">
                <a:moveTo>
                  <a:pt x="2057400" y="0"/>
                </a:moveTo>
                <a:cubicBezTo>
                  <a:pt x="2625535" y="0"/>
                  <a:pt x="3139885" y="230282"/>
                  <a:pt x="3512202" y="602599"/>
                </a:cubicBezTo>
                <a:lnTo>
                  <a:pt x="3633363" y="735910"/>
                </a:lnTo>
                <a:lnTo>
                  <a:pt x="3633363" y="3378891"/>
                </a:lnTo>
                <a:lnTo>
                  <a:pt x="3512202" y="3512202"/>
                </a:lnTo>
                <a:cubicBezTo>
                  <a:pt x="3139885" y="3884518"/>
                  <a:pt x="2625535" y="4114800"/>
                  <a:pt x="2057400" y="4114800"/>
                </a:cubicBezTo>
                <a:cubicBezTo>
                  <a:pt x="921129" y="4114800"/>
                  <a:pt x="0" y="3193671"/>
                  <a:pt x="0" y="2057400"/>
                </a:cubicBezTo>
                <a:cubicBezTo>
                  <a:pt x="0" y="921129"/>
                  <a:pt x="921129" y="0"/>
                  <a:pt x="2057400"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decorative circles">
            <a:extLst>
              <a:ext uri="{FF2B5EF4-FFF2-40B4-BE49-F238E27FC236}">
                <a16:creationId xmlns:a16="http://schemas.microsoft.com/office/drawing/2014/main" id="{1146B482-2685-4CDA-BC29-3BEA195D8D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54795" y="289695"/>
            <a:ext cx="1781986" cy="5842464"/>
            <a:chOff x="9454795" y="289695"/>
            <a:chExt cx="1781986" cy="5842464"/>
          </a:xfrm>
        </p:grpSpPr>
        <p:sp>
          <p:nvSpPr>
            <p:cNvPr id="15" name="Oval 14">
              <a:extLst>
                <a:ext uri="{FF2B5EF4-FFF2-40B4-BE49-F238E27FC236}">
                  <a16:creationId xmlns:a16="http://schemas.microsoft.com/office/drawing/2014/main" id="{F0E24BFD-B78C-451C-A707-279B8E9234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A39A1E8-EF95-4CAB-A6B6-66554A15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96AF2D8-58C3-4C6D-A876-A8B95A0D3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548949" y="5790103"/>
              <a:ext cx="342056" cy="342056"/>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EC63DA1F-2D4A-4F59-9EF6-AC76FD7BCF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3990" y="674287"/>
              <a:ext cx="342791" cy="34279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515F450-A6DC-4C75-BEBA-54F60054B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4795" y="5407668"/>
              <a:ext cx="83136" cy="8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Graphic 20">
            <a:extLst>
              <a:ext uri="{FF2B5EF4-FFF2-40B4-BE49-F238E27FC236}">
                <a16:creationId xmlns:a16="http://schemas.microsoft.com/office/drawing/2014/main" id="{73BE819B-0E5C-444B-9817-533A44AC26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0462" y="1597332"/>
            <a:ext cx="3663333" cy="3663333"/>
          </a:xfrm>
          <a:prstGeom prst="rect">
            <a:avLst/>
          </a:prstGeom>
        </p:spPr>
      </p:pic>
    </p:spTree>
    <p:extLst>
      <p:ext uri="{BB962C8B-B14F-4D97-AF65-F5344CB8AC3E}">
        <p14:creationId xmlns:p14="http://schemas.microsoft.com/office/powerpoint/2010/main" val="106102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3" name="Freeform: Shape 12">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5"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16" name="Oval 15">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Nadpis 1">
            <a:extLst>
              <a:ext uri="{FF2B5EF4-FFF2-40B4-BE49-F238E27FC236}">
                <a16:creationId xmlns:a16="http://schemas.microsoft.com/office/drawing/2014/main" id="{33A844FF-5647-F60E-5BB5-1097DB618F1E}"/>
              </a:ext>
            </a:extLst>
          </p:cNvPr>
          <p:cNvSpPr>
            <a:spLocks noGrp="1"/>
          </p:cNvSpPr>
          <p:nvPr>
            <p:ph type="title"/>
          </p:nvPr>
        </p:nvSpPr>
        <p:spPr>
          <a:xfrm>
            <a:off x="770878" y="952022"/>
            <a:ext cx="2862591" cy="5157049"/>
          </a:xfrm>
        </p:spPr>
        <p:txBody>
          <a:bodyPr anchor="ctr">
            <a:normAutofit/>
          </a:bodyPr>
          <a:lstStyle/>
          <a:p>
            <a:r>
              <a:rPr lang="cs-CZ" sz="4400" dirty="0"/>
              <a:t>2. Organizační zázemí a popis organizace</a:t>
            </a:r>
          </a:p>
        </p:txBody>
      </p:sp>
      <p:graphicFrame>
        <p:nvGraphicFramePr>
          <p:cNvPr id="5" name="Zástupný obsah 2">
            <a:extLst>
              <a:ext uri="{FF2B5EF4-FFF2-40B4-BE49-F238E27FC236}">
                <a16:creationId xmlns:a16="http://schemas.microsoft.com/office/drawing/2014/main" id="{478E5B43-8F2A-DD0A-8AB4-0B7CC02D35DD}"/>
              </a:ext>
            </a:extLst>
          </p:cNvPr>
          <p:cNvGraphicFramePr>
            <a:graphicFrameLocks noGrp="1"/>
          </p:cNvGraphicFramePr>
          <p:nvPr>
            <p:ph idx="1"/>
            <p:extLst>
              <p:ext uri="{D42A27DB-BD31-4B8C-83A1-F6EECF244321}">
                <p14:modId xmlns:p14="http://schemas.microsoft.com/office/powerpoint/2010/main" val="3916598902"/>
              </p:ext>
            </p:extLst>
          </p:nvPr>
        </p:nvGraphicFramePr>
        <p:xfrm>
          <a:off x="4629151" y="952022"/>
          <a:ext cx="7117918"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6715716"/>
      </p:ext>
    </p:extLst>
  </p:cSld>
  <p:clrMapOvr>
    <a:masterClrMapping/>
  </p:clrMapOvr>
</p:sld>
</file>

<file path=ppt/theme/theme1.xml><?xml version="1.0" encoding="utf-8"?>
<a:theme xmlns:a="http://schemas.openxmlformats.org/drawingml/2006/main" name="ConfettiVTI">
  <a:themeElements>
    <a:clrScheme name="AnalogousFromRegularSeed_2SEEDS">
      <a:dk1>
        <a:srgbClr val="000000"/>
      </a:dk1>
      <a:lt1>
        <a:srgbClr val="FFFFFF"/>
      </a:lt1>
      <a:dk2>
        <a:srgbClr val="1C2F32"/>
      </a:dk2>
      <a:lt2>
        <a:srgbClr val="F2F3F0"/>
      </a:lt2>
      <a:accent1>
        <a:srgbClr val="7D17D5"/>
      </a:accent1>
      <a:accent2>
        <a:srgbClr val="4D38E8"/>
      </a:accent2>
      <a:accent3>
        <a:srgbClr val="DE29E7"/>
      </a:accent3>
      <a:accent4>
        <a:srgbClr val="74BF15"/>
      </a:accent4>
      <a:accent5>
        <a:srgbClr val="3BC723"/>
      </a:accent5>
      <a:accent6>
        <a:srgbClr val="16C846"/>
      </a:accent6>
      <a:hlink>
        <a:srgbClr val="639A33"/>
      </a:hlink>
      <a:folHlink>
        <a:srgbClr val="7F7F7F"/>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ttiVTI" id="{B5618F7C-B4F0-4D28-83B4-440D0519681F}" vid="{5F84EFDF-E14E-48C6-955C-990A32085A7F}"/>
    </a:ext>
  </a:extLst>
</a:theme>
</file>

<file path=docProps/app.xml><?xml version="1.0" encoding="utf-8"?>
<Properties xmlns="http://schemas.openxmlformats.org/officeDocument/2006/extended-properties" xmlns:vt="http://schemas.openxmlformats.org/officeDocument/2006/docPropsVTypes">
  <TotalTime>19</TotalTime>
  <Words>1324</Words>
  <Application>Microsoft Office PowerPoint</Application>
  <PresentationFormat>Širokoúhlá obrazovka</PresentationFormat>
  <Paragraphs>80</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Gill Sans Nova</vt:lpstr>
      <vt:lpstr>Symbol</vt:lpstr>
      <vt:lpstr>Times New Roman</vt:lpstr>
      <vt:lpstr>ConfettiVTI</vt:lpstr>
      <vt:lpstr>BUSINESS MODELY V SOCIÁLNÍM PODNIKÁNÍ- část I</vt:lpstr>
      <vt:lpstr>Cílem přednášky je:</vt:lpstr>
      <vt:lpstr>Sociální podnik a podnikatelský plán</vt:lpstr>
      <vt:lpstr>Hlavní části plánu</vt:lpstr>
      <vt:lpstr>Volba právní formy </vt:lpstr>
      <vt:lpstr>Podnikatelský plán v sociálním podniku</vt:lpstr>
      <vt:lpstr>Účel plánu</vt:lpstr>
      <vt:lpstr>1. Shrnutí</vt:lpstr>
      <vt:lpstr>2. Organizační zázemí a popis organizace</vt:lpstr>
      <vt:lpstr>3. Cílový trh</vt:lpstr>
      <vt:lpstr>4. Hodnocení prostředí </vt:lpstr>
      <vt:lpstr>5. MARKETINGOVÝ PLÁN</vt:lpstr>
      <vt:lpstr>6. Personální plán</vt:lpstr>
      <vt:lpstr>7. Operační plán</vt:lpstr>
      <vt:lpstr>8. Finanční plán</vt:lpstr>
      <vt:lpstr>9. Hodnocení rizik</vt:lpstr>
      <vt:lpstr>10. Přílohy</vt:lpstr>
      <vt:lpstr>Shrnutí přednášky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Petra Krejčí</dc:creator>
  <cp:lastModifiedBy>Petra Krejčí</cp:lastModifiedBy>
  <cp:revision>8</cp:revision>
  <dcterms:created xsi:type="dcterms:W3CDTF">2024-10-13T08:33:55Z</dcterms:created>
  <dcterms:modified xsi:type="dcterms:W3CDTF">2024-10-13T08:53:46Z</dcterms:modified>
</cp:coreProperties>
</file>