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5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9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0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1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9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8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0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10/13/2024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1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2" r:id="rId6"/>
    <p:sldLayoutId id="2147483668" r:id="rId7"/>
    <p:sldLayoutId id="2147483669" r:id="rId8"/>
    <p:sldLayoutId id="2147483670" r:id="rId9"/>
    <p:sldLayoutId id="2147483671" r:id="rId10"/>
    <p:sldLayoutId id="214748367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CA1578-CEEB-41BB-8068-C0DA02C36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BB158B-9801-675F-ADA1-0A2FD9FB0A1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 t="6557" r="-1" b="9168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15" name="Top Left">
            <a:extLst>
              <a:ext uri="{FF2B5EF4-FFF2-40B4-BE49-F238E27FC236}">
                <a16:creationId xmlns:a16="http://schemas.microsoft.com/office/drawing/2014/main" id="{7DF11618-754F-4C58-94AD-F7AA3530D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125493" y="145598"/>
            <a:ext cx="5104732" cy="4853749"/>
            <a:chOff x="3538537" y="995362"/>
            <a:chExt cx="5104732" cy="4853749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48071" y="1004887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22792" y="1004887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99586" y="1004887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72372" y="1004887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53707" y="1004887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" name="Graphic 3">
              <a:extLst>
                <a:ext uri="{FF2B5EF4-FFF2-40B4-BE49-F238E27FC236}">
                  <a16:creationId xmlns:a16="http://schemas.microsoft.com/office/drawing/2014/main" id="{7DF11618-754F-4C58-94AD-F7AA3530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538537" y="995362"/>
              <a:ext cx="3521990" cy="2074884"/>
              <a:chOff x="3538537" y="995362"/>
              <a:chExt cx="3521990" cy="2074884"/>
            </a:xfrm>
            <a:no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890D7E4-2E90-4189-AA14-2693B9473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D53848D-8416-4C24-A2D1-CB2D5EF4B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5C6ABEA-3701-4591-9F7A-DF96C707B2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BABF3D0-6D14-430A-8648-AA359FF6D4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23749" y="1004791"/>
                <a:ext cx="2567851" cy="1647045"/>
              </a:xfrm>
              <a:custGeom>
                <a:avLst/>
                <a:gdLst>
                  <a:gd name="connsiteX0" fmla="*/ 630083 w 2567851"/>
                  <a:gd name="connsiteY0" fmla="*/ 95 h 1647045"/>
                  <a:gd name="connsiteX1" fmla="*/ 124686 w 2567851"/>
                  <a:gd name="connsiteY1" fmla="*/ 410718 h 1647045"/>
                  <a:gd name="connsiteX2" fmla="*/ 26674 w 2567851"/>
                  <a:gd name="connsiteY2" fmla="*/ 689991 h 1647045"/>
                  <a:gd name="connsiteX3" fmla="*/ 1718 w 2567851"/>
                  <a:gd name="connsiteY3" fmla="*/ 974217 h 1647045"/>
                  <a:gd name="connsiteX4" fmla="*/ 56582 w 2567851"/>
                  <a:gd name="connsiteY4" fmla="*/ 1208627 h 1647045"/>
                  <a:gd name="connsiteX5" fmla="*/ 212792 w 2567851"/>
                  <a:gd name="connsiteY5" fmla="*/ 1443038 h 1647045"/>
                  <a:gd name="connsiteX6" fmla="*/ 385576 w 2567851"/>
                  <a:gd name="connsiteY6" fmla="*/ 1590961 h 1647045"/>
                  <a:gd name="connsiteX7" fmla="*/ 528451 w 2567851"/>
                  <a:gd name="connsiteY7" fmla="*/ 1645825 h 1647045"/>
                  <a:gd name="connsiteX8" fmla="*/ 739430 w 2567851"/>
                  <a:gd name="connsiteY8" fmla="*/ 1604296 h 1647045"/>
                  <a:gd name="connsiteX9" fmla="*/ 1023560 w 2567851"/>
                  <a:gd name="connsiteY9" fmla="*/ 1517809 h 1647045"/>
                  <a:gd name="connsiteX10" fmla="*/ 1384082 w 2567851"/>
                  <a:gd name="connsiteY10" fmla="*/ 1394841 h 1647045"/>
                  <a:gd name="connsiteX11" fmla="*/ 1872619 w 2567851"/>
                  <a:gd name="connsiteY11" fmla="*/ 1318355 h 1647045"/>
                  <a:gd name="connsiteX12" fmla="*/ 2169989 w 2567851"/>
                  <a:gd name="connsiteY12" fmla="*/ 1359884 h 1647045"/>
                  <a:gd name="connsiteX13" fmla="*/ 2331152 w 2567851"/>
                  <a:gd name="connsiteY13" fmla="*/ 1359884 h 1647045"/>
                  <a:gd name="connsiteX14" fmla="*/ 2500602 w 2567851"/>
                  <a:gd name="connsiteY14" fmla="*/ 1351598 h 1647045"/>
                  <a:gd name="connsiteX15" fmla="*/ 2557085 w 2567851"/>
                  <a:gd name="connsiteY15" fmla="*/ 1316641 h 1647045"/>
                  <a:gd name="connsiteX16" fmla="*/ 2533844 w 2567851"/>
                  <a:gd name="connsiteY16" fmla="*/ 1195292 h 1647045"/>
                  <a:gd name="connsiteX17" fmla="*/ 2312864 w 2567851"/>
                  <a:gd name="connsiteY17" fmla="*/ 1005745 h 1647045"/>
                  <a:gd name="connsiteX18" fmla="*/ 1980537 w 2567851"/>
                  <a:gd name="connsiteY18" fmla="*/ 763048 h 1647045"/>
                  <a:gd name="connsiteX19" fmla="*/ 1706408 w 2567851"/>
                  <a:gd name="connsiteY19" fmla="*/ 548640 h 1647045"/>
                  <a:gd name="connsiteX20" fmla="*/ 1422372 w 2567851"/>
                  <a:gd name="connsiteY20" fmla="*/ 328803 h 1647045"/>
                  <a:gd name="connsiteX21" fmla="*/ 960695 w 2567851"/>
                  <a:gd name="connsiteY21" fmla="*/ 0 h 16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67851" h="1647045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C04F5C9-F7C6-4B5D-AA5A-252D9DDBAB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327427" y="1016602"/>
                <a:ext cx="1676495" cy="1223010"/>
              </a:xfrm>
              <a:custGeom>
                <a:avLst/>
                <a:gdLst>
                  <a:gd name="connsiteX0" fmla="*/ 1676495 w 1676495"/>
                  <a:gd name="connsiteY0" fmla="*/ 1223010 h 1223010"/>
                  <a:gd name="connsiteX1" fmla="*/ 1421702 w 1676495"/>
                  <a:gd name="connsiteY1" fmla="*/ 1000697 h 1223010"/>
                  <a:gd name="connsiteX2" fmla="*/ 1024604 w 1676495"/>
                  <a:gd name="connsiteY2" fmla="*/ 744665 h 1223010"/>
                  <a:gd name="connsiteX3" fmla="*/ 444722 w 1676495"/>
                  <a:gd name="connsiteY3" fmla="*/ 345758 h 1223010"/>
                  <a:gd name="connsiteX4" fmla="*/ 0 w 1676495"/>
                  <a:gd name="connsiteY4" fmla="*/ 0 h 1223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6495" h="122301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7337B922-7D88-47CA-A9FD-0841B3735E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031727" y="1004887"/>
                <a:ext cx="3028800" cy="2065359"/>
              </a:xfrm>
              <a:custGeom>
                <a:avLst/>
                <a:gdLst>
                  <a:gd name="connsiteX0" fmla="*/ 525127 w 3028800"/>
                  <a:gd name="connsiteY0" fmla="*/ 0 h 2065359"/>
                  <a:gd name="connsiteX1" fmla="*/ 256141 w 3028800"/>
                  <a:gd name="connsiteY1" fmla="*/ 229648 h 2065359"/>
                  <a:gd name="connsiteX2" fmla="*/ 115552 w 3028800"/>
                  <a:gd name="connsiteY2" fmla="*/ 438531 h 2065359"/>
                  <a:gd name="connsiteX3" fmla="*/ 29446 w 3028800"/>
                  <a:gd name="connsiteY3" fmla="*/ 723424 h 2065359"/>
                  <a:gd name="connsiteX4" fmla="*/ 776 w 3028800"/>
                  <a:gd name="connsiteY4" fmla="*/ 1034606 h 2065359"/>
                  <a:gd name="connsiteX5" fmla="*/ 48592 w 3028800"/>
                  <a:gd name="connsiteY5" fmla="*/ 1288352 h 2065359"/>
                  <a:gd name="connsiteX6" fmla="*/ 146699 w 3028800"/>
                  <a:gd name="connsiteY6" fmla="*/ 1496568 h 2065359"/>
                  <a:gd name="connsiteX7" fmla="*/ 254332 w 3028800"/>
                  <a:gd name="connsiteY7" fmla="*/ 1721549 h 2065359"/>
                  <a:gd name="connsiteX8" fmla="*/ 338056 w 3028800"/>
                  <a:gd name="connsiteY8" fmla="*/ 1905857 h 2065359"/>
                  <a:gd name="connsiteX9" fmla="*/ 407398 w 3028800"/>
                  <a:gd name="connsiteY9" fmla="*/ 2008823 h 2065359"/>
                  <a:gd name="connsiteX10" fmla="*/ 476740 w 3028800"/>
                  <a:gd name="connsiteY10" fmla="*/ 2059114 h 2065359"/>
                  <a:gd name="connsiteX11" fmla="*/ 596374 w 3028800"/>
                  <a:gd name="connsiteY11" fmla="*/ 2047113 h 2065359"/>
                  <a:gd name="connsiteX12" fmla="*/ 804496 w 3028800"/>
                  <a:gd name="connsiteY12" fmla="*/ 1903476 h 2065359"/>
                  <a:gd name="connsiteX13" fmla="*/ 1084435 w 3028800"/>
                  <a:gd name="connsiteY13" fmla="*/ 1721549 h 2065359"/>
                  <a:gd name="connsiteX14" fmla="*/ 1369138 w 3028800"/>
                  <a:gd name="connsiteY14" fmla="*/ 1611439 h 2065359"/>
                  <a:gd name="connsiteX15" fmla="*/ 1603643 w 3028800"/>
                  <a:gd name="connsiteY15" fmla="*/ 1554004 h 2065359"/>
                  <a:gd name="connsiteX16" fmla="*/ 1897966 w 3028800"/>
                  <a:gd name="connsiteY16" fmla="*/ 1498949 h 2065359"/>
                  <a:gd name="connsiteX17" fmla="*/ 2146759 w 3028800"/>
                  <a:gd name="connsiteY17" fmla="*/ 1513332 h 2065359"/>
                  <a:gd name="connsiteX18" fmla="*/ 2292682 w 3028800"/>
                  <a:gd name="connsiteY18" fmla="*/ 1537240 h 2065359"/>
                  <a:gd name="connsiteX19" fmla="*/ 2584623 w 3028800"/>
                  <a:gd name="connsiteY19" fmla="*/ 1594676 h 2065359"/>
                  <a:gd name="connsiteX20" fmla="*/ 2795126 w 3028800"/>
                  <a:gd name="connsiteY20" fmla="*/ 1620964 h 2065359"/>
                  <a:gd name="connsiteX21" fmla="*/ 2972005 w 3028800"/>
                  <a:gd name="connsiteY21" fmla="*/ 1234631 h 20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28800" h="2065359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2354" y="1198466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50030" y="1304029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6972" y="1445833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4816" y="1004887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5128" y="1004887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7625" y="1004887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40696" y="1004887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98062" y="1004887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84276" y="1004887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5548" y="2182176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40193" y="2492025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58181" y="2783204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Bottom Right">
            <a:extLst>
              <a:ext uri="{FF2B5EF4-FFF2-40B4-BE49-F238E27FC236}">
                <a16:creationId xmlns:a16="http://schemas.microsoft.com/office/drawing/2014/main" id="{A5761FD8-9CFD-4F5A-AB69-F179306BC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853A7FDC-72AB-4F06-8A0A-EE5BE087D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F1A41BD-2192-490D-9C88-AB9D24292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C2F4F134-CBCA-4B59-8D8A-AEF12063F7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399BC90-16E2-4AAD-9BB1-6FECCA22B7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393E4470-E7B4-49CF-9EEF-4F40E31F36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25ED4C5-C452-433A-9E42-979F52F8B8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40B2D17D-9313-4262-BB14-4030DE291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3B17B98-027F-4155-A5F5-FED5D0F73C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EB1739-4A5E-4811-8CCC-6E261D292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5CA4607-0132-8AA6-2BC0-381A6AA34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0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en-US" sz="5400" b="1">
                <a:solidFill>
                  <a:srgbClr val="FFFFFF"/>
                </a:solidFill>
              </a:rPr>
              <a:t>BUSINESS MODELY V SOCIÁLNÍM PODNIKÁNÍ</a:t>
            </a:r>
            <a:r>
              <a:rPr lang="cs-CZ" sz="5400" b="1">
                <a:solidFill>
                  <a:srgbClr val="FFFFFF"/>
                </a:solidFill>
              </a:rPr>
              <a:t>- část II</a:t>
            </a:r>
            <a:endParaRPr lang="cs-CZ" sz="540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E7BBFF-0C25-A1E8-8988-6281BBB56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193" y="4074515"/>
            <a:ext cx="7583133" cy="1279124"/>
          </a:xfrm>
        </p:spPr>
        <p:txBody>
          <a:bodyPr>
            <a:normAutofit/>
          </a:bodyPr>
          <a:lstStyle/>
          <a:p>
            <a:pPr algn="l"/>
            <a:r>
              <a:rPr lang="cs-CZ" sz="2200" dirty="0">
                <a:solidFill>
                  <a:srgbClr val="FFFFFF"/>
                </a:solidFill>
              </a:rPr>
              <a:t>Petra Krejčí</a:t>
            </a: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361195DA-BFB4-4917-BAFD-7D3D669EF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37795" y="4013703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BA6C567-3C4A-4D67-9D01-9CC2623D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180C785-A181-4425-9C06-6670254CB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664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4230ECC-2FBE-9619-9395-73B30E741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/>
              <a:t>Střední část: Obsah kampaně – oranžová část 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CDFDBB-DF4B-F6C1-84F4-784C3EC55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3775350" cy="372861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Financování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Určete si cíl kampaně (min. a max. částku, pokud chcete půjčku nebo investice), nezapomeňte zahrnout náklady na přípravu a zasílání odměn (výroba, poštovné apod.), včetně poplatků platformě, kde kampaň bude realizována. Jaký je váš rozpočet v porovnání s Vašimi podporovateli?</a:t>
            </a:r>
            <a:endParaRPr lang="cs-CZ" sz="20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5180375" y="2381992"/>
            <a:ext cx="6263897" cy="4206730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Slunce 4">
            <a:extLst>
              <a:ext uri="{FF2B5EF4-FFF2-40B4-BE49-F238E27FC236}">
                <a16:creationId xmlns:a16="http://schemas.microsoft.com/office/drawing/2014/main" id="{1C9CFC7B-23F0-4460-A256-61A24456129F}"/>
              </a:ext>
            </a:extLst>
          </p:cNvPr>
          <p:cNvSpPr/>
          <p:nvPr/>
        </p:nvSpPr>
        <p:spPr>
          <a:xfrm>
            <a:off x="6146862" y="3501957"/>
            <a:ext cx="1216976" cy="914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813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E5E1716-C3FC-7462-6FA7-D2B1082AA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/>
              <a:t>Střední část: Obsah kampaně – oranžová část 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FDA7A1-FBBA-994C-9634-A3F25CF1C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5" y="2384474"/>
            <a:ext cx="3707258" cy="3728613"/>
          </a:xfrm>
        </p:spPr>
        <p:txBody>
          <a:bodyPr>
            <a:normAutofit/>
          </a:bodyPr>
          <a:lstStyle/>
          <a:p>
            <a:pPr algn="just"/>
            <a:r>
              <a:rPr lang="cs-CZ" sz="2200" b="1" dirty="0"/>
              <a:t>Co děláme? </a:t>
            </a:r>
            <a:r>
              <a:rPr lang="cs-CZ" sz="2200" dirty="0"/>
              <a:t>Zapište ve větě nebo dvou to, co děláte. Odkud máte nápad, proč jste právě Vy ti správní lidé pro tento projekt a proč by se Vámi dav (podporovatelé) měl nadchnout?</a:t>
            </a:r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5222930" y="2302457"/>
            <a:ext cx="6059052" cy="4069160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Slunce 4">
            <a:extLst>
              <a:ext uri="{FF2B5EF4-FFF2-40B4-BE49-F238E27FC236}">
                <a16:creationId xmlns:a16="http://schemas.microsoft.com/office/drawing/2014/main" id="{4D9D1A1C-753A-1375-5838-C673FBFFDC1E}"/>
              </a:ext>
            </a:extLst>
          </p:cNvPr>
          <p:cNvSpPr/>
          <p:nvPr/>
        </p:nvSpPr>
        <p:spPr>
          <a:xfrm>
            <a:off x="6630603" y="5301423"/>
            <a:ext cx="905691" cy="68416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4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5938272-DDC9-BE60-0646-653587692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/>
              <a:t>Střední část: Obsah kampaně – oranžová část 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D62A0-492E-7F1E-95D5-9BEB677BF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3378810" cy="3728613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Proč crowdfunding?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Napište ve větě nebo dvou, proč právě crowdfunding je správnou cestou a jaký společenský dopad má Váš projekt.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4795114" y="2217825"/>
            <a:ext cx="6418890" cy="4310821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Slunce 4">
            <a:extLst>
              <a:ext uri="{FF2B5EF4-FFF2-40B4-BE49-F238E27FC236}">
                <a16:creationId xmlns:a16="http://schemas.microsoft.com/office/drawing/2014/main" id="{7215ECBF-0AFA-D8E4-6366-4B4B852011C4}"/>
              </a:ext>
            </a:extLst>
          </p:cNvPr>
          <p:cNvSpPr/>
          <p:nvPr/>
        </p:nvSpPr>
        <p:spPr>
          <a:xfrm>
            <a:off x="10294742" y="5443741"/>
            <a:ext cx="612842" cy="632297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6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7786103-E5FE-3833-9538-7F08FE85B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/>
              <a:t>Pravá strana: Jak sdělíte svůj obsah vašemu davu – zelená část 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67107E-5E85-7C2C-9D54-60E76E6E9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3707257" cy="3728613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 když Vás podporovatelé znají, nemohou kampaň podporovat, pokud o ní neví. Pomocí čeho se k nim informace dostanete? Telefonní hovory, sociální média, e-maily, informační bulletin, události, mediální pokrytí – vyberte si, co budete dělat a kdo bude v týmu za to zodpovědný.</a:t>
            </a:r>
          </a:p>
          <a:p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6831E70-7B80-4D2A-AE8F-D18916F80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929" y="2294389"/>
            <a:ext cx="5981109" cy="4222444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Veselý obličej 4">
            <a:extLst>
              <a:ext uri="{FF2B5EF4-FFF2-40B4-BE49-F238E27FC236}">
                <a16:creationId xmlns:a16="http://schemas.microsoft.com/office/drawing/2014/main" id="{EBFE9C7D-70D0-4705-AE78-49E149E86332}"/>
              </a:ext>
            </a:extLst>
          </p:cNvPr>
          <p:cNvSpPr/>
          <p:nvPr/>
        </p:nvSpPr>
        <p:spPr>
          <a:xfrm>
            <a:off x="6144828" y="4009567"/>
            <a:ext cx="864096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145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FF067F6-27AF-EEE0-4BEA-BF7101F94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/>
              <a:t>Pravá strana: Jak sdělíte svůj obsah vašemu davu – zelená část 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8FF046-6095-83FC-9D47-91FE98C0E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3594558" cy="3728613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Videa a snímky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Začněte s plánováním vašeho vizuálního stylu – uvědomte si, kde máte videa (odkazy), kde jsou uloženy nejlepší snímky (o vás, o tom, co děláte a o vašem týmu).</a:t>
            </a:r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7E355D-C5D3-4C2C-9941-E48F4BABB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1312" y="2294389"/>
            <a:ext cx="6326580" cy="4466334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Veselý obličej 4">
            <a:extLst>
              <a:ext uri="{FF2B5EF4-FFF2-40B4-BE49-F238E27FC236}">
                <a16:creationId xmlns:a16="http://schemas.microsoft.com/office/drawing/2014/main" id="{EBFE9C7D-70D0-4705-AE78-49E149E86332}"/>
              </a:ext>
            </a:extLst>
          </p:cNvPr>
          <p:cNvSpPr/>
          <p:nvPr/>
        </p:nvSpPr>
        <p:spPr>
          <a:xfrm>
            <a:off x="9146454" y="5267497"/>
            <a:ext cx="864096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287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33767EC-65A2-AAF7-EB68-AAA1405E7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/>
              <a:t>Pravá strana: Jak sdělíte svůj obsah vašemu davu – zelená část III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004BD3-558E-82E3-EE6C-97F45FBEC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3415427" cy="3728613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nabízíte?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Začněte s přípravou toho, co nabídnete odměnou za podporu: úrok, slevu, podíl či suvenýr apod. Co od Vás dostanou za zájem a podporu v kampani?</a:t>
            </a:r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3EAF678-3FFC-428C-9CE1-3DE764E2F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679" y="2272518"/>
            <a:ext cx="6239854" cy="4405109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Veselý obličej 4">
            <a:extLst>
              <a:ext uri="{FF2B5EF4-FFF2-40B4-BE49-F238E27FC236}">
                <a16:creationId xmlns:a16="http://schemas.microsoft.com/office/drawing/2014/main" id="{EBFE9C7D-70D0-4705-AE78-49E149E86332}"/>
              </a:ext>
            </a:extLst>
          </p:cNvPr>
          <p:cNvSpPr/>
          <p:nvPr/>
        </p:nvSpPr>
        <p:spPr>
          <a:xfrm>
            <a:off x="8835169" y="3302251"/>
            <a:ext cx="864096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994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873F74A-B6EA-F1BF-138C-AAB0551D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 dirty="0"/>
              <a:t>Dolní část: Vaše časová osa – modrá část 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867F9-F45C-6F7E-0091-209273FD6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5" y="2115004"/>
            <a:ext cx="10246089" cy="1494811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Časová osa – před spuštěním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Většina práce za úspěšnou kampaň probíhá ještě předtím, než vůbec funguje. Připravte si svůj dav, připravte si rozpočet, natáčejte videa, zdokonalujte své odměny, oslovte novináře a připravte si solidní propagační plán - vše nezbytné pro hladkou kampaň. Co potřebujete mít ještě navíc před spuštěním?</a:t>
            </a:r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C81E01-8BA8-4481-B4F1-40A307607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291" y="3693813"/>
            <a:ext cx="7890197" cy="3927670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0750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4947D75-7EE5-F4DC-87E4-D17ACF1F4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 dirty="0"/>
              <a:t>Dolní část: Vaše časová osa – modrá část 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CF443-52A6-C3A5-B3CB-BDE446A0E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031006"/>
            <a:ext cx="10176150" cy="172094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Časová osa – během spuštění kampaně a ukončení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Dokonce i se solidním plánem a zájmem vašich podporovatelů, se kterým se začalo před zahájením kampaně, budete potřebovat čas během kampaně, aby vše dobře dopadlo. Komunikace prostřednictvím sociálních médií, e-mailů, telefonních hovorů, aktualizací kampaně a událostí může trvat hodně času. Pokud váš mediální plán funguje dobře, někdo bude muset hovořit např s médii. Poté, co kampaň uzavřete, je nutná distribuce odměn. Jak vypořádáte kampaň a tyto další povinnosti?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9B86F92-B5C4-4EC1-BF0B-953F0B2E0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498" y="3822170"/>
            <a:ext cx="7162433" cy="3565396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0086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8192032-FB3F-F2A6-D929-7EB44CD03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dirty="0"/>
              <a:t>Důležitost zpětné vazby</a:t>
            </a:r>
          </a:p>
        </p:txBody>
      </p:sp>
      <p:sp>
        <p:nvSpPr>
          <p:cNvPr id="53" name="Zástupný obsah 2">
            <a:extLst>
              <a:ext uri="{FF2B5EF4-FFF2-40B4-BE49-F238E27FC236}">
                <a16:creationId xmlns:a16="http://schemas.microsoft.com/office/drawing/2014/main" id="{1211BA5D-6D94-73B3-BDBD-C0B801F1C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163" y="1919141"/>
            <a:ext cx="5409385" cy="4597692"/>
          </a:xfrm>
        </p:spPr>
        <p:txBody>
          <a:bodyPr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sestavení plánu získejte zpětnou vazbu – může se jednat o váš tým nebo o dav! </a:t>
            </a:r>
          </a:p>
          <a:p>
            <a:pPr marL="285750" indent="-28575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Jsou lidé nadšení z vašich plánovaných odměn? </a:t>
            </a:r>
          </a:p>
          <a:p>
            <a:pPr marL="285750" indent="-28575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Získali jste svou vizi? </a:t>
            </a:r>
          </a:p>
          <a:p>
            <a:pPr marL="285750" indent="-28575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Zdá se rozpočet rozumný? </a:t>
            </a:r>
          </a:p>
          <a:p>
            <a:pPr marL="285750" indent="-28575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Poté pokračujte v aktualizaci modelu. Pokračujte ve zdokonalování plátna (modelu) na základě zpětné vazby a zkušeností, a to jak v průběhu kampaně, tak během kampaně. </a:t>
            </a:r>
          </a:p>
          <a:p>
            <a:pPr>
              <a:lnSpc>
                <a:spcPct val="100000"/>
              </a:lnSpc>
            </a:pPr>
            <a:endParaRPr lang="cs-CZ" sz="1500" dirty="0"/>
          </a:p>
        </p:txBody>
      </p:sp>
      <p:pic>
        <p:nvPicPr>
          <p:cNvPr id="7" name="Graphic 6" descr="Útok phishing">
            <a:extLst>
              <a:ext uri="{FF2B5EF4-FFF2-40B4-BE49-F238E27FC236}">
                <a16:creationId xmlns:a16="http://schemas.microsoft.com/office/drawing/2014/main" id="{2ECC9BCC-9975-ADAA-625A-C6F907F223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21611" y="1951740"/>
            <a:ext cx="3808150" cy="3808150"/>
          </a:xfrm>
          <a:prstGeom prst="rect">
            <a:avLst/>
          </a:prstGeom>
        </p:spPr>
      </p:pic>
      <p:grpSp>
        <p:nvGrpSpPr>
          <p:cNvPr id="24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54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2275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5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46" name="Top Left">
            <a:extLst>
              <a:ext uri="{FF2B5EF4-FFF2-40B4-BE49-F238E27FC236}">
                <a16:creationId xmlns:a16="http://schemas.microsoft.com/office/drawing/2014/main" id="{05E14710-B20D-424F-9465-E0427970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47" name="Freeform: Shape 12">
              <a:extLst>
                <a:ext uri="{FF2B5EF4-FFF2-40B4-BE49-F238E27FC236}">
                  <a16:creationId xmlns:a16="http://schemas.microsoft.com/office/drawing/2014/main" id="{2857F0CF-E215-4235-B086-916830B96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48" name="Freeform: Shape 13">
              <a:extLst>
                <a:ext uri="{FF2B5EF4-FFF2-40B4-BE49-F238E27FC236}">
                  <a16:creationId xmlns:a16="http://schemas.microsoft.com/office/drawing/2014/main" id="{5E06EA72-1DD7-4343-9768-D1089D183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14">
              <a:extLst>
                <a:ext uri="{FF2B5EF4-FFF2-40B4-BE49-F238E27FC236}">
                  <a16:creationId xmlns:a16="http://schemas.microsoft.com/office/drawing/2014/main" id="{26465186-B0EF-4443-AA37-CD37F259E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15">
              <a:extLst>
                <a:ext uri="{FF2B5EF4-FFF2-40B4-BE49-F238E27FC236}">
                  <a16:creationId xmlns:a16="http://schemas.microsoft.com/office/drawing/2014/main" id="{235EA6BD-3484-4D72-8838-3DA17577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16">
              <a:extLst>
                <a:ext uri="{FF2B5EF4-FFF2-40B4-BE49-F238E27FC236}">
                  <a16:creationId xmlns:a16="http://schemas.microsoft.com/office/drawing/2014/main" id="{62088E30-E17C-40A3-876F-C79A7BDFE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17">
              <a:extLst>
                <a:ext uri="{FF2B5EF4-FFF2-40B4-BE49-F238E27FC236}">
                  <a16:creationId xmlns:a16="http://schemas.microsoft.com/office/drawing/2014/main" id="{7A3A6DD2-FE8F-4861-81EA-E1A5BB6B5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18">
              <a:extLst>
                <a:ext uri="{FF2B5EF4-FFF2-40B4-BE49-F238E27FC236}">
                  <a16:creationId xmlns:a16="http://schemas.microsoft.com/office/drawing/2014/main" id="{9E9FFAA5-21C1-4B65-9DA9-24DFCC45C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19">
              <a:extLst>
                <a:ext uri="{FF2B5EF4-FFF2-40B4-BE49-F238E27FC236}">
                  <a16:creationId xmlns:a16="http://schemas.microsoft.com/office/drawing/2014/main" id="{4FECE28E-7EEC-4B45-B573-BCAE111FC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2A23BCE-8CE1-54D9-CEC0-A701D0E7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1664573"/>
          </a:xfrm>
        </p:spPr>
        <p:txBody>
          <a:bodyPr>
            <a:normAutofit/>
          </a:bodyPr>
          <a:lstStyle/>
          <a:p>
            <a:pPr algn="ctr"/>
            <a:r>
              <a:rPr lang="cs-CZ" b="1" kern="0">
                <a:latin typeface="Times New Roman"/>
                <a:ea typeface="+mj-ea"/>
                <a:cs typeface="+mj-cs"/>
              </a:rPr>
              <a:t>Shrnutí přednášky</a:t>
            </a:r>
            <a:endParaRPr lang="cs-CZ"/>
          </a:p>
        </p:txBody>
      </p:sp>
      <p:grpSp>
        <p:nvGrpSpPr>
          <p:cNvPr id="55" name="Bottom Right">
            <a:extLst>
              <a:ext uri="{FF2B5EF4-FFF2-40B4-BE49-F238E27FC236}">
                <a16:creationId xmlns:a16="http://schemas.microsoft.com/office/drawing/2014/main" id="{33E292A1-440C-41B6-AECE-499683C5C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56" name="Freeform: Shape 22">
              <a:extLst>
                <a:ext uri="{FF2B5EF4-FFF2-40B4-BE49-F238E27FC236}">
                  <a16:creationId xmlns:a16="http://schemas.microsoft.com/office/drawing/2014/main" id="{336D22F2-5BE5-4299-B3C4-06B3823F9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57" name="Graphic 157">
              <a:extLst>
                <a:ext uri="{FF2B5EF4-FFF2-40B4-BE49-F238E27FC236}">
                  <a16:creationId xmlns:a16="http://schemas.microsoft.com/office/drawing/2014/main" id="{D126EE8D-7318-40DC-AE0F-120FD040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8" name="Freeform: Shape 25">
                <a:extLst>
                  <a:ext uri="{FF2B5EF4-FFF2-40B4-BE49-F238E27FC236}">
                    <a16:creationId xmlns:a16="http://schemas.microsoft.com/office/drawing/2014/main" id="{CBE7795C-A860-4C9B-BC23-1FBEDEBE55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26">
                <a:extLst>
                  <a:ext uri="{FF2B5EF4-FFF2-40B4-BE49-F238E27FC236}">
                    <a16:creationId xmlns:a16="http://schemas.microsoft.com/office/drawing/2014/main" id="{F569E8A3-064F-490D-A574-DE37DCF5DD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27">
                <a:extLst>
                  <a:ext uri="{FF2B5EF4-FFF2-40B4-BE49-F238E27FC236}">
                    <a16:creationId xmlns:a16="http://schemas.microsoft.com/office/drawing/2014/main" id="{1F5D334B-EA10-488A-ACEF-359FC73135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28">
                <a:extLst>
                  <a:ext uri="{FF2B5EF4-FFF2-40B4-BE49-F238E27FC236}">
                    <a16:creationId xmlns:a16="http://schemas.microsoft.com/office/drawing/2014/main" id="{671E9F15-20FF-466A-8976-CB9AEDC36C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29">
                <a:extLst>
                  <a:ext uri="{FF2B5EF4-FFF2-40B4-BE49-F238E27FC236}">
                    <a16:creationId xmlns:a16="http://schemas.microsoft.com/office/drawing/2014/main" id="{3F6396EF-4FA3-4C64-A4AB-AAFD680453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7498B4E-B548-4846-A943-8C077647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31">
                <a:extLst>
                  <a:ext uri="{FF2B5EF4-FFF2-40B4-BE49-F238E27FC236}">
                    <a16:creationId xmlns:a16="http://schemas.microsoft.com/office/drawing/2014/main" id="{15E991F3-4EDE-4EF1-A611-12F3BCB02A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4" name="Freeform: Shape 24">
              <a:extLst>
                <a:ext uri="{FF2B5EF4-FFF2-40B4-BE49-F238E27FC236}">
                  <a16:creationId xmlns:a16="http://schemas.microsoft.com/office/drawing/2014/main" id="{62FCF0CC-5B63-496D-B9A8-AF0233757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8DE52-424B-2929-2530-A2B46FF8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4" y="2384474"/>
            <a:ext cx="9987523" cy="3728613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>
                <a:cs typeface="Arial" panose="020B0604020202020204" pitchFamily="34" charset="0"/>
              </a:rPr>
              <a:t>Pro jednorázové akce či podporu projektů v rámci samotného podnikání můžeme využít kampaní, podpořených crowdfundingem s využitím zjednodušených modelů, které ovšem nenahrazují plán jako takový, spíše fungují jako myšlenková mapa, kterou je pak nutné rozpracovat do jednotlivých kroků.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0890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6" name="Top Left">
            <a:extLst>
              <a:ext uri="{FF2B5EF4-FFF2-40B4-BE49-F238E27FC236}">
                <a16:creationId xmlns:a16="http://schemas.microsoft.com/office/drawing/2014/main" id="{05E14710-B20D-424F-9465-E0427970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37" name="Freeform: Shape 12">
              <a:extLst>
                <a:ext uri="{FF2B5EF4-FFF2-40B4-BE49-F238E27FC236}">
                  <a16:creationId xmlns:a16="http://schemas.microsoft.com/office/drawing/2014/main" id="{2857F0CF-E215-4235-B086-916830B96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38" name="Freeform: Shape 13">
              <a:extLst>
                <a:ext uri="{FF2B5EF4-FFF2-40B4-BE49-F238E27FC236}">
                  <a16:creationId xmlns:a16="http://schemas.microsoft.com/office/drawing/2014/main" id="{5E06EA72-1DD7-4343-9768-D1089D183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14">
              <a:extLst>
                <a:ext uri="{FF2B5EF4-FFF2-40B4-BE49-F238E27FC236}">
                  <a16:creationId xmlns:a16="http://schemas.microsoft.com/office/drawing/2014/main" id="{26465186-B0EF-4443-AA37-CD37F259E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15">
              <a:extLst>
                <a:ext uri="{FF2B5EF4-FFF2-40B4-BE49-F238E27FC236}">
                  <a16:creationId xmlns:a16="http://schemas.microsoft.com/office/drawing/2014/main" id="{235EA6BD-3484-4D72-8838-3DA17577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16">
              <a:extLst>
                <a:ext uri="{FF2B5EF4-FFF2-40B4-BE49-F238E27FC236}">
                  <a16:creationId xmlns:a16="http://schemas.microsoft.com/office/drawing/2014/main" id="{62088E30-E17C-40A3-876F-C79A7BDFE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17">
              <a:extLst>
                <a:ext uri="{FF2B5EF4-FFF2-40B4-BE49-F238E27FC236}">
                  <a16:creationId xmlns:a16="http://schemas.microsoft.com/office/drawing/2014/main" id="{7A3A6DD2-FE8F-4861-81EA-E1A5BB6B5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18">
              <a:extLst>
                <a:ext uri="{FF2B5EF4-FFF2-40B4-BE49-F238E27FC236}">
                  <a16:creationId xmlns:a16="http://schemas.microsoft.com/office/drawing/2014/main" id="{9E9FFAA5-21C1-4B65-9DA9-24DFCC45C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19">
              <a:extLst>
                <a:ext uri="{FF2B5EF4-FFF2-40B4-BE49-F238E27FC236}">
                  <a16:creationId xmlns:a16="http://schemas.microsoft.com/office/drawing/2014/main" id="{4FECE28E-7EEC-4B45-B573-BCAE111FC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A7FE4E2-B970-7189-9EBA-D2E0AF199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1664573"/>
          </a:xfrm>
        </p:spPr>
        <p:txBody>
          <a:bodyPr>
            <a:normAutofit/>
          </a:bodyPr>
          <a:lstStyle/>
          <a:p>
            <a:pPr algn="ctr"/>
            <a:r>
              <a:rPr lang="cs-CZ" b="1" i="1" dirty="0"/>
              <a:t>Cílem přednášky je:</a:t>
            </a:r>
            <a:endParaRPr lang="cs-CZ" dirty="0"/>
          </a:p>
        </p:txBody>
      </p:sp>
      <p:grpSp>
        <p:nvGrpSpPr>
          <p:cNvPr id="45" name="Bottom Right">
            <a:extLst>
              <a:ext uri="{FF2B5EF4-FFF2-40B4-BE49-F238E27FC236}">
                <a16:creationId xmlns:a16="http://schemas.microsoft.com/office/drawing/2014/main" id="{33E292A1-440C-41B6-AECE-499683C5C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46" name="Freeform: Shape 22">
              <a:extLst>
                <a:ext uri="{FF2B5EF4-FFF2-40B4-BE49-F238E27FC236}">
                  <a16:creationId xmlns:a16="http://schemas.microsoft.com/office/drawing/2014/main" id="{336D22F2-5BE5-4299-B3C4-06B3823F9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D126EE8D-7318-40DC-AE0F-120FD040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7" name="Freeform: Shape 25">
                <a:extLst>
                  <a:ext uri="{FF2B5EF4-FFF2-40B4-BE49-F238E27FC236}">
                    <a16:creationId xmlns:a16="http://schemas.microsoft.com/office/drawing/2014/main" id="{CBE7795C-A860-4C9B-BC23-1FBEDEBE55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26">
                <a:extLst>
                  <a:ext uri="{FF2B5EF4-FFF2-40B4-BE49-F238E27FC236}">
                    <a16:creationId xmlns:a16="http://schemas.microsoft.com/office/drawing/2014/main" id="{F569E8A3-064F-490D-A574-DE37DCF5DD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27">
                <a:extLst>
                  <a:ext uri="{FF2B5EF4-FFF2-40B4-BE49-F238E27FC236}">
                    <a16:creationId xmlns:a16="http://schemas.microsoft.com/office/drawing/2014/main" id="{1F5D334B-EA10-488A-ACEF-359FC73135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28">
                <a:extLst>
                  <a:ext uri="{FF2B5EF4-FFF2-40B4-BE49-F238E27FC236}">
                    <a16:creationId xmlns:a16="http://schemas.microsoft.com/office/drawing/2014/main" id="{671E9F15-20FF-466A-8976-CB9AEDC36C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29">
                <a:extLst>
                  <a:ext uri="{FF2B5EF4-FFF2-40B4-BE49-F238E27FC236}">
                    <a16:creationId xmlns:a16="http://schemas.microsoft.com/office/drawing/2014/main" id="{3F6396EF-4FA3-4C64-A4AB-AAFD680453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30">
                <a:extLst>
                  <a:ext uri="{FF2B5EF4-FFF2-40B4-BE49-F238E27FC236}">
                    <a16:creationId xmlns:a16="http://schemas.microsoft.com/office/drawing/2014/main" id="{97498B4E-B548-4846-A943-8C077647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31">
                <a:extLst>
                  <a:ext uri="{FF2B5EF4-FFF2-40B4-BE49-F238E27FC236}">
                    <a16:creationId xmlns:a16="http://schemas.microsoft.com/office/drawing/2014/main" id="{15E991F3-4EDE-4EF1-A611-12F3BCB02A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4" name="Freeform: Shape 24">
              <a:extLst>
                <a:ext uri="{FF2B5EF4-FFF2-40B4-BE49-F238E27FC236}">
                  <a16:creationId xmlns:a16="http://schemas.microsoft.com/office/drawing/2014/main" id="{62FCF0CC-5B63-496D-B9A8-AF0233757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BCE42F-42D1-1C58-B907-B166BFDB0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4" y="2384474"/>
            <a:ext cx="9987523" cy="3728613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cs typeface="Times New Roman" panose="02020603050405020304" pitchFamily="18" charset="0"/>
              </a:rPr>
              <a:t>Cílem přednášky je seznámit studenty crowdfundingem a jeho formami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5382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5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46" name="Top Left">
            <a:extLst>
              <a:ext uri="{FF2B5EF4-FFF2-40B4-BE49-F238E27FC236}">
                <a16:creationId xmlns:a16="http://schemas.microsoft.com/office/drawing/2014/main" id="{05E14710-B20D-424F-9465-E0427970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47" name="Freeform: Shape 12">
              <a:extLst>
                <a:ext uri="{FF2B5EF4-FFF2-40B4-BE49-F238E27FC236}">
                  <a16:creationId xmlns:a16="http://schemas.microsoft.com/office/drawing/2014/main" id="{2857F0CF-E215-4235-B086-916830B96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48" name="Freeform: Shape 13">
              <a:extLst>
                <a:ext uri="{FF2B5EF4-FFF2-40B4-BE49-F238E27FC236}">
                  <a16:creationId xmlns:a16="http://schemas.microsoft.com/office/drawing/2014/main" id="{5E06EA72-1DD7-4343-9768-D1089D183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14">
              <a:extLst>
                <a:ext uri="{FF2B5EF4-FFF2-40B4-BE49-F238E27FC236}">
                  <a16:creationId xmlns:a16="http://schemas.microsoft.com/office/drawing/2014/main" id="{26465186-B0EF-4443-AA37-CD37F259E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15">
              <a:extLst>
                <a:ext uri="{FF2B5EF4-FFF2-40B4-BE49-F238E27FC236}">
                  <a16:creationId xmlns:a16="http://schemas.microsoft.com/office/drawing/2014/main" id="{235EA6BD-3484-4D72-8838-3DA17577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16">
              <a:extLst>
                <a:ext uri="{FF2B5EF4-FFF2-40B4-BE49-F238E27FC236}">
                  <a16:creationId xmlns:a16="http://schemas.microsoft.com/office/drawing/2014/main" id="{62088E30-E17C-40A3-876F-C79A7BDFE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17">
              <a:extLst>
                <a:ext uri="{FF2B5EF4-FFF2-40B4-BE49-F238E27FC236}">
                  <a16:creationId xmlns:a16="http://schemas.microsoft.com/office/drawing/2014/main" id="{7A3A6DD2-FE8F-4861-81EA-E1A5BB6B5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18">
              <a:extLst>
                <a:ext uri="{FF2B5EF4-FFF2-40B4-BE49-F238E27FC236}">
                  <a16:creationId xmlns:a16="http://schemas.microsoft.com/office/drawing/2014/main" id="{9E9FFAA5-21C1-4B65-9DA9-24DFCC45C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19">
              <a:extLst>
                <a:ext uri="{FF2B5EF4-FFF2-40B4-BE49-F238E27FC236}">
                  <a16:creationId xmlns:a16="http://schemas.microsoft.com/office/drawing/2014/main" id="{4FECE28E-7EEC-4B45-B573-BCAE111FC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5A8DD98-5A21-A24E-B53A-7D43A5B1E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1664573"/>
          </a:xfrm>
        </p:spPr>
        <p:txBody>
          <a:bodyPr>
            <a:normAutofit/>
          </a:bodyPr>
          <a:lstStyle/>
          <a:p>
            <a:pPr algn="ctr"/>
            <a:r>
              <a:rPr lang="cs-CZ"/>
              <a:t>Definice crowdfundingu</a:t>
            </a:r>
          </a:p>
        </p:txBody>
      </p:sp>
      <p:grpSp>
        <p:nvGrpSpPr>
          <p:cNvPr id="55" name="Bottom Right">
            <a:extLst>
              <a:ext uri="{FF2B5EF4-FFF2-40B4-BE49-F238E27FC236}">
                <a16:creationId xmlns:a16="http://schemas.microsoft.com/office/drawing/2014/main" id="{33E292A1-440C-41B6-AECE-499683C5C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56" name="Freeform: Shape 22">
              <a:extLst>
                <a:ext uri="{FF2B5EF4-FFF2-40B4-BE49-F238E27FC236}">
                  <a16:creationId xmlns:a16="http://schemas.microsoft.com/office/drawing/2014/main" id="{336D22F2-5BE5-4299-B3C4-06B3823F9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57" name="Graphic 157">
              <a:extLst>
                <a:ext uri="{FF2B5EF4-FFF2-40B4-BE49-F238E27FC236}">
                  <a16:creationId xmlns:a16="http://schemas.microsoft.com/office/drawing/2014/main" id="{D126EE8D-7318-40DC-AE0F-120FD040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8" name="Freeform: Shape 25">
                <a:extLst>
                  <a:ext uri="{FF2B5EF4-FFF2-40B4-BE49-F238E27FC236}">
                    <a16:creationId xmlns:a16="http://schemas.microsoft.com/office/drawing/2014/main" id="{CBE7795C-A860-4C9B-BC23-1FBEDEBE55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26">
                <a:extLst>
                  <a:ext uri="{FF2B5EF4-FFF2-40B4-BE49-F238E27FC236}">
                    <a16:creationId xmlns:a16="http://schemas.microsoft.com/office/drawing/2014/main" id="{F569E8A3-064F-490D-A574-DE37DCF5DD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27">
                <a:extLst>
                  <a:ext uri="{FF2B5EF4-FFF2-40B4-BE49-F238E27FC236}">
                    <a16:creationId xmlns:a16="http://schemas.microsoft.com/office/drawing/2014/main" id="{1F5D334B-EA10-488A-ACEF-359FC73135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28">
                <a:extLst>
                  <a:ext uri="{FF2B5EF4-FFF2-40B4-BE49-F238E27FC236}">
                    <a16:creationId xmlns:a16="http://schemas.microsoft.com/office/drawing/2014/main" id="{671E9F15-20FF-466A-8976-CB9AEDC36C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29">
                <a:extLst>
                  <a:ext uri="{FF2B5EF4-FFF2-40B4-BE49-F238E27FC236}">
                    <a16:creationId xmlns:a16="http://schemas.microsoft.com/office/drawing/2014/main" id="{3F6396EF-4FA3-4C64-A4AB-AAFD680453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7498B4E-B548-4846-A943-8C077647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31">
                <a:extLst>
                  <a:ext uri="{FF2B5EF4-FFF2-40B4-BE49-F238E27FC236}">
                    <a16:creationId xmlns:a16="http://schemas.microsoft.com/office/drawing/2014/main" id="{15E991F3-4EDE-4EF1-A611-12F3BCB02A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4" name="Freeform: Shape 24">
              <a:extLst>
                <a:ext uri="{FF2B5EF4-FFF2-40B4-BE49-F238E27FC236}">
                  <a16:creationId xmlns:a16="http://schemas.microsoft.com/office/drawing/2014/main" id="{62FCF0CC-5B63-496D-B9A8-AF0233757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8B8115-DFA6-BC07-6B1F-25207A97E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4" y="2384474"/>
            <a:ext cx="9987523" cy="3728613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cs typeface="Times New Roman" panose="02020603050405020304" pitchFamily="18" charset="0"/>
              </a:rPr>
              <a:t>Crowdfunding vychází z </a:t>
            </a:r>
            <a:r>
              <a:rPr lang="cs-CZ" sz="2400" b="1" dirty="0" err="1">
                <a:cs typeface="Times New Roman" panose="02020603050405020304" pitchFamily="18" charset="0"/>
              </a:rPr>
              <a:t>crowdsourcingu</a:t>
            </a:r>
            <a:r>
              <a:rPr lang="cs-CZ" sz="2400" b="1" dirty="0">
                <a:cs typeface="Times New Roman" panose="02020603050405020304" pitchFamily="18" charset="0"/>
              </a:rPr>
              <a:t> (využívání společných zdrojů) za účelem získání kapitálu pro začátek projektu v poslední době s využitím internetu, crowdfundingových platforem či sociálních médií (Rose, 2016).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9568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Top Left">
            <a:extLst>
              <a:ext uri="{FF2B5EF4-FFF2-40B4-BE49-F238E27FC236}">
                <a16:creationId xmlns:a16="http://schemas.microsoft.com/office/drawing/2014/main" id="{05E14710-B20D-424F-9465-E0427970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857F0CF-E215-4235-B086-916830B96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E06EA72-1DD7-4343-9768-D1089D183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6465186-B0EF-4443-AA37-CD37F259E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5EA6BD-3484-4D72-8838-3DA17577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2088E30-E17C-40A3-876F-C79A7BDFE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A3A6DD2-FE8F-4861-81EA-E1A5BB6B5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9FFAA5-21C1-4B65-9DA9-24DFCC45C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FECE28E-7EEC-4B45-B573-BCAE111FC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B100D25-EF51-280C-7C25-DCA886CDC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1664573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Základní modely</a:t>
            </a:r>
            <a:endParaRPr lang="cs-CZ"/>
          </a:p>
        </p:txBody>
      </p:sp>
      <p:grpSp>
        <p:nvGrpSpPr>
          <p:cNvPr id="22" name="Bottom Right">
            <a:extLst>
              <a:ext uri="{FF2B5EF4-FFF2-40B4-BE49-F238E27FC236}">
                <a16:creationId xmlns:a16="http://schemas.microsoft.com/office/drawing/2014/main" id="{33E292A1-440C-41B6-AECE-499683C5C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36D22F2-5BE5-4299-B3C4-06B3823F9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D126EE8D-7318-40DC-AE0F-120FD040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CBE7795C-A860-4C9B-BC23-1FBEDEBE55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569E8A3-064F-490D-A574-DE37DCF5DD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1F5D334B-EA10-488A-ACEF-359FC73135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71E9F15-20FF-466A-8976-CB9AEDC36C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F6396EF-4FA3-4C64-A4AB-AAFD680453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7498B4E-B548-4846-A943-8C077647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15E991F3-4EDE-4EF1-A611-12F3BCB02A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2FCF0CC-5B63-496D-B9A8-AF0233757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6385D-BCF1-2BED-AFDB-1423555AC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4" y="2384474"/>
            <a:ext cx="9987523" cy="3982264"/>
          </a:xfrm>
        </p:spPr>
        <p:txBody>
          <a:bodyPr>
            <a:normAutofit fontScale="85000" lnSpcReduction="20000"/>
          </a:bodyPr>
          <a:lstStyle/>
          <a:p>
            <a:pPr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oblasti crowdfundingu můžeme najít několik základních modelů dle </a:t>
            </a:r>
            <a:r>
              <a:rPr lang="cs-CZ" sz="2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Bradforda</a:t>
            </a:r>
            <a:r>
              <a:rPr lang="cs-CZ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(2012):</a:t>
            </a:r>
          </a:p>
          <a:p>
            <a:pPr marL="342900" lvl="0" indent="-34290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odměně</a:t>
            </a:r>
            <a:r>
              <a:rPr lang="cs-CZ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Tvůrce projektu nabízí podporovateli odměnu nefinančního charakteru např. poděkování, suvenýr apod.</a:t>
            </a: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předkupním právu. </a:t>
            </a:r>
            <a:r>
              <a:rPr lang="cs-CZ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 je v závislosti na částce nabízena zvýhodněná cena při samotném nákupu produktu či služby.</a:t>
            </a: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založený na darování</a:t>
            </a:r>
            <a:r>
              <a:rPr lang="cs-CZ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Model funguje víceméně na principu sbírky. Motivací investora je především provedení dobrého skutku. Je využíván zejména pro dobročinné účely a mohou je využívat např. neziskové organizace, sociální podniky či charity.</a:t>
            </a: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úvěrový. </a:t>
            </a:r>
            <a:r>
              <a:rPr lang="cs-CZ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 jsou shromažďovány na vybrané platformě volné finanční prostředky. Je obvyklé, že „přispěvatelé“ očekávají nejen vrácení částky, ale i úrok. V České republice je příkladem takovéhoto portálu Zonky.cz.</a:t>
            </a:r>
          </a:p>
          <a:p>
            <a:pPr marL="342900" lvl="0" indent="-342900" algn="just">
              <a:lnSpc>
                <a:spcPct val="100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vlastního kapitálu</a:t>
            </a:r>
            <a:r>
              <a:rPr lang="cs-CZ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Cílem je najít investory pro podnikání, kteří se stanou „účastníky vkladem“ ať již ve formě akcií či podílových listů. </a:t>
            </a:r>
          </a:p>
          <a:p>
            <a:pPr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7904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Top Left">
            <a:extLst>
              <a:ext uri="{FF2B5EF4-FFF2-40B4-BE49-F238E27FC236}">
                <a16:creationId xmlns:a16="http://schemas.microsoft.com/office/drawing/2014/main" id="{05E14710-B20D-424F-9465-E0427970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857F0CF-E215-4235-B086-916830B96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E06EA72-1DD7-4343-9768-D1089D183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6465186-B0EF-4443-AA37-CD37F259E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5EA6BD-3484-4D72-8838-3DA17577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2088E30-E17C-40A3-876F-C79A7BDFE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A3A6DD2-FE8F-4861-81EA-E1A5BB6B5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9FFAA5-21C1-4B65-9DA9-24DFCC45C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FECE28E-7EEC-4B45-B573-BCAE111FC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27C322E-C0A0-8AA8-DB34-7F64B3731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1664573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Podstata crowdfundingového modelu</a:t>
            </a:r>
            <a:endParaRPr lang="cs-CZ"/>
          </a:p>
        </p:txBody>
      </p:sp>
      <p:grpSp>
        <p:nvGrpSpPr>
          <p:cNvPr id="22" name="Bottom Right">
            <a:extLst>
              <a:ext uri="{FF2B5EF4-FFF2-40B4-BE49-F238E27FC236}">
                <a16:creationId xmlns:a16="http://schemas.microsoft.com/office/drawing/2014/main" id="{33E292A1-440C-41B6-AECE-499683C5C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36D22F2-5BE5-4299-B3C4-06B3823F9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D126EE8D-7318-40DC-AE0F-120FD040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CBE7795C-A860-4C9B-BC23-1FBEDEBE55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569E8A3-064F-490D-A574-DE37DCF5DD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1F5D334B-EA10-488A-ACEF-359FC73135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71E9F15-20FF-466A-8976-CB9AEDC36C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F6396EF-4FA3-4C64-A4AB-AAFD680453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7498B4E-B548-4846-A943-8C077647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15E991F3-4EDE-4EF1-A611-12F3BCB02A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2FCF0CC-5B63-496D-B9A8-AF0233757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48008A-576B-B1AE-128B-A8702FB27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4" y="2384474"/>
            <a:ext cx="9987523" cy="3728613"/>
          </a:xfrm>
        </p:spPr>
        <p:txBody>
          <a:bodyPr>
            <a:normAutofit lnSpcReduction="10000"/>
          </a:bodyPr>
          <a:lstStyle/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filozofií je tvorba jednoduchého a logického postupu, jak bude projekt prezentován a zároveň financován. Vychází z devíti polí, které tvoří jednotný celek. 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Můžete si ho představit jako jistou formu myšlenkové mapy, která ukazuje odkud kam budete projekt posouvat tak, aby byl úspěšný v </a:t>
            </a:r>
            <a:r>
              <a:rPr lang="cs-CZ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crowdfoundingové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kampani 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lze rozdělit na tři částí, které symbolizují Vás, obsah Vaší kampaně, způsob komunikace a časový plán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6154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8B73C-58A9-E342-8228-BB40D493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483"/>
            <a:ext cx="10515600" cy="68546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Model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8DE8292-987D-41F2-AD71-61BD8FF1AA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201"/>
          <a:stretch/>
        </p:blipFill>
        <p:spPr>
          <a:xfrm>
            <a:off x="2373548" y="849495"/>
            <a:ext cx="7908587" cy="612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4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7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38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39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0F5091C-BD0E-3824-6737-F4C6973E0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 dirty="0"/>
              <a:t>Levá strana: váš tým – žlutá část 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397A99-2343-6019-BFB9-1A43E9160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012" y="2362589"/>
            <a:ext cx="3562900" cy="3728613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Lidé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Kdo jste? Napište stručné shrnutí o každém z vašeho týmu a ujistěte se, jaká bude jejich role během kampaně (pokud je to relevantní). V případě potřeby můžete připojit detailní dokument.</a:t>
            </a:r>
          </a:p>
          <a:p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C634A26-90E7-4D08-833B-9E61EDD476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976"/>
          <a:stretch/>
        </p:blipFill>
        <p:spPr>
          <a:xfrm>
            <a:off x="5076314" y="2369203"/>
            <a:ext cx="6507012" cy="3262638"/>
          </a:xfrm>
          <a:prstGeom prst="rect">
            <a:avLst/>
          </a:prstGeom>
        </p:spPr>
      </p:pic>
      <p:grpSp>
        <p:nvGrpSpPr>
          <p:cNvPr id="46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47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8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5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665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20A6593-96AA-8D6A-6D5D-50C4BE184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 dirty="0"/>
              <a:t>Levá strana: váš tým – žlutá část 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52B0A-999E-0E73-44EE-5782BDA47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3594558" cy="3728613"/>
          </a:xfrm>
        </p:spPr>
        <p:txBody>
          <a:bodyPr>
            <a:normAutofit/>
          </a:bodyPr>
          <a:lstStyle/>
          <a:p>
            <a:pPr algn="just"/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Dovednosti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Zapište si dovednosti, které potřebujete, a přemýšlejte o tom, zda vám někdo z Vašeho týmu může pomoci. Víte, kdo bude dělat grafiku, design, blog, spravovat sociální média apod. – víte to?</a:t>
            </a:r>
          </a:p>
          <a:p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C634A26-90E7-4D08-833B-9E61EDD476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8976"/>
          <a:stretch/>
        </p:blipFill>
        <p:spPr>
          <a:xfrm>
            <a:off x="5142107" y="2294389"/>
            <a:ext cx="6441219" cy="3229649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757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EDBE2A8-D29A-65CF-ACD6-9B905675F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cs-CZ" b="1" cap="small"/>
              <a:t>Střední část: Obsah kampaně – oranžová část 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A6137-BAFF-FC97-6D12-56D3A8C56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7" y="2384474"/>
            <a:ext cx="3901810" cy="3728613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 (podporovatelé).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Zapište si lidi, kteří budou Vaši kampaň povzbuzovat / sdílet, a začněte s nimi komunikovat. Jedná se o skutečné lidi, které už znáte, nikoli o dav, od kterého chcete podporu projektu.  Přemýšlejte o tom, proč Vás budou podporovat a jaký typ podpory během projektu můžete od nich očekávat.</a:t>
            </a:r>
          </a:p>
          <a:p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5B43193-180E-4293-B59B-CE6AFE761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40"/>
          <a:stretch/>
        </p:blipFill>
        <p:spPr>
          <a:xfrm>
            <a:off x="5434213" y="2153952"/>
            <a:ext cx="6300315" cy="4231189"/>
          </a:xfrm>
          <a:prstGeom prst="rect">
            <a:avLst/>
          </a:prstGeom>
        </p:spPr>
      </p:pic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Slunce 4">
            <a:extLst>
              <a:ext uri="{FF2B5EF4-FFF2-40B4-BE49-F238E27FC236}">
                <a16:creationId xmlns:a16="http://schemas.microsoft.com/office/drawing/2014/main" id="{1C9CFC7B-23F0-4460-A256-61A24456129F}"/>
              </a:ext>
            </a:extLst>
          </p:cNvPr>
          <p:cNvSpPr/>
          <p:nvPr/>
        </p:nvSpPr>
        <p:spPr>
          <a:xfrm>
            <a:off x="9369339" y="3429000"/>
            <a:ext cx="1457546" cy="110355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877626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DarkSeedRightStep">
      <a:dk1>
        <a:srgbClr val="000000"/>
      </a:dk1>
      <a:lt1>
        <a:srgbClr val="FFFFFF"/>
      </a:lt1>
      <a:dk2>
        <a:srgbClr val="32311C"/>
      </a:dk2>
      <a:lt2>
        <a:srgbClr val="F3F0F2"/>
      </a:lt2>
      <a:accent1>
        <a:srgbClr val="26B755"/>
      </a:accent1>
      <a:accent2>
        <a:srgbClr val="19B58C"/>
      </a:accent2>
      <a:accent3>
        <a:srgbClr val="29AEC6"/>
      </a:accent3>
      <a:accent4>
        <a:srgbClr val="1D69CF"/>
      </a:accent4>
      <a:accent5>
        <a:srgbClr val="4446E4"/>
      </a:accent5>
      <a:accent6>
        <a:srgbClr val="6C27D1"/>
      </a:accent6>
      <a:hlink>
        <a:srgbClr val="9B8933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1058</Words>
  <Application>Microsoft Office PowerPoint</Application>
  <PresentationFormat>Širokoúhlá obrazovka</PresentationFormat>
  <Paragraphs>48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Avenir Next LT Pro</vt:lpstr>
      <vt:lpstr>AvenirNext LT Pro Medium</vt:lpstr>
      <vt:lpstr>Posterama</vt:lpstr>
      <vt:lpstr>Symbol</vt:lpstr>
      <vt:lpstr>Times New Roman</vt:lpstr>
      <vt:lpstr>ExploreVTI</vt:lpstr>
      <vt:lpstr>BUSINESS MODELY V SOCIÁLNÍM PODNIKÁNÍ- část II</vt:lpstr>
      <vt:lpstr>Cílem přednášky je:</vt:lpstr>
      <vt:lpstr>Definice crowdfundingu</vt:lpstr>
      <vt:lpstr>Základní modely</vt:lpstr>
      <vt:lpstr>Podstata crowdfundingového modelu</vt:lpstr>
      <vt:lpstr>Model</vt:lpstr>
      <vt:lpstr>Levá strana: váš tým – žlutá část I</vt:lpstr>
      <vt:lpstr>Levá strana: váš tým – žlutá část II</vt:lpstr>
      <vt:lpstr>Střední část: Obsah kampaně – oranžová část I</vt:lpstr>
      <vt:lpstr>Střední část: Obsah kampaně – oranžová část II</vt:lpstr>
      <vt:lpstr>Střední část: Obsah kampaně – oranžová část I</vt:lpstr>
      <vt:lpstr>Střední část: Obsah kampaně – oranžová část I</vt:lpstr>
      <vt:lpstr>Pravá strana: Jak sdělíte svůj obsah vašemu davu – zelená část I</vt:lpstr>
      <vt:lpstr>Pravá strana: Jak sdělíte svůj obsah vašemu davu – zelená část II</vt:lpstr>
      <vt:lpstr>Pravá strana: Jak sdělíte svůj obsah vašemu davu – zelená část III</vt:lpstr>
      <vt:lpstr>Dolní část: Vaše časová osa – modrá část I</vt:lpstr>
      <vt:lpstr>Dolní část: Vaše časová osa – modrá část II</vt:lpstr>
      <vt:lpstr>Důležitost zpětné vazby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Petra Krejčí</dc:creator>
  <cp:lastModifiedBy>Petra Krejčí</cp:lastModifiedBy>
  <cp:revision>10</cp:revision>
  <dcterms:created xsi:type="dcterms:W3CDTF">2024-10-13T08:54:08Z</dcterms:created>
  <dcterms:modified xsi:type="dcterms:W3CDTF">2024-10-13T09:17:59Z</dcterms:modified>
</cp:coreProperties>
</file>