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C346D9-02D8-464C-A58A-7EEF89889AB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DF83937-46BE-4442-8079-90756A9C715F}">
      <dgm:prSet/>
      <dgm:spPr/>
      <dgm:t>
        <a:bodyPr/>
        <a:lstStyle/>
        <a:p>
          <a:pPr>
            <a:defRPr cap="all"/>
          </a:pPr>
          <a:r>
            <a:rPr lang="cs-CZ" baseline="0"/>
            <a:t>Vymyslete jednu adaptabilní a jednu transformabilní inovaci</a:t>
          </a:r>
          <a:endParaRPr lang="en-US"/>
        </a:p>
      </dgm:t>
    </dgm:pt>
    <dgm:pt modelId="{41DC1711-0251-4762-B71A-CAF229484FA1}" type="parTrans" cxnId="{4A00298F-65EC-4095-9C32-7BE95834BC8F}">
      <dgm:prSet/>
      <dgm:spPr/>
      <dgm:t>
        <a:bodyPr/>
        <a:lstStyle/>
        <a:p>
          <a:endParaRPr lang="en-US"/>
        </a:p>
      </dgm:t>
    </dgm:pt>
    <dgm:pt modelId="{6071A3F3-6B21-4375-8222-B31FFC830BC4}" type="sibTrans" cxnId="{4A00298F-65EC-4095-9C32-7BE95834BC8F}">
      <dgm:prSet/>
      <dgm:spPr/>
      <dgm:t>
        <a:bodyPr/>
        <a:lstStyle/>
        <a:p>
          <a:endParaRPr lang="en-US"/>
        </a:p>
      </dgm:t>
    </dgm:pt>
    <dgm:pt modelId="{5DC66A63-5CA6-4BEF-B798-B69490B66185}">
      <dgm:prSet/>
      <dgm:spPr/>
      <dgm:t>
        <a:bodyPr/>
        <a:lstStyle/>
        <a:p>
          <a:pPr>
            <a:defRPr cap="all"/>
          </a:pPr>
          <a:r>
            <a:rPr lang="cs-CZ" baseline="0"/>
            <a:t>Inovace může být obecná</a:t>
          </a:r>
          <a:endParaRPr lang="en-US"/>
        </a:p>
      </dgm:t>
    </dgm:pt>
    <dgm:pt modelId="{F1EECA50-C2FE-4B63-8BC3-AE23C3D00756}" type="parTrans" cxnId="{5D19A8DC-DF00-4E78-80C2-83D65F3271AC}">
      <dgm:prSet/>
      <dgm:spPr/>
      <dgm:t>
        <a:bodyPr/>
        <a:lstStyle/>
        <a:p>
          <a:endParaRPr lang="en-US"/>
        </a:p>
      </dgm:t>
    </dgm:pt>
    <dgm:pt modelId="{AA1BF1F2-E181-4946-A17C-9DC7262A82E0}" type="sibTrans" cxnId="{5D19A8DC-DF00-4E78-80C2-83D65F3271AC}">
      <dgm:prSet/>
      <dgm:spPr/>
      <dgm:t>
        <a:bodyPr/>
        <a:lstStyle/>
        <a:p>
          <a:endParaRPr lang="en-US"/>
        </a:p>
      </dgm:t>
    </dgm:pt>
    <dgm:pt modelId="{70544E82-64AD-4D18-B2F3-FA6A519B22D3}">
      <dgm:prSet/>
      <dgm:spPr/>
      <dgm:t>
        <a:bodyPr/>
        <a:lstStyle/>
        <a:p>
          <a:pPr>
            <a:defRPr cap="all"/>
          </a:pPr>
          <a:r>
            <a:rPr lang="cs-CZ" baseline="0"/>
            <a:t>Nejde o realitu  </a:t>
          </a:r>
          <a:endParaRPr lang="en-US"/>
        </a:p>
      </dgm:t>
    </dgm:pt>
    <dgm:pt modelId="{6905B22E-B300-4C0F-B4D4-D323FE491C8D}" type="parTrans" cxnId="{A4B30799-C9C1-49D4-BAAB-7B1C62470655}">
      <dgm:prSet/>
      <dgm:spPr/>
      <dgm:t>
        <a:bodyPr/>
        <a:lstStyle/>
        <a:p>
          <a:endParaRPr lang="en-US"/>
        </a:p>
      </dgm:t>
    </dgm:pt>
    <dgm:pt modelId="{C583F941-41D0-4309-B836-121E26BE7C05}" type="sibTrans" cxnId="{A4B30799-C9C1-49D4-BAAB-7B1C62470655}">
      <dgm:prSet/>
      <dgm:spPr/>
      <dgm:t>
        <a:bodyPr/>
        <a:lstStyle/>
        <a:p>
          <a:endParaRPr lang="en-US"/>
        </a:p>
      </dgm:t>
    </dgm:pt>
    <dgm:pt modelId="{3BBF2B20-EB44-41FD-AC20-412D0F988ED9}" type="pres">
      <dgm:prSet presAssocID="{0CC346D9-02D8-464C-A58A-7EEF89889ABC}" presName="root" presStyleCnt="0">
        <dgm:presLayoutVars>
          <dgm:dir/>
          <dgm:resizeHandles val="exact"/>
        </dgm:presLayoutVars>
      </dgm:prSet>
      <dgm:spPr/>
    </dgm:pt>
    <dgm:pt modelId="{85442CC5-A0CD-4D30-A72A-4B11847A1038}" type="pres">
      <dgm:prSet presAssocID="{0DF83937-46BE-4442-8079-90756A9C715F}" presName="compNode" presStyleCnt="0"/>
      <dgm:spPr/>
    </dgm:pt>
    <dgm:pt modelId="{45985687-5DE8-4537-BD64-7E892E769EA8}" type="pres">
      <dgm:prSet presAssocID="{0DF83937-46BE-4442-8079-90756A9C715F}" presName="iconBgRect" presStyleLbl="bgShp" presStyleIdx="0" presStyleCnt="3"/>
      <dgm:spPr/>
    </dgm:pt>
    <dgm:pt modelId="{39D222ED-4F9D-422E-889C-39EDBE40648E}" type="pres">
      <dgm:prSet presAssocID="{0DF83937-46BE-4442-8079-90756A9C715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Žárovka"/>
        </a:ext>
      </dgm:extLst>
    </dgm:pt>
    <dgm:pt modelId="{BD94E381-202D-40A6-AE9E-F0FCD58BEF4C}" type="pres">
      <dgm:prSet presAssocID="{0DF83937-46BE-4442-8079-90756A9C715F}" presName="spaceRect" presStyleCnt="0"/>
      <dgm:spPr/>
    </dgm:pt>
    <dgm:pt modelId="{1D040B60-F7E4-42D7-936F-12DFBD174E14}" type="pres">
      <dgm:prSet presAssocID="{0DF83937-46BE-4442-8079-90756A9C715F}" presName="textRect" presStyleLbl="revTx" presStyleIdx="0" presStyleCnt="3">
        <dgm:presLayoutVars>
          <dgm:chMax val="1"/>
          <dgm:chPref val="1"/>
        </dgm:presLayoutVars>
      </dgm:prSet>
      <dgm:spPr/>
    </dgm:pt>
    <dgm:pt modelId="{5F6582F1-2032-4B8D-A2D9-DB4936A0E5FE}" type="pres">
      <dgm:prSet presAssocID="{6071A3F3-6B21-4375-8222-B31FFC830BC4}" presName="sibTrans" presStyleCnt="0"/>
      <dgm:spPr/>
    </dgm:pt>
    <dgm:pt modelId="{0D506655-659F-462A-B32F-40F3302CDF6C}" type="pres">
      <dgm:prSet presAssocID="{5DC66A63-5CA6-4BEF-B798-B69490B66185}" presName="compNode" presStyleCnt="0"/>
      <dgm:spPr/>
    </dgm:pt>
    <dgm:pt modelId="{4C67A01F-70B3-41FB-950C-8720D4CD5014}" type="pres">
      <dgm:prSet presAssocID="{5DC66A63-5CA6-4BEF-B798-B69490B66185}" presName="iconBgRect" presStyleLbl="bgShp" presStyleIdx="1" presStyleCnt="3"/>
      <dgm:spPr/>
    </dgm:pt>
    <dgm:pt modelId="{3349AE99-1EAE-427B-AF92-19B19E230223}" type="pres">
      <dgm:prSet presAssocID="{5DC66A63-5CA6-4BEF-B798-B69490B6618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D750298-728A-4178-AA3E-102B6F8C9C17}" type="pres">
      <dgm:prSet presAssocID="{5DC66A63-5CA6-4BEF-B798-B69490B66185}" presName="spaceRect" presStyleCnt="0"/>
      <dgm:spPr/>
    </dgm:pt>
    <dgm:pt modelId="{F5334044-AF49-4175-B1A8-5DA04450135D}" type="pres">
      <dgm:prSet presAssocID="{5DC66A63-5CA6-4BEF-B798-B69490B66185}" presName="textRect" presStyleLbl="revTx" presStyleIdx="1" presStyleCnt="3">
        <dgm:presLayoutVars>
          <dgm:chMax val="1"/>
          <dgm:chPref val="1"/>
        </dgm:presLayoutVars>
      </dgm:prSet>
      <dgm:spPr/>
    </dgm:pt>
    <dgm:pt modelId="{FB1B5ED8-A510-4BF8-B87C-6C0965B891D8}" type="pres">
      <dgm:prSet presAssocID="{AA1BF1F2-E181-4946-A17C-9DC7262A82E0}" presName="sibTrans" presStyleCnt="0"/>
      <dgm:spPr/>
    </dgm:pt>
    <dgm:pt modelId="{30C016B5-3788-4E8D-AAA9-08207D4F45A8}" type="pres">
      <dgm:prSet presAssocID="{70544E82-64AD-4D18-B2F3-FA6A519B22D3}" presName="compNode" presStyleCnt="0"/>
      <dgm:spPr/>
    </dgm:pt>
    <dgm:pt modelId="{64952F11-8592-4E3B-A2DD-98680D9D5A41}" type="pres">
      <dgm:prSet presAssocID="{70544E82-64AD-4D18-B2F3-FA6A519B22D3}" presName="iconBgRect" presStyleLbl="bgShp" presStyleIdx="2" presStyleCnt="3"/>
      <dgm:spPr/>
    </dgm:pt>
    <dgm:pt modelId="{93A92B78-2794-4F0D-98AB-0E223DA435D4}" type="pres">
      <dgm:prSet presAssocID="{70544E82-64AD-4D18-B2F3-FA6A519B22D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C4E29294-A42F-4E6E-9428-73B4172A6599}" type="pres">
      <dgm:prSet presAssocID="{70544E82-64AD-4D18-B2F3-FA6A519B22D3}" presName="spaceRect" presStyleCnt="0"/>
      <dgm:spPr/>
    </dgm:pt>
    <dgm:pt modelId="{C331D63E-6A56-4FBC-BCD8-E554B75F6F31}" type="pres">
      <dgm:prSet presAssocID="{70544E82-64AD-4D18-B2F3-FA6A519B22D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11E310D-8E90-4913-A25C-C4E2B2C4F478}" type="presOf" srcId="{0CC346D9-02D8-464C-A58A-7EEF89889ABC}" destId="{3BBF2B20-EB44-41FD-AC20-412D0F988ED9}" srcOrd="0" destOrd="0" presId="urn:microsoft.com/office/officeart/2018/5/layout/IconCircleLabelList"/>
    <dgm:cxn modelId="{286F9F35-DBCB-48C1-9BE3-6630AC8A29EC}" type="presOf" srcId="{5DC66A63-5CA6-4BEF-B798-B69490B66185}" destId="{F5334044-AF49-4175-B1A8-5DA04450135D}" srcOrd="0" destOrd="0" presId="urn:microsoft.com/office/officeart/2018/5/layout/IconCircleLabelList"/>
    <dgm:cxn modelId="{4A00298F-65EC-4095-9C32-7BE95834BC8F}" srcId="{0CC346D9-02D8-464C-A58A-7EEF89889ABC}" destId="{0DF83937-46BE-4442-8079-90756A9C715F}" srcOrd="0" destOrd="0" parTransId="{41DC1711-0251-4762-B71A-CAF229484FA1}" sibTransId="{6071A3F3-6B21-4375-8222-B31FFC830BC4}"/>
    <dgm:cxn modelId="{A4B30799-C9C1-49D4-BAAB-7B1C62470655}" srcId="{0CC346D9-02D8-464C-A58A-7EEF89889ABC}" destId="{70544E82-64AD-4D18-B2F3-FA6A519B22D3}" srcOrd="2" destOrd="0" parTransId="{6905B22E-B300-4C0F-B4D4-D323FE491C8D}" sibTransId="{C583F941-41D0-4309-B836-121E26BE7C05}"/>
    <dgm:cxn modelId="{A62A949F-0EA3-4532-A98F-FD7712E051A1}" type="presOf" srcId="{0DF83937-46BE-4442-8079-90756A9C715F}" destId="{1D040B60-F7E4-42D7-936F-12DFBD174E14}" srcOrd="0" destOrd="0" presId="urn:microsoft.com/office/officeart/2018/5/layout/IconCircleLabelList"/>
    <dgm:cxn modelId="{82E4D6A8-365F-4675-90A9-426DD17C10AF}" type="presOf" srcId="{70544E82-64AD-4D18-B2F3-FA6A519B22D3}" destId="{C331D63E-6A56-4FBC-BCD8-E554B75F6F31}" srcOrd="0" destOrd="0" presId="urn:microsoft.com/office/officeart/2018/5/layout/IconCircleLabelList"/>
    <dgm:cxn modelId="{5D19A8DC-DF00-4E78-80C2-83D65F3271AC}" srcId="{0CC346D9-02D8-464C-A58A-7EEF89889ABC}" destId="{5DC66A63-5CA6-4BEF-B798-B69490B66185}" srcOrd="1" destOrd="0" parTransId="{F1EECA50-C2FE-4B63-8BC3-AE23C3D00756}" sibTransId="{AA1BF1F2-E181-4946-A17C-9DC7262A82E0}"/>
    <dgm:cxn modelId="{B3AF3E6B-3F67-40EF-9694-9B5FEBA63A70}" type="presParOf" srcId="{3BBF2B20-EB44-41FD-AC20-412D0F988ED9}" destId="{85442CC5-A0CD-4D30-A72A-4B11847A1038}" srcOrd="0" destOrd="0" presId="urn:microsoft.com/office/officeart/2018/5/layout/IconCircleLabelList"/>
    <dgm:cxn modelId="{7CEC4A11-71E6-4CE8-A245-F60AB0C562A7}" type="presParOf" srcId="{85442CC5-A0CD-4D30-A72A-4B11847A1038}" destId="{45985687-5DE8-4537-BD64-7E892E769EA8}" srcOrd="0" destOrd="0" presId="urn:microsoft.com/office/officeart/2018/5/layout/IconCircleLabelList"/>
    <dgm:cxn modelId="{C79E217C-6C10-424F-9AA7-23806854BBFA}" type="presParOf" srcId="{85442CC5-A0CD-4D30-A72A-4B11847A1038}" destId="{39D222ED-4F9D-422E-889C-39EDBE40648E}" srcOrd="1" destOrd="0" presId="urn:microsoft.com/office/officeart/2018/5/layout/IconCircleLabelList"/>
    <dgm:cxn modelId="{24971657-02BA-4509-84EC-3B27E35B86CB}" type="presParOf" srcId="{85442CC5-A0CD-4D30-A72A-4B11847A1038}" destId="{BD94E381-202D-40A6-AE9E-F0FCD58BEF4C}" srcOrd="2" destOrd="0" presId="urn:microsoft.com/office/officeart/2018/5/layout/IconCircleLabelList"/>
    <dgm:cxn modelId="{C0C9FA5F-AB7E-42FD-BD31-D8E0AD3B919F}" type="presParOf" srcId="{85442CC5-A0CD-4D30-A72A-4B11847A1038}" destId="{1D040B60-F7E4-42D7-936F-12DFBD174E14}" srcOrd="3" destOrd="0" presId="urn:microsoft.com/office/officeart/2018/5/layout/IconCircleLabelList"/>
    <dgm:cxn modelId="{36438B8C-81E4-485E-A04C-060201BBEAC6}" type="presParOf" srcId="{3BBF2B20-EB44-41FD-AC20-412D0F988ED9}" destId="{5F6582F1-2032-4B8D-A2D9-DB4936A0E5FE}" srcOrd="1" destOrd="0" presId="urn:microsoft.com/office/officeart/2018/5/layout/IconCircleLabelList"/>
    <dgm:cxn modelId="{B80EB026-9EF0-4A58-8589-F7AD7892CDAA}" type="presParOf" srcId="{3BBF2B20-EB44-41FD-AC20-412D0F988ED9}" destId="{0D506655-659F-462A-B32F-40F3302CDF6C}" srcOrd="2" destOrd="0" presId="urn:microsoft.com/office/officeart/2018/5/layout/IconCircleLabelList"/>
    <dgm:cxn modelId="{5E3C8851-1382-4D55-ACD8-543A950DC2C9}" type="presParOf" srcId="{0D506655-659F-462A-B32F-40F3302CDF6C}" destId="{4C67A01F-70B3-41FB-950C-8720D4CD5014}" srcOrd="0" destOrd="0" presId="urn:microsoft.com/office/officeart/2018/5/layout/IconCircleLabelList"/>
    <dgm:cxn modelId="{A1F232A5-C74A-4A15-9CC7-120E476B2AFB}" type="presParOf" srcId="{0D506655-659F-462A-B32F-40F3302CDF6C}" destId="{3349AE99-1EAE-427B-AF92-19B19E230223}" srcOrd="1" destOrd="0" presId="urn:microsoft.com/office/officeart/2018/5/layout/IconCircleLabelList"/>
    <dgm:cxn modelId="{F6226DFB-36E5-40B1-8F53-40079BACAE0A}" type="presParOf" srcId="{0D506655-659F-462A-B32F-40F3302CDF6C}" destId="{0D750298-728A-4178-AA3E-102B6F8C9C17}" srcOrd="2" destOrd="0" presId="urn:microsoft.com/office/officeart/2018/5/layout/IconCircleLabelList"/>
    <dgm:cxn modelId="{9A5A243A-D03C-465D-94F7-E389AF9DFDD7}" type="presParOf" srcId="{0D506655-659F-462A-B32F-40F3302CDF6C}" destId="{F5334044-AF49-4175-B1A8-5DA04450135D}" srcOrd="3" destOrd="0" presId="urn:microsoft.com/office/officeart/2018/5/layout/IconCircleLabelList"/>
    <dgm:cxn modelId="{F1E31EFF-CF58-4A33-94AE-70AE4D53BB28}" type="presParOf" srcId="{3BBF2B20-EB44-41FD-AC20-412D0F988ED9}" destId="{FB1B5ED8-A510-4BF8-B87C-6C0965B891D8}" srcOrd="3" destOrd="0" presId="urn:microsoft.com/office/officeart/2018/5/layout/IconCircleLabelList"/>
    <dgm:cxn modelId="{3F6D242C-DCFF-41C9-81EE-5D48FC7220F5}" type="presParOf" srcId="{3BBF2B20-EB44-41FD-AC20-412D0F988ED9}" destId="{30C016B5-3788-4E8D-AAA9-08207D4F45A8}" srcOrd="4" destOrd="0" presId="urn:microsoft.com/office/officeart/2018/5/layout/IconCircleLabelList"/>
    <dgm:cxn modelId="{8AB074D5-7718-4A72-A388-4A740498600E}" type="presParOf" srcId="{30C016B5-3788-4E8D-AAA9-08207D4F45A8}" destId="{64952F11-8592-4E3B-A2DD-98680D9D5A41}" srcOrd="0" destOrd="0" presId="urn:microsoft.com/office/officeart/2018/5/layout/IconCircleLabelList"/>
    <dgm:cxn modelId="{AD4E2584-2335-46C4-89E9-5AFAAEE7FDC1}" type="presParOf" srcId="{30C016B5-3788-4E8D-AAA9-08207D4F45A8}" destId="{93A92B78-2794-4F0D-98AB-0E223DA435D4}" srcOrd="1" destOrd="0" presId="urn:microsoft.com/office/officeart/2018/5/layout/IconCircleLabelList"/>
    <dgm:cxn modelId="{AE8012BB-7514-41F3-94C5-2F687A99F6BF}" type="presParOf" srcId="{30C016B5-3788-4E8D-AAA9-08207D4F45A8}" destId="{C4E29294-A42F-4E6E-9428-73B4172A6599}" srcOrd="2" destOrd="0" presId="urn:microsoft.com/office/officeart/2018/5/layout/IconCircleLabelList"/>
    <dgm:cxn modelId="{DD2C69B1-D027-4597-8E4F-8424C984E210}" type="presParOf" srcId="{30C016B5-3788-4E8D-AAA9-08207D4F45A8}" destId="{C331D63E-6A56-4FBC-BCD8-E554B75F6F3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85687-5DE8-4537-BD64-7E892E769EA8}">
      <dsp:nvSpPr>
        <dsp:cNvPr id="0" name=""/>
        <dsp:cNvSpPr/>
      </dsp:nvSpPr>
      <dsp:spPr>
        <a:xfrm>
          <a:off x="971475" y="6462"/>
          <a:ext cx="1715625" cy="17156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222ED-4F9D-422E-889C-39EDBE40648E}">
      <dsp:nvSpPr>
        <dsp:cNvPr id="0" name=""/>
        <dsp:cNvSpPr/>
      </dsp:nvSpPr>
      <dsp:spPr>
        <a:xfrm>
          <a:off x="1337100" y="372087"/>
          <a:ext cx="984375" cy="9843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040B60-F7E4-42D7-936F-12DFBD174E14}">
      <dsp:nvSpPr>
        <dsp:cNvPr id="0" name=""/>
        <dsp:cNvSpPr/>
      </dsp:nvSpPr>
      <dsp:spPr>
        <a:xfrm>
          <a:off x="423037" y="2256462"/>
          <a:ext cx="28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baseline="0"/>
            <a:t>Vymyslete jednu adaptabilní a jednu transformabilní inovaci</a:t>
          </a:r>
          <a:endParaRPr lang="en-US" sz="1800" kern="1200"/>
        </a:p>
      </dsp:txBody>
      <dsp:txXfrm>
        <a:off x="423037" y="2256462"/>
        <a:ext cx="2812500" cy="720000"/>
      </dsp:txXfrm>
    </dsp:sp>
    <dsp:sp modelId="{4C67A01F-70B3-41FB-950C-8720D4CD5014}">
      <dsp:nvSpPr>
        <dsp:cNvPr id="0" name=""/>
        <dsp:cNvSpPr/>
      </dsp:nvSpPr>
      <dsp:spPr>
        <a:xfrm>
          <a:off x="4276162" y="6462"/>
          <a:ext cx="1715625" cy="17156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9AE99-1EAE-427B-AF92-19B19E230223}">
      <dsp:nvSpPr>
        <dsp:cNvPr id="0" name=""/>
        <dsp:cNvSpPr/>
      </dsp:nvSpPr>
      <dsp:spPr>
        <a:xfrm>
          <a:off x="4641787" y="372087"/>
          <a:ext cx="984375" cy="9843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34044-AF49-4175-B1A8-5DA04450135D}">
      <dsp:nvSpPr>
        <dsp:cNvPr id="0" name=""/>
        <dsp:cNvSpPr/>
      </dsp:nvSpPr>
      <dsp:spPr>
        <a:xfrm>
          <a:off x="3727725" y="2256462"/>
          <a:ext cx="28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baseline="0"/>
            <a:t>Inovace může být obecná</a:t>
          </a:r>
          <a:endParaRPr lang="en-US" sz="1800" kern="1200"/>
        </a:p>
      </dsp:txBody>
      <dsp:txXfrm>
        <a:off x="3727725" y="2256462"/>
        <a:ext cx="2812500" cy="720000"/>
      </dsp:txXfrm>
    </dsp:sp>
    <dsp:sp modelId="{64952F11-8592-4E3B-A2DD-98680D9D5A41}">
      <dsp:nvSpPr>
        <dsp:cNvPr id="0" name=""/>
        <dsp:cNvSpPr/>
      </dsp:nvSpPr>
      <dsp:spPr>
        <a:xfrm>
          <a:off x="7580850" y="6462"/>
          <a:ext cx="1715625" cy="17156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A92B78-2794-4F0D-98AB-0E223DA435D4}">
      <dsp:nvSpPr>
        <dsp:cNvPr id="0" name=""/>
        <dsp:cNvSpPr/>
      </dsp:nvSpPr>
      <dsp:spPr>
        <a:xfrm>
          <a:off x="7946475" y="372087"/>
          <a:ext cx="984375" cy="9843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31D63E-6A56-4FBC-BCD8-E554B75F6F31}">
      <dsp:nvSpPr>
        <dsp:cNvPr id="0" name=""/>
        <dsp:cNvSpPr/>
      </dsp:nvSpPr>
      <dsp:spPr>
        <a:xfrm>
          <a:off x="7032412" y="2256462"/>
          <a:ext cx="28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800" kern="1200" baseline="0"/>
            <a:t>Nejde o realitu  </a:t>
          </a:r>
          <a:endParaRPr lang="en-US" sz="1800" kern="1200"/>
        </a:p>
      </dsp:txBody>
      <dsp:txXfrm>
        <a:off x="7032412" y="2256462"/>
        <a:ext cx="2812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9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2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9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69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33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577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74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4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93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462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10/19/2024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1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84C340-C043-3C78-5518-A63237BC0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pPr algn="l"/>
            <a:r>
              <a:rPr lang="cs-CZ" b="1">
                <a:solidFill>
                  <a:schemeClr val="bg1"/>
                </a:solidFill>
              </a:rPr>
              <a:t>Sociální inovace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64777D-88EC-5733-BA08-6D4F48B2D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5" y="4646030"/>
            <a:ext cx="5916145" cy="1344868"/>
          </a:xfrm>
        </p:spPr>
        <p:txBody>
          <a:bodyPr anchor="t">
            <a:normAutofit/>
          </a:bodyPr>
          <a:lstStyle/>
          <a:p>
            <a:pPr algn="l"/>
            <a:r>
              <a:rPr lang="cs-CZ" dirty="0"/>
              <a:t>Petra Krejčí</a:t>
            </a:r>
          </a:p>
        </p:txBody>
      </p:sp>
      <p:pic>
        <p:nvPicPr>
          <p:cNvPr id="4" name="Picture 3" descr="People working on ideas">
            <a:extLst>
              <a:ext uri="{FF2B5EF4-FFF2-40B4-BE49-F238E27FC236}">
                <a16:creationId xmlns:a16="http://schemas.microsoft.com/office/drawing/2014/main" id="{C2712717-461F-A943-5407-079962A285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773" r="31746" b="2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10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BC63C79-C2A8-26BC-1588-9781A093E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5600"/>
              <a:t>Přístupy k vymezení sociálních inovací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23D90F-19B8-4A01-136C-6B8AD2421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r>
              <a:rPr lang="cs-CZ" dirty="0"/>
              <a:t>Sociální inovace jsou novým a neusazeným konceptem.</a:t>
            </a:r>
          </a:p>
          <a:p>
            <a:r>
              <a:rPr lang="cs-CZ" dirty="0"/>
              <a:t>Nejsou obecně vymezeny a vzhledem k jejich podstatě je prakticky nemožné, aby byly.</a:t>
            </a:r>
          </a:p>
          <a:p>
            <a:r>
              <a:rPr lang="cs-CZ" dirty="0"/>
              <a:t>Sociální inovace jsou tedy takovým pružným konceptem. </a:t>
            </a:r>
          </a:p>
          <a:p>
            <a:r>
              <a:rPr lang="cs-CZ" dirty="0"/>
              <a:t>Nicméně i v daném oboru se mohou časem vyvíjet a může docházet k určitým novým poznáním v čase.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57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F6E8016-D226-00E2-A4E2-8962EBD98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5600"/>
              <a:t>Přístupy k vymezení sociálních inovací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11BCC9-B926-9D51-B7E3-F05B045A2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cs-CZ" sz="2400" dirty="0"/>
              <a:t>V základu je možné obecně přijmout dva typy přístupů k jejich vymezení. 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Lze je rozlišit podle zaměření na dimenzi výstupu (cílů) a na charakteristiky inovačního procesu. 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Dimenze výstupu (cílů) se snaží objasnit podstatu jejich konceptu dle společenské změny. 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Charakteristiky inovačního procesu jsou zaměřeny na aplikaci specifických charakteristik a na metody realizace sociálních inovací. </a:t>
            </a:r>
          </a:p>
          <a:p>
            <a:pPr>
              <a:lnSpc>
                <a:spcPct val="91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3812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B51FF9-62FC-C1CD-C0AA-94531DB8F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/>
              <a:t>Sociální dimenze inovací</a:t>
            </a: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0745CA-E98D-C93D-95C6-07B707303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 lnSpcReduction="10000"/>
          </a:bodyPr>
          <a:lstStyle/>
          <a:p>
            <a:pPr>
              <a:lnSpc>
                <a:spcPct val="91000"/>
              </a:lnSpc>
            </a:pPr>
            <a:r>
              <a:rPr lang="cs-CZ" sz="2400" dirty="0"/>
              <a:t>Tento přístup je v prvé řadě možné objasnit pomocí objasnění podstaty sociálních inovací. 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Objasnění jejich podstaty však vyžaduje rozšíření konceptu inovací o sociální dimenze.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Je to velice široké pojetí a díky tomu jsou ve spojení s tímto konceptem všechny inovace sociálně relevantní. </a:t>
            </a:r>
          </a:p>
          <a:p>
            <a:pPr lvl="1">
              <a:lnSpc>
                <a:spcPct val="91000"/>
              </a:lnSpc>
            </a:pPr>
            <a:r>
              <a:rPr lang="cs-CZ" sz="2400" dirty="0"/>
              <a:t>To vlastně říká, že „</a:t>
            </a:r>
            <a:r>
              <a:rPr lang="cs-CZ" sz="2400" i="1" dirty="0"/>
              <a:t>sociální inovace vznikají v určitém společenském kontextu a mají dopad na společenské entity“</a:t>
            </a:r>
            <a:r>
              <a:rPr lang="cs-CZ" sz="2400" dirty="0"/>
              <a:t>.</a:t>
            </a:r>
          </a:p>
          <a:p>
            <a:pPr>
              <a:lnSpc>
                <a:spcPct val="91000"/>
              </a:lnSpc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533908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EE887E-537E-7FE0-B9E6-A141675F8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/>
              <a:t>Sociální dimenze inovací</a:t>
            </a: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F479CB-B516-7BAA-B283-9DB862314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1000"/>
              </a:lnSpc>
            </a:pPr>
            <a:r>
              <a:rPr lang="cs-CZ" sz="2400" dirty="0"/>
              <a:t>V druhé řadě rovněž vymezuje sociální inovace a to ve vztahu k ostatním hodnotám.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Sociální inovace se v tomto případě vymezují ze tří hledisek neboli dimenzí.</a:t>
            </a:r>
          </a:p>
          <a:p>
            <a:pPr lvl="1">
              <a:lnSpc>
                <a:spcPct val="91000"/>
              </a:lnSpc>
            </a:pPr>
            <a:r>
              <a:rPr lang="cs-CZ" sz="2400" dirty="0"/>
              <a:t>První dimenzí je sociální poptávka.</a:t>
            </a:r>
          </a:p>
          <a:p>
            <a:pPr lvl="1">
              <a:lnSpc>
                <a:spcPct val="91000"/>
              </a:lnSpc>
            </a:pPr>
            <a:r>
              <a:rPr lang="cs-CZ" sz="2400" dirty="0"/>
              <a:t>Druhou dimenzí jsou společenské výzvy.</a:t>
            </a:r>
          </a:p>
          <a:p>
            <a:pPr lvl="1">
              <a:lnSpc>
                <a:spcPct val="91000"/>
              </a:lnSpc>
            </a:pPr>
            <a:r>
              <a:rPr lang="cs-CZ" sz="2400" dirty="0"/>
              <a:t>Třetí dimenzí jsou systémové změny.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Obecně se sociální inovace trochu liší od běžných ekonomicky zaměřených inovací.</a:t>
            </a:r>
          </a:p>
          <a:p>
            <a:pPr>
              <a:lnSpc>
                <a:spcPct val="91000"/>
              </a:lnSpc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955448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35525B-82AF-2054-3761-2777EDC42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5600"/>
              <a:t>Charakteristiky sociálních inovací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4848CC-8CDA-25F4-B09B-29D2B14B3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cs-CZ" sz="2400" dirty="0"/>
              <a:t>Druhý přístup je soustředěn na sociální inovace a jejich charakteristiky, 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Jedná se o aplikační zkušenosti, strategie, inovační metody a nástroje. 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Je možné tento přístup také vysvětlit, jako všechno co jsou nebo by mohli být sociální inovace, popřípadě jak jsou realizovány. 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Klasifikují se za pomoci dvou hledisek a to sektorového a z hlediska fáze inovačního procesu.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Zmíněné klasifikace nejsou přesně dané a nemusejí se dodržovat. </a:t>
            </a:r>
          </a:p>
          <a:p>
            <a:pPr>
              <a:lnSpc>
                <a:spcPct val="91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028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F975E64-F50A-9387-EB5D-59A5D218B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5600"/>
              <a:t>Charakteristiky sociálních inovací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52A26F-F31C-0C67-D602-0DF41B5FC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cs-CZ" dirty="0"/>
              <a:t>Inovační charakteristiky a jejich kombinace jsou v podstatě neomezené. </a:t>
            </a:r>
          </a:p>
          <a:p>
            <a:pPr>
              <a:lnSpc>
                <a:spcPct val="91000"/>
              </a:lnSpc>
            </a:pPr>
            <a:r>
              <a:rPr lang="cs-CZ" dirty="0"/>
              <a:t>Každé řešení je a bude v jejich nastavení naprosto unikátní. </a:t>
            </a:r>
          </a:p>
          <a:p>
            <a:pPr>
              <a:lnSpc>
                <a:spcPct val="91000"/>
              </a:lnSpc>
            </a:pPr>
            <a:r>
              <a:rPr lang="cs-CZ" dirty="0"/>
              <a:t>Praktické příklady charakteristik sociálních inovací v sobě mají rozličné aspekty otevřenosti a spolupráce mezi zúčastněnými aktéry.  </a:t>
            </a:r>
          </a:p>
          <a:p>
            <a:pPr>
              <a:lnSpc>
                <a:spcPct val="91000"/>
              </a:lnSpc>
            </a:pPr>
            <a:r>
              <a:rPr lang="cs-CZ" dirty="0"/>
              <a:t>Důraz je kladen hlavně na udržitelnost řešení, na objevování dostupných a nových zdrojů a také na participativní přístupu.</a:t>
            </a:r>
          </a:p>
          <a:p>
            <a:pPr>
              <a:lnSpc>
                <a:spcPct val="91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569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40F07E-BE68-12A1-B8D5-AAEA76C49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6100"/>
              <a:t>Dynamika sociálních inovací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F3CF1E-DC28-EC2D-913C-15499DD12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cs-CZ" sz="1800" dirty="0"/>
              <a:t>Doplňujícím třetím přístupem je dynamika sociálních inovací. </a:t>
            </a:r>
          </a:p>
          <a:p>
            <a:pPr>
              <a:lnSpc>
                <a:spcPct val="91000"/>
              </a:lnSpc>
            </a:pPr>
            <a:r>
              <a:rPr lang="cs-CZ" sz="1800" dirty="0"/>
              <a:t>Jejím cílem jsou „dlouhodobé změny se širokým dopadem“. </a:t>
            </a:r>
          </a:p>
          <a:p>
            <a:pPr>
              <a:lnSpc>
                <a:spcPct val="91000"/>
              </a:lnSpc>
            </a:pPr>
            <a:r>
              <a:rPr lang="cs-CZ" sz="1800" dirty="0"/>
              <a:t>Jsou směřovány hlavně na systémové příčiny problému a neřeší zvládnutí symptomů daného problému.</a:t>
            </a:r>
          </a:p>
          <a:p>
            <a:pPr>
              <a:lnSpc>
                <a:spcPct val="91000"/>
              </a:lnSpc>
            </a:pPr>
            <a:r>
              <a:rPr lang="cs-CZ" sz="1800" dirty="0"/>
              <a:t>Rozděluje se zde adaptabilita a </a:t>
            </a:r>
            <a:r>
              <a:rPr lang="cs-CZ" sz="1800" dirty="0" err="1"/>
              <a:t>transformabilita</a:t>
            </a:r>
            <a:r>
              <a:rPr lang="cs-CZ" sz="1800" dirty="0"/>
              <a:t>, kde:</a:t>
            </a:r>
          </a:p>
          <a:p>
            <a:pPr lvl="1">
              <a:lnSpc>
                <a:spcPct val="91000"/>
              </a:lnSpc>
            </a:pPr>
            <a:r>
              <a:rPr lang="cs-CZ" sz="1800" dirty="0"/>
              <a:t>Adaptabilita je </a:t>
            </a:r>
            <a:r>
              <a:rPr lang="cs-CZ" sz="1800" i="1" dirty="0"/>
              <a:t>„schopnost jednotlivce nebo organizace ve stávajícím systému udržet (rozvinout) svoji pružnost prostřednictvím soustavné invence a přizpůsobení“</a:t>
            </a:r>
          </a:p>
          <a:p>
            <a:pPr lvl="1">
              <a:lnSpc>
                <a:spcPct val="91000"/>
              </a:lnSpc>
            </a:pPr>
            <a:r>
              <a:rPr lang="cs-CZ" sz="1800" dirty="0" err="1"/>
              <a:t>Transformabilita</a:t>
            </a:r>
            <a:r>
              <a:rPr lang="cs-CZ" sz="1800" dirty="0"/>
              <a:t> je </a:t>
            </a:r>
            <a:r>
              <a:rPr lang="cs-CZ" sz="1800" i="1" dirty="0"/>
              <a:t>„schopnost vytvářet zcela nové nevyzkoušené postupy (sociální inovace), které nahradí stávající systémy“</a:t>
            </a:r>
            <a:endParaRPr lang="cs-CZ" sz="1800" dirty="0"/>
          </a:p>
          <a:p>
            <a:pPr>
              <a:lnSpc>
                <a:spcPct val="91000"/>
              </a:lnSpc>
            </a:pP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3079028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1080AD-5126-6A3E-3CC9-90D7499AF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dirty="0"/>
              <a:t>Úkol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2" name="Zástupný obsah 2">
            <a:extLst>
              <a:ext uri="{FF2B5EF4-FFF2-40B4-BE49-F238E27FC236}">
                <a16:creationId xmlns:a16="http://schemas.microsoft.com/office/drawing/2014/main" id="{A032D866-9A86-DEFC-DE87-D313CE3EC2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686329"/>
              </p:ext>
            </p:extLst>
          </p:nvPr>
        </p:nvGraphicFramePr>
        <p:xfrm>
          <a:off x="960438" y="2749621"/>
          <a:ext cx="10267950" cy="298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8788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06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6A98FA-D51C-F469-A190-B2873FD5F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0080"/>
            <a:ext cx="10268712" cy="322783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 err="1"/>
              <a:t>Děkuji</a:t>
            </a:r>
            <a:r>
              <a:rPr lang="en-US" sz="8800" dirty="0"/>
              <a:t> za </a:t>
            </a:r>
            <a:r>
              <a:rPr lang="en-US" sz="8800" dirty="0" err="1"/>
              <a:t>pozornost</a:t>
            </a:r>
            <a:endParaRPr lang="en-US" sz="88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5076DA-9CD2-9993-186C-5B341A972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26280"/>
            <a:ext cx="10268712" cy="1508760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E9BE0B-ED30-0380-DA2B-B97899507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cs-CZ" sz="4600" b="1" i="1"/>
              <a:t>Cílem přednášky je:</a:t>
            </a:r>
            <a:endParaRPr lang="cs-CZ" sz="46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5C637C-808A-C082-7725-434248226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/>
          </a:bodyPr>
          <a:lstStyle/>
          <a:p>
            <a:pPr algn="just"/>
            <a:r>
              <a:rPr lang="cs-CZ" dirty="0">
                <a:cs typeface="Times New Roman" panose="02020603050405020304" pitchFamily="18" charset="0"/>
              </a:rPr>
              <a:t>Cílem přednášky je seznámit studenty s krátkou historií sociálních inovací, s pojmem sociální inovace a přístupy k vymezení pojmu sociální inovace.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50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137411-F0BE-3956-B2F1-E8BBEEEAA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6100"/>
              <a:t>Historie sociálních inovací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4D2F8C13-5A58-F9EB-2A26-3E9A4F21F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cs-CZ"/>
              <a:t>Pojem sociální inovace se dříve využíval v jiných oborech než jen v ekonomických vědách a také v odlišném kontextu.</a:t>
            </a:r>
          </a:p>
          <a:p>
            <a:pPr lvl="1">
              <a:lnSpc>
                <a:spcPct val="91000"/>
              </a:lnSpc>
            </a:pPr>
            <a:r>
              <a:rPr lang="cs-CZ"/>
              <a:t>Například k popisu sociopolitických změn. </a:t>
            </a:r>
          </a:p>
          <a:p>
            <a:pPr>
              <a:lnSpc>
                <a:spcPct val="91000"/>
              </a:lnSpc>
            </a:pPr>
            <a:r>
              <a:rPr lang="cs-CZ"/>
              <a:t>Tyto typy inovací jsou zaměřeny na nalézání nových řešení zejména sociálních problémů. </a:t>
            </a:r>
          </a:p>
          <a:p>
            <a:pPr>
              <a:lnSpc>
                <a:spcPct val="91000"/>
              </a:lnSpc>
            </a:pPr>
            <a:r>
              <a:rPr lang="cs-CZ"/>
              <a:t>Udává se, že sociální inovace jako termín se poprvé začal využívat na evropském kontinentu.</a:t>
            </a:r>
          </a:p>
        </p:txBody>
      </p:sp>
    </p:spTree>
    <p:extLst>
      <p:ext uri="{BB962C8B-B14F-4D97-AF65-F5344CB8AC3E}">
        <p14:creationId xmlns:p14="http://schemas.microsoft.com/office/powerpoint/2010/main" val="411280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B38E7F-AB7D-7C81-29A7-2DBD99405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6100"/>
              <a:t>Historie sociálních inovací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6DBE1B-64DB-32F4-F3C5-070BE0B0E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r>
              <a:rPr lang="cs-CZ" dirty="0"/>
              <a:t>Výraz sociální inovace se ustálil až v 90. letech 20. století, doprovázen podobnými výrazy. </a:t>
            </a:r>
          </a:p>
          <a:p>
            <a:r>
              <a:rPr lang="cs-CZ" dirty="0"/>
              <a:t>Prvním předchůdcem pojmu je sociální regulace a dělba práce.</a:t>
            </a:r>
          </a:p>
          <a:p>
            <a:r>
              <a:rPr lang="cs-CZ" dirty="0"/>
              <a:t>Max Weber (1864-1920) zdůrazňoval racionalizaci a popisoval hlavně vztah mezi inovacemi a sociálními vrstvami. </a:t>
            </a:r>
          </a:p>
          <a:p>
            <a:r>
              <a:rPr lang="cs-CZ" dirty="0"/>
              <a:t>Jeho poznatky se nazývaly </a:t>
            </a:r>
            <a:r>
              <a:rPr lang="cs-CZ" i="1" dirty="0"/>
              <a:t>sociální invence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7706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685FA4-5BC8-1A3A-5071-A60637C4C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6100"/>
              <a:t>Historie sociálních inovací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DACD5-F4CA-4194-2379-80275DFF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r>
              <a:rPr lang="cs-CZ" dirty="0"/>
              <a:t>V sedmdesátých letech 20. století k zájmu o sociální inovace přispívají Dennis </a:t>
            </a:r>
            <a:r>
              <a:rPr lang="cs-CZ" dirty="0" err="1"/>
              <a:t>Gabor</a:t>
            </a:r>
            <a:r>
              <a:rPr lang="cs-CZ" dirty="0"/>
              <a:t> (1900 – 1979) a J. B. Taylor (*1928) svou klasifikací rozdílů mezi různými typy inovací.</a:t>
            </a:r>
          </a:p>
          <a:p>
            <a:r>
              <a:rPr lang="cs-CZ" dirty="0"/>
              <a:t>V jejich práci pokračoval Peter </a:t>
            </a:r>
            <a:r>
              <a:rPr lang="cs-CZ" dirty="0" err="1"/>
              <a:t>Drucker</a:t>
            </a:r>
            <a:r>
              <a:rPr lang="cs-CZ" dirty="0"/>
              <a:t> (1909 – 2005) v osmdesátých letech 20. století.</a:t>
            </a:r>
          </a:p>
          <a:p>
            <a:r>
              <a:rPr lang="cs-CZ" dirty="0"/>
              <a:t>V současnosti jsou sociální inovace interdisciplinárním problémem, nejen v oblasti sociálních věd.</a:t>
            </a:r>
          </a:p>
        </p:txBody>
      </p:sp>
    </p:spTree>
    <p:extLst>
      <p:ext uri="{BB962C8B-B14F-4D97-AF65-F5344CB8AC3E}">
        <p14:creationId xmlns:p14="http://schemas.microsoft.com/office/powerpoint/2010/main" val="224122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35BF45-2A00-8B83-51F7-2251E8AF4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5600"/>
              <a:t>Vymezení pojmu sociální inovace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835046-1B04-4CF3-3D6D-259053D7F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cs-CZ" dirty="0"/>
              <a:t>Sociální inovace jsou v dnešní době rychle se rozvíjejícím odvětvím. </a:t>
            </a:r>
          </a:p>
          <a:p>
            <a:pPr>
              <a:lnSpc>
                <a:spcPct val="91000"/>
              </a:lnSpc>
            </a:pPr>
            <a:r>
              <a:rPr lang="cs-CZ" dirty="0"/>
              <a:t>Sociální inovace pochopitelně nejsou zcela novou a neprobádanou oblastí. </a:t>
            </a:r>
          </a:p>
          <a:p>
            <a:pPr>
              <a:lnSpc>
                <a:spcPct val="91000"/>
              </a:lnSpc>
            </a:pPr>
            <a:r>
              <a:rPr lang="cs-CZ" dirty="0"/>
              <a:t>V dřívějších dobách, občané například vycházeli do ulic a bojovali s kriminalitou, v rámci sousedských hlídek. </a:t>
            </a:r>
          </a:p>
          <a:p>
            <a:pPr>
              <a:lnSpc>
                <a:spcPct val="91000"/>
              </a:lnSpc>
            </a:pPr>
            <a:r>
              <a:rPr lang="cs-CZ" dirty="0"/>
              <a:t>V současnosti se však dostávají do stále většího povědomí v celé společnosti.</a:t>
            </a:r>
          </a:p>
        </p:txBody>
      </p:sp>
    </p:spTree>
    <p:extLst>
      <p:ext uri="{BB962C8B-B14F-4D97-AF65-F5344CB8AC3E}">
        <p14:creationId xmlns:p14="http://schemas.microsoft.com/office/powerpoint/2010/main" val="1810382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F02807-D770-44DE-75BB-5376DC3A0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5600"/>
              <a:t>Vymezení pojmu sociální inovace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4B83F5-24BA-92F9-BDC6-BEE7C5604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cs-CZ" sz="2200" dirty="0"/>
              <a:t>Sociální inovace jsou složitým a špatně definovatelným problémem. </a:t>
            </a:r>
          </a:p>
          <a:p>
            <a:pPr>
              <a:lnSpc>
                <a:spcPct val="91000"/>
              </a:lnSpc>
            </a:pPr>
            <a:r>
              <a:rPr lang="cs-CZ" sz="2200" dirty="0"/>
              <a:t>Obecně se vědečtí pracovníci i odborníci z praxe shodují na tom, že neexistuje jednotná definice sociální inovace. </a:t>
            </a:r>
          </a:p>
          <a:p>
            <a:pPr>
              <a:lnSpc>
                <a:spcPct val="91000"/>
              </a:lnSpc>
            </a:pPr>
            <a:r>
              <a:rPr lang="cs-CZ" sz="2200" dirty="0"/>
              <a:t>V případech definovaní sociálních inovací, jsou tyto definice často ovlivňovány řešeným tématem.</a:t>
            </a:r>
          </a:p>
          <a:p>
            <a:pPr>
              <a:lnSpc>
                <a:spcPct val="91000"/>
              </a:lnSpc>
            </a:pPr>
            <a:r>
              <a:rPr lang="cs-CZ" sz="2200" dirty="0"/>
              <a:t>Zjednodušeně řečeno jsou sociální inovace řešení dříve neřešeného společenského problému nebo neefektivně řešeného společenského problému a to inovativním způsobem.</a:t>
            </a:r>
          </a:p>
          <a:p>
            <a:pPr>
              <a:lnSpc>
                <a:spcPct val="91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76291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EB61D6-3AE9-943A-228F-D7A5E3361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5600"/>
              <a:t>Vymezení pojmu sociální inovace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2B05A4-63C2-F1D2-CDAB-0C3EFCB84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1000"/>
              </a:lnSpc>
            </a:pPr>
            <a:r>
              <a:rPr lang="cs-CZ" sz="2400" dirty="0"/>
              <a:t>Sociální inovace se mohou týkat velkého množství odvětví. </a:t>
            </a:r>
          </a:p>
          <a:p>
            <a:pPr lvl="1">
              <a:lnSpc>
                <a:spcPct val="91000"/>
              </a:lnSpc>
            </a:pPr>
            <a:r>
              <a:rPr lang="cs-CZ" sz="2400" dirty="0"/>
              <a:t>Například sociální integraci vyloučených skupin, vzdělání, rozvoj komunit, sociální integraci znevýhodněných skupin nebo o úspory finančních nákladů pro občany.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Sociální inovace se nedají definovat za pomoci pouze jedné definice. 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Autoři své definice přizpůsobují danému problému a danému oboru, kterým se zabývají. 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Je možné čerpat z různých definicí a případně je slučovat či vytvářet na jejich základě nové.</a:t>
            </a:r>
          </a:p>
        </p:txBody>
      </p:sp>
    </p:spTree>
    <p:extLst>
      <p:ext uri="{BB962C8B-B14F-4D97-AF65-F5344CB8AC3E}">
        <p14:creationId xmlns:p14="http://schemas.microsoft.com/office/powerpoint/2010/main" val="401707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A40925-1A3B-A399-2FBB-E6ECD7A0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cs-CZ" sz="5600"/>
              <a:t>Vymezení pojmu sociální inovace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DAAABE-161E-F475-7354-DF1FAB125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1000"/>
              </a:lnSpc>
            </a:pPr>
            <a:r>
              <a:rPr lang="cs-CZ" sz="2400" dirty="0"/>
              <a:t>V České republice používaným a známým je v oblasti inovací Oslo </a:t>
            </a:r>
            <a:r>
              <a:rPr lang="cs-CZ" sz="2400" dirty="0" err="1"/>
              <a:t>Manual</a:t>
            </a:r>
            <a:r>
              <a:rPr lang="cs-CZ" sz="2400" dirty="0"/>
              <a:t> (2005) ten popisuje, že </a:t>
            </a:r>
            <a:r>
              <a:rPr lang="cs-CZ" sz="2400" i="1" dirty="0"/>
              <a:t>„inovace je zavádění nového nebo významně zlepšeného produktu (zboží nebo služby) nebo procesu, nové marketingové metody nebo organizační metody v podnikatelských praktikách, organizaci pracoviště nebo vnějších vztazích“</a:t>
            </a:r>
          </a:p>
          <a:p>
            <a:pPr>
              <a:lnSpc>
                <a:spcPct val="91000"/>
              </a:lnSpc>
            </a:pPr>
            <a:r>
              <a:rPr lang="cs-CZ" sz="2400" dirty="0"/>
              <a:t>Můžeme nalézt další definice a to například tuto:</a:t>
            </a:r>
          </a:p>
          <a:p>
            <a:pPr lvl="1">
              <a:lnSpc>
                <a:spcPct val="91000"/>
              </a:lnSpc>
            </a:pPr>
            <a:r>
              <a:rPr lang="cs-CZ" sz="2400" dirty="0" err="1"/>
              <a:t>Young</a:t>
            </a:r>
            <a:r>
              <a:rPr lang="cs-CZ" sz="2400" dirty="0"/>
              <a:t> </a:t>
            </a:r>
            <a:r>
              <a:rPr lang="cs-CZ" sz="2400" dirty="0" err="1"/>
              <a:t>Foundation</a:t>
            </a:r>
            <a:r>
              <a:rPr lang="cs-CZ" sz="2400" dirty="0"/>
              <a:t> (G. </a:t>
            </a:r>
            <a:r>
              <a:rPr lang="cs-CZ" sz="2400" dirty="0" err="1"/>
              <a:t>Mulgan</a:t>
            </a:r>
            <a:r>
              <a:rPr lang="cs-CZ" sz="2400" dirty="0"/>
              <a:t> 2006, 2007, NESTA, 2008) definují sociální inovace jako </a:t>
            </a:r>
            <a:r>
              <a:rPr lang="cs-CZ" sz="2400" i="1" dirty="0"/>
              <a:t>„inovační aktivity a služby, které jsou motivovány cílem uspokojení sociální potřeby a jsou především vyvíjeny a šířeny organizacemi, jejich primární účel je sociální“</a:t>
            </a:r>
            <a:r>
              <a:rPr lang="cs-CZ" sz="2400" dirty="0"/>
              <a:t>. </a:t>
            </a:r>
          </a:p>
          <a:p>
            <a:pPr>
              <a:lnSpc>
                <a:spcPct val="91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19334285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RegularSeedRightStep">
      <a:dk1>
        <a:srgbClr val="000000"/>
      </a:dk1>
      <a:lt1>
        <a:srgbClr val="FFFFFF"/>
      </a:lt1>
      <a:dk2>
        <a:srgbClr val="242941"/>
      </a:dk2>
      <a:lt2>
        <a:srgbClr val="E2E5E8"/>
      </a:lt2>
      <a:accent1>
        <a:srgbClr val="C3844D"/>
      </a:accent1>
      <a:accent2>
        <a:srgbClr val="B1A43B"/>
      </a:accent2>
      <a:accent3>
        <a:srgbClr val="8CAC43"/>
      </a:accent3>
      <a:accent4>
        <a:srgbClr val="5CB13B"/>
      </a:accent4>
      <a:accent5>
        <a:srgbClr val="48B757"/>
      </a:accent5>
      <a:accent6>
        <a:srgbClr val="3BB17C"/>
      </a:accent6>
      <a:hlink>
        <a:srgbClr val="3F83B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1015</Words>
  <Application>Microsoft Office PowerPoint</Application>
  <PresentationFormat>Širokoúhlá obrazovka</PresentationFormat>
  <Paragraphs>83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Franklin Gothic Demi Cond</vt:lpstr>
      <vt:lpstr>Franklin Gothic Medium</vt:lpstr>
      <vt:lpstr>Times New Roman</vt:lpstr>
      <vt:lpstr>Wingdings</vt:lpstr>
      <vt:lpstr>JuxtaposeVTI</vt:lpstr>
      <vt:lpstr>Sociální inovace</vt:lpstr>
      <vt:lpstr>Cílem přednášky je:</vt:lpstr>
      <vt:lpstr>Historie sociálních inovací</vt:lpstr>
      <vt:lpstr>Historie sociálních inovací</vt:lpstr>
      <vt:lpstr>Historie sociálních inovací</vt:lpstr>
      <vt:lpstr>Vymezení pojmu sociální inovace</vt:lpstr>
      <vt:lpstr>Vymezení pojmu sociální inovace</vt:lpstr>
      <vt:lpstr>Vymezení pojmu sociální inovace</vt:lpstr>
      <vt:lpstr>Vymezení pojmu sociální inovace</vt:lpstr>
      <vt:lpstr>Přístupy k vymezení sociálních inovací</vt:lpstr>
      <vt:lpstr>Přístupy k vymezení sociálních inovací</vt:lpstr>
      <vt:lpstr>Sociální dimenze inovací</vt:lpstr>
      <vt:lpstr>Sociální dimenze inovací</vt:lpstr>
      <vt:lpstr>Charakteristiky sociálních inovací</vt:lpstr>
      <vt:lpstr>Charakteristiky sociálních inovací</vt:lpstr>
      <vt:lpstr>Dynamika sociálních inovací</vt:lpstr>
      <vt:lpstr>Úkol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Petra Krejčí</dc:creator>
  <cp:lastModifiedBy>Petra Krejčí</cp:lastModifiedBy>
  <cp:revision>3</cp:revision>
  <dcterms:created xsi:type="dcterms:W3CDTF">2024-10-19T07:44:44Z</dcterms:created>
  <dcterms:modified xsi:type="dcterms:W3CDTF">2024-10-19T07:58:50Z</dcterms:modified>
</cp:coreProperties>
</file>