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3"/>
  </p:notesMasterIdLst>
  <p:sldIdLst>
    <p:sldId id="256" r:id="rId5"/>
    <p:sldId id="257" r:id="rId6"/>
    <p:sldId id="268" r:id="rId7"/>
    <p:sldId id="270" r:id="rId8"/>
    <p:sldId id="269" r:id="rId9"/>
    <p:sldId id="263" r:id="rId10"/>
    <p:sldId id="279" r:id="rId11"/>
    <p:sldId id="280" r:id="rId12"/>
    <p:sldId id="265" r:id="rId13"/>
    <p:sldId id="273" r:id="rId14"/>
    <p:sldId id="271" r:id="rId15"/>
    <p:sldId id="274" r:id="rId16"/>
    <p:sldId id="275" r:id="rId17"/>
    <p:sldId id="276" r:id="rId18"/>
    <p:sldId id="278" r:id="rId19"/>
    <p:sldId id="277" r:id="rId20"/>
    <p:sldId id="272" r:id="rId21"/>
    <p:sldId id="264" r:id="rId2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802" y="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08.12.2024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hyperlink" Target="https://creativecommons.org/licenses/by-sa/4.0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Sociální podnikání: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Environmentální prospěch (cíl)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285978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Petra Krejčí,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Obchodně podnikatelská fakulta v Karviné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23. 10. 2024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61C48DA-7B75-4EEE-BD5C-DDA9D5DBD4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1520" y="3565763"/>
            <a:ext cx="5616624" cy="1309575"/>
          </a:xfrm>
          <a:prstGeom prst="rect">
            <a:avLst/>
          </a:prstGeom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2B8D5AC5-56B8-4769-B4B9-EF6E38FF9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10">
            <a:hlinkClick r:id="rId4"/>
            <a:extLst>
              <a:ext uri="{FF2B5EF4-FFF2-40B4-BE49-F238E27FC236}">
                <a16:creationId xmlns:a16="http://schemas.microsoft.com/office/drawing/2014/main" id="{7267DA14-DD4A-437A-9F0F-2AE3E3E54D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3546" y="4447381"/>
            <a:ext cx="1228725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54B17D-0407-ACB2-10EC-9214B2563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Environmentální sociální podnik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DEA9FA-C171-9372-6D84-8ADD10C55B26}"/>
              </a:ext>
            </a:extLst>
          </p:cNvPr>
          <p:cNvSpPr txBox="1">
            <a:spLocks/>
          </p:cNvSpPr>
          <p:nvPr/>
        </p:nvSpPr>
        <p:spPr>
          <a:xfrm>
            <a:off x="262991" y="843558"/>
            <a:ext cx="7477361" cy="367240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Environmentální sociální podniky </a:t>
            </a: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 přispívají nejen k řešení ekologických výzev, ale zároveň podporují ekonomiku a sociální soudržnost prostřednictvím udržitelných postupů.</a:t>
            </a: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Klíčové charakteristiky:</a:t>
            </a: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Kombinování </a:t>
            </a: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podnik kombinuje ekonomické aktivity s environmentálním dopadem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Reinvestice </a:t>
            </a: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generované zisky se reinvestují do činností, které přispívají k ochraně životního prostředí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Vzdělávání </a:t>
            </a: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často zahrnuje vzdělávací složku, která má za cíl změnit chování a povědomí veřejnosti</a:t>
            </a:r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8428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374775-52C9-D352-978F-9275ABDD9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/>
              <a:t>Obory podnikání a jejich environmentální přístup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56DF564-31E0-5C30-4935-A2BD7BA407C5}"/>
              </a:ext>
            </a:extLst>
          </p:cNvPr>
          <p:cNvSpPr txBox="1">
            <a:spLocks/>
          </p:cNvSpPr>
          <p:nvPr/>
        </p:nvSpPr>
        <p:spPr>
          <a:xfrm>
            <a:off x="251520" y="843558"/>
            <a:ext cx="7488832" cy="367240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 nejčastější oblasti podnikání </a:t>
            </a: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rámci 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sociálního podnikání v České republice </a:t>
            </a: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patří obchod (30%), textil (26%), propagační a dárkové předměty (26%) a </a:t>
            </a:r>
            <a:r>
              <a:rPr lang="cs-CZ" sz="1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gastroslužby</a:t>
            </a: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(55%) , které se dále rozdělují na potravinářskou výboru (20%), stravování (19%) a catering (16%).</a:t>
            </a: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Obchod obecně a možnosti environmentálního přístupu: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Obchod s recyklovanými a </a:t>
            </a:r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upcyklovanými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produkty</a:t>
            </a:r>
          </a:p>
          <a:p>
            <a:pPr lvl="1"/>
            <a:r>
              <a:rPr lang="cs-CZ" sz="1200" dirty="0"/>
              <a:t>Prodej produktů vyrobených z recyklovaných materiálů (např. textil, nábytek, plastové obaly).</a:t>
            </a:r>
          </a:p>
          <a:p>
            <a:pPr lvl="1"/>
            <a:r>
              <a:rPr lang="cs-CZ" sz="1200" dirty="0" err="1"/>
              <a:t>Upcyklace</a:t>
            </a:r>
            <a:r>
              <a:rPr lang="cs-CZ" sz="1200" dirty="0"/>
              <a:t> odpadu do nových užitečných výrobků s vyšší přidanou hodnotou.</a:t>
            </a:r>
            <a:endParaRPr lang="cs-CZ" sz="1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Zero-waste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obchody</a:t>
            </a:r>
          </a:p>
          <a:p>
            <a:pPr lvl="1"/>
            <a:r>
              <a:rPr lang="cs-CZ" sz="1200" dirty="0"/>
              <a:t>Provozování obchodů, které eliminují jednorázové obaly a nabízejí produkty na váhu nebo v opakovaně použitelných nádobách.</a:t>
            </a:r>
            <a:endParaRPr 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1200" dirty="0"/>
              <a:t>Vzdělávání zákazníků v principu bezodpadového nakupování.</a:t>
            </a:r>
            <a:endParaRPr lang="cs-CZ" sz="1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Obchodování s ekologickými produkty</a:t>
            </a:r>
          </a:p>
          <a:p>
            <a:pPr lvl="1"/>
            <a:r>
              <a:rPr lang="pt-BR" sz="1200" dirty="0"/>
              <a:t>Prodej potravin a výrobků s bio certifikací.</a:t>
            </a:r>
            <a:endParaRPr 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1200" dirty="0"/>
              <a:t>Distribuce lokálně pěstovaných nebo fair </a:t>
            </a:r>
            <a:r>
              <a:rPr lang="cs-CZ" sz="1200" dirty="0" err="1"/>
              <a:t>trade</a:t>
            </a:r>
            <a:r>
              <a:rPr lang="cs-CZ" sz="1200" dirty="0"/>
              <a:t> produktů. </a:t>
            </a:r>
          </a:p>
          <a:p>
            <a:pPr marL="457200" lvl="1" indent="0">
              <a:buNone/>
            </a:pP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656453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CB7899-80EF-6238-4478-4E7B51D1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/>
              <a:t>Obory podnikání a jejich environmentální přístup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D7A45C-A771-8E2D-57F5-3F6680FADD98}"/>
              </a:ext>
            </a:extLst>
          </p:cNvPr>
          <p:cNvSpPr txBox="1">
            <a:spLocks/>
          </p:cNvSpPr>
          <p:nvPr/>
        </p:nvSpPr>
        <p:spPr>
          <a:xfrm>
            <a:off x="251520" y="771550"/>
            <a:ext cx="7488832" cy="40324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Obchod obecně 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možnosti environmentálního přístupu: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Opětovné využití a bazary</a:t>
            </a:r>
          </a:p>
          <a:p>
            <a:pPr lvl="1"/>
            <a:r>
              <a:rPr lang="cs-CZ" sz="1200" dirty="0"/>
              <a:t>Provoz second-hand obchodů s oblečením, nábytkem nebo elektronikou.</a:t>
            </a:r>
            <a:endParaRPr 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1200" dirty="0"/>
              <a:t>Organizace výměnných trhů (např. „swap eventů“) pro snížení odpadu.</a:t>
            </a:r>
            <a:endParaRPr lang="cs-CZ" sz="1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Prodej energeticky úsporných produktů</a:t>
            </a:r>
          </a:p>
          <a:p>
            <a:pPr lvl="1"/>
            <a:r>
              <a:rPr lang="cs-CZ" sz="1200" dirty="0"/>
              <a:t>Nabídka ekologických spotřebičů, LED osvětlení nebo zařízení na obnovitelné zdroje energie.</a:t>
            </a:r>
          </a:p>
          <a:p>
            <a:pPr lvl="1"/>
            <a:r>
              <a:rPr lang="cs-CZ" sz="1200" dirty="0"/>
              <a:t>Poradenství v oblasti energetické efektivity pro zákazníky.</a:t>
            </a:r>
            <a:endParaRPr lang="cs-CZ" sz="1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Distribuce přírodních kosmetických a čistících prostředků</a:t>
            </a:r>
          </a:p>
          <a:p>
            <a:pPr lvl="1"/>
            <a:r>
              <a:rPr lang="cs-CZ" sz="1200" dirty="0"/>
              <a:t>Prodej produktů šetrných k životnímu prostředí bez škodlivých chemikálií.</a:t>
            </a:r>
            <a:endParaRPr 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sz="1200" dirty="0"/>
              <a:t>Nabídka náhrad jednorázových produktů, např. bambusových kartáčků, opakovaně použitelných obalů.</a:t>
            </a:r>
            <a:endParaRPr lang="cs-CZ" sz="1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Eko-dárkové obchody</a:t>
            </a:r>
          </a:p>
          <a:p>
            <a:pPr lvl="1"/>
            <a:r>
              <a:rPr lang="cs-CZ" sz="1200" dirty="0"/>
              <a:t>Prodej udržitelných dárkových předmětů, např. ručně vyráběných lokálních produktů nebo sad pro domácí pěstování rostlin.</a:t>
            </a:r>
          </a:p>
          <a:p>
            <a:pPr lvl="1"/>
            <a:r>
              <a:rPr lang="cs-CZ" sz="1200" dirty="0"/>
              <a:t>Využití ekologických obalových materiálů.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Vzdělávací obchody</a:t>
            </a:r>
          </a:p>
          <a:p>
            <a:pPr lvl="1"/>
            <a:r>
              <a:rPr lang="cs-CZ" sz="1200" dirty="0"/>
              <a:t>Kombinace obchodu s osvětou o udržitelném životním stylu.</a:t>
            </a:r>
          </a:p>
          <a:p>
            <a:pPr lvl="1"/>
            <a:r>
              <a:rPr lang="cs-CZ" sz="1200" dirty="0"/>
              <a:t>Pořádání workshopů a akcí pro zákazníky zaměřených na </a:t>
            </a:r>
            <a:r>
              <a:rPr lang="cs-CZ" sz="1200" dirty="0" err="1"/>
              <a:t>upcyklaci</a:t>
            </a:r>
            <a:r>
              <a:rPr lang="cs-CZ" sz="1200" dirty="0"/>
              <a:t> a minimalizaci odpadu.</a:t>
            </a:r>
          </a:p>
          <a:p>
            <a:pPr lvl="1"/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7527609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E6A056-001F-5547-1FE1-A88478EFB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dirty="0"/>
              <a:t>Obory podnikání a jejich environmentální přístup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95F4B3-EEA3-703B-8587-ABDE999CA1D5}"/>
              </a:ext>
            </a:extLst>
          </p:cNvPr>
          <p:cNvSpPr txBox="1">
            <a:spLocks/>
          </p:cNvSpPr>
          <p:nvPr/>
        </p:nvSpPr>
        <p:spPr>
          <a:xfrm>
            <a:off x="251520" y="712739"/>
            <a:ext cx="7488832" cy="424847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Zaměření na </a:t>
            </a:r>
            <a:r>
              <a:rPr 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textil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možnosti environmentálního přístupu: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Recyklace textilu </a:t>
            </a:r>
          </a:p>
          <a:p>
            <a:pPr lvl="1"/>
            <a:r>
              <a:rPr lang="cs-CZ" sz="1200" dirty="0"/>
              <a:t>Shromažďování a zpracování použitého textilu za účelem výroby nových produktů nebo textilních vláken..</a:t>
            </a:r>
          </a:p>
          <a:p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Upcyklace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oděvů </a:t>
            </a:r>
          </a:p>
          <a:p>
            <a:pPr lvl="1"/>
            <a:r>
              <a:rPr lang="cs-CZ" sz="1200" dirty="0"/>
              <a:t>Přetváření starších nebo poškozených oděvů na nové, hodnotnější produkty, čímž se prodlužuje životní cyklus materiálů. 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Výroba z ekologických materiálů</a:t>
            </a:r>
          </a:p>
          <a:p>
            <a:pPr lvl="1"/>
            <a:r>
              <a:rPr lang="cs-CZ" sz="1200" dirty="0"/>
              <a:t>Používání organických, recyklovaných nebo jinak udržitelných textilních materiálů při výrobě nových produktů.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Opravy a údržba oděvů</a:t>
            </a:r>
          </a:p>
          <a:p>
            <a:pPr lvl="1"/>
            <a:r>
              <a:rPr lang="cs-CZ" sz="1200" dirty="0"/>
              <a:t>Nabízení služeb opravy a údržby oděvů, což prodlužuje jejich životnost a snižuje potřebu nákupu nových produktů.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Pronájem a sdílení oděvů</a:t>
            </a:r>
          </a:p>
          <a:p>
            <a:pPr lvl="1"/>
            <a:r>
              <a:rPr lang="cs-CZ" sz="1200" dirty="0"/>
              <a:t>Zavedení modelů pronájmu oděvů nebo systémů sdílení, které umožňují více uživatelům využívat stejné oděvy, čímž se snižuje celková spotřeba.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Vzdělávání a osvěta</a:t>
            </a:r>
          </a:p>
          <a:p>
            <a:pPr lvl="1"/>
            <a:r>
              <a:rPr lang="cs-CZ" sz="1200" dirty="0"/>
              <a:t>Pořádání workshopů a vzdělávacích programů zaměřených na udržitelnost v textilním průmyslu, recyklaci a </a:t>
            </a:r>
            <a:r>
              <a:rPr lang="cs-CZ" sz="1200" dirty="0" err="1"/>
              <a:t>upcyklaci</a:t>
            </a:r>
            <a:r>
              <a:rPr lang="cs-CZ" sz="1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940460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A4E77E-9726-379F-6EFC-DA930467D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/>
              <a:t>Obory podnikání a jejich environmentální přístup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376DA3A-2885-A815-EFB7-E57BBF0078A8}"/>
              </a:ext>
            </a:extLst>
          </p:cNvPr>
          <p:cNvSpPr txBox="1">
            <a:spLocks/>
          </p:cNvSpPr>
          <p:nvPr/>
        </p:nvSpPr>
        <p:spPr>
          <a:xfrm>
            <a:off x="251520" y="771551"/>
            <a:ext cx="7488832" cy="418966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Zaměření na </a:t>
            </a:r>
            <a:r>
              <a:rPr lang="cs-CZ" sz="1400" b="1" u="sng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gastroslužby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možnosti environmentálního přístupu:</a:t>
            </a: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Minimalizace potravinového odpadu</a:t>
            </a:r>
          </a:p>
          <a:p>
            <a:pPr lvl="1"/>
            <a:r>
              <a:rPr lang="cs-CZ" sz="1200" dirty="0"/>
              <a:t>Efektivní plánování menu a porcí ke snížení přebytků a kompostování organického odpadu nebo jeho darování potravinovým bankám.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Používání lokálních a sezónních surovin</a:t>
            </a:r>
          </a:p>
          <a:p>
            <a:pPr lvl="1"/>
            <a:r>
              <a:rPr lang="cs-CZ" sz="1200" dirty="0"/>
              <a:t>Nákup surovin od místních farmářů a producentů, což snižuje uhlíkovou stopu spojenou s dopravou a podporuje místní ekonomiku.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Ekologické balení a obaly</a:t>
            </a:r>
          </a:p>
          <a:p>
            <a:pPr lvl="1"/>
            <a:r>
              <a:rPr lang="cs-CZ" sz="1200" dirty="0"/>
              <a:t>Používání biologicky rozložitelných nebo recyklovatelných obalů a nabídka opakovaně použitelných nádob pro zákazníky.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Úspora energie a vody</a:t>
            </a:r>
          </a:p>
          <a:p>
            <a:pPr lvl="1"/>
            <a:r>
              <a:rPr lang="cs-CZ" sz="1200" dirty="0"/>
              <a:t>Implementace energeticky úsporných spotřebičů a technologií. Využití úsporných vodovodních baterií a postupů ke snížení spotřeby vody.</a:t>
            </a:r>
          </a:p>
        </p:txBody>
      </p:sp>
    </p:spTree>
    <p:extLst>
      <p:ext uri="{BB962C8B-B14F-4D97-AF65-F5344CB8AC3E}">
        <p14:creationId xmlns:p14="http://schemas.microsoft.com/office/powerpoint/2010/main" val="26130459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895178-7BAB-0468-FCAF-18EC1054D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/>
              <a:t>Obory podnikání a jejich environmentální přístup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7DD08A-5C3C-7A5C-5C36-D7CAF7795E18}"/>
              </a:ext>
            </a:extLst>
          </p:cNvPr>
          <p:cNvSpPr txBox="1">
            <a:spLocks/>
          </p:cNvSpPr>
          <p:nvPr/>
        </p:nvSpPr>
        <p:spPr>
          <a:xfrm>
            <a:off x="251520" y="771549"/>
            <a:ext cx="7488832" cy="418966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Zaměření na </a:t>
            </a:r>
            <a:r>
              <a:rPr lang="cs-CZ" sz="1400" b="1" u="sng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gastroslužby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možnosti environmentálního přístupu:</a:t>
            </a: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Podpora rostlinné stravy</a:t>
            </a:r>
          </a:p>
          <a:p>
            <a:pPr lvl="1"/>
            <a:r>
              <a:rPr lang="cs-CZ" sz="1200" dirty="0"/>
              <a:t>Zařazení vegetariánských a veganských pokrmů do nabídky, což může snížit environmentální dopad spojený s produkcí masa.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Vzdělávání zaměstnanců a zákazníků</a:t>
            </a:r>
          </a:p>
          <a:p>
            <a:pPr lvl="1"/>
            <a:r>
              <a:rPr lang="cs-CZ" sz="1200" dirty="0"/>
              <a:t>Školení personálu o udržitelných postupech a jejich významu. Informování zákazníků o ekologických iniciativách podniku a podpora jejich zapojení.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Spolupráce s komunitními iniciativami</a:t>
            </a:r>
          </a:p>
          <a:p>
            <a:pPr lvl="1"/>
            <a:r>
              <a:rPr lang="cs-CZ" sz="1200" dirty="0"/>
              <a:t>Zapojení do místních ekologických projektů nebo partnerství s organizacemi zaměřenými na udržitelnost</a:t>
            </a:r>
            <a:r>
              <a:rPr lang="cs-CZ" sz="800" dirty="0"/>
              <a:t>.</a:t>
            </a:r>
            <a:endParaRPr lang="cs-CZ" sz="1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3726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E1418A-D1AE-B75B-2F49-485604ED8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/>
              <a:t>Obory podnikání a jejich environmentální přístup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8881388-2467-18B8-1B8E-D4815841D0FF}"/>
              </a:ext>
            </a:extLst>
          </p:cNvPr>
          <p:cNvSpPr txBox="1">
            <a:spLocks/>
          </p:cNvSpPr>
          <p:nvPr/>
        </p:nvSpPr>
        <p:spPr>
          <a:xfrm>
            <a:off x="251520" y="843557"/>
            <a:ext cx="7488832" cy="411765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Zaměření na </a:t>
            </a:r>
            <a:r>
              <a:rPr 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propagační a dárkové předměty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možnosti environmentálního přístupu:</a:t>
            </a: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Použití ekologických materiálů</a:t>
            </a:r>
          </a:p>
          <a:p>
            <a:pPr lvl="1"/>
            <a:r>
              <a:rPr lang="cs-CZ" sz="1200" dirty="0"/>
              <a:t>Výroba předmětů z recyklovaných nebo obnovitelných materiálů, jako je recyklovaný papír, bambus či </a:t>
            </a:r>
            <a:r>
              <a:rPr lang="cs-CZ" sz="1200" dirty="0" err="1"/>
              <a:t>bioplasty</a:t>
            </a:r>
            <a:r>
              <a:rPr lang="cs-CZ" sz="800" dirty="0"/>
              <a:t>.</a:t>
            </a:r>
            <a:endParaRPr lang="cs-CZ" sz="1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Minimalizace obalových materiálů</a:t>
            </a:r>
          </a:p>
          <a:p>
            <a:pPr lvl="1"/>
            <a:r>
              <a:rPr lang="cs-CZ" sz="1200" dirty="0"/>
              <a:t>Snížení množství obalů nebo použití biologicky rozložitelných a recyklovatelných obalových materiálů.</a:t>
            </a:r>
          </a:p>
          <a:p>
            <a:r>
              <a:rPr 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Upcyklace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recyklace</a:t>
            </a:r>
          </a:p>
          <a:p>
            <a:pPr lvl="1"/>
            <a:r>
              <a:rPr lang="cs-CZ" sz="1200" dirty="0"/>
              <a:t>Využití odpadních materiálů k výrobě nových, hodnotnějších produktů.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Energetická efektivita výroby</a:t>
            </a:r>
          </a:p>
          <a:p>
            <a:pPr lvl="1"/>
            <a:r>
              <a:rPr lang="cs-CZ" sz="1200" dirty="0"/>
              <a:t>Optimalizace výrobních procesů za účelem snížení spotřeby energie a využití obnovitelných zdrojů.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Lokální výroba a distribuce</a:t>
            </a:r>
          </a:p>
          <a:p>
            <a:pPr lvl="1"/>
            <a:r>
              <a:rPr lang="cs-CZ" sz="1200" dirty="0"/>
              <a:t>Snížení emisí z dopravy podporou místních dodavatelů a výrobců</a:t>
            </a:r>
            <a:r>
              <a:rPr lang="cs-CZ" sz="800" dirty="0"/>
              <a:t>.</a:t>
            </a:r>
            <a:endParaRPr lang="cs-CZ" sz="1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Vzdělávání a osvěta</a:t>
            </a:r>
          </a:p>
        </p:txBody>
      </p:sp>
    </p:spTree>
    <p:extLst>
      <p:ext uri="{BB962C8B-B14F-4D97-AF65-F5344CB8AC3E}">
        <p14:creationId xmlns:p14="http://schemas.microsoft.com/office/powerpoint/2010/main" val="38071547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652C6B-E21E-4242-2CF0-B42821187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/>
              <a:t>Cíle udržitelného rozvoje (</a:t>
            </a:r>
            <a:r>
              <a:rPr lang="cs-CZ" dirty="0" err="1"/>
              <a:t>SDG´s</a:t>
            </a:r>
            <a:r>
              <a:rPr lang="cs-CZ" dirty="0"/>
              <a:t>)</a:t>
            </a:r>
          </a:p>
        </p:txBody>
      </p:sp>
      <p:pic>
        <p:nvPicPr>
          <p:cNvPr id="6" name="Obrázek 5" descr="Obsah obrázku text, snímek obrazovky, Grafika, Písmo&#10;&#10;Popis byl vytvořen automaticky">
            <a:extLst>
              <a:ext uri="{FF2B5EF4-FFF2-40B4-BE49-F238E27FC236}">
                <a16:creationId xmlns:a16="http://schemas.microsoft.com/office/drawing/2014/main" id="{D8A0EA38-5DE3-A9D3-44ED-E58BB6A12C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1" y="843558"/>
            <a:ext cx="5040560" cy="3384376"/>
          </a:xfrm>
          <a:prstGeom prst="rect">
            <a:avLst/>
          </a:prstGeom>
        </p:spPr>
      </p:pic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F23A4348-9C4A-5190-C0A3-93C8A5AD021B}"/>
              </a:ext>
            </a:extLst>
          </p:cNvPr>
          <p:cNvSpPr txBox="1">
            <a:spLocks/>
          </p:cNvSpPr>
          <p:nvPr/>
        </p:nvSpPr>
        <p:spPr>
          <a:xfrm>
            <a:off x="323527" y="4299942"/>
            <a:ext cx="2088232" cy="4810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 udržitelného rozvoje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Enriqueta" panose="02000000000000000000" pitchFamily="2" charset="0"/>
            </a:endParaRP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AD5A2248-A21D-8017-C52A-7596A3529E1B}"/>
              </a:ext>
            </a:extLst>
          </p:cNvPr>
          <p:cNvSpPr txBox="1">
            <a:spLocks/>
          </p:cNvSpPr>
          <p:nvPr/>
        </p:nvSpPr>
        <p:spPr>
          <a:xfrm>
            <a:off x="5364088" y="843558"/>
            <a:ext cx="2592288" cy="381642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SDG´s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SDG´s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představuje program rozvoje na následujících 15 let (2015–2030) a navazuje na Rozvojové cíle tisíciletí (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MDGs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 Cíle udržitelného rozvoje jsou výsledkem tříletého procesu vyjednávání, který začal na Konferenci OSN o udržitelném rozvoji v roce 2012 v Riu de 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Janeiro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formulaci </a:t>
            </a:r>
            <a:r>
              <a:rPr lang="cs-CZ" sz="12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SDGs</a:t>
            </a: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 podílely všechny členské státy OSN, zástupci občanské společnosti, podnikatelské sféry, akademické obce i občané ze všech kontinentů. </a:t>
            </a:r>
          </a:p>
          <a:p>
            <a:pPr marL="0" indent="0">
              <a:buNone/>
            </a:pP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Podniky nemusí splňovat všechny cíle, ale vybírají si konkrétní cíle vhodné pro podnik. Mohou následovat jeden nebo i více cílů.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68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703622"/>
            <a:ext cx="2448272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endParaRPr lang="cs-CZ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1707654"/>
            <a:ext cx="3888052" cy="30243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Diskusní kolečko</a:t>
            </a:r>
          </a:p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obory jsou nejčastější v oblasti sociálního podnikání v ČR? </a:t>
            </a:r>
          </a:p>
          <a:p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je to cirkulární ekonomika?</a:t>
            </a: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Čím se liší obecný integrační podnik a environmentální sociální podnik?</a:t>
            </a:r>
          </a:p>
          <a:p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je to </a:t>
            </a:r>
            <a:r>
              <a:rPr lang="cs-CZ" alt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SDG´s</a:t>
            </a:r>
            <a:r>
              <a:rPr lang="cs-CZ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Závěr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929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2211710"/>
            <a:ext cx="8280920" cy="216024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Cirkulární ekonomika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Životní cyklus výrobku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Životní cyklus odpadu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Integrační sociální podnik a environmentální cíl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Environmentální sociální podnik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Obory podnikání sociálního podniku a jejich environmentální přístupy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Cíle udržitelného rozvoje (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SDG´s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760640" cy="14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se zaměřuje na sociální podnikání a jeho environmentální pilíř (cíl). Konkrétně rozvádí pohled na cirkulární ekonomiku (CE) a její aspekty a dále se rozšiřuje až k cílům udržitelného rozvoje. </a:t>
            </a:r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přednášky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5DB3DD-2A87-51AE-81B1-598B0F31D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Cirkulární ekonomika (CE)</a:t>
            </a:r>
          </a:p>
        </p:txBody>
      </p:sp>
      <p:pic>
        <p:nvPicPr>
          <p:cNvPr id="5" name="Obrázek 4" descr="Obsah obrázku text, snímek obrazovky, Grafika, logo&#10;&#10;Popis byl vytvořen automaticky">
            <a:extLst>
              <a:ext uri="{FF2B5EF4-FFF2-40B4-BE49-F238E27FC236}">
                <a16:creationId xmlns:a16="http://schemas.microsoft.com/office/drawing/2014/main" id="{DCE58E91-E0C4-2ECB-CE45-98D517B3B8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987574"/>
            <a:ext cx="4051790" cy="3312368"/>
          </a:xfrm>
          <a:prstGeom prst="rect">
            <a:avLst/>
          </a:prstGeom>
        </p:spPr>
      </p:pic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B6A06F6E-774D-B52A-FC03-1DBBC8CD270F}"/>
              </a:ext>
            </a:extLst>
          </p:cNvPr>
          <p:cNvSpPr txBox="1">
            <a:spLocks/>
          </p:cNvSpPr>
          <p:nvPr/>
        </p:nvSpPr>
        <p:spPr>
          <a:xfrm>
            <a:off x="611560" y="4343785"/>
            <a:ext cx="2088232" cy="4810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Ukázka cirkulární ekonomiky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Enriqueta" panose="02000000000000000000" pitchFamily="2" charset="0"/>
            </a:endParaRP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877EC45-BA32-B7D5-570D-A2E1C1318EC0}"/>
              </a:ext>
            </a:extLst>
          </p:cNvPr>
          <p:cNvSpPr txBox="1">
            <a:spLocks/>
          </p:cNvSpPr>
          <p:nvPr/>
        </p:nvSpPr>
        <p:spPr>
          <a:xfrm>
            <a:off x="4788024" y="915566"/>
            <a:ext cx="2880320" cy="335878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Myšlenka CE</a:t>
            </a:r>
          </a:p>
          <a:p>
            <a:pPr marL="0" indent="0">
              <a:buNone/>
            </a:pP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Oproti lineární ekonomice je cirkulární ekonomika koloběh, který končí až z opravdovou nepoužitelností daného materiálu, ze kterého je produkt vyroben.</a:t>
            </a:r>
          </a:p>
          <a:p>
            <a:pPr marL="0" indent="0">
              <a:buNone/>
            </a:pPr>
            <a:endParaRPr lang="cs-CZ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Surovina se vytěží, zpracuje, pošle dál pro výrobu výrobku, distribuuje se konečnému spotřebiteli, spotřebovává, spotřebitel třídí nebo vrací obal/nepoužitelný produkt zpět výrobci, recykluje se a znova používá ve svém koloběhu.</a:t>
            </a:r>
          </a:p>
        </p:txBody>
      </p:sp>
    </p:spTree>
    <p:extLst>
      <p:ext uri="{BB962C8B-B14F-4D97-AF65-F5344CB8AC3E}">
        <p14:creationId xmlns:p14="http://schemas.microsoft.com/office/powerpoint/2010/main" val="2449115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42FD54-EB1A-0FE2-139D-18E4EE121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Životní cyklus výrobku</a:t>
            </a:r>
          </a:p>
        </p:txBody>
      </p:sp>
      <p:pic>
        <p:nvPicPr>
          <p:cNvPr id="5" name="Obrázek 4" descr="Obsah obrázku text, kruh, Písmo, design&#10;&#10;Popis byl vytvořen automaticky">
            <a:extLst>
              <a:ext uri="{FF2B5EF4-FFF2-40B4-BE49-F238E27FC236}">
                <a16:creationId xmlns:a16="http://schemas.microsoft.com/office/drawing/2014/main" id="{CDE15E10-DF73-7DAE-A196-395BE27FAD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915566"/>
            <a:ext cx="3384376" cy="3384376"/>
          </a:xfrm>
          <a:prstGeom prst="rect">
            <a:avLst/>
          </a:prstGeom>
        </p:spPr>
      </p:pic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F46A0277-9A83-6F59-52F8-FA018B7927E3}"/>
              </a:ext>
            </a:extLst>
          </p:cNvPr>
          <p:cNvSpPr txBox="1">
            <a:spLocks/>
          </p:cNvSpPr>
          <p:nvPr/>
        </p:nvSpPr>
        <p:spPr>
          <a:xfrm>
            <a:off x="755576" y="4371950"/>
            <a:ext cx="2088232" cy="4810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Ukázka životního cyklu výrobku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Enriqueta" panose="02000000000000000000" pitchFamily="2" charset="0"/>
            </a:endParaRP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15D8E4A6-B1A4-2E31-1B2B-63E56DFFCE41}"/>
              </a:ext>
            </a:extLst>
          </p:cNvPr>
          <p:cNvSpPr txBox="1">
            <a:spLocks/>
          </p:cNvSpPr>
          <p:nvPr/>
        </p:nvSpPr>
        <p:spPr>
          <a:xfrm>
            <a:off x="4860032" y="915566"/>
            <a:ext cx="2808312" cy="335878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Myšlenka ŽC výrobku</a:t>
            </a:r>
          </a:p>
          <a:p>
            <a:pPr marL="0" indent="0">
              <a:buNone/>
            </a:pP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Výrobek má stejný životní cyklus, který má CE. U výrobku se cyklus liší konkrétním životním cyklem výrobku a jejich specifikací.</a:t>
            </a:r>
          </a:p>
          <a:p>
            <a:pPr marL="0" indent="0">
              <a:buNone/>
            </a:pPr>
            <a:endParaRPr lang="cs-CZ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Každý výrobek má jiné možnosti jejich udržitelnosti. Například plechovka nebo sklo, jsou nejlépe udržitelné v procesu nekonečné recyklace. Je však třeba apelovat na spotřebitele (motivovat), aby daný obal správně vytřídil či vrátil prodejci k opětovnému použití.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939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DF7ED5-F7EE-2CD7-9549-334B765D4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Životní cyklus odpadu</a:t>
            </a:r>
          </a:p>
        </p:txBody>
      </p:sp>
      <p:pic>
        <p:nvPicPr>
          <p:cNvPr id="5" name="Obrázek 4" descr="Obsah obrázku text, snímek obrazovky, diagram, zelené&#10;&#10;Popis byl vytvořen automaticky">
            <a:extLst>
              <a:ext uri="{FF2B5EF4-FFF2-40B4-BE49-F238E27FC236}">
                <a16:creationId xmlns:a16="http://schemas.microsoft.com/office/drawing/2014/main" id="{AD10EC4B-4BF0-973E-520C-3E571CCC90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1" y="745815"/>
            <a:ext cx="4608511" cy="3415879"/>
          </a:xfrm>
          <a:prstGeom prst="rect">
            <a:avLst/>
          </a:prstGeom>
        </p:spPr>
      </p:pic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635ABF50-B191-26B0-EFCC-48EA00C81DB3}"/>
              </a:ext>
            </a:extLst>
          </p:cNvPr>
          <p:cNvSpPr txBox="1">
            <a:spLocks/>
          </p:cNvSpPr>
          <p:nvPr/>
        </p:nvSpPr>
        <p:spPr>
          <a:xfrm>
            <a:off x="431540" y="4397685"/>
            <a:ext cx="2088232" cy="4810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Ukázka životního cyklu odpadu</a:t>
            </a:r>
          </a:p>
          <a:p>
            <a:pPr marL="0" indent="0">
              <a:buNone/>
            </a:pPr>
            <a:endParaRPr lang="cs-CZ" sz="1400" dirty="0">
              <a:solidFill>
                <a:srgbClr val="002060"/>
              </a:solidFill>
              <a:latin typeface="Enriqueta" panose="02000000000000000000" pitchFamily="2" charset="0"/>
            </a:endParaRP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1EF8D9-B7FC-3252-5E17-929D26103A85}"/>
              </a:ext>
            </a:extLst>
          </p:cNvPr>
          <p:cNvSpPr txBox="1">
            <a:spLocks/>
          </p:cNvSpPr>
          <p:nvPr/>
        </p:nvSpPr>
        <p:spPr>
          <a:xfrm>
            <a:off x="5004048" y="915566"/>
            <a:ext cx="2664296" cy="335878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Myšlenka ŽC odpadu</a:t>
            </a:r>
          </a:p>
          <a:p>
            <a:pPr marL="0" indent="0">
              <a:buNone/>
            </a:pPr>
            <a:r>
              <a:rPr lang="cs-CZ" sz="1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Odpad je poněkud jiný a ukazuje konkrétní možnosti jeho zpětného využití či recyklace.</a:t>
            </a:r>
          </a:p>
          <a:p>
            <a:pPr marL="0" indent="0">
              <a:buNone/>
            </a:pPr>
            <a:endParaRPr lang="cs-CZ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Zde je konkrétně vidět možnost druhotného/nekonečného využití odpadu. Ukazuje co se s výrobkem děje po jeho vytřídění nebo vrácení výrobci.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9278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/>
              <a:t>Integrační sociální podnik a environmentální přístup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7EE4CA-56FF-8791-D9E3-3CB737FF695F}"/>
              </a:ext>
            </a:extLst>
          </p:cNvPr>
          <p:cNvSpPr txBox="1">
            <a:spLocks/>
          </p:cNvSpPr>
          <p:nvPr/>
        </p:nvSpPr>
        <p:spPr>
          <a:xfrm>
            <a:off x="251520" y="843558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64985080-470C-DCB8-5A20-05BB6DD7DF37}"/>
              </a:ext>
            </a:extLst>
          </p:cNvPr>
          <p:cNvSpPr txBox="1">
            <a:spLocks/>
          </p:cNvSpPr>
          <p:nvPr/>
        </p:nvSpPr>
        <p:spPr>
          <a:xfrm>
            <a:off x="251520" y="843558"/>
            <a:ext cx="7416824" cy="367240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Propojení </a:t>
            </a: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sociálních a environmentálních cílů </a:t>
            </a: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umožňuje integračním sociálním podnikům řešit více problémů současně – od inkluze znevýhodněných skupin po ochranu planety. Tento přístup také podporuje dlouhodobou udržitelnost jejich činnosti.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Možnosti environmentálního přístupu:</a:t>
            </a: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Odpovědné nakládání s odpady</a:t>
            </a:r>
          </a:p>
          <a:p>
            <a:pPr lvl="1"/>
            <a:r>
              <a:rPr lang="cs-CZ" sz="1200" b="1" dirty="0"/>
              <a:t>Recyklace: </a:t>
            </a:r>
            <a:r>
              <a:rPr lang="cs-CZ" sz="1200" dirty="0"/>
              <a:t>Využívání recyklovaných materiálů ve výrobě nebo podpora recyklace odpadů vzniklých během provozu.</a:t>
            </a:r>
          </a:p>
          <a:p>
            <a:pPr lvl="1"/>
            <a:r>
              <a:rPr lang="cs-CZ" sz="1200" b="1" dirty="0" err="1"/>
              <a:t>Upcyklace</a:t>
            </a:r>
            <a:r>
              <a:rPr lang="cs-CZ" sz="1200" b="1" dirty="0"/>
              <a:t>:</a:t>
            </a:r>
            <a:r>
              <a:rPr lang="cs-CZ" sz="1200" dirty="0"/>
              <a:t> Přeměna odpadních nebo starých produktů na nové s vyšší přidanou hodnotou.</a:t>
            </a:r>
          </a:p>
          <a:p>
            <a:pPr lvl="1"/>
            <a:r>
              <a:rPr lang="cs-CZ" sz="1200" b="1" dirty="0"/>
              <a:t>Minimalizace odpadu: </a:t>
            </a:r>
            <a:r>
              <a:rPr lang="cs-CZ" sz="1200" dirty="0"/>
              <a:t>Efektivní plánování výroby a služeb ke snížení množství odpadu</a:t>
            </a:r>
            <a:r>
              <a:rPr lang="cs-CZ" sz="800" dirty="0"/>
              <a:t>.</a:t>
            </a:r>
            <a:endParaRPr lang="cs-CZ" sz="1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Úspora energie a zdrojů</a:t>
            </a:r>
          </a:p>
          <a:p>
            <a:pPr lvl="1"/>
            <a:r>
              <a:rPr lang="cs-CZ" sz="1200" b="1" dirty="0"/>
              <a:t>Energetická efektivita: </a:t>
            </a:r>
            <a:r>
              <a:rPr lang="cs-CZ" sz="1200" dirty="0"/>
              <a:t>Využívání energeticky úsporných technologií a zařízení.</a:t>
            </a:r>
          </a:p>
          <a:p>
            <a:pPr lvl="1"/>
            <a:r>
              <a:rPr lang="cs-CZ" sz="1200" b="1" dirty="0"/>
              <a:t>Obnovitelné zdroje energie: </a:t>
            </a:r>
            <a:r>
              <a:rPr lang="cs-CZ" sz="1200" dirty="0"/>
              <a:t>Instalace solárních panelů, větrných turbín nebo jiných zelených technologií.</a:t>
            </a:r>
          </a:p>
          <a:p>
            <a:pPr lvl="1"/>
            <a:r>
              <a:rPr lang="cs-CZ" sz="1200" b="1" dirty="0"/>
              <a:t>Úspora vody: </a:t>
            </a:r>
            <a:r>
              <a:rPr lang="cs-CZ" sz="1200" dirty="0"/>
              <a:t>Zavedení úsporných systémů pro vodu, jako jsou recyklační jednotky nebo šetřiče vody.</a:t>
            </a:r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774059-80D4-8900-B0D1-AF5DECF21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/>
              <a:t>Integrační sociální podnik a environmentální přístup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8E44747-C2C7-D93F-5FBF-EF3D1566AEE3}"/>
              </a:ext>
            </a:extLst>
          </p:cNvPr>
          <p:cNvSpPr txBox="1">
            <a:spLocks/>
          </p:cNvSpPr>
          <p:nvPr/>
        </p:nvSpPr>
        <p:spPr>
          <a:xfrm>
            <a:off x="251520" y="843558"/>
            <a:ext cx="7416824" cy="367240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Možnosti environmentálního přístupu:</a:t>
            </a: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Ekologické produkty a služby</a:t>
            </a:r>
          </a:p>
          <a:p>
            <a:pPr lvl="1"/>
            <a:r>
              <a:rPr lang="cs-CZ" sz="1200" b="1" dirty="0"/>
              <a:t>Výroba ekologických produktů:</a:t>
            </a:r>
            <a:r>
              <a:rPr lang="cs-CZ" sz="1200" dirty="0"/>
              <a:t> Používání přírodních, obnovitelných nebo recyklovaných materiálů.</a:t>
            </a:r>
          </a:p>
          <a:p>
            <a:pPr lvl="1"/>
            <a:r>
              <a:rPr lang="cs-CZ" sz="1200" b="1" dirty="0"/>
              <a:t>Poskytování ekologických služeb:</a:t>
            </a:r>
            <a:r>
              <a:rPr lang="cs-CZ" sz="1200" dirty="0"/>
              <a:t> Nabídka služeb, které přispívají ke snižování uhlíkové stopy, jako je údržba zelených ploch nebo vzdělávání o udržitelnosti.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Podpora cirkulární ekonomiky</a:t>
            </a:r>
          </a:p>
          <a:p>
            <a:pPr lvl="1"/>
            <a:r>
              <a:rPr lang="cs-CZ" sz="1200" b="1" dirty="0"/>
              <a:t>Uzavřený cyklus materiálů: </a:t>
            </a:r>
            <a:r>
              <a:rPr lang="cs-CZ" sz="1200" dirty="0"/>
              <a:t>Navrhování procesů tak, aby materiály byly opětovně využívány a minimalizovalo se jejich znehodnocení.</a:t>
            </a:r>
          </a:p>
          <a:p>
            <a:pPr lvl="1"/>
            <a:r>
              <a:rPr lang="cs-CZ" sz="1200" b="1" dirty="0"/>
              <a:t>Spolupráce s komunitou: </a:t>
            </a:r>
            <a:r>
              <a:rPr lang="cs-CZ" sz="1200" dirty="0"/>
              <a:t>Partnerství s místními aktéry na projektech zaměřených na sdílení a opětovné využití zdrojů.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Udržitelné nákupní postupy</a:t>
            </a:r>
          </a:p>
          <a:p>
            <a:pPr lvl="1"/>
            <a:r>
              <a:rPr lang="cs-CZ" sz="1200" b="1" dirty="0"/>
              <a:t>Lokální suroviny: </a:t>
            </a:r>
            <a:r>
              <a:rPr lang="cs-CZ" sz="1200" dirty="0"/>
              <a:t>Preferování místních dodavatelů, což snižuje emise z dopravy a podporuje lokální ekonomiku.</a:t>
            </a:r>
          </a:p>
          <a:p>
            <a:pPr lvl="1"/>
            <a:r>
              <a:rPr lang="cs-CZ" sz="1200" b="1" dirty="0"/>
              <a:t>Certifikované materiály: </a:t>
            </a:r>
            <a:r>
              <a:rPr lang="cs-CZ" sz="1200" dirty="0"/>
              <a:t>Používání materiálů s ekologickými certifikacemi (např. Fair </a:t>
            </a:r>
            <a:r>
              <a:rPr lang="cs-CZ" sz="1200" dirty="0" err="1"/>
              <a:t>Trade</a:t>
            </a:r>
            <a:r>
              <a:rPr lang="cs-CZ" sz="1200" dirty="0"/>
              <a:t>, FSC, GOTS).</a:t>
            </a:r>
          </a:p>
        </p:txBody>
      </p:sp>
    </p:spTree>
    <p:extLst>
      <p:ext uri="{BB962C8B-B14F-4D97-AF65-F5344CB8AC3E}">
        <p14:creationId xmlns:p14="http://schemas.microsoft.com/office/powerpoint/2010/main" val="1613416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6CBEB6-2315-A870-7548-E96D0DFAA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/>
              <a:t>Integrační sociální podnik a environmentální přístup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50E4BA5-54C3-7012-15C8-69365206560D}"/>
              </a:ext>
            </a:extLst>
          </p:cNvPr>
          <p:cNvSpPr txBox="1">
            <a:spLocks/>
          </p:cNvSpPr>
          <p:nvPr/>
        </p:nvSpPr>
        <p:spPr>
          <a:xfrm>
            <a:off x="251520" y="843558"/>
            <a:ext cx="7416824" cy="39604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Možnosti environmentálního přístupu:</a:t>
            </a: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Vzdělávání a osvěta</a:t>
            </a:r>
          </a:p>
          <a:p>
            <a:pPr lvl="1"/>
            <a:r>
              <a:rPr lang="cs-CZ" sz="1200" b="1" dirty="0"/>
              <a:t>Ekologické školení zaměstnanců:</a:t>
            </a:r>
            <a:r>
              <a:rPr lang="cs-CZ" sz="1200" dirty="0"/>
              <a:t> Zvyšování povědomí o šetrných postupech v práci.</a:t>
            </a:r>
          </a:p>
          <a:p>
            <a:pPr lvl="1"/>
            <a:r>
              <a:rPr lang="cs-CZ" sz="1200" b="1" dirty="0"/>
              <a:t>Komunikace se zákazníky: </a:t>
            </a:r>
            <a:r>
              <a:rPr lang="cs-CZ" sz="1200" dirty="0"/>
              <a:t>Informování klientů o environmentálních přínosech podnikových aktivit a produktech.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Snižování uhlíkové stopy</a:t>
            </a:r>
          </a:p>
          <a:p>
            <a:pPr lvl="1"/>
            <a:r>
              <a:rPr lang="cs-CZ" sz="1200" b="1" dirty="0"/>
              <a:t>Zelená doprava: </a:t>
            </a:r>
            <a:r>
              <a:rPr lang="cs-CZ" sz="1200" dirty="0"/>
              <a:t>Používání vozidel na elektrický nebo hybridní pohon.</a:t>
            </a:r>
          </a:p>
          <a:p>
            <a:pPr lvl="1"/>
            <a:r>
              <a:rPr lang="cs-CZ" sz="1200" b="1" dirty="0"/>
              <a:t>Práce na dálku: </a:t>
            </a:r>
            <a:r>
              <a:rPr lang="cs-CZ" sz="1200" dirty="0"/>
              <a:t>Zavedení modelu práce na dálku, který omezuje potřebu dojíždění.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Sociální a environmentální inovace</a:t>
            </a:r>
          </a:p>
          <a:p>
            <a:pPr lvl="1"/>
            <a:r>
              <a:rPr lang="cs-CZ" sz="1200" b="1" dirty="0"/>
              <a:t>Pilotní ekologické projekty: </a:t>
            </a:r>
            <a:r>
              <a:rPr lang="cs-CZ" sz="1200" dirty="0"/>
              <a:t>Testování nových technologií a postupů, které mohou být šetrnější k přírodě.</a:t>
            </a:r>
          </a:p>
          <a:p>
            <a:pPr lvl="1"/>
            <a:r>
              <a:rPr lang="cs-CZ" sz="1200" b="1" dirty="0"/>
              <a:t>Společenská odpovědnost: </a:t>
            </a:r>
            <a:r>
              <a:rPr lang="cs-CZ" sz="1200" dirty="0"/>
              <a:t>Aktivní přispívání k ochraně přírody v rámci širší společenské mise podniku.</a:t>
            </a:r>
          </a:p>
        </p:txBody>
      </p:sp>
    </p:spTree>
    <p:extLst>
      <p:ext uri="{BB962C8B-B14F-4D97-AF65-F5344CB8AC3E}">
        <p14:creationId xmlns:p14="http://schemas.microsoft.com/office/powerpoint/2010/main" val="521571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396040-A161-DBDD-4351-0535728C9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Environmentální sociální podnik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A3FB3CF2-7DF0-001A-9847-3EB67DAA14B7}"/>
              </a:ext>
            </a:extLst>
          </p:cNvPr>
          <p:cNvSpPr txBox="1">
            <a:spLocks/>
          </p:cNvSpPr>
          <p:nvPr/>
        </p:nvSpPr>
        <p:spPr>
          <a:xfrm>
            <a:off x="251520" y="843558"/>
            <a:ext cx="7416824" cy="367240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Environmentální sociální podnik </a:t>
            </a: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specifický typ sociálního podniku, jehož hlavním cílem je řešení environmentálních problémů prostřednictvím podnikatelských aktivit. Tyto podniky se zaměřují na ochranu životního prostředí, udržitelnost a podporu ekologicky šetrného chování, přičemž kombinují tyto cíle s ekonomickými a sociálními benefity.</a:t>
            </a: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Typické aktivity environmentálního sociálního podniku: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Recyklace a opětovné využití materiálů </a:t>
            </a: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sběr a zpracování odpadu, podpora cirkulární ekonomiky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Obnovitelné zdroje energie </a:t>
            </a: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výroba a propagace využití energie z obnovitelných zdrojů, jako je slunce, vítr nebo biomasa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Ekologické zemědělství </a:t>
            </a: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produkce potravin bez použití chemických látek a s ohledem na biodiverzitu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Vzdělávání a osvěta </a:t>
            </a: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organizace programů zaměřených na zvyšování povědomí o udržitelnosti a změně klimatu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Ekologické produkty a služby </a:t>
            </a:r>
            <a:r>
              <a:rPr 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výroba a prodej produktů šetrných k přírodě nebo poskytování služeb, které podporují udržitelný způsob života.</a:t>
            </a:r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279694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C9A9D91184F124BBC056FE70CE4DFA9" ma:contentTypeVersion="8" ma:contentTypeDescription="Vytvoří nový dokument" ma:contentTypeScope="" ma:versionID="6cd6180065da8935f5ffffdb05084a6d">
  <xsd:schema xmlns:xsd="http://www.w3.org/2001/XMLSchema" xmlns:xs="http://www.w3.org/2001/XMLSchema" xmlns:p="http://schemas.microsoft.com/office/2006/metadata/properties" xmlns:ns2="9ca12918-d314-4413-b5b7-584a54177208" targetNamespace="http://schemas.microsoft.com/office/2006/metadata/properties" ma:root="true" ma:fieldsID="7f3d64f9162e9ee842a9a8e6ae9c2335" ns2:_="">
    <xsd:import namespace="9ca12918-d314-4413-b5b7-584a541772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a12918-d314-4413-b5b7-584a541772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4E4D673-93FB-47FE-8689-B6DCE5B875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a12918-d314-4413-b5b7-584a541772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2DAF686-185E-476A-A6F5-6FD3FE8AC11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106377A-650E-4514-9472-52047305777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2491</TotalTime>
  <Words>1724</Words>
  <Application>Microsoft Office PowerPoint</Application>
  <PresentationFormat>Předvádění na obrazovce (16:9)</PresentationFormat>
  <Paragraphs>182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Enriqueta</vt:lpstr>
      <vt:lpstr>Times New Roman</vt:lpstr>
      <vt:lpstr>SLU</vt:lpstr>
      <vt:lpstr>Sociální podnikání: Environmentální prospěch (cíl) </vt:lpstr>
      <vt:lpstr>Obsah přednášky</vt:lpstr>
      <vt:lpstr>Cirkulární ekonomika (CE)</vt:lpstr>
      <vt:lpstr>Životní cyklus výrobku</vt:lpstr>
      <vt:lpstr>Životní cyklus odpadu</vt:lpstr>
      <vt:lpstr>Integrační sociální podnik a environmentální přístup</vt:lpstr>
      <vt:lpstr>Integrační sociální podnik a environmentální přístup</vt:lpstr>
      <vt:lpstr>Integrační sociální podnik a environmentální přístup</vt:lpstr>
      <vt:lpstr>Environmentální sociální podnik</vt:lpstr>
      <vt:lpstr>Environmentální sociální podnik</vt:lpstr>
      <vt:lpstr>Obory podnikání a jejich environmentální přístup</vt:lpstr>
      <vt:lpstr>Obory podnikání a jejich environmentální přístup</vt:lpstr>
      <vt:lpstr>Obory podnikání a jejich environmentální přístup</vt:lpstr>
      <vt:lpstr>Obory podnikání a jejich environmentální přístup</vt:lpstr>
      <vt:lpstr>Obory podnikání a jejich environmentální přístup</vt:lpstr>
      <vt:lpstr>Obory podnikání a jejich environmentální přístup</vt:lpstr>
      <vt:lpstr>Cíle udržitelného rozvoje (SDG´s)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Petra Krejčí</cp:lastModifiedBy>
  <cp:revision>75</cp:revision>
  <dcterms:created xsi:type="dcterms:W3CDTF">2016-07-06T15:42:34Z</dcterms:created>
  <dcterms:modified xsi:type="dcterms:W3CDTF">2024-12-08T18:42:18Z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0x0101007C9A9D91184F124BBC056FE70CE4DFA9</vt:lpwstr>
  </property>
</Properties>
</file>